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35" r:id="rId2"/>
    <p:sldId id="388" r:id="rId3"/>
    <p:sldId id="403" r:id="rId4"/>
    <p:sldId id="418" r:id="rId5"/>
    <p:sldId id="469" r:id="rId6"/>
    <p:sldId id="405" r:id="rId7"/>
    <p:sldId id="454" r:id="rId8"/>
    <p:sldId id="456" r:id="rId9"/>
    <p:sldId id="392" r:id="rId10"/>
    <p:sldId id="453" r:id="rId11"/>
    <p:sldId id="455" r:id="rId12"/>
    <p:sldId id="404" r:id="rId13"/>
    <p:sldId id="440" r:id="rId14"/>
    <p:sldId id="441" r:id="rId15"/>
    <p:sldId id="428" r:id="rId16"/>
    <p:sldId id="457" r:id="rId17"/>
    <p:sldId id="445" r:id="rId18"/>
    <p:sldId id="444" r:id="rId19"/>
    <p:sldId id="447" r:id="rId20"/>
    <p:sldId id="446" r:id="rId21"/>
    <p:sldId id="458" r:id="rId22"/>
    <p:sldId id="459" r:id="rId23"/>
    <p:sldId id="449" r:id="rId24"/>
    <p:sldId id="414" r:id="rId25"/>
    <p:sldId id="413" r:id="rId26"/>
    <p:sldId id="416" r:id="rId27"/>
    <p:sldId id="452" r:id="rId28"/>
    <p:sldId id="461" r:id="rId29"/>
    <p:sldId id="462" r:id="rId30"/>
    <p:sldId id="463" r:id="rId31"/>
    <p:sldId id="464" r:id="rId32"/>
    <p:sldId id="465" r:id="rId33"/>
    <p:sldId id="466" r:id="rId34"/>
    <p:sldId id="467" r:id="rId35"/>
    <p:sldId id="468"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p:restoredTop sz="95781"/>
  </p:normalViewPr>
  <p:slideViewPr>
    <p:cSldViewPr snapToGrid="0">
      <p:cViewPr varScale="1">
        <p:scale>
          <a:sx n="118" d="100"/>
          <a:sy n="118" d="100"/>
        </p:scale>
        <p:origin x="3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19/04/26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FED8D-D216-6919-13C0-C7AEBDFC02A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B16295-5F22-BAF1-08CC-A02483E7626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3B5F7B9-6474-3C2A-E695-6DD4C4A0717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46249D2-0B6F-6F75-23F2-51467EDCA32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12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3574-1625-546F-C1C1-6BE25C18584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1006A4E-35FF-A7D4-58F7-47CF9962D66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5AAAB61-D05A-87BD-40D4-01DB007FCFA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88FC491-4E2A-03E3-EF32-6FE14B0FC8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00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72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891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92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07FE1-C6BE-33B8-457C-235C72552C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D87FA6-5772-9866-6325-FD2A5F4CD84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2CC75F-31B2-3600-896C-3B60E49582A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C4FB166-21B4-8D22-46CD-2682AB11A7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31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198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985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90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367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318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9F1A6-69CB-F91E-C70C-13B1A5C07A4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D43AFAF-25E3-2172-267C-CCC36CCADF1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D5177FC-6F0B-ED68-658F-A48A68B5DC0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A1CA3DF-5519-731A-69B4-3F134638ADB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731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55B05-2CE3-CF08-9679-1DC7724741C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E51C10D-2550-9A88-FAC5-AB0F3F2AAB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55011A3-F844-DC77-8594-3AB0F1787A3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B249F32-9D79-FD78-2A57-126A5AA377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062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622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987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223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51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6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A18E-D14D-C2D0-0198-5E18B77A95E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E6585A5-E978-0EA0-A6B8-710765A8735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9F03718-4A99-2F6F-F848-8A2270A8E47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BCF4587-8554-8BC5-478F-2EF0AA68C2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29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E2732-C787-B10B-D0DA-E86342745A1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A02A3F1-300F-B2AF-7306-69776FB4066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6F26FA-8145-9B85-9E34-C99D9D1F611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052EE33-F577-297F-903C-667230D208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12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079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7D58-93E7-6B4A-21B5-8DA76BA0E78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8556B6D-AC2F-5FBB-DDA5-BA78CD4D216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8F32B64-A885-9F7B-A7B9-C96EDD7C325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EE660FB-78E8-04FA-E9C7-2DD5A31AD09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801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81DE7-3A68-9A9D-5A1A-8688316EABF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98D93E4-8B79-3852-08C3-63F5F4DDF76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7DA7F81-D5FE-212B-7EF0-4B73CE926F49}"/>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05C4AEC-408F-C0CF-A295-C69DDDD523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656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5F18E-C53E-765F-EB51-B3A87D0ECB5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61269F3-EB77-6964-65F9-1FC7265C5A8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1B4A056-6336-5E93-FBFB-301599328B4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2B10A09-C0B2-AD97-B9C6-3CE52B20D32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62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C4BBC-CBED-AC62-7B83-695101BF572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1EA81BF-4BC1-D0DC-39BE-64ECDAFED6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6FC8D9A-CFB2-5AEC-7746-7A3FADE8321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454568C-4724-98D1-D17A-CF920C1CA5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297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205D3-C7F9-909B-ED5A-8135597CB5C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A6B762-586B-F8C6-1838-E2AAE629583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C02D415-86FF-4264-0A40-48FEC39D2D6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36E1C10-491E-7776-541D-6909453EA3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170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30A6-6AB5-4172-9793-32A2275CF6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F91B3DA-EEC0-4761-8B2B-7B3DEDF9B3E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AB67713-357F-B2F0-F85B-499AB532ED6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ECF7DFE-CB2F-2EDC-D417-25A5790EF0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64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4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4CE63-A368-F5BB-0AD1-4779C2AEBA2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229A6E4-5786-2EF8-970D-E28F8A3DAD8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264D8F2-F78F-6B80-38A6-5CABC15E4849}"/>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5CA7F1A-1B20-3BFD-CE20-1537F3177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1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10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1370-AF69-96CD-0D25-48CC74FF49B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645BB4F-3323-23FB-FF34-066D943AC5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D6DA661-5911-814E-A4B3-DBDEEAEFF3E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14A1797-1E90-276D-76CA-9F09BEF59F6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5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091E-634D-D9EF-9F33-5DAFAAF8194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56D7C0B-23DC-C03C-E542-B55A97C01DA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C4D3607-1444-F4DA-E06F-1DA160A6F43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8D29683-4F9F-3A06-FC66-E2F8E197AD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08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19 aprile 2026</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19/04/26</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19/04/26</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4800" i="1" dirty="0"/>
              <a:t>Applicazione della Convenzione sulla prevenzione e la repressione del crimine di genocidio nella Striscia di Gaza</a:t>
            </a:r>
          </a:p>
          <a:p>
            <a:pPr marL="0" indent="0">
              <a:buNone/>
            </a:pPr>
            <a:r>
              <a:rPr lang="it-IT" sz="4800" i="1" dirty="0"/>
              <a:t>(Sudafrica c. Israele)</a:t>
            </a:r>
            <a:endParaRPr lang="en-US" sz="4800" b="1" i="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9AB51-02A2-0F23-B9A8-F077F36DFB9F}"/>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954E0EA-9EF5-60A0-A0F7-1A51E76CE4B3}"/>
              </a:ext>
            </a:extLst>
          </p:cNvPr>
          <p:cNvSpPr>
            <a:spLocks noGrp="1"/>
          </p:cNvSpPr>
          <p:nvPr>
            <p:ph sz="half" idx="1"/>
          </p:nvPr>
        </p:nvSpPr>
        <p:spPr>
          <a:xfrm>
            <a:off x="838200" y="717630"/>
            <a:ext cx="10515600" cy="5459334"/>
          </a:xfrm>
        </p:spPr>
        <p:txBody>
          <a:bodyPr vert="horz" lIns="91440" tIns="45720" rIns="91440" bIns="45720" rtlCol="0">
            <a:normAutofit/>
          </a:bodyPr>
          <a:lstStyle/>
          <a:p>
            <a:pPr marL="0" indent="0" algn="just">
              <a:buNone/>
            </a:pPr>
            <a:r>
              <a:rPr lang="en-US" sz="3400" dirty="0"/>
              <a:t>
</a:t>
            </a:r>
            <a:endParaRPr lang="en-US" sz="4000" dirty="0"/>
          </a:p>
          <a:p>
            <a:pPr marL="0" indent="0" algn="ctr">
              <a:buNone/>
            </a:pPr>
            <a:endParaRPr lang="it-IT" sz="4800" dirty="0"/>
          </a:p>
          <a:p>
            <a:pPr marL="0" indent="0" algn="ctr">
              <a:buNone/>
            </a:pPr>
            <a:r>
              <a:rPr lang="it-IT" sz="4800" dirty="0"/>
              <a:t>principio del consenso</a:t>
            </a:r>
            <a:r>
              <a:rPr lang="en-US" sz="3400" dirty="0"/>
              <a:t>
</a:t>
            </a:r>
          </a:p>
        </p:txBody>
      </p:sp>
      <p:sp>
        <p:nvSpPr>
          <p:cNvPr id="7" name="Segnaposto numero diapositiva 6">
            <a:extLst>
              <a:ext uri="{FF2B5EF4-FFF2-40B4-BE49-F238E27FC236}">
                <a16:creationId xmlns:a16="http://schemas.microsoft.com/office/drawing/2014/main" id="{0EA3D9C0-6CD9-B20C-A7AE-5A84F4F1BB9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92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3A83AD-7C97-1B6A-A5F6-B01CC6DA642B}"/>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642B33-FF6D-AB63-7230-4AC5165A7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E3210A8-5EFF-0125-06FD-3412BC08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F959FD68-E50F-461E-B95B-94B81E01D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2B0E7D0B-7DC8-F995-636B-B0494646F556}"/>
              </a:ext>
            </a:extLst>
          </p:cNvPr>
          <p:cNvSpPr>
            <a:spLocks noGrp="1"/>
          </p:cNvSpPr>
          <p:nvPr>
            <p:ph sz="half" idx="1"/>
          </p:nvPr>
        </p:nvSpPr>
        <p:spPr>
          <a:xfrm>
            <a:off x="838200" y="1825625"/>
            <a:ext cx="10515600" cy="4351338"/>
          </a:xfrm>
        </p:spPr>
        <p:txBody>
          <a:bodyPr vert="horz" lIns="91440" tIns="45720" rIns="91440" bIns="45720" rtlCol="0">
            <a:normAutofit/>
          </a:bodyPr>
          <a:lstStyle/>
          <a:p>
            <a:pPr marL="742950" indent="-742950" algn="just">
              <a:buFont typeface="+mj-lt"/>
              <a:buAutoNum type="arabicPeriod"/>
            </a:pPr>
            <a:endParaRPr lang="en-US" sz="3400" dirty="0"/>
          </a:p>
          <a:p>
            <a:pPr marL="0" indent="0" algn="just">
              <a:buNone/>
            </a:pPr>
            <a:r>
              <a:rPr lang="it-IT" sz="4400" dirty="0"/>
              <a:t>La competenza della Corte si estende a tutti gli affari che le parti le sottoporranno, come pure a tutti i casi specialmente previsti nella Carta delle Nazioni Unite e nei trattati e convenzioni in vigore.</a:t>
            </a:r>
          </a:p>
        </p:txBody>
      </p:sp>
      <p:sp>
        <p:nvSpPr>
          <p:cNvPr id="7" name="Segnaposto numero diapositiva 6">
            <a:extLst>
              <a:ext uri="{FF2B5EF4-FFF2-40B4-BE49-F238E27FC236}">
                <a16:creationId xmlns:a16="http://schemas.microsoft.com/office/drawing/2014/main" id="{F2C3FAB3-2A9B-D577-F8F1-598FC980C4C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1E99516-0980-8C72-96A1-8F3D7637D5EF}"/>
              </a:ext>
            </a:extLst>
          </p:cNvPr>
          <p:cNvSpPr txBox="1"/>
          <p:nvPr/>
        </p:nvSpPr>
        <p:spPr>
          <a:xfrm>
            <a:off x="729205" y="396534"/>
            <a:ext cx="108107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Statuto della Corte internazionale di giustizia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36, par. 1</a:t>
            </a:r>
          </a:p>
        </p:txBody>
      </p:sp>
    </p:spTree>
    <p:extLst>
      <p:ext uri="{BB962C8B-B14F-4D97-AF65-F5344CB8AC3E}">
        <p14:creationId xmlns:p14="http://schemas.microsoft.com/office/powerpoint/2010/main" val="397789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591344"/>
            <a:ext cx="10515600" cy="5585619"/>
          </a:xfrm>
        </p:spPr>
        <p:txBody>
          <a:bodyPr vert="horz" lIns="91440" tIns="45720" rIns="91440" bIns="45720" rtlCol="0">
            <a:normAutofit fontScale="92500" lnSpcReduction="20000"/>
          </a:bodyPr>
          <a:lstStyle/>
          <a:p>
            <a:pPr marL="0" indent="0" algn="just">
              <a:buNone/>
            </a:pPr>
            <a:endParaRPr lang="en-US" sz="3400" dirty="0"/>
          </a:p>
          <a:p>
            <a:pPr marL="742950" indent="-742950" algn="just">
              <a:buFont typeface="+mj-lt"/>
              <a:buAutoNum type="arabicPeriod"/>
            </a:pPr>
            <a:r>
              <a:rPr lang="en-US" sz="4800" dirty="0" err="1"/>
              <a:t>Accordo</a:t>
            </a:r>
            <a:r>
              <a:rPr lang="en-US" sz="4800" dirty="0"/>
              <a:t> </a:t>
            </a:r>
            <a:r>
              <a:rPr lang="en-US" sz="4800" dirty="0" err="1"/>
              <a:t>speciale</a:t>
            </a:r>
            <a:r>
              <a:rPr lang="en-US" sz="4800" dirty="0"/>
              <a:t> (</a:t>
            </a:r>
            <a:r>
              <a:rPr lang="en-US" sz="4800" dirty="0" err="1"/>
              <a:t>compromesso</a:t>
            </a:r>
            <a:r>
              <a:rPr lang="en-US" sz="4800" dirty="0"/>
              <a:t>)</a:t>
            </a:r>
          </a:p>
          <a:p>
            <a:pPr marL="742950" indent="-742950" algn="just">
              <a:buFont typeface="+mj-lt"/>
              <a:buAutoNum type="arabicPeriod"/>
            </a:pPr>
            <a:endParaRPr lang="en-US" sz="4800" dirty="0"/>
          </a:p>
          <a:p>
            <a:pPr marL="742950" indent="-742950" algn="just">
              <a:buFont typeface="+mj-lt"/>
              <a:buAutoNum type="arabicPeriod"/>
            </a:pPr>
            <a:r>
              <a:rPr lang="en-US" sz="4800" dirty="0" err="1"/>
              <a:t>Trattati</a:t>
            </a:r>
            <a:r>
              <a:rPr lang="en-US" sz="4800" dirty="0"/>
              <a:t> </a:t>
            </a:r>
            <a:r>
              <a:rPr lang="en-US" sz="4800" dirty="0" err="1"/>
              <a:t>diversi</a:t>
            </a:r>
            <a:r>
              <a:rPr lang="en-US" sz="4800" dirty="0"/>
              <a:t> da un </a:t>
            </a:r>
            <a:r>
              <a:rPr lang="en-US" sz="4800" dirty="0" err="1"/>
              <a:t>compromesso</a:t>
            </a:r>
            <a:endParaRPr lang="en-US" sz="4800" dirty="0"/>
          </a:p>
          <a:p>
            <a:pPr marL="742950" indent="-742950" algn="just">
              <a:buFont typeface="+mj-lt"/>
              <a:buAutoNum type="arabicPeriod"/>
            </a:pPr>
            <a:endParaRPr lang="en-US" sz="4800" dirty="0"/>
          </a:p>
          <a:p>
            <a:pPr marL="742950" indent="-742950" algn="just">
              <a:buFont typeface="+mj-lt"/>
              <a:buAutoNum type="arabicPeriod"/>
            </a:pPr>
            <a:r>
              <a:rPr lang="en-US" sz="4800" dirty="0" err="1"/>
              <a:t>Accettazione</a:t>
            </a:r>
            <a:r>
              <a:rPr lang="en-US" sz="4800" dirty="0"/>
              <a:t> </a:t>
            </a:r>
            <a:r>
              <a:rPr lang="en-US" sz="4800" dirty="0" err="1"/>
              <a:t>della</a:t>
            </a:r>
            <a:r>
              <a:rPr lang="en-US" sz="4800" dirty="0"/>
              <a:t> </a:t>
            </a:r>
            <a:r>
              <a:rPr lang="en-US" sz="4800" dirty="0" err="1"/>
              <a:t>giurisdizione</a:t>
            </a:r>
            <a:r>
              <a:rPr lang="en-US" sz="4800" dirty="0"/>
              <a:t> ex art. 36 </a:t>
            </a:r>
            <a:r>
              <a:rPr lang="en-US" sz="4800" dirty="0" err="1"/>
              <a:t>dello</a:t>
            </a:r>
            <a:r>
              <a:rPr lang="en-US" sz="4800" dirty="0"/>
              <a:t> </a:t>
            </a:r>
            <a:r>
              <a:rPr lang="en-US" sz="4800" dirty="0" err="1"/>
              <a:t>Statuto</a:t>
            </a:r>
            <a:r>
              <a:rPr lang="en-US" sz="4800" dirty="0"/>
              <a:t> CIG</a:t>
            </a:r>
          </a:p>
          <a:p>
            <a:pPr marL="742950" indent="-742950" algn="just">
              <a:buFont typeface="+mj-lt"/>
              <a:buAutoNum type="arabicPeriod"/>
            </a:pPr>
            <a:endParaRPr lang="en-US" sz="4800" i="1" dirty="0"/>
          </a:p>
          <a:p>
            <a:pPr marL="742950" indent="-742950" algn="just">
              <a:buFont typeface="+mj-lt"/>
              <a:buAutoNum type="arabicPeriod"/>
            </a:pPr>
            <a:r>
              <a:rPr lang="en-US" sz="4800" i="1" dirty="0"/>
              <a:t>Forum </a:t>
            </a:r>
            <a:r>
              <a:rPr lang="en-US" sz="4800" i="1" dirty="0" err="1"/>
              <a:t>prorogatum</a:t>
            </a:r>
            <a:endParaRPr lang="en-US" sz="48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44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70000" lnSpcReduction="20000"/>
          </a:bodyPr>
          <a:lstStyle/>
          <a:p>
            <a:pPr marL="0" indent="0" algn="just">
              <a:buNone/>
            </a:pPr>
            <a:r>
              <a:rPr lang="it-IT" sz="4400" dirty="0"/>
              <a:t>Gli Stati parti del presente Statuto possono in qualsiasi momento dichiarare di riconoscere come obbligatoria, ipso facto e senza convenzione speciale, in confronto di ogni altro Stato che accetti lo stesso obbligo, la giurisdizione della Corte su tutte le divergenze di ordine giuridico aventi per oggetto,</a:t>
            </a:r>
          </a:p>
          <a:p>
            <a:pPr marL="742950" indent="-742950" algn="just">
              <a:buAutoNum type="alphaLcPeriod"/>
            </a:pPr>
            <a:r>
              <a:rPr lang="it-IT" sz="4400" dirty="0"/>
              <a:t>l’interpretazione di un trattato;</a:t>
            </a:r>
          </a:p>
          <a:p>
            <a:pPr marL="742950" indent="-742950" algn="just">
              <a:buAutoNum type="alphaLcPeriod"/>
            </a:pPr>
            <a:r>
              <a:rPr lang="it-IT" sz="4400" dirty="0"/>
              <a:t>qualsivoglia questione di diritto internazionale;</a:t>
            </a:r>
          </a:p>
          <a:p>
            <a:pPr marL="742950" indent="-742950" algn="just">
              <a:buAutoNum type="alphaLcPeriod"/>
            </a:pPr>
            <a:r>
              <a:rPr lang="it-IT" sz="4400" dirty="0"/>
              <a:t>l’esistenza di qualunque fatto il quale, se fosse provato, costituirebbe violazione di un obbligo internazionale;</a:t>
            </a:r>
          </a:p>
          <a:p>
            <a:pPr marL="742950" indent="-742950" algn="just">
              <a:buAutoNum type="alphaLcPeriod"/>
            </a:pPr>
            <a:r>
              <a:rPr lang="it-IT" sz="4400" dirty="0"/>
              <a:t>la natura o la portata della riparazione dovuta per la violazione di un obbligo internazionale.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729205" y="396534"/>
            <a:ext cx="108107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Statuto della Corte internazionale di giustizia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36, par. 2</a:t>
            </a:r>
          </a:p>
        </p:txBody>
      </p:sp>
    </p:spTree>
    <p:extLst>
      <p:ext uri="{BB962C8B-B14F-4D97-AF65-F5344CB8AC3E}">
        <p14:creationId xmlns:p14="http://schemas.microsoft.com/office/powerpoint/2010/main" val="373821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4400" dirty="0"/>
          </a:p>
          <a:p>
            <a:pPr marL="0" indent="0" algn="just">
              <a:buNone/>
            </a:pPr>
            <a:endParaRPr lang="it-IT" sz="4000" dirty="0"/>
          </a:p>
          <a:p>
            <a:pPr marL="0" indent="0" algn="just">
              <a:buNone/>
            </a:pPr>
            <a:r>
              <a:rPr lang="it-IT" sz="4000" dirty="0"/>
              <a:t>Le surriferite dichiarazioni possono essere fatte puramente e semplicemente o sotto condizione di reciprocità da parte di determinati Stati ovvero anche per un dato termine.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729205" y="396534"/>
            <a:ext cx="108107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Statuto della Corte internazionale di giustizia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36, par. 3</a:t>
            </a:r>
          </a:p>
        </p:txBody>
      </p:sp>
    </p:spTree>
    <p:extLst>
      <p:ext uri="{BB962C8B-B14F-4D97-AF65-F5344CB8AC3E}">
        <p14:creationId xmlns:p14="http://schemas.microsoft.com/office/powerpoint/2010/main" val="413645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91878"/>
            <a:ext cx="10515600" cy="4585084"/>
          </a:xfrm>
        </p:spPr>
        <p:txBody>
          <a:bodyPr vert="horz" lIns="91440" tIns="45720" rIns="91440" bIns="45720" rtlCol="0">
            <a:normAutofit lnSpcReduction="10000"/>
          </a:bodyPr>
          <a:lstStyle/>
          <a:p>
            <a:pPr marL="0" indent="0" algn="just">
              <a:buNone/>
            </a:pPr>
            <a:endParaRPr lang="it-IT" sz="3600" dirty="0"/>
          </a:p>
          <a:p>
            <a:pPr marL="0" indent="0" algn="just">
              <a:buNone/>
            </a:pPr>
            <a:r>
              <a:rPr lang="it-IT" sz="4000" dirty="0"/>
              <a:t>Le controversie tra le Parti contraenti relative all'interpretazione, all'applicazione o all'adempimento della presente Convenzione, comprese quelle relative alla responsabilità di uno Stato per genocidio o per uno qualsiasi degli altri atti elencati nell'articolo III, saranno sottoposte alla Corte internazionale di giustizia su richiesta di una qualsiasi delle parti in causa.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629275" cy="1323439"/>
          </a:xfrm>
          <a:prstGeom prst="rect">
            <a:avLst/>
          </a:prstGeom>
          <a:noFill/>
        </p:spPr>
        <p:txBody>
          <a:bodyPr wrap="square">
            <a:spAutoFit/>
          </a:bodyPr>
          <a:lstStyle/>
          <a:p>
            <a:pPr lvl="0" algn="ctr">
              <a:defRPr/>
            </a:pPr>
            <a:r>
              <a:rPr lang="it-IT" sz="4000" dirty="0"/>
              <a:t>Convenzione sul Genocidio (1948)</a:t>
            </a:r>
          </a:p>
          <a:p>
            <a:pPr lvl="0" algn="ctr">
              <a:defRPr/>
            </a:pPr>
            <a:r>
              <a:rPr lang="it-IT" sz="4000" dirty="0"/>
              <a:t>Art. IX</a:t>
            </a:r>
          </a:p>
        </p:txBody>
      </p:sp>
    </p:spTree>
    <p:extLst>
      <p:ext uri="{BB962C8B-B14F-4D97-AF65-F5344CB8AC3E}">
        <p14:creationId xmlns:p14="http://schemas.microsoft.com/office/powerpoint/2010/main" val="58094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6B70EB-EFCE-FF80-851A-9D6125F4E6A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F4AFEEE-ED23-5E8E-F120-95E0B9A75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1363D64-AD2B-3272-4717-682E3E9EB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FA50BF2C-E660-51DC-55C8-D3BB4830A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86D7D358-DC5C-C75F-BA60-C09006F8CFD0}"/>
              </a:ext>
            </a:extLst>
          </p:cNvPr>
          <p:cNvSpPr>
            <a:spLocks noGrp="1"/>
          </p:cNvSpPr>
          <p:nvPr>
            <p:ph sz="half" idx="1"/>
          </p:nvPr>
        </p:nvSpPr>
        <p:spPr>
          <a:xfrm>
            <a:off x="838200" y="591344"/>
            <a:ext cx="10515600" cy="5585619"/>
          </a:xfrm>
        </p:spPr>
        <p:txBody>
          <a:bodyPr vert="horz" lIns="91440" tIns="45720" rIns="91440" bIns="45720" rtlCol="0">
            <a:normAutofit/>
          </a:bodyPr>
          <a:lstStyle/>
          <a:p>
            <a:pPr marL="0" indent="0" algn="just">
              <a:buNone/>
            </a:pPr>
            <a:endParaRPr lang="en-US" sz="4800" dirty="0"/>
          </a:p>
          <a:p>
            <a:pPr marL="0" indent="0" algn="ctr">
              <a:buNone/>
            </a:pPr>
            <a:endParaRPr lang="en-US" sz="4800" dirty="0"/>
          </a:p>
          <a:p>
            <a:pPr marL="0" indent="0" algn="ctr">
              <a:buNone/>
            </a:pPr>
            <a:r>
              <a:rPr lang="en-US" sz="4800" b="1" dirty="0" err="1"/>
              <a:t>Legittimazione</a:t>
            </a:r>
            <a:r>
              <a:rPr lang="en-US" sz="4800" b="1" dirty="0"/>
              <a:t> ad </a:t>
            </a:r>
            <a:r>
              <a:rPr lang="en-US" sz="4800" b="1" dirty="0" err="1"/>
              <a:t>agire</a:t>
            </a:r>
            <a:r>
              <a:rPr lang="en-US" sz="4800" b="1" dirty="0"/>
              <a:t> del Sud Africa in</a:t>
            </a:r>
          </a:p>
          <a:p>
            <a:pPr marL="0" indent="0" algn="ctr">
              <a:buNone/>
            </a:pPr>
            <a:r>
              <a:rPr lang="en-US" sz="4800" b="1" i="1" dirty="0"/>
              <a:t>Sud Africa c. </a:t>
            </a:r>
            <a:r>
              <a:rPr lang="en-US" sz="4800" b="1" i="1" dirty="0" err="1"/>
              <a:t>Israele</a:t>
            </a:r>
            <a:endParaRPr lang="en-US" sz="4800" b="1" i="1" dirty="0"/>
          </a:p>
        </p:txBody>
      </p:sp>
      <p:sp>
        <p:nvSpPr>
          <p:cNvPr id="7" name="Segnaposto numero diapositiva 6">
            <a:extLst>
              <a:ext uri="{FF2B5EF4-FFF2-40B4-BE49-F238E27FC236}">
                <a16:creationId xmlns:a16="http://schemas.microsoft.com/office/drawing/2014/main" id="{5A81DF66-E9C3-D435-D9DB-E72655C5FA4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28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591344"/>
            <a:ext cx="10515600" cy="5585619"/>
          </a:xfrm>
        </p:spPr>
        <p:txBody>
          <a:bodyPr vert="horz" lIns="91440" tIns="45720" rIns="91440" bIns="45720" rtlCol="0">
            <a:normAutofit/>
          </a:bodyPr>
          <a:lstStyle/>
          <a:p>
            <a:pPr marL="0" indent="0" algn="just">
              <a:buNone/>
            </a:pPr>
            <a:endParaRPr lang="en-US" sz="4800" dirty="0"/>
          </a:p>
          <a:p>
            <a:pPr marL="0" indent="0" algn="just">
              <a:buNone/>
            </a:pPr>
            <a:endParaRPr lang="en-US" sz="4800" dirty="0"/>
          </a:p>
          <a:p>
            <a:pPr marL="0" indent="0" algn="ctr">
              <a:buNone/>
            </a:pPr>
            <a:endParaRPr lang="en-US" sz="4800" dirty="0"/>
          </a:p>
          <a:p>
            <a:pPr marL="0" indent="0" algn="ctr">
              <a:buNone/>
            </a:pPr>
            <a:r>
              <a:rPr lang="en-US" sz="4800" dirty="0" err="1"/>
              <a:t>ammissibilità</a:t>
            </a:r>
            <a:endParaRPr lang="en-US" sz="4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77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591344"/>
            <a:ext cx="10515600" cy="5907427"/>
          </a:xfrm>
        </p:spPr>
        <p:txBody>
          <a:bodyPr vert="horz" lIns="91440" tIns="45720" rIns="91440" bIns="45720" rtlCol="0">
            <a:normAutofit/>
          </a:bodyPr>
          <a:lstStyle/>
          <a:p>
            <a:pPr marL="0" indent="0" algn="just">
              <a:buNone/>
            </a:pPr>
            <a:r>
              <a:rPr lang="en-US" sz="4800" dirty="0" err="1"/>
              <a:t>Valutazione</a:t>
            </a:r>
            <a:r>
              <a:rPr lang="en-US" sz="4800" dirty="0"/>
              <a:t> </a:t>
            </a:r>
            <a:r>
              <a:rPr lang="en-US" sz="4800" dirty="0" err="1"/>
              <a:t>sull’ammissibilità</a:t>
            </a:r>
            <a:r>
              <a:rPr lang="en-US" sz="4800" dirty="0"/>
              <a:t>:</a:t>
            </a:r>
          </a:p>
          <a:p>
            <a:pPr marL="914400" indent="-914400" algn="just">
              <a:buAutoNum type="arabicPeriod"/>
            </a:pPr>
            <a:r>
              <a:rPr lang="en-US" sz="4800" dirty="0" err="1"/>
              <a:t>Previo</a:t>
            </a:r>
            <a:r>
              <a:rPr lang="en-US" sz="4800" dirty="0"/>
              <a:t> </a:t>
            </a:r>
            <a:r>
              <a:rPr lang="en-US" sz="4800" dirty="0" err="1"/>
              <a:t>esaurimento</a:t>
            </a:r>
            <a:r>
              <a:rPr lang="en-US" sz="4800" dirty="0"/>
              <a:t> </a:t>
            </a:r>
            <a:r>
              <a:rPr lang="en-US" sz="4800" dirty="0" err="1"/>
              <a:t>dei</a:t>
            </a:r>
            <a:r>
              <a:rPr lang="en-US" sz="4800" dirty="0"/>
              <a:t> </a:t>
            </a:r>
            <a:r>
              <a:rPr lang="en-US" sz="4800" dirty="0" err="1"/>
              <a:t>rimedi</a:t>
            </a:r>
            <a:r>
              <a:rPr lang="en-US" sz="4800" dirty="0"/>
              <a:t> </a:t>
            </a:r>
            <a:r>
              <a:rPr lang="en-US" sz="4800" dirty="0" err="1"/>
              <a:t>interni</a:t>
            </a:r>
            <a:endParaRPr lang="en-US" sz="4800" dirty="0"/>
          </a:p>
          <a:p>
            <a:pPr marL="914400" indent="-914400" algn="just">
              <a:buAutoNum type="arabicPeriod"/>
            </a:pPr>
            <a:r>
              <a:rPr lang="en-US" sz="4800" dirty="0" err="1"/>
              <a:t>Esistenza</a:t>
            </a:r>
            <a:r>
              <a:rPr lang="en-US" sz="4800" dirty="0"/>
              <a:t> di </a:t>
            </a:r>
            <a:r>
              <a:rPr lang="en-US" sz="4800" dirty="0" err="1"/>
              <a:t>una</a:t>
            </a:r>
            <a:r>
              <a:rPr lang="en-US" sz="4800" dirty="0"/>
              <a:t> </a:t>
            </a:r>
            <a:r>
              <a:rPr lang="en-US" sz="4800" dirty="0" err="1"/>
              <a:t>controversia</a:t>
            </a:r>
            <a:endParaRPr lang="en-US" sz="4800" dirty="0"/>
          </a:p>
          <a:p>
            <a:pPr marL="914400" indent="-914400" algn="just">
              <a:buAutoNum type="arabicPeriod"/>
            </a:pPr>
            <a:r>
              <a:rPr lang="en-US" sz="4800" dirty="0"/>
              <a:t>Assenza di parti </a:t>
            </a:r>
            <a:r>
              <a:rPr lang="en-US" sz="4800" dirty="0" err="1"/>
              <a:t>essenziali</a:t>
            </a:r>
            <a:r>
              <a:rPr lang="en-US" sz="4800" dirty="0"/>
              <a:t> (principio </a:t>
            </a:r>
            <a:r>
              <a:rPr lang="en-US" sz="4800" i="1" dirty="0"/>
              <a:t>Monetary Gold</a:t>
            </a:r>
            <a:r>
              <a:rPr lang="en-US" sz="4800" dirty="0"/>
              <a:t>)</a:t>
            </a:r>
          </a:p>
          <a:p>
            <a:pPr marL="914400" indent="-914400" algn="just">
              <a:buAutoNum type="arabicPeriod"/>
            </a:pPr>
            <a:r>
              <a:rPr lang="en-US" sz="4800" dirty="0"/>
              <a:t>Abuso del </a:t>
            </a:r>
            <a:r>
              <a:rPr lang="en-US" sz="4800" dirty="0" err="1"/>
              <a:t>processo</a:t>
            </a:r>
            <a:endParaRPr lang="en-US" sz="4800" dirty="0"/>
          </a:p>
          <a:p>
            <a:pPr marL="914400" indent="-914400" algn="just">
              <a:buAutoNum type="arabicPeriod"/>
            </a:pPr>
            <a:r>
              <a:rPr lang="en-US" sz="4800" dirty="0" err="1"/>
              <a:t>Legittimazione</a:t>
            </a:r>
            <a:r>
              <a:rPr lang="en-US" sz="4800" dirty="0"/>
              <a:t> </a:t>
            </a:r>
            <a:r>
              <a:rPr lang="en-US" sz="4800" dirty="0" err="1"/>
              <a:t>attiva</a:t>
            </a:r>
            <a:r>
              <a:rPr lang="en-US" sz="4800" dirty="0"/>
              <a:t> (</a:t>
            </a:r>
            <a:r>
              <a:rPr lang="en-US" sz="4800" i="1" dirty="0"/>
              <a:t>standing</a:t>
            </a:r>
            <a:r>
              <a:rPr lang="en-US" sz="4800" dirty="0"/>
              <a:t>)</a:t>
            </a:r>
          </a:p>
          <a:p>
            <a:pPr marL="742950" indent="-742950" algn="just">
              <a:buFont typeface="+mj-lt"/>
              <a:buAutoNum type="arabicPeriod"/>
            </a:pPr>
            <a:endParaRPr lang="en-US" sz="48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26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591344"/>
            <a:ext cx="10515600" cy="5585619"/>
          </a:xfrm>
        </p:spPr>
        <p:txBody>
          <a:bodyPr vert="horz" lIns="91440" tIns="45720" rIns="91440" bIns="45720" rtlCol="0">
            <a:normAutofit/>
          </a:bodyPr>
          <a:lstStyle/>
          <a:p>
            <a:pPr marL="0" indent="0" algn="just">
              <a:buNone/>
            </a:pPr>
            <a:endParaRPr lang="en-US" sz="4800" dirty="0"/>
          </a:p>
          <a:p>
            <a:pPr marL="0" indent="0" algn="just">
              <a:buNone/>
            </a:pPr>
            <a:endParaRPr lang="en-US" sz="4800" dirty="0"/>
          </a:p>
          <a:p>
            <a:pPr marL="0" indent="0" algn="ctr">
              <a:buNone/>
            </a:pPr>
            <a:r>
              <a:rPr lang="en-US" sz="4800" dirty="0" err="1"/>
              <a:t>obblighi</a:t>
            </a:r>
            <a:r>
              <a:rPr lang="en-US" sz="4800" dirty="0"/>
              <a:t> </a:t>
            </a:r>
            <a:r>
              <a:rPr lang="en-US" sz="4800" i="1" dirty="0" err="1"/>
              <a:t>erga</a:t>
            </a:r>
            <a:r>
              <a:rPr lang="en-US" sz="4800" i="1" dirty="0"/>
              <a:t> omnes </a:t>
            </a:r>
            <a:r>
              <a:rPr lang="en-US" sz="4800" i="1" dirty="0" err="1"/>
              <a:t>partes</a:t>
            </a:r>
            <a:endParaRPr lang="en-US" sz="4800" i="1" dirty="0"/>
          </a:p>
          <a:p>
            <a:pPr marL="0" indent="0" algn="ctr">
              <a:buNone/>
            </a:pPr>
            <a:endParaRPr lang="en-US" sz="4800" i="1" dirty="0"/>
          </a:p>
          <a:p>
            <a:pPr marL="0" indent="0" algn="ctr">
              <a:buNone/>
            </a:pPr>
            <a:r>
              <a:rPr lang="en-US" sz="4800" dirty="0" err="1"/>
              <a:t>obblighi</a:t>
            </a:r>
            <a:r>
              <a:rPr lang="en-US" sz="4800" i="1" dirty="0"/>
              <a:t> </a:t>
            </a:r>
            <a:r>
              <a:rPr lang="en-US" sz="4800" i="1" dirty="0" err="1"/>
              <a:t>erga</a:t>
            </a:r>
            <a:r>
              <a:rPr lang="en-US" sz="4800" i="1" dirty="0"/>
              <a:t> omnes</a:t>
            </a:r>
            <a:endParaRPr lang="en-US" sz="4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1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104420"/>
            <a:ext cx="10515600" cy="5845627"/>
          </a:xfrm>
        </p:spPr>
        <p:txBody>
          <a:bodyPr vert="horz" lIns="91440" tIns="45720" rIns="91440" bIns="45720" rtlCol="0">
            <a:normAutofit fontScale="92500" lnSpcReduction="10000"/>
          </a:bodyPr>
          <a:lstStyle/>
          <a:p>
            <a:pPr marL="0" indent="0" algn="just">
              <a:buNone/>
            </a:pPr>
            <a:r>
              <a:rPr lang="it-IT" sz="2400" dirty="0"/>
              <a:t>«1. Il presente ricorso riguarda gli atti minacciati, adottati, tollerati, compiuti e in corso di compimento da parte del Governo e delle forze armate dello Stato d’Israele contro il popolo palestinese, un gruppo nazionale, razziale ed etnico distinto, a seguito degli attacchi in Israele del 7 ottobre 2023. Il Sudafrica condanna inequivocabilmente tutte le violazioni del diritto internazionale da parte di tutte le parti, compresi gli attacchi diretti contro civili israeliani e altri cittadini, e la presa di ostaggi da parte di Hamas e di altri gruppi armati palestinesi. Nessun attacco armato sul territorio di uno Stato, per quanto grave – nemmeno un attacco che comporti crimini atroci – può tuttavia fornire alcuna possibile giustificazione o difesa per le violazioni della Convenzione del 1948 sulla prevenzione e la repressione del crimine di genocidio, sia dal punto di vista giuridico che morale. </a:t>
            </a:r>
            <a:r>
              <a:rPr lang="it-IT" sz="2400" b="1" dirty="0"/>
              <a:t>Gli atti e le omissioni di Israele, lamentati dal Sudafrica, hanno carattere genocida perché mirano a provocare la distruzione di una parte sostanziale del gruppo nazionale, razziale ed etnico palestinese, ovvero la parte del gruppo palestinese residente nella Striscia di Gaza.</a:t>
            </a:r>
            <a:r>
              <a:rPr lang="it-IT" sz="2400" dirty="0"/>
              <a:t> Gli atti in questione includono l'uccisione di palestinesi a Gaza, il causare loro gravi danni fisici e mentali e l'imporre loro condizioni di vita calcolate per provocarne la distruzione fisica. Tutti questi atti sono attribuibili a Israele, che non è riuscito a prevenire il genocidio e lo sta commettendo in manifesta violazione della Convenzione sul genocidio, e che ha inoltre violato e continua a violare altri obblighi fondamentali previsti dalla Convenzione sul genocidio, tra cui l'omissione di prevenire o punire l'incitamento diretto e pubblico al genocidio da parte di alti funzionari israeliani e altri.»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729205" y="396534"/>
            <a:ext cx="1081075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Ricorso del Sud Africa (29 dicembre 2023)</a:t>
            </a:r>
          </a:p>
        </p:txBody>
      </p:sp>
    </p:spTree>
    <p:extLst>
      <p:ext uri="{BB962C8B-B14F-4D97-AF65-F5344CB8AC3E}">
        <p14:creationId xmlns:p14="http://schemas.microsoft.com/office/powerpoint/2010/main" val="3360486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2533337"/>
            <a:ext cx="10515600" cy="3643625"/>
          </a:xfrm>
        </p:spPr>
        <p:txBody>
          <a:bodyPr vert="horz" lIns="91440" tIns="45720" rIns="91440" bIns="45720" rtlCol="0">
            <a:normAutofit fontScale="85000" lnSpcReduction="10000"/>
          </a:bodyPr>
          <a:lstStyle/>
          <a:p>
            <a:pPr marL="0" indent="0" algn="just">
              <a:buNone/>
            </a:pPr>
            <a:r>
              <a:rPr lang="it-IT" sz="4400" dirty="0"/>
              <a:t>Ogni Stato diverso da uno Stato leso ha il diritto di invocare la responsabilità di un altro Stato […] se:</a:t>
            </a:r>
          </a:p>
          <a:p>
            <a:pPr marL="742950" indent="-742950" algn="just">
              <a:buAutoNum type="alphaLcParenR"/>
            </a:pPr>
            <a:r>
              <a:rPr lang="it-IT" sz="4400" dirty="0"/>
              <a:t>l’obbligo violato è dovuto a un gruppo di Stati, compreso tale Stato, ed è istituito per la tutela di un interesse collettivo del gruppo; o</a:t>
            </a:r>
          </a:p>
          <a:p>
            <a:pPr marL="742950" indent="-742950" algn="just">
              <a:buAutoNum type="alphaLcParenR"/>
            </a:pPr>
            <a:r>
              <a:rPr lang="it-IT" sz="4400" dirty="0"/>
              <a:t>l'obbligo violato è dovuto alla comunità internazionale nel suo insieme.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729205" y="396534"/>
            <a:ext cx="1081075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Articoli sulla responsabilità internazionale degli Stati del 2001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48, par. 1</a:t>
            </a:r>
          </a:p>
        </p:txBody>
      </p:sp>
    </p:spTree>
    <p:extLst>
      <p:ext uri="{BB962C8B-B14F-4D97-AF65-F5344CB8AC3E}">
        <p14:creationId xmlns:p14="http://schemas.microsoft.com/office/powerpoint/2010/main" val="284137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9197EE-2888-D4A0-F0DA-92272E01760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06A5ED5-38A8-27FE-EFDB-7F7ED82C0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F0D0DC4-D910-5BC9-EAA5-F6DD1838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17A2B29C-70EA-71BC-176C-52C6CE72B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6337A01-FD57-07A1-7B7D-529838973210}"/>
              </a:ext>
            </a:extLst>
          </p:cNvPr>
          <p:cNvSpPr>
            <a:spLocks noGrp="1"/>
          </p:cNvSpPr>
          <p:nvPr>
            <p:ph sz="half" idx="1"/>
          </p:nvPr>
        </p:nvSpPr>
        <p:spPr>
          <a:xfrm>
            <a:off x="838200" y="1273628"/>
            <a:ext cx="10515600" cy="5366657"/>
          </a:xfrm>
        </p:spPr>
        <p:txBody>
          <a:bodyPr vert="horz" lIns="91440" tIns="45720" rIns="91440" bIns="45720" rtlCol="0">
            <a:normAutofit/>
          </a:bodyPr>
          <a:lstStyle/>
          <a:p>
            <a:pPr marL="0" indent="0" algn="just">
              <a:buNone/>
            </a:pPr>
            <a:r>
              <a:rPr lang="it-IT" sz="2400" dirty="0"/>
              <a:t>18. È evidente che esiste una controversia tra Israele e il Sudafrica in merito all'interpretazione e all'applicazione della Convenzione sul genocidio, riguardante […] il rispetto da parte di Israele dei propri obblighi di non commettere genocidio, di prevenirlo e punirlo – compreso l'incitamento diretto e pubblico al genocidio – e di risarcire le vittime e offrire assicurazioni e garanzie di non ripetizione. Dato che la rivendicazione del Sudafrica riguarda i propri obblighi, in quanto Stato parte della Convenzione sul genocidio, di agire per prevenire il genocidio – a cui danno luogo gli atti e le omissioni di Israele – il Sudafrica ha chiaramente titolo ad agire in merito. Inoltre, dato che “qualsiasi Stato parte della Convenzione sul genocidio, e non solo uno Stato direttamente leso, può invocare la responsabilità di un altro Stato parte al fine di accertare la presunta inadempienza ai suoi obblighi erga omnes partes e di porre fine a tale inadempienza”, il Sudafrica ha anche “legittimazione prima </a:t>
            </a:r>
            <a:r>
              <a:rPr lang="it-IT" sz="2400" dirty="0" err="1"/>
              <a:t>facie</a:t>
            </a:r>
            <a:r>
              <a:rPr lang="it-IT" sz="2400" dirty="0"/>
              <a:t>” a sottoporre alla Corte la sua controversia con Israele “sulla base di presunte violazioni degli obblighi previsti dalla Convenzione sul genocidio”.</a:t>
            </a:r>
          </a:p>
        </p:txBody>
      </p:sp>
      <p:sp>
        <p:nvSpPr>
          <p:cNvPr id="7" name="Segnaposto numero diapositiva 6">
            <a:extLst>
              <a:ext uri="{FF2B5EF4-FFF2-40B4-BE49-F238E27FC236}">
                <a16:creationId xmlns:a16="http://schemas.microsoft.com/office/drawing/2014/main" id="{77C72D03-B851-3932-F501-E3B82074F63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C84AFA62-911E-A591-4A20-337D45FF891F}"/>
              </a:ext>
            </a:extLst>
          </p:cNvPr>
          <p:cNvSpPr txBox="1"/>
          <p:nvPr/>
        </p:nvSpPr>
        <p:spPr>
          <a:xfrm>
            <a:off x="729205" y="396534"/>
            <a:ext cx="1081075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Ricorso del Sud Africa (29 dicembre 2023)</a:t>
            </a:r>
          </a:p>
        </p:txBody>
      </p:sp>
    </p:spTree>
    <p:extLst>
      <p:ext uri="{BB962C8B-B14F-4D97-AF65-F5344CB8AC3E}">
        <p14:creationId xmlns:p14="http://schemas.microsoft.com/office/powerpoint/2010/main" val="402165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0D5ACB-FD44-5B29-80CC-CC7DF788631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8075D3-D55C-7AF3-D797-629D3C8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E07B2D2-43C6-A82F-D5A0-E39120F17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B424FF68-4F2F-0D9E-91A1-1418F4F95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CCD56D4E-E366-B013-515D-CF865C6AB4AF}"/>
              </a:ext>
            </a:extLst>
          </p:cNvPr>
          <p:cNvSpPr>
            <a:spLocks noGrp="1"/>
          </p:cNvSpPr>
          <p:nvPr>
            <p:ph sz="half" idx="1"/>
          </p:nvPr>
        </p:nvSpPr>
        <p:spPr>
          <a:xfrm>
            <a:off x="838200" y="591344"/>
            <a:ext cx="10515600" cy="5585619"/>
          </a:xfrm>
        </p:spPr>
        <p:txBody>
          <a:bodyPr vert="horz" lIns="91440" tIns="45720" rIns="91440" bIns="45720" rtlCol="0">
            <a:normAutofit/>
          </a:bodyPr>
          <a:lstStyle/>
          <a:p>
            <a:pPr marL="0" indent="0" algn="just">
              <a:buNone/>
            </a:pPr>
            <a:endParaRPr lang="en-US" sz="4800" dirty="0"/>
          </a:p>
          <a:p>
            <a:pPr marL="0" indent="0" algn="ctr">
              <a:buNone/>
            </a:pPr>
            <a:endParaRPr lang="en-US" sz="4800" dirty="0"/>
          </a:p>
          <a:p>
            <a:pPr marL="0" indent="0" algn="ctr">
              <a:buNone/>
            </a:pPr>
            <a:r>
              <a:rPr lang="en-US" sz="4800" b="1" dirty="0" err="1"/>
              <a:t>Misure</a:t>
            </a:r>
            <a:r>
              <a:rPr lang="en-US" sz="4800" b="1" dirty="0"/>
              <a:t> </a:t>
            </a:r>
            <a:r>
              <a:rPr lang="en-US" sz="4800" b="1" dirty="0" err="1"/>
              <a:t>cautelari</a:t>
            </a:r>
            <a:r>
              <a:rPr lang="en-US" sz="4800" b="1" dirty="0"/>
              <a:t> in</a:t>
            </a:r>
          </a:p>
          <a:p>
            <a:pPr marL="0" indent="0" algn="ctr">
              <a:buNone/>
            </a:pPr>
            <a:r>
              <a:rPr lang="en-US" sz="4800" b="1" i="1" dirty="0"/>
              <a:t>Sud Africa c. </a:t>
            </a:r>
            <a:r>
              <a:rPr lang="en-US" sz="4800" b="1" i="1" dirty="0" err="1"/>
              <a:t>Israele</a:t>
            </a:r>
            <a:endParaRPr lang="en-US" sz="4800" b="1" i="1" dirty="0"/>
          </a:p>
        </p:txBody>
      </p:sp>
      <p:sp>
        <p:nvSpPr>
          <p:cNvPr id="7" name="Segnaposto numero diapositiva 6">
            <a:extLst>
              <a:ext uri="{FF2B5EF4-FFF2-40B4-BE49-F238E27FC236}">
                <a16:creationId xmlns:a16="http://schemas.microsoft.com/office/drawing/2014/main" id="{32BE80D4-36BE-D96F-E334-E9C5294918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9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10000"/>
          </a:bodyPr>
          <a:lstStyle/>
          <a:p>
            <a:pPr marL="0" indent="0" algn="just">
              <a:buNone/>
            </a:pPr>
            <a:endParaRPr lang="it-IT" sz="4400" dirty="0"/>
          </a:p>
          <a:p>
            <a:pPr marL="742950" indent="-742950" algn="just">
              <a:buFont typeface="+mj-lt"/>
              <a:buAutoNum type="arabicPeriod"/>
            </a:pPr>
            <a:r>
              <a:rPr lang="it-IT" sz="4000" dirty="0"/>
              <a:t>La Corte ha il potere di indicare, qualora reputi che le circostanze lo richiedano, le misure provvisorie da adottare per salvaguardare i rispettivi diritti di ciascuna parte.</a:t>
            </a:r>
          </a:p>
          <a:p>
            <a:pPr marL="742950" indent="-742950" algn="just">
              <a:buFont typeface="+mj-lt"/>
              <a:buAutoNum type="arabicPeriod"/>
            </a:pPr>
            <a:r>
              <a:rPr lang="it-IT" sz="4000" dirty="0"/>
              <a:t>In attesa della decisione definitiva, le misure suggerite saranno immediatamente comunicate alle parti e al Consiglio di sicurezza.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729205" y="396534"/>
            <a:ext cx="108107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Statuto della Corte internazionale di giustizia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41</a:t>
            </a:r>
          </a:p>
        </p:txBody>
      </p:sp>
    </p:spTree>
    <p:extLst>
      <p:ext uri="{BB962C8B-B14F-4D97-AF65-F5344CB8AC3E}">
        <p14:creationId xmlns:p14="http://schemas.microsoft.com/office/powerpoint/2010/main" val="254036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304144"/>
            <a:ext cx="10515600" cy="4872819"/>
          </a:xfrm>
        </p:spPr>
        <p:txBody>
          <a:bodyPr vert="horz" lIns="91440" tIns="45720" rIns="91440" bIns="45720" rtlCol="0">
            <a:noAutofit/>
          </a:bodyPr>
          <a:lstStyle/>
          <a:p>
            <a:pPr marL="0" indent="0" algn="just">
              <a:buNone/>
            </a:pPr>
            <a:r>
              <a:rPr lang="it-IT" sz="3600" dirty="0"/>
              <a:t>The Court </a:t>
            </a:r>
            <a:r>
              <a:rPr lang="it-IT" sz="3600" dirty="0" err="1"/>
              <a:t>shall</a:t>
            </a:r>
            <a:r>
              <a:rPr lang="it-IT" sz="3600" dirty="0"/>
              <a:t> </a:t>
            </a:r>
            <a:r>
              <a:rPr lang="it-IT" sz="3600" dirty="0" err="1"/>
              <a:t>have</a:t>
            </a:r>
            <a:r>
              <a:rPr lang="it-IT" sz="3600" dirty="0"/>
              <a:t> the power to indicate, </a:t>
            </a:r>
            <a:r>
              <a:rPr lang="it-IT" sz="3600" dirty="0" err="1"/>
              <a:t>if</a:t>
            </a:r>
            <a:r>
              <a:rPr lang="it-IT" sz="3600" dirty="0"/>
              <a:t> </a:t>
            </a:r>
            <a:r>
              <a:rPr lang="it-IT" sz="3600" dirty="0" err="1"/>
              <a:t>it</a:t>
            </a:r>
            <a:r>
              <a:rPr lang="it-IT" sz="3600" dirty="0"/>
              <a:t> </a:t>
            </a:r>
            <a:r>
              <a:rPr lang="it-IT" sz="3600" dirty="0" err="1"/>
              <a:t>considers</a:t>
            </a:r>
            <a:r>
              <a:rPr lang="it-IT" sz="3600" dirty="0"/>
              <a:t> </a:t>
            </a:r>
            <a:r>
              <a:rPr lang="it-IT" sz="3600" dirty="0" err="1"/>
              <a:t>that</a:t>
            </a:r>
            <a:r>
              <a:rPr lang="it-IT" sz="3600" dirty="0"/>
              <a:t> </a:t>
            </a:r>
            <a:r>
              <a:rPr lang="it-IT" sz="3600" dirty="0" err="1"/>
              <a:t>circumstances</a:t>
            </a:r>
            <a:r>
              <a:rPr lang="it-IT" sz="3600" dirty="0"/>
              <a:t> so </a:t>
            </a:r>
            <a:r>
              <a:rPr lang="it-IT" sz="3600" dirty="0" err="1"/>
              <a:t>require</a:t>
            </a:r>
            <a:r>
              <a:rPr lang="it-IT" sz="3600" dirty="0"/>
              <a:t>, </a:t>
            </a:r>
            <a:r>
              <a:rPr lang="it-IT" sz="3600" dirty="0" err="1"/>
              <a:t>any</a:t>
            </a:r>
            <a:r>
              <a:rPr lang="it-IT" sz="3600" dirty="0"/>
              <a:t> </a:t>
            </a:r>
            <a:r>
              <a:rPr lang="it-IT" sz="3600" dirty="0" err="1"/>
              <a:t>provisional</a:t>
            </a:r>
            <a:r>
              <a:rPr lang="it-IT" sz="3600" dirty="0"/>
              <a:t> </a:t>
            </a:r>
            <a:r>
              <a:rPr lang="it-IT" sz="3600" dirty="0" err="1"/>
              <a:t>measures</a:t>
            </a:r>
            <a:r>
              <a:rPr lang="it-IT" sz="3600" dirty="0"/>
              <a:t> </a:t>
            </a:r>
            <a:r>
              <a:rPr lang="it-IT" sz="3600" dirty="0" err="1"/>
              <a:t>which</a:t>
            </a:r>
            <a:r>
              <a:rPr lang="it-IT" sz="3600" dirty="0"/>
              <a:t> </a:t>
            </a:r>
            <a:r>
              <a:rPr lang="it-IT" sz="3600" b="1" dirty="0" err="1"/>
              <a:t>ought</a:t>
            </a:r>
            <a:r>
              <a:rPr lang="it-IT" sz="3600" b="1" dirty="0"/>
              <a:t> to be </a:t>
            </a:r>
            <a:r>
              <a:rPr lang="it-IT" sz="3600" b="1" dirty="0" err="1"/>
              <a:t>taken</a:t>
            </a:r>
            <a:r>
              <a:rPr lang="it-IT" sz="3600" b="1" dirty="0"/>
              <a:t> </a:t>
            </a:r>
            <a:r>
              <a:rPr lang="it-IT" sz="3600" dirty="0"/>
              <a:t>to </a:t>
            </a:r>
            <a:r>
              <a:rPr lang="it-IT" sz="3600" dirty="0" err="1"/>
              <a:t>preserve</a:t>
            </a:r>
            <a:r>
              <a:rPr lang="it-IT" sz="3600" dirty="0"/>
              <a:t> the </a:t>
            </a:r>
            <a:r>
              <a:rPr lang="it-IT" sz="3600" dirty="0" err="1"/>
              <a:t>respective</a:t>
            </a:r>
            <a:r>
              <a:rPr lang="it-IT" sz="3600" dirty="0"/>
              <a:t> </a:t>
            </a:r>
            <a:r>
              <a:rPr lang="it-IT" sz="3600" dirty="0" err="1"/>
              <a:t>rights</a:t>
            </a:r>
            <a:r>
              <a:rPr lang="it-IT" sz="3600" dirty="0"/>
              <a:t> of </a:t>
            </a:r>
            <a:r>
              <a:rPr lang="it-IT" sz="3600" dirty="0" err="1"/>
              <a:t>either</a:t>
            </a:r>
            <a:r>
              <a:rPr lang="it-IT" sz="3600" dirty="0"/>
              <a:t> party.</a:t>
            </a:r>
          </a:p>
          <a:p>
            <a:pPr marL="0" indent="0" algn="just">
              <a:buNone/>
            </a:pPr>
            <a:endParaRPr lang="it-IT" sz="3600" dirty="0"/>
          </a:p>
          <a:p>
            <a:pPr marL="0" indent="0" algn="just">
              <a:buNone/>
            </a:pPr>
            <a:r>
              <a:rPr lang="it-IT" sz="3600" dirty="0"/>
              <a:t>La </a:t>
            </a:r>
            <a:r>
              <a:rPr lang="it-IT" sz="3600" dirty="0" err="1"/>
              <a:t>Cour</a:t>
            </a:r>
            <a:r>
              <a:rPr lang="it-IT" sz="3600" dirty="0"/>
              <a:t> a le </a:t>
            </a:r>
            <a:r>
              <a:rPr lang="it-IT" sz="3600" dirty="0" err="1"/>
              <a:t>pouvoir</a:t>
            </a:r>
            <a:r>
              <a:rPr lang="it-IT" sz="3600" dirty="0"/>
              <a:t> d’</a:t>
            </a:r>
            <a:r>
              <a:rPr lang="it-IT" sz="3600" dirty="0" err="1"/>
              <a:t>indiquer</a:t>
            </a:r>
            <a:r>
              <a:rPr lang="it-IT" sz="3600" dirty="0"/>
              <a:t>, si elle </a:t>
            </a:r>
            <a:r>
              <a:rPr lang="it-IT" sz="3600" dirty="0" err="1"/>
              <a:t>estime</a:t>
            </a:r>
            <a:r>
              <a:rPr lang="it-IT" sz="3600" dirty="0"/>
              <a:t> </a:t>
            </a:r>
            <a:r>
              <a:rPr lang="it-IT" sz="3600" dirty="0" err="1"/>
              <a:t>que</a:t>
            </a:r>
            <a:r>
              <a:rPr lang="it-IT" sz="3600" dirty="0"/>
              <a:t> </a:t>
            </a:r>
            <a:r>
              <a:rPr lang="it-IT" sz="3600" dirty="0" err="1"/>
              <a:t>les</a:t>
            </a:r>
            <a:r>
              <a:rPr lang="it-IT" sz="3600" dirty="0"/>
              <a:t> </a:t>
            </a:r>
            <a:r>
              <a:rPr lang="it-IT" sz="3600" dirty="0" err="1"/>
              <a:t>circonstances</a:t>
            </a:r>
            <a:r>
              <a:rPr lang="it-IT" sz="3600" dirty="0"/>
              <a:t> l’</a:t>
            </a:r>
            <a:r>
              <a:rPr lang="it-IT" sz="3600" dirty="0" err="1"/>
              <a:t>exigent</a:t>
            </a:r>
            <a:r>
              <a:rPr lang="it-IT" sz="3600" dirty="0"/>
              <a:t>, </a:t>
            </a:r>
            <a:r>
              <a:rPr lang="it-IT" sz="3600" dirty="0" err="1"/>
              <a:t>quelles</a:t>
            </a:r>
            <a:r>
              <a:rPr lang="it-IT" sz="3600" dirty="0"/>
              <a:t> </a:t>
            </a:r>
            <a:r>
              <a:rPr lang="it-IT" sz="3600" dirty="0" err="1"/>
              <a:t>mesures</a:t>
            </a:r>
            <a:r>
              <a:rPr lang="it-IT" sz="3600" dirty="0"/>
              <a:t> </a:t>
            </a:r>
            <a:r>
              <a:rPr lang="it-IT" sz="3600" dirty="0" err="1"/>
              <a:t>conservatoires</a:t>
            </a:r>
            <a:r>
              <a:rPr lang="it-IT" sz="3600" dirty="0"/>
              <a:t> </a:t>
            </a:r>
            <a:r>
              <a:rPr lang="it-IT" sz="3600" dirty="0" err="1"/>
              <a:t>du</a:t>
            </a:r>
            <a:r>
              <a:rPr lang="it-IT" sz="3600" dirty="0"/>
              <a:t> </a:t>
            </a:r>
            <a:r>
              <a:rPr lang="it-IT" sz="3600" dirty="0" err="1"/>
              <a:t>droit</a:t>
            </a:r>
            <a:r>
              <a:rPr lang="it-IT" sz="3600" dirty="0"/>
              <a:t> de </a:t>
            </a:r>
            <a:r>
              <a:rPr lang="it-IT" sz="3600" dirty="0" err="1"/>
              <a:t>chacun</a:t>
            </a:r>
            <a:r>
              <a:rPr lang="it-IT" sz="3600" dirty="0"/>
              <a:t> </a:t>
            </a:r>
            <a:r>
              <a:rPr lang="it-IT" sz="3600" b="1" dirty="0" err="1"/>
              <a:t>doivent</a:t>
            </a:r>
            <a:r>
              <a:rPr lang="it-IT" sz="3600" b="1" dirty="0"/>
              <a:t> </a:t>
            </a:r>
            <a:r>
              <a:rPr lang="it-IT" sz="3600" b="1" dirty="0" err="1"/>
              <a:t>être</a:t>
            </a:r>
            <a:r>
              <a:rPr lang="it-IT" sz="3600" b="1" dirty="0"/>
              <a:t> </a:t>
            </a:r>
            <a:r>
              <a:rPr lang="it-IT" sz="3600" b="1" dirty="0" err="1"/>
              <a:t>prises</a:t>
            </a:r>
            <a:r>
              <a:rPr lang="it-IT" sz="3600" b="1" dirty="0"/>
              <a:t> </a:t>
            </a:r>
            <a:r>
              <a:rPr lang="it-IT" sz="3600" dirty="0"/>
              <a:t>à </a:t>
            </a:r>
            <a:r>
              <a:rPr lang="it-IT" sz="3600" dirty="0" err="1"/>
              <a:t>titre</a:t>
            </a:r>
            <a:r>
              <a:rPr lang="it-IT" sz="3600" dirty="0"/>
              <a:t> </a:t>
            </a:r>
            <a:r>
              <a:rPr lang="it-IT" sz="3600" dirty="0" err="1"/>
              <a:t>provisoire</a:t>
            </a:r>
            <a:r>
              <a:rPr lang="it-IT" sz="36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Statuto della CIG, Articolo 41</a:t>
            </a:r>
          </a:p>
        </p:txBody>
      </p:sp>
    </p:spTree>
    <p:extLst>
      <p:ext uri="{BB962C8B-B14F-4D97-AF65-F5344CB8AC3E}">
        <p14:creationId xmlns:p14="http://schemas.microsoft.com/office/powerpoint/2010/main" val="34712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514350" indent="-514350" algn="just">
              <a:buFont typeface="+mj-lt"/>
              <a:buAutoNum type="arabicPeriod"/>
            </a:pPr>
            <a:r>
              <a:rPr lang="it-IT" sz="3200" dirty="0"/>
              <a:t>Quando un trattato è stato autenticato in due o più lingue, il testo fa ugualmente fede in ciascuna lingua, a meno che il trattato non preveda o le parti non concordino che, in caso di divergenza, prevalga un determinato testo.
[…]
Si presume che i termini del trattato abbiano lo stesso significato in ogni testo autentico.
[…] Quando dal raffronto dei testi autentici emerge una differenza di significato che l’applicazione degli articoli 31 e 32 non elimina, </a:t>
            </a:r>
            <a:r>
              <a:rPr lang="it-IT" sz="3200" b="1" dirty="0"/>
              <a:t>si adotta il significato che meglio concilia i testi, tenuto conto dell’oggetto e dello scopo del trattato</a:t>
            </a:r>
            <a:r>
              <a:rPr lang="it-IT" sz="32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Convenzione di Vienna sul diritto dei trattati</a:t>
            </a:r>
            <a:b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33</a:t>
            </a:r>
          </a:p>
        </p:txBody>
      </p:sp>
    </p:spTree>
    <p:extLst>
      <p:ext uri="{BB962C8B-B14F-4D97-AF65-F5344CB8AC3E}">
        <p14:creationId xmlns:p14="http://schemas.microsoft.com/office/powerpoint/2010/main" val="1831762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63524"/>
            <a:ext cx="10515600" cy="4597942"/>
          </a:xfrm>
        </p:spPr>
        <p:txBody>
          <a:bodyPr vert="horz" lIns="91440" tIns="45720" rIns="91440" bIns="45720" rtlCol="0">
            <a:normAutofit fontScale="92500" lnSpcReduction="20000"/>
          </a:bodyPr>
          <a:lstStyle/>
          <a:p>
            <a:pPr marL="0" indent="0" algn="just">
              <a:buNone/>
            </a:pPr>
            <a:r>
              <a:rPr lang="en-US" sz="3200" dirty="0" err="1"/>
              <a:t>L’oggetto</a:t>
            </a:r>
            <a:r>
              <a:rPr lang="en-US" sz="3200" dirty="0"/>
              <a:t> e lo </a:t>
            </a:r>
            <a:r>
              <a:rPr lang="en-US" sz="3200" dirty="0" err="1"/>
              <a:t>scopo</a:t>
            </a:r>
            <a:r>
              <a:rPr lang="en-US" sz="3200" dirty="0"/>
              <a:t> </a:t>
            </a:r>
            <a:r>
              <a:rPr lang="en-US" sz="3200" dirty="0" err="1"/>
              <a:t>dello</a:t>
            </a:r>
            <a:r>
              <a:rPr lang="en-US" sz="3200" dirty="0"/>
              <a:t> </a:t>
            </a:r>
            <a:r>
              <a:rPr lang="en-US" sz="3200" dirty="0" err="1"/>
              <a:t>Statuto</a:t>
            </a:r>
            <a:r>
              <a:rPr lang="en-US" sz="3200" dirty="0"/>
              <a:t> </a:t>
            </a:r>
            <a:r>
              <a:rPr lang="en-US" sz="3200" dirty="0" err="1"/>
              <a:t>è</a:t>
            </a:r>
            <a:r>
              <a:rPr lang="en-US" sz="3200" dirty="0"/>
              <a:t> </a:t>
            </a:r>
            <a:r>
              <a:rPr lang="en-US" sz="3200" dirty="0" err="1"/>
              <a:t>quello</a:t>
            </a:r>
            <a:r>
              <a:rPr lang="en-US" sz="3200" dirty="0"/>
              <a:t> di </a:t>
            </a:r>
            <a:r>
              <a:rPr lang="en-US" sz="3200" dirty="0" err="1"/>
              <a:t>consentire</a:t>
            </a:r>
            <a:r>
              <a:rPr lang="en-US" sz="3200" dirty="0"/>
              <a:t> </a:t>
            </a:r>
            <a:r>
              <a:rPr lang="en-US" sz="3200" dirty="0" err="1"/>
              <a:t>alla</a:t>
            </a:r>
            <a:r>
              <a:rPr lang="en-US" sz="3200" dirty="0"/>
              <a:t> Corte di </a:t>
            </a:r>
            <a:r>
              <a:rPr lang="en-US" sz="3200" dirty="0" err="1"/>
              <a:t>adempiere</a:t>
            </a:r>
            <a:r>
              <a:rPr lang="en-US" sz="3200" dirty="0"/>
              <a:t> le </a:t>
            </a:r>
            <a:r>
              <a:rPr lang="en-US" sz="3200" dirty="0" err="1"/>
              <a:t>funzioni</a:t>
            </a:r>
            <a:r>
              <a:rPr lang="en-US" sz="3200" dirty="0"/>
              <a:t> da </a:t>
            </a:r>
            <a:r>
              <a:rPr lang="en-US" sz="3200" dirty="0" err="1"/>
              <a:t>esso</a:t>
            </a:r>
            <a:r>
              <a:rPr lang="en-US" sz="3200" dirty="0"/>
              <a:t> </a:t>
            </a:r>
            <a:r>
              <a:rPr lang="en-US" sz="3200" dirty="0" err="1"/>
              <a:t>previste</a:t>
            </a:r>
            <a:r>
              <a:rPr lang="en-US" sz="3200" dirty="0"/>
              <a:t> e, in </a:t>
            </a:r>
            <a:r>
              <a:rPr lang="en-US" sz="3200" dirty="0" err="1"/>
              <a:t>particolare</a:t>
            </a:r>
            <a:r>
              <a:rPr lang="en-US" sz="3200" dirty="0"/>
              <a:t>, la </a:t>
            </a:r>
            <a:r>
              <a:rPr lang="en-US" sz="3200" dirty="0" err="1"/>
              <a:t>funzione</a:t>
            </a:r>
            <a:r>
              <a:rPr lang="en-US" sz="3200" dirty="0"/>
              <a:t> </a:t>
            </a:r>
            <a:r>
              <a:rPr lang="en-US" sz="3200" dirty="0" err="1"/>
              <a:t>fondamentale</a:t>
            </a:r>
            <a:r>
              <a:rPr lang="en-US" sz="3200" dirty="0"/>
              <a:t> di </a:t>
            </a:r>
            <a:r>
              <a:rPr lang="en-US" sz="3200" dirty="0" err="1"/>
              <a:t>risoluzione</a:t>
            </a:r>
            <a:r>
              <a:rPr lang="en-US" sz="3200" dirty="0"/>
              <a:t> </a:t>
            </a:r>
            <a:r>
              <a:rPr lang="en-US" sz="3200" dirty="0" err="1"/>
              <a:t>giurisdizionale</a:t>
            </a:r>
            <a:r>
              <a:rPr lang="en-US" sz="3200" dirty="0"/>
              <a:t> </a:t>
            </a:r>
            <a:r>
              <a:rPr lang="en-US" sz="3200" dirty="0" err="1"/>
              <a:t>delle</a:t>
            </a:r>
            <a:r>
              <a:rPr lang="en-US" sz="3200" dirty="0"/>
              <a:t> </a:t>
            </a:r>
            <a:r>
              <a:rPr lang="en-US" sz="3200" dirty="0" err="1"/>
              <a:t>controversie</a:t>
            </a:r>
            <a:r>
              <a:rPr lang="en-US" sz="3200" dirty="0"/>
              <a:t> </a:t>
            </a:r>
            <a:r>
              <a:rPr lang="en-US" sz="3200" dirty="0" err="1"/>
              <a:t>internazionali</a:t>
            </a:r>
            <a:r>
              <a:rPr lang="en-US" sz="3200" dirty="0"/>
              <a:t> </a:t>
            </a:r>
            <a:r>
              <a:rPr lang="en-US" sz="3200" dirty="0" err="1"/>
              <a:t>mediante</a:t>
            </a:r>
            <a:r>
              <a:rPr lang="en-US" sz="3200" dirty="0"/>
              <a:t> </a:t>
            </a:r>
            <a:r>
              <a:rPr lang="en-US" sz="3200" dirty="0" err="1"/>
              <a:t>decisioni</a:t>
            </a:r>
            <a:r>
              <a:rPr lang="en-US" sz="3200" dirty="0"/>
              <a:t> </a:t>
            </a:r>
            <a:r>
              <a:rPr lang="en-US" sz="3200" dirty="0" err="1"/>
              <a:t>vincolanti</a:t>
            </a:r>
            <a:r>
              <a:rPr lang="en-US" sz="3200" dirty="0"/>
              <a:t> [...]. Il </a:t>
            </a:r>
            <a:r>
              <a:rPr lang="en-US" sz="3200" dirty="0" err="1"/>
              <a:t>contesto</a:t>
            </a:r>
            <a:r>
              <a:rPr lang="en-US" sz="3200" dirty="0"/>
              <a:t> in cui </a:t>
            </a:r>
            <a:r>
              <a:rPr lang="en-US" sz="3200" dirty="0" err="1"/>
              <a:t>l’articolo</a:t>
            </a:r>
            <a:r>
              <a:rPr lang="en-US" sz="3200" dirty="0"/>
              <a:t> 41 </a:t>
            </a:r>
            <a:r>
              <a:rPr lang="en-US" sz="3200" dirty="0" err="1"/>
              <a:t>deve</a:t>
            </a:r>
            <a:r>
              <a:rPr lang="en-US" sz="3200" dirty="0"/>
              <a:t> </a:t>
            </a:r>
            <a:r>
              <a:rPr lang="en-US" sz="3200" dirty="0" err="1"/>
              <a:t>essere</a:t>
            </a:r>
            <a:r>
              <a:rPr lang="en-US" sz="3200" dirty="0"/>
              <a:t> </a:t>
            </a:r>
            <a:r>
              <a:rPr lang="en-US" sz="3200" dirty="0" err="1"/>
              <a:t>considerato</a:t>
            </a:r>
            <a:r>
              <a:rPr lang="en-US" sz="3200" dirty="0"/>
              <a:t> </a:t>
            </a:r>
            <a:r>
              <a:rPr lang="en-US" sz="3200" dirty="0" err="1"/>
              <a:t>all’interno</a:t>
            </a:r>
            <a:r>
              <a:rPr lang="en-US" sz="3200" dirty="0"/>
              <a:t> </a:t>
            </a:r>
            <a:r>
              <a:rPr lang="en-US" sz="3200" dirty="0" err="1"/>
              <a:t>dello</a:t>
            </a:r>
            <a:r>
              <a:rPr lang="en-US" sz="3200" dirty="0"/>
              <a:t> </a:t>
            </a:r>
            <a:r>
              <a:rPr lang="en-US" sz="3200" dirty="0" err="1"/>
              <a:t>Statuto</a:t>
            </a:r>
            <a:r>
              <a:rPr lang="en-US" sz="3200" dirty="0"/>
              <a:t> </a:t>
            </a:r>
            <a:r>
              <a:rPr lang="en-US" sz="3200" dirty="0" err="1"/>
              <a:t>è</a:t>
            </a:r>
            <a:r>
              <a:rPr lang="en-US" sz="3200" dirty="0"/>
              <a:t> </a:t>
            </a:r>
            <a:r>
              <a:rPr lang="en-US" sz="3200" dirty="0" err="1"/>
              <a:t>quello</a:t>
            </a:r>
            <a:r>
              <a:rPr lang="en-US" sz="3200" dirty="0"/>
              <a:t> di </a:t>
            </a:r>
            <a:r>
              <a:rPr lang="en-US" sz="3200" dirty="0" err="1"/>
              <a:t>evitare</a:t>
            </a:r>
            <a:r>
              <a:rPr lang="en-US" sz="3200" dirty="0"/>
              <a:t> </a:t>
            </a:r>
            <a:r>
              <a:rPr lang="en-US" sz="3200" dirty="0" err="1"/>
              <a:t>che</a:t>
            </a:r>
            <a:r>
              <a:rPr lang="en-US" sz="3200" dirty="0"/>
              <a:t> la Corte </a:t>
            </a:r>
            <a:r>
              <a:rPr lang="en-US" sz="3200" dirty="0" err="1"/>
              <a:t>sia</a:t>
            </a:r>
            <a:r>
              <a:rPr lang="en-US" sz="3200" dirty="0"/>
              <a:t> </a:t>
            </a:r>
            <a:r>
              <a:rPr lang="en-US" sz="3200" dirty="0" err="1"/>
              <a:t>ostacolata</a:t>
            </a:r>
            <a:r>
              <a:rPr lang="en-US" sz="3200" dirty="0"/>
              <a:t> </a:t>
            </a:r>
            <a:r>
              <a:rPr lang="en-US" sz="3200" dirty="0" err="1"/>
              <a:t>nell’esercizio</a:t>
            </a:r>
            <a:r>
              <a:rPr lang="en-US" sz="3200" dirty="0"/>
              <a:t> </a:t>
            </a:r>
            <a:r>
              <a:rPr lang="en-US" sz="3200" dirty="0" err="1"/>
              <a:t>delle</a:t>
            </a:r>
            <a:r>
              <a:rPr lang="en-US" sz="3200" dirty="0"/>
              <a:t> sue </a:t>
            </a:r>
            <a:r>
              <a:rPr lang="en-US" sz="3200" dirty="0" err="1"/>
              <a:t>funzioni</a:t>
            </a:r>
            <a:r>
              <a:rPr lang="en-US" sz="3200" dirty="0"/>
              <a:t> a causa </a:t>
            </a:r>
            <a:r>
              <a:rPr lang="en-US" sz="3200" dirty="0" err="1"/>
              <a:t>della</a:t>
            </a:r>
            <a:r>
              <a:rPr lang="en-US" sz="3200" dirty="0"/>
              <a:t> </a:t>
            </a:r>
            <a:r>
              <a:rPr lang="en-US" sz="3200" dirty="0" err="1"/>
              <a:t>mancata</a:t>
            </a:r>
            <a:r>
              <a:rPr lang="en-US" sz="3200" dirty="0"/>
              <a:t> tutela </a:t>
            </a:r>
            <a:r>
              <a:rPr lang="en-US" sz="3200" dirty="0" err="1"/>
              <a:t>dei</a:t>
            </a:r>
            <a:r>
              <a:rPr lang="en-US" sz="3200" dirty="0"/>
              <a:t> </a:t>
            </a:r>
            <a:r>
              <a:rPr lang="en-US" sz="3200" dirty="0" err="1"/>
              <a:t>rispettivi</a:t>
            </a:r>
            <a:r>
              <a:rPr lang="en-US" sz="3200" dirty="0"/>
              <a:t> </a:t>
            </a:r>
            <a:r>
              <a:rPr lang="en-US" sz="3200" dirty="0" err="1"/>
              <a:t>diritti</a:t>
            </a:r>
            <a:r>
              <a:rPr lang="en-US" sz="3200" dirty="0"/>
              <a:t> </a:t>
            </a:r>
            <a:r>
              <a:rPr lang="en-US" sz="3200" dirty="0" err="1"/>
              <a:t>delle</a:t>
            </a:r>
            <a:r>
              <a:rPr lang="en-US" sz="3200" dirty="0"/>
              <a:t> parti di </a:t>
            </a:r>
            <a:r>
              <a:rPr lang="en-US" sz="3200" dirty="0" err="1"/>
              <a:t>una</a:t>
            </a:r>
            <a:r>
              <a:rPr lang="en-US" sz="3200" dirty="0"/>
              <a:t> </a:t>
            </a:r>
            <a:r>
              <a:rPr lang="en-US" sz="3200" dirty="0" err="1"/>
              <a:t>controversia</a:t>
            </a:r>
            <a:r>
              <a:rPr lang="en-US" sz="3200" dirty="0"/>
              <a:t> </a:t>
            </a:r>
            <a:r>
              <a:rPr lang="en-US" sz="3200" dirty="0" err="1"/>
              <a:t>dinanzi</a:t>
            </a:r>
            <a:r>
              <a:rPr lang="en-US" sz="3200" dirty="0"/>
              <a:t> </a:t>
            </a:r>
            <a:r>
              <a:rPr lang="en-US" sz="3200" dirty="0" err="1"/>
              <a:t>alla</a:t>
            </a:r>
            <a:r>
              <a:rPr lang="en-US" sz="3200" dirty="0"/>
              <a:t> Corte. </a:t>
            </a:r>
            <a:r>
              <a:rPr lang="en-US" sz="3200" dirty="0" err="1"/>
              <a:t>Dall’oggetto</a:t>
            </a:r>
            <a:r>
              <a:rPr lang="en-US" sz="3200" dirty="0"/>
              <a:t> e </a:t>
            </a:r>
            <a:r>
              <a:rPr lang="en-US" sz="3200" dirty="0" err="1"/>
              <a:t>dalla</a:t>
            </a:r>
            <a:r>
              <a:rPr lang="en-US" sz="3200" dirty="0"/>
              <a:t> </a:t>
            </a:r>
            <a:r>
              <a:rPr lang="en-US" sz="3200" dirty="0" err="1"/>
              <a:t>finalità</a:t>
            </a:r>
            <a:r>
              <a:rPr lang="en-US" sz="3200" dirty="0"/>
              <a:t> </a:t>
            </a:r>
            <a:r>
              <a:rPr lang="en-US" sz="3200" dirty="0" err="1"/>
              <a:t>dello</a:t>
            </a:r>
            <a:r>
              <a:rPr lang="en-US" sz="3200" dirty="0"/>
              <a:t> </a:t>
            </a:r>
            <a:r>
              <a:rPr lang="en-US" sz="3200" dirty="0" err="1"/>
              <a:t>statuto</a:t>
            </a:r>
            <a:r>
              <a:rPr lang="en-US" sz="3200" dirty="0"/>
              <a:t>, </a:t>
            </a:r>
            <a:r>
              <a:rPr lang="en-US" sz="3200" dirty="0" err="1"/>
              <a:t>nonché</a:t>
            </a:r>
            <a:r>
              <a:rPr lang="en-US" sz="3200" dirty="0"/>
              <a:t> </a:t>
            </a:r>
            <a:r>
              <a:rPr lang="en-US" sz="3200" dirty="0" err="1"/>
              <a:t>dai</a:t>
            </a:r>
            <a:r>
              <a:rPr lang="en-US" sz="3200" dirty="0"/>
              <a:t> termini </a:t>
            </a:r>
            <a:r>
              <a:rPr lang="en-US" sz="3200" dirty="0" err="1"/>
              <a:t>dell’articolo</a:t>
            </a:r>
            <a:r>
              <a:rPr lang="en-US" sz="3200" dirty="0"/>
              <a:t> 41, se </a:t>
            </a:r>
            <a:r>
              <a:rPr lang="en-US" sz="3200" dirty="0" err="1"/>
              <a:t>letti</a:t>
            </a:r>
            <a:r>
              <a:rPr lang="en-US" sz="3200" dirty="0"/>
              <a:t> </a:t>
            </a:r>
            <a:r>
              <a:rPr lang="en-US" sz="3200" dirty="0" err="1"/>
              <a:t>nel</a:t>
            </a:r>
            <a:r>
              <a:rPr lang="en-US" sz="3200" dirty="0"/>
              <a:t> </a:t>
            </a:r>
            <a:r>
              <a:rPr lang="en-US" sz="3200" dirty="0" err="1"/>
              <a:t>loro</a:t>
            </a:r>
            <a:r>
              <a:rPr lang="en-US" sz="3200" dirty="0"/>
              <a:t> </a:t>
            </a:r>
            <a:r>
              <a:rPr lang="en-US" sz="3200" dirty="0" err="1"/>
              <a:t>contesto</a:t>
            </a:r>
            <a:r>
              <a:rPr lang="en-US" sz="3200" dirty="0"/>
              <a:t>, </a:t>
            </a:r>
            <a:r>
              <a:rPr lang="en-US" sz="3200" dirty="0" err="1"/>
              <a:t>risulta</a:t>
            </a:r>
            <a:r>
              <a:rPr lang="en-US" sz="3200" dirty="0"/>
              <a:t> </a:t>
            </a:r>
            <a:r>
              <a:rPr lang="en-US" sz="3200" dirty="0" err="1"/>
              <a:t>che</a:t>
            </a:r>
            <a:r>
              <a:rPr lang="en-US" sz="3200" dirty="0"/>
              <a:t> il </a:t>
            </a:r>
            <a:r>
              <a:rPr lang="en-US" sz="3200" dirty="0" err="1"/>
              <a:t>potere</a:t>
            </a:r>
            <a:r>
              <a:rPr lang="en-US" sz="3200" dirty="0"/>
              <a:t> di </a:t>
            </a:r>
            <a:r>
              <a:rPr lang="en-US" sz="3200" dirty="0" err="1"/>
              <a:t>indicare</a:t>
            </a:r>
            <a:r>
              <a:rPr lang="en-US" sz="3200" dirty="0"/>
              <a:t> </a:t>
            </a:r>
            <a:r>
              <a:rPr lang="en-US" sz="3200" dirty="0" err="1"/>
              <a:t>misure</a:t>
            </a:r>
            <a:r>
              <a:rPr lang="en-US" sz="3200" dirty="0"/>
              <a:t> </a:t>
            </a:r>
            <a:r>
              <a:rPr lang="en-US" sz="3200" dirty="0" err="1"/>
              <a:t>temporanee</a:t>
            </a:r>
            <a:r>
              <a:rPr lang="en-US" sz="3200" dirty="0"/>
              <a:t> </a:t>
            </a:r>
            <a:r>
              <a:rPr lang="en-US" sz="3200" dirty="0" err="1"/>
              <a:t>implica</a:t>
            </a:r>
            <a:r>
              <a:rPr lang="en-US" sz="3200" dirty="0"/>
              <a:t> </a:t>
            </a:r>
            <a:r>
              <a:rPr lang="en-US" sz="3200" dirty="0" err="1"/>
              <a:t>che</a:t>
            </a:r>
            <a:r>
              <a:rPr lang="en-US" sz="3200" dirty="0"/>
              <a:t> </a:t>
            </a:r>
            <a:r>
              <a:rPr lang="en-US" sz="3200" dirty="0" err="1"/>
              <a:t>tali</a:t>
            </a:r>
            <a:r>
              <a:rPr lang="en-US" sz="3200" dirty="0"/>
              <a:t> </a:t>
            </a:r>
            <a:r>
              <a:rPr lang="en-US" sz="3200" dirty="0" err="1"/>
              <a:t>misure</a:t>
            </a:r>
            <a:r>
              <a:rPr lang="en-US" sz="3200" dirty="0"/>
              <a:t> </a:t>
            </a:r>
            <a:r>
              <a:rPr lang="en-US" sz="3200" dirty="0" err="1"/>
              <a:t>siano</a:t>
            </a:r>
            <a:r>
              <a:rPr lang="en-US" sz="3200" dirty="0"/>
              <a:t> </a:t>
            </a:r>
            <a:r>
              <a:rPr lang="en-US" sz="3200" dirty="0" err="1"/>
              <a:t>vincolanti</a:t>
            </a:r>
            <a:r>
              <a:rPr lang="en-US" sz="3200" dirty="0"/>
              <a:t> [...]. </a:t>
            </a:r>
            <a:r>
              <a:rPr lang="en-US" sz="3200" b="1" dirty="0" err="1"/>
              <a:t>L’affermazione</a:t>
            </a:r>
            <a:r>
              <a:rPr lang="en-US" sz="3200" b="1" dirty="0"/>
              <a:t> secondo cui le </a:t>
            </a:r>
            <a:r>
              <a:rPr lang="en-US" sz="3200" b="1" dirty="0" err="1"/>
              <a:t>misure</a:t>
            </a:r>
            <a:r>
              <a:rPr lang="en-US" sz="3200" b="1" dirty="0"/>
              <a:t> </a:t>
            </a:r>
            <a:r>
              <a:rPr lang="en-US" sz="3200" b="1" dirty="0" err="1"/>
              <a:t>temporanee</a:t>
            </a:r>
            <a:r>
              <a:rPr lang="en-US" sz="3200" b="1" dirty="0"/>
              <a:t> di cui </a:t>
            </a:r>
            <a:r>
              <a:rPr lang="en-US" sz="3200" b="1" dirty="0" err="1"/>
              <a:t>all’articolo</a:t>
            </a:r>
            <a:r>
              <a:rPr lang="en-US" sz="3200" b="1" dirty="0"/>
              <a:t> 41 </a:t>
            </a:r>
            <a:r>
              <a:rPr lang="en-US" sz="3200" b="1" dirty="0" err="1"/>
              <a:t>potrebbero</a:t>
            </a:r>
            <a:r>
              <a:rPr lang="en-US" sz="3200" b="1" dirty="0"/>
              <a:t> non </a:t>
            </a:r>
            <a:r>
              <a:rPr lang="en-US" sz="3200" b="1" dirty="0" err="1"/>
              <a:t>essere</a:t>
            </a:r>
            <a:r>
              <a:rPr lang="en-US" sz="3200" b="1" dirty="0"/>
              <a:t> </a:t>
            </a:r>
            <a:r>
              <a:rPr lang="en-US" sz="3200" b="1" dirty="0" err="1"/>
              <a:t>vincolanti</a:t>
            </a:r>
            <a:r>
              <a:rPr lang="en-US" sz="3200" b="1" dirty="0"/>
              <a:t> </a:t>
            </a:r>
            <a:r>
              <a:rPr lang="en-US" sz="3200" b="1" dirty="0" err="1"/>
              <a:t>sarebbe</a:t>
            </a:r>
            <a:r>
              <a:rPr lang="en-US" sz="3200" b="1" dirty="0"/>
              <a:t> </a:t>
            </a:r>
            <a:r>
              <a:rPr lang="en-US" sz="3200" b="1" dirty="0" err="1"/>
              <a:t>contraria</a:t>
            </a:r>
            <a:r>
              <a:rPr lang="en-US" sz="3200" b="1" dirty="0"/>
              <a:t> </a:t>
            </a:r>
            <a:r>
              <a:rPr lang="en-US" sz="3200" b="1" dirty="0" err="1"/>
              <a:t>all'oggetto</a:t>
            </a:r>
            <a:r>
              <a:rPr lang="en-US" sz="3200" b="1" dirty="0"/>
              <a:t> e </a:t>
            </a:r>
            <a:r>
              <a:rPr lang="en-US" sz="3200" b="1" dirty="0" err="1"/>
              <a:t>allo</a:t>
            </a:r>
            <a:r>
              <a:rPr lang="en-US" sz="3200" b="1" dirty="0"/>
              <a:t> </a:t>
            </a:r>
            <a:r>
              <a:rPr lang="en-US" sz="3200" b="1" dirty="0" err="1"/>
              <a:t>scopo</a:t>
            </a:r>
            <a:r>
              <a:rPr lang="en-US" sz="3200" b="1" dirty="0"/>
              <a:t> di tale </a:t>
            </a:r>
            <a:r>
              <a:rPr lang="en-US" sz="3200" b="1" dirty="0" err="1"/>
              <a:t>articolo</a:t>
            </a:r>
            <a:r>
              <a:rPr lang="en-US" sz="32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1" u="none" strike="noStrike" kern="1200" cap="none" spc="0" normalizeH="0" baseline="0" noProof="0" dirty="0" err="1">
                <a:ln>
                  <a:noFill/>
                </a:ln>
                <a:solidFill>
                  <a:prstClr val="black"/>
                </a:solidFill>
                <a:effectLst/>
                <a:uLnTx/>
                <a:uFillTx/>
                <a:latin typeface="Calibri" panose="020F0502020204030204"/>
                <a:ea typeface="+mn-ea"/>
                <a:cs typeface="+mn-cs"/>
              </a:rPr>
              <a:t>LaGrand</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 (Germania c. Stati Uniti)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Sentenza della CIG, 2001</a:t>
            </a:r>
          </a:p>
        </p:txBody>
      </p:sp>
    </p:spTree>
    <p:extLst>
      <p:ext uri="{BB962C8B-B14F-4D97-AF65-F5344CB8AC3E}">
        <p14:creationId xmlns:p14="http://schemas.microsoft.com/office/powerpoint/2010/main" val="406356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4400" dirty="0"/>
          </a:p>
          <a:p>
            <a:pPr marL="742950" indent="-742950" algn="just">
              <a:buAutoNum type="arabicPeriod"/>
            </a:pPr>
            <a:r>
              <a:rPr lang="it-IT" sz="4000" dirty="0"/>
              <a:t>Rischio di pregiudizio irreparabile</a:t>
            </a:r>
          </a:p>
          <a:p>
            <a:pPr marL="742950" indent="-742950" algn="just">
              <a:buAutoNum type="arabicPeriod"/>
            </a:pPr>
            <a:r>
              <a:rPr lang="it-IT" sz="4000" dirty="0"/>
              <a:t>(In alternativa) evitare l’aggravarsi della controversia</a:t>
            </a:r>
          </a:p>
          <a:p>
            <a:pPr marL="742950" indent="-742950" algn="just">
              <a:buAutoNum type="arabicPeriod"/>
            </a:pPr>
            <a:r>
              <a:rPr lang="it-IT" sz="4000" dirty="0"/>
              <a:t>Giurisdizione </a:t>
            </a:r>
            <a:r>
              <a:rPr lang="it-IT" sz="4000" i="1" dirty="0"/>
              <a:t>prima </a:t>
            </a:r>
            <a:r>
              <a:rPr lang="it-IT" sz="4000" i="1" dirty="0" err="1"/>
              <a:t>facie</a:t>
            </a:r>
            <a:endParaRPr lang="it-IT" sz="4000" i="1" dirty="0"/>
          </a:p>
          <a:p>
            <a:pPr marL="742950" indent="-742950" algn="just">
              <a:buAutoNum type="arabicPeriod"/>
            </a:pPr>
            <a:r>
              <a:rPr lang="it-IT" sz="4000" dirty="0"/>
              <a:t>Plausibilità (</a:t>
            </a:r>
            <a:r>
              <a:rPr lang="it-IT" sz="4000" i="1" dirty="0"/>
              <a:t>fumus boni iuris</a:t>
            </a:r>
            <a:r>
              <a:rPr lang="it-IT" sz="40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729205" y="396534"/>
            <a:ext cx="1081075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Condizioni per adozione di misure cautelari</a:t>
            </a:r>
          </a:p>
        </p:txBody>
      </p:sp>
    </p:spTree>
    <p:extLst>
      <p:ext uri="{BB962C8B-B14F-4D97-AF65-F5344CB8AC3E}">
        <p14:creationId xmlns:p14="http://schemas.microsoft.com/office/powerpoint/2010/main" val="400063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5EE3BE-8A2A-85F8-3C17-966292A6B10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B6A101F-3C4B-5AE1-84E3-D705947CD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6DA60ED-E1A8-55A8-7AB0-F9F705877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AFC2A8B0-7033-A40B-A6E5-5507AB8AD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B4267589-083E-59F8-3201-FC906808685D}"/>
              </a:ext>
            </a:extLst>
          </p:cNvPr>
          <p:cNvSpPr>
            <a:spLocks noGrp="1"/>
          </p:cNvSpPr>
          <p:nvPr>
            <p:ph sz="half" idx="1"/>
          </p:nvPr>
        </p:nvSpPr>
        <p:spPr>
          <a:xfrm>
            <a:off x="838200" y="1825625"/>
            <a:ext cx="10515600" cy="4351338"/>
          </a:xfrm>
        </p:spPr>
        <p:txBody>
          <a:bodyPr vert="horz" lIns="91440" tIns="45720" rIns="91440" bIns="45720" rtlCol="0">
            <a:normAutofit fontScale="92500" lnSpcReduction="10000"/>
          </a:bodyPr>
          <a:lstStyle/>
          <a:p>
            <a:pPr marL="0" indent="0" algn="just">
              <a:buNone/>
            </a:pPr>
            <a:r>
              <a:rPr lang="it-IT" sz="4400" dirty="0"/>
              <a:t>Tre ordinanze:</a:t>
            </a:r>
          </a:p>
          <a:p>
            <a:pPr marL="0" indent="0" algn="just">
              <a:buNone/>
            </a:pPr>
            <a:endParaRPr lang="it-IT" sz="4400" dirty="0"/>
          </a:p>
          <a:p>
            <a:pPr marL="742950" indent="-742950" algn="just">
              <a:buAutoNum type="arabicPeriod"/>
            </a:pPr>
            <a:r>
              <a:rPr lang="it-IT" sz="4000" dirty="0"/>
              <a:t>26 gennaio 2024</a:t>
            </a:r>
          </a:p>
          <a:p>
            <a:pPr marL="742950" indent="-742950" algn="just">
              <a:buAutoNum type="arabicPeriod"/>
            </a:pPr>
            <a:endParaRPr lang="it-IT" sz="4000" dirty="0"/>
          </a:p>
          <a:p>
            <a:pPr marL="742950" indent="-742950" algn="just">
              <a:buAutoNum type="arabicPeriod"/>
            </a:pPr>
            <a:r>
              <a:rPr lang="it-IT" sz="4000" dirty="0"/>
              <a:t>28 marzo 2024</a:t>
            </a:r>
          </a:p>
          <a:p>
            <a:pPr marL="742950" indent="-742950" algn="just">
              <a:buAutoNum type="arabicPeriod"/>
            </a:pPr>
            <a:endParaRPr lang="it-IT" sz="4000" dirty="0"/>
          </a:p>
          <a:p>
            <a:pPr marL="742950" indent="-742950" algn="just">
              <a:buAutoNum type="arabicPeriod"/>
            </a:pPr>
            <a:r>
              <a:rPr lang="it-IT" sz="4000" dirty="0"/>
              <a:t>24 maggio 2024</a:t>
            </a:r>
          </a:p>
        </p:txBody>
      </p:sp>
      <p:sp>
        <p:nvSpPr>
          <p:cNvPr id="7" name="Segnaposto numero diapositiva 6">
            <a:extLst>
              <a:ext uri="{FF2B5EF4-FFF2-40B4-BE49-F238E27FC236}">
                <a16:creationId xmlns:a16="http://schemas.microsoft.com/office/drawing/2014/main" id="{96463D4E-EC02-570D-DAC2-10D770D3FD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FC7948C-1E0F-269E-F4B6-8206F04A6903}"/>
              </a:ext>
            </a:extLst>
          </p:cNvPr>
          <p:cNvSpPr txBox="1"/>
          <p:nvPr/>
        </p:nvSpPr>
        <p:spPr>
          <a:xfrm>
            <a:off x="729205" y="396534"/>
            <a:ext cx="1081075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Misure cautelari in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Sud Africa c. Israele</a:t>
            </a:r>
          </a:p>
        </p:txBody>
      </p:sp>
    </p:spTree>
    <p:extLst>
      <p:ext uri="{BB962C8B-B14F-4D97-AF65-F5344CB8AC3E}">
        <p14:creationId xmlns:p14="http://schemas.microsoft.com/office/powerpoint/2010/main" val="2994035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572452-E1DB-CC75-FE1B-0FCAEF2E626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D41A28-AB20-1618-48AC-0C8AC07C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02BF703-DE6A-99B0-F580-DBA31653C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58BAA68B-4096-607A-2A62-1178BB1F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AAD1968E-0EDD-8E20-DB0C-CC101DC106CD}"/>
              </a:ext>
            </a:extLst>
          </p:cNvPr>
          <p:cNvSpPr>
            <a:spLocks noGrp="1"/>
          </p:cNvSpPr>
          <p:nvPr>
            <p:ph sz="half" idx="1"/>
          </p:nvPr>
        </p:nvSpPr>
        <p:spPr>
          <a:xfrm>
            <a:off x="838200" y="1295400"/>
            <a:ext cx="10515600" cy="5166066"/>
          </a:xfrm>
        </p:spPr>
        <p:txBody>
          <a:bodyPr vert="horz" lIns="91440" tIns="45720" rIns="91440" bIns="45720" rtlCol="0">
            <a:normAutofit lnSpcReduction="10000"/>
          </a:bodyPr>
          <a:lstStyle/>
          <a:p>
            <a:pPr algn="just"/>
            <a:r>
              <a:rPr lang="it-IT" sz="4400" b="1" dirty="0"/>
              <a:t>No decisione nel merito </a:t>
            </a:r>
            <a:r>
              <a:rPr lang="it-IT" sz="4400" dirty="0"/>
              <a:t>– La Corte non decide se Israele stia commettendo o meno genocidio</a:t>
            </a:r>
          </a:p>
          <a:p>
            <a:pPr algn="just"/>
            <a:r>
              <a:rPr lang="it-IT" sz="4400" b="1" dirty="0"/>
              <a:t>Giurisdizione </a:t>
            </a:r>
            <a:r>
              <a:rPr lang="it-IT" sz="4400" b="1" i="1" dirty="0"/>
              <a:t>prima </a:t>
            </a:r>
            <a:r>
              <a:rPr lang="it-IT" sz="4400" b="1" i="1" dirty="0" err="1"/>
              <a:t>facie</a:t>
            </a:r>
            <a:r>
              <a:rPr lang="it-IT" sz="4400" b="1" i="1" dirty="0"/>
              <a:t> </a:t>
            </a:r>
            <a:r>
              <a:rPr lang="it-IT" sz="4400" dirty="0"/>
              <a:t>– OK</a:t>
            </a:r>
          </a:p>
          <a:p>
            <a:pPr algn="just"/>
            <a:r>
              <a:rPr lang="it-IT" sz="4400" b="1" dirty="0"/>
              <a:t>Legittimazione</a:t>
            </a:r>
            <a:r>
              <a:rPr lang="it-IT" sz="4400" dirty="0"/>
              <a:t> del Sud Africa – OK</a:t>
            </a:r>
          </a:p>
          <a:p>
            <a:pPr algn="just"/>
            <a:r>
              <a:rPr lang="it-IT" sz="4400" b="1" dirty="0"/>
              <a:t>Rischio di pregiudizio irreparabile </a:t>
            </a:r>
            <a:r>
              <a:rPr lang="it-IT" sz="4400" dirty="0"/>
              <a:t>– OK</a:t>
            </a:r>
          </a:p>
          <a:p>
            <a:pPr algn="just"/>
            <a:r>
              <a:rPr lang="it-IT" sz="4400" b="1" dirty="0"/>
              <a:t>Plausibilità</a:t>
            </a:r>
            <a:r>
              <a:rPr lang="it-IT" sz="4400" dirty="0"/>
              <a:t> – OK – ma della violazione o del diritto invocato?</a:t>
            </a:r>
          </a:p>
        </p:txBody>
      </p:sp>
      <p:sp>
        <p:nvSpPr>
          <p:cNvPr id="7" name="Segnaposto numero diapositiva 6">
            <a:extLst>
              <a:ext uri="{FF2B5EF4-FFF2-40B4-BE49-F238E27FC236}">
                <a16:creationId xmlns:a16="http://schemas.microsoft.com/office/drawing/2014/main" id="{7BE46297-8596-F2A1-845F-A247BDEEF8E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98C371BB-22A1-CA8F-A34B-86D1CD2C5670}"/>
              </a:ext>
            </a:extLst>
          </p:cNvPr>
          <p:cNvSpPr txBox="1"/>
          <p:nvPr/>
        </p:nvSpPr>
        <p:spPr>
          <a:xfrm>
            <a:off x="729205" y="396534"/>
            <a:ext cx="1081075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Misure cautelari in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Sud Africa c. Israele</a:t>
            </a:r>
          </a:p>
        </p:txBody>
      </p:sp>
    </p:spTree>
    <p:extLst>
      <p:ext uri="{BB962C8B-B14F-4D97-AF65-F5344CB8AC3E}">
        <p14:creationId xmlns:p14="http://schemas.microsoft.com/office/powerpoint/2010/main" val="241401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en-US" sz="3400" dirty="0"/>
          </a:p>
          <a:p>
            <a:pPr marL="0" indent="0" algn="just">
              <a:buNone/>
            </a:pPr>
            <a:endParaRPr lang="en-US" sz="4000" dirty="0"/>
          </a:p>
          <a:p>
            <a:pPr marL="0" indent="0" algn="just">
              <a:buNone/>
            </a:pPr>
            <a:r>
              <a:rPr lang="en-US" sz="4000" dirty="0"/>
              <a:t>Le </a:t>
            </a:r>
            <a:r>
              <a:rPr lang="en-US" sz="4000" dirty="0" err="1"/>
              <a:t>Parti</a:t>
            </a:r>
            <a:r>
              <a:rPr lang="en-US" sz="4000" dirty="0"/>
              <a:t> </a:t>
            </a:r>
            <a:r>
              <a:rPr lang="en-US" sz="4000" dirty="0" err="1"/>
              <a:t>contraenti</a:t>
            </a:r>
            <a:r>
              <a:rPr lang="en-US" sz="4000" dirty="0"/>
              <a:t> </a:t>
            </a:r>
            <a:r>
              <a:rPr lang="en-US" sz="4000" dirty="0" err="1"/>
              <a:t>confermano</a:t>
            </a:r>
            <a:r>
              <a:rPr lang="en-US" sz="4000" dirty="0"/>
              <a:t> </a:t>
            </a:r>
            <a:r>
              <a:rPr lang="en-US" sz="4000" dirty="0" err="1"/>
              <a:t>che</a:t>
            </a:r>
            <a:r>
              <a:rPr lang="en-US" sz="4000" dirty="0"/>
              <a:t> </a:t>
            </a:r>
            <a:r>
              <a:rPr lang="en-US" sz="4000" b="1" dirty="0"/>
              <a:t>il </a:t>
            </a:r>
            <a:r>
              <a:rPr lang="en-US" sz="4000" b="1" dirty="0" err="1"/>
              <a:t>genocidio</a:t>
            </a:r>
            <a:r>
              <a:rPr lang="en-US" sz="4000" dirty="0"/>
              <a:t>, </a:t>
            </a:r>
            <a:r>
              <a:rPr lang="en-US" sz="4000" dirty="0" err="1"/>
              <a:t>sia</a:t>
            </a:r>
            <a:r>
              <a:rPr lang="en-US" sz="4000" dirty="0"/>
              <a:t> </a:t>
            </a:r>
            <a:r>
              <a:rPr lang="en-US" sz="4000" dirty="0" err="1"/>
              <a:t>esso</a:t>
            </a:r>
            <a:r>
              <a:rPr lang="en-US" sz="4000" dirty="0"/>
              <a:t> </a:t>
            </a:r>
            <a:r>
              <a:rPr lang="en-US" sz="4000" dirty="0" err="1"/>
              <a:t>commesso</a:t>
            </a:r>
            <a:r>
              <a:rPr lang="en-US" sz="4000" dirty="0"/>
              <a:t> in tempo di pace o in tempo di </a:t>
            </a:r>
            <a:r>
              <a:rPr lang="en-US" sz="4000" dirty="0" err="1"/>
              <a:t>guerra</a:t>
            </a:r>
            <a:r>
              <a:rPr lang="en-US" sz="4000" dirty="0"/>
              <a:t>, </a:t>
            </a:r>
            <a:r>
              <a:rPr lang="en-US" sz="4000" b="1" dirty="0" err="1"/>
              <a:t>è</a:t>
            </a:r>
            <a:r>
              <a:rPr lang="en-US" sz="4000" b="1" dirty="0"/>
              <a:t> un </a:t>
            </a:r>
            <a:r>
              <a:rPr lang="en-US" sz="4000" b="1" dirty="0" err="1"/>
              <a:t>crimine</a:t>
            </a:r>
            <a:r>
              <a:rPr lang="en-US" sz="4000" b="1" dirty="0"/>
              <a:t> di </a:t>
            </a:r>
            <a:r>
              <a:rPr lang="en-US" sz="4000" b="1" dirty="0" err="1"/>
              <a:t>diritto</a:t>
            </a:r>
            <a:r>
              <a:rPr lang="en-US" sz="4000" b="1" dirty="0"/>
              <a:t> </a:t>
            </a:r>
            <a:r>
              <a:rPr lang="en-US" sz="4000" b="1" dirty="0" err="1"/>
              <a:t>internazionale</a:t>
            </a:r>
            <a:r>
              <a:rPr lang="en-US" sz="4000" b="1" dirty="0"/>
              <a:t> </a:t>
            </a:r>
            <a:r>
              <a:rPr lang="en-US" sz="4000" dirty="0" err="1"/>
              <a:t>che</a:t>
            </a:r>
            <a:r>
              <a:rPr lang="en-US" sz="4000" dirty="0"/>
              <a:t> </a:t>
            </a:r>
            <a:r>
              <a:rPr lang="en-US" sz="4000" dirty="0" err="1"/>
              <a:t>esse</a:t>
            </a:r>
            <a:r>
              <a:rPr lang="en-US" sz="4000" dirty="0"/>
              <a:t> </a:t>
            </a:r>
            <a:r>
              <a:rPr lang="en-US" sz="4000" dirty="0" err="1"/>
              <a:t>si</a:t>
            </a:r>
            <a:r>
              <a:rPr lang="en-US" sz="4000" dirty="0"/>
              <a:t> </a:t>
            </a:r>
            <a:r>
              <a:rPr lang="en-US" sz="4000" dirty="0" err="1"/>
              <a:t>impegnano</a:t>
            </a:r>
            <a:r>
              <a:rPr lang="en-US" sz="4000" dirty="0"/>
              <a:t> a </a:t>
            </a:r>
            <a:r>
              <a:rPr lang="en-US" sz="4000" dirty="0" err="1"/>
              <a:t>prevenire</a:t>
            </a:r>
            <a:r>
              <a:rPr lang="en-US" sz="4000" dirty="0"/>
              <a:t> e a </a:t>
            </a:r>
            <a:r>
              <a:rPr lang="en-US" sz="4000" dirty="0" err="1"/>
              <a:t>punire</a:t>
            </a:r>
            <a:r>
              <a:rPr lang="en-US" sz="4000" dirty="0"/>
              <a:t>.</a:t>
            </a:r>
            <a:endParaRPr lang="it-IT" sz="4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Convenzione sul genocidio, 1948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1</a:t>
            </a:r>
          </a:p>
        </p:txBody>
      </p:sp>
    </p:spTree>
    <p:extLst>
      <p:ext uri="{BB962C8B-B14F-4D97-AF65-F5344CB8AC3E}">
        <p14:creationId xmlns:p14="http://schemas.microsoft.com/office/powerpoint/2010/main" val="3190749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BF60BC-F1C1-F8C1-8866-BFA6E3C603B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647C08C-3C75-457E-0644-BABB7B2F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3105C1F-4A81-EF2D-B96E-3ADECBCC7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D68B3514-1C1F-11F7-9815-06A02FD2B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220922F6-A62D-DBBD-CB77-B13F5FE1FBBB}"/>
              </a:ext>
            </a:extLst>
          </p:cNvPr>
          <p:cNvSpPr>
            <a:spLocks noGrp="1"/>
          </p:cNvSpPr>
          <p:nvPr>
            <p:ph sz="half" idx="1"/>
          </p:nvPr>
        </p:nvSpPr>
        <p:spPr>
          <a:xfrm>
            <a:off x="838200" y="1863524"/>
            <a:ext cx="10515600" cy="4597942"/>
          </a:xfrm>
        </p:spPr>
        <p:txBody>
          <a:bodyPr vert="horz" lIns="91440" tIns="45720" rIns="91440" bIns="45720" rtlCol="0">
            <a:normAutofit/>
          </a:bodyPr>
          <a:lstStyle/>
          <a:p>
            <a:pPr marL="0" indent="0" algn="just">
              <a:buNone/>
            </a:pPr>
            <a:r>
              <a:rPr lang="it-IT" sz="3200" dirty="0"/>
              <a:t>45. I palestinesi sembrano costituire un distinto “gruppo nazionale, etnico, razziale o religioso” e, pertanto, un gruppo protetto ai sensi dell’articolo II della Convenzione sul genocidio. La Corte osserva che, secondo fonti delle Nazioni Unite, la popolazione palestinese della Striscia di Gaza comprende oltre 2 milioni di persone. </a:t>
            </a:r>
            <a:r>
              <a:rPr lang="it-IT" sz="3200" b="1" dirty="0"/>
              <a:t>I palestinesi nella Striscia di Gaza costituiscono una parte significativa del gruppo protetto</a:t>
            </a:r>
            <a:r>
              <a:rPr lang="it-IT" sz="3200" dirty="0"/>
              <a:t>.</a:t>
            </a:r>
            <a:endParaRPr lang="en-US" sz="3200" dirty="0"/>
          </a:p>
        </p:txBody>
      </p:sp>
      <p:sp>
        <p:nvSpPr>
          <p:cNvPr id="7" name="Segnaposto numero diapositiva 6">
            <a:extLst>
              <a:ext uri="{FF2B5EF4-FFF2-40B4-BE49-F238E27FC236}">
                <a16:creationId xmlns:a16="http://schemas.microsoft.com/office/drawing/2014/main" id="{6C8AECDD-BCE5-53A9-9DCF-04A2ED3B61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F03A0C93-FD7C-E00D-4B49-69D98667B3C4}"/>
              </a:ext>
            </a:extLst>
          </p:cNvPr>
          <p:cNvSpPr txBox="1"/>
          <p:nvPr/>
        </p:nvSpPr>
        <p:spPr>
          <a:xfrm>
            <a:off x="1154243" y="396534"/>
            <a:ext cx="99234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Ordinanza del 26 gennaio 2024</a:t>
            </a:r>
          </a:p>
        </p:txBody>
      </p:sp>
    </p:spTree>
    <p:extLst>
      <p:ext uri="{BB962C8B-B14F-4D97-AF65-F5344CB8AC3E}">
        <p14:creationId xmlns:p14="http://schemas.microsoft.com/office/powerpoint/2010/main" val="488718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797DBB-70D8-5885-E34B-F9981188986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F460CC3-4DED-2FB2-4A5C-CD1B2A796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F12D875-BA67-7CDD-5BB8-79A6EC343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168A026A-BE6B-A9F1-093F-03CA2326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547EF008-4312-094D-A4DC-00158DA976C4}"/>
              </a:ext>
            </a:extLst>
          </p:cNvPr>
          <p:cNvSpPr>
            <a:spLocks noGrp="1"/>
          </p:cNvSpPr>
          <p:nvPr>
            <p:ph sz="half" idx="1"/>
          </p:nvPr>
        </p:nvSpPr>
        <p:spPr>
          <a:xfrm>
            <a:off x="838200" y="1863524"/>
            <a:ext cx="10515600" cy="4597942"/>
          </a:xfrm>
        </p:spPr>
        <p:txBody>
          <a:bodyPr vert="horz" lIns="91440" tIns="45720" rIns="91440" bIns="45720" rtlCol="0">
            <a:normAutofit fontScale="92500" lnSpcReduction="20000"/>
          </a:bodyPr>
          <a:lstStyle/>
          <a:p>
            <a:pPr marL="0" indent="0" algn="just">
              <a:buNone/>
            </a:pPr>
            <a:r>
              <a:rPr lang="it-IT" sz="3200" dirty="0"/>
              <a:t>45. La Corte rileva che l’operazione militare condotta da Israele a seguito dell’attacco del 7 ottobre 2023 ha provocato un numero elevato di morti e feriti, nonché la massiccia distruzione di abitazioni, lo sfollamento forzato della grande maggioranza della popolazione e ingenti danni alle infrastrutture civili. Sebbene i dati relativi alla Striscia di Gaza non possano essere verificati in modo indipendente, informazioni recenti indicano che 25.700 palestinesi sono stati uccisi, oltre 63.000 feriti sono stati registrati, più di 360.000 unità abitative sono state distrutte o parzialmente danneggiate e circa 1,7 milioni di persone sono state sfollate internamente (Ufficio delle Nazioni Unite per il Coordinamento degli Affari Umanitari – OCHA, “</a:t>
            </a:r>
            <a:r>
              <a:rPr lang="it-IT" sz="3200" dirty="0" err="1"/>
              <a:t>Hostilities</a:t>
            </a:r>
            <a:r>
              <a:rPr lang="it-IT" sz="3200" dirty="0"/>
              <a:t> in the Gaza Strip and Israel – </a:t>
            </a:r>
            <a:r>
              <a:rPr lang="it-IT" sz="3200" dirty="0" err="1"/>
              <a:t>reported</a:t>
            </a:r>
            <a:r>
              <a:rPr lang="it-IT" sz="3200" dirty="0"/>
              <a:t> impact, Day 109”, 24 gennaio 2024).</a:t>
            </a:r>
            <a:endParaRPr lang="en-US" sz="3200" dirty="0"/>
          </a:p>
        </p:txBody>
      </p:sp>
      <p:sp>
        <p:nvSpPr>
          <p:cNvPr id="7" name="Segnaposto numero diapositiva 6">
            <a:extLst>
              <a:ext uri="{FF2B5EF4-FFF2-40B4-BE49-F238E27FC236}">
                <a16:creationId xmlns:a16="http://schemas.microsoft.com/office/drawing/2014/main" id="{35E69857-D810-3FB5-0317-1AFBF93297F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5A0FB2BA-3043-E416-2F3C-77BCDEB9A699}"/>
              </a:ext>
            </a:extLst>
          </p:cNvPr>
          <p:cNvSpPr txBox="1"/>
          <p:nvPr/>
        </p:nvSpPr>
        <p:spPr>
          <a:xfrm>
            <a:off x="1154243" y="396534"/>
            <a:ext cx="99234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Ordinanza del 26 gennaio 2024</a:t>
            </a:r>
          </a:p>
        </p:txBody>
      </p:sp>
    </p:spTree>
    <p:extLst>
      <p:ext uri="{BB962C8B-B14F-4D97-AF65-F5344CB8AC3E}">
        <p14:creationId xmlns:p14="http://schemas.microsoft.com/office/powerpoint/2010/main" val="109016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FE655-C693-EF8F-751C-5A27C1953E9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E31BD3-81D7-2AF0-1F25-FE68AFF44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901A3BC-3312-F572-590C-04BE466C2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6EB186C4-6462-ED27-7DBA-3E1CF33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0436D7C1-B795-E455-E706-CE0764410470}"/>
              </a:ext>
            </a:extLst>
          </p:cNvPr>
          <p:cNvSpPr>
            <a:spLocks noGrp="1"/>
          </p:cNvSpPr>
          <p:nvPr>
            <p:ph sz="half" idx="1"/>
          </p:nvPr>
        </p:nvSpPr>
        <p:spPr>
          <a:xfrm>
            <a:off x="838200" y="1863524"/>
            <a:ext cx="10515600" cy="4597942"/>
          </a:xfrm>
        </p:spPr>
        <p:txBody>
          <a:bodyPr vert="horz" lIns="91440" tIns="45720" rIns="91440" bIns="45720" rtlCol="0">
            <a:normAutofit/>
          </a:bodyPr>
          <a:lstStyle/>
          <a:p>
            <a:pPr marL="0" indent="0" algn="just">
              <a:buNone/>
            </a:pPr>
            <a:r>
              <a:rPr lang="it-IT" sz="3200" dirty="0"/>
              <a:t>48. A seguito di una missione nel Nord di Gaza, l’Organizzazione Mondiale della Sanità (OMS) ha riportato che, al 21 dicembre 2023: “Il 93% della popolazione di Gaza sta affrontando livelli di crisi di fame, con insufficiente cibo e alti livelli di malnutrizione. Almeno una famiglia su quattro affronta condizioni ‘catastrofiche’: una mancanza estrema di cibo e fame, ed è costretta a vendere i propri beni e adottare misure estreme per ottenere un pasto semplice. Fame, indigenza e morte sono evidenti.” (OMS, 21 dicembre 2023; v. anche World Food </a:t>
            </a:r>
            <a:r>
              <a:rPr lang="it-IT" sz="3200" dirty="0" err="1"/>
              <a:t>Programme</a:t>
            </a:r>
            <a:r>
              <a:rPr lang="it-IT" sz="3200" dirty="0"/>
              <a:t>, 20 dicembre 2023).</a:t>
            </a:r>
            <a:endParaRPr lang="en-US" sz="3200" dirty="0"/>
          </a:p>
        </p:txBody>
      </p:sp>
      <p:sp>
        <p:nvSpPr>
          <p:cNvPr id="7" name="Segnaposto numero diapositiva 6">
            <a:extLst>
              <a:ext uri="{FF2B5EF4-FFF2-40B4-BE49-F238E27FC236}">
                <a16:creationId xmlns:a16="http://schemas.microsoft.com/office/drawing/2014/main" id="{FC5E0D1D-4AB3-EBC8-3D82-6CB983AF0E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8519C449-A181-52B2-EDD9-CDD137D4B6C9}"/>
              </a:ext>
            </a:extLst>
          </p:cNvPr>
          <p:cNvSpPr txBox="1"/>
          <p:nvPr/>
        </p:nvSpPr>
        <p:spPr>
          <a:xfrm>
            <a:off x="1154243" y="396534"/>
            <a:ext cx="99234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Ordinanza del 26 gennaio 2024</a:t>
            </a:r>
          </a:p>
        </p:txBody>
      </p:sp>
    </p:spTree>
    <p:extLst>
      <p:ext uri="{BB962C8B-B14F-4D97-AF65-F5344CB8AC3E}">
        <p14:creationId xmlns:p14="http://schemas.microsoft.com/office/powerpoint/2010/main" val="324021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9E2243-5267-4031-0548-9D7D89FD485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9082527-16F9-C986-32D5-45846D799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7AEECF2-B403-CBE2-B4BE-3A20EEAB9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9A5B4B6-8510-6AEA-B314-E7F31E7B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8BCDAC29-D1FC-0010-D473-73127BC19297}"/>
              </a:ext>
            </a:extLst>
          </p:cNvPr>
          <p:cNvSpPr>
            <a:spLocks noGrp="1"/>
          </p:cNvSpPr>
          <p:nvPr>
            <p:ph sz="half" idx="1"/>
          </p:nvPr>
        </p:nvSpPr>
        <p:spPr>
          <a:xfrm>
            <a:off x="838200" y="1863524"/>
            <a:ext cx="10515600" cy="4597942"/>
          </a:xfrm>
        </p:spPr>
        <p:txBody>
          <a:bodyPr vert="horz" lIns="91440" tIns="45720" rIns="91440" bIns="45720" rtlCol="0">
            <a:normAutofit/>
          </a:bodyPr>
          <a:lstStyle/>
          <a:p>
            <a:pPr marL="0" indent="0" algn="just">
              <a:buNone/>
            </a:pPr>
            <a:endParaRPr lang="it-IT" sz="3600" dirty="0"/>
          </a:p>
          <a:p>
            <a:pPr marL="0" indent="0" algn="just">
              <a:buNone/>
            </a:pPr>
            <a:r>
              <a:rPr lang="it-IT" sz="3600" dirty="0"/>
              <a:t>50. Il Commissario Generale dell’UNRWA ha inoltre affermato che la crisi a Gaza è “aggravata da un </a:t>
            </a:r>
            <a:r>
              <a:rPr lang="it-IT" sz="3600" b="1" dirty="0"/>
              <a:t>linguaggio disumanizzante</a:t>
            </a:r>
            <a:r>
              <a:rPr lang="it-IT" sz="3600" dirty="0"/>
              <a:t>”.</a:t>
            </a:r>
          </a:p>
          <a:p>
            <a:pPr marL="0" indent="0" algn="just">
              <a:buNone/>
            </a:pPr>
            <a:r>
              <a:rPr lang="it-IT" sz="3600" dirty="0"/>
              <a:t>51. </a:t>
            </a:r>
            <a:r>
              <a:rPr lang="it-IT" sz="3600" b="1" dirty="0"/>
              <a:t>La Corte prende atto di varie dichiarazioni rese da alti funzionari israeliani e richiama, in particolare, quanto segue</a:t>
            </a:r>
            <a:r>
              <a:rPr lang="it-IT" sz="3600" dirty="0"/>
              <a:t>.</a:t>
            </a:r>
            <a:endParaRPr lang="en-US" sz="3600" dirty="0"/>
          </a:p>
        </p:txBody>
      </p:sp>
      <p:sp>
        <p:nvSpPr>
          <p:cNvPr id="7" name="Segnaposto numero diapositiva 6">
            <a:extLst>
              <a:ext uri="{FF2B5EF4-FFF2-40B4-BE49-F238E27FC236}">
                <a16:creationId xmlns:a16="http://schemas.microsoft.com/office/drawing/2014/main" id="{09BAD235-CBD9-09E5-A4A4-CE4E0B0F937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B8D96F87-1810-01AB-0E08-CDD6EB41C681}"/>
              </a:ext>
            </a:extLst>
          </p:cNvPr>
          <p:cNvSpPr txBox="1"/>
          <p:nvPr/>
        </p:nvSpPr>
        <p:spPr>
          <a:xfrm>
            <a:off x="1154243" y="396534"/>
            <a:ext cx="99234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Ordinanza del 26 gennaio 2024</a:t>
            </a:r>
          </a:p>
        </p:txBody>
      </p:sp>
    </p:spTree>
    <p:extLst>
      <p:ext uri="{BB962C8B-B14F-4D97-AF65-F5344CB8AC3E}">
        <p14:creationId xmlns:p14="http://schemas.microsoft.com/office/powerpoint/2010/main" val="3991200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471195-934D-F1D4-C461-323B8364DB6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480BBF-62DA-DF71-33BF-FD9F1931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A1789B5-0128-1DDA-B416-E9AA8E2C9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61A24D54-DD00-8604-4F7C-E33DBC7E4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37422015-5710-4C47-C745-3218D4BB256C}"/>
              </a:ext>
            </a:extLst>
          </p:cNvPr>
          <p:cNvSpPr>
            <a:spLocks noGrp="1"/>
          </p:cNvSpPr>
          <p:nvPr>
            <p:ph sz="half" idx="1"/>
          </p:nvPr>
        </p:nvSpPr>
        <p:spPr>
          <a:xfrm>
            <a:off x="838200" y="1500953"/>
            <a:ext cx="10515600" cy="4960513"/>
          </a:xfrm>
        </p:spPr>
        <p:txBody>
          <a:bodyPr vert="horz" lIns="91440" tIns="45720" rIns="91440" bIns="45720" rtlCol="0">
            <a:normAutofit fontScale="92500" lnSpcReduction="10000"/>
          </a:bodyPr>
          <a:lstStyle/>
          <a:p>
            <a:pPr marL="0" indent="0" algn="just">
              <a:buNone/>
            </a:pPr>
            <a:r>
              <a:rPr lang="it-IT" sz="3200" dirty="0"/>
              <a:t>52. Il 9 ottobre 2023, il Ministro della Difesa israeliano Yoav Gallant annunciò un “assedio completo” su Gaza City: “niente elettricità, niente cibo, niente carburante”. Il 10 ottobre dichiarò alle truppe: “Ho rimosso ogni restrizione… stiamo combattendo animali umani. Questa è l’ISIS di Gaza… Gaza non tornerà com’era prima. Non ci sarà Hamas. Elimineremo tutto.” Il Presidente Isaac Herzog dichiarò il 12 ottobre 2023: “È un’intera nazione responsabile… non è vero che i civili non siano coinvolti… siamo in guerra… combatteremo finché spezzeremo la loro spina dorsale.” Il Ministro Israel Katz dichiarò il 13 ottobre 2023: “Combatteremo Hamas e lo distruggeremo. Tutta la popolazione civile di Gaza è ordinata a lasciare immediatamente… non riceveranno né acqua né energia.”</a:t>
            </a:r>
            <a:endParaRPr lang="en-US" sz="3200" dirty="0"/>
          </a:p>
        </p:txBody>
      </p:sp>
      <p:sp>
        <p:nvSpPr>
          <p:cNvPr id="7" name="Segnaposto numero diapositiva 6">
            <a:extLst>
              <a:ext uri="{FF2B5EF4-FFF2-40B4-BE49-F238E27FC236}">
                <a16:creationId xmlns:a16="http://schemas.microsoft.com/office/drawing/2014/main" id="{22ECDFF2-D43D-BEC7-1BD7-4C4CEE1B02D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CE0A820-29DC-7CA9-B0FD-920CF67203CF}"/>
              </a:ext>
            </a:extLst>
          </p:cNvPr>
          <p:cNvSpPr txBox="1"/>
          <p:nvPr/>
        </p:nvSpPr>
        <p:spPr>
          <a:xfrm>
            <a:off x="1154243" y="396534"/>
            <a:ext cx="99234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Ordinanza del 26 gennaio 2024</a:t>
            </a:r>
          </a:p>
        </p:txBody>
      </p:sp>
    </p:spTree>
    <p:extLst>
      <p:ext uri="{BB962C8B-B14F-4D97-AF65-F5344CB8AC3E}">
        <p14:creationId xmlns:p14="http://schemas.microsoft.com/office/powerpoint/2010/main" val="343122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82A682-612B-3C59-BA69-FFADA9A5816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8FCB17-F4F2-894A-C540-A08AEAE7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8D22E98-A270-7EFC-96C5-4C7A584EA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5658D910-6830-A6D8-BE8E-E19144132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6D753F75-FE4E-046A-D5CB-E72299B799A4}"/>
              </a:ext>
            </a:extLst>
          </p:cNvPr>
          <p:cNvSpPr>
            <a:spLocks noGrp="1"/>
          </p:cNvSpPr>
          <p:nvPr>
            <p:ph sz="half" idx="1"/>
          </p:nvPr>
        </p:nvSpPr>
        <p:spPr>
          <a:xfrm>
            <a:off x="838200" y="1500953"/>
            <a:ext cx="10515600" cy="4960513"/>
          </a:xfrm>
        </p:spPr>
        <p:txBody>
          <a:bodyPr vert="horz" lIns="91440" tIns="45720" rIns="91440" bIns="45720" rtlCol="0">
            <a:normAutofit fontScale="92500" lnSpcReduction="20000"/>
          </a:bodyPr>
          <a:lstStyle/>
          <a:p>
            <a:pPr marL="0" indent="0" algn="just">
              <a:buNone/>
            </a:pPr>
            <a:r>
              <a:rPr lang="it-IT" sz="3200" dirty="0"/>
              <a:t>53. La Corte prende inoltre atto di una dichiarazione di 37 esperti indipendenti delle Nazioni Unite (16 novembre 2023), che hanno espresso allarme per una “retorica discernibilmente genocidaria e disumanizzante” da parte di alti funzionari israeliani. Il Comitato ONU per l’eliminazione della discriminazione razziale ha espresso grave preoccupazione per l’aumento di discorsi d’odio razzista e disumanizzazione dei palestinesi.</a:t>
            </a:r>
          </a:p>
          <a:p>
            <a:pPr marL="0" indent="0" algn="just">
              <a:buNone/>
            </a:pPr>
            <a:r>
              <a:rPr lang="it-IT" sz="3200" dirty="0"/>
              <a:t>54. Secondo la Corte, </a:t>
            </a:r>
            <a:r>
              <a:rPr lang="it-IT" sz="3200" b="1" dirty="0"/>
              <a:t>i fatti e le circostanze sopra menzionati sono sufficienti per concludere che almeno alcuni dei diritti invocati dal Sudafrica e per i quali esso chiede protezione sono plausibili. Ciò riguarda il diritto dei palestinesi a Gaza di essere protetti da atti di genocidio e dagli atti vietati di cui all’articolo III</a:t>
            </a:r>
            <a:r>
              <a:rPr lang="it-IT" sz="3200" dirty="0"/>
              <a:t>, nonché il diritto del Sudafrica di richiedere il rispetto da parte di Israele degli obblighi derivanti dalla Convenzione.</a:t>
            </a:r>
            <a:endParaRPr lang="en-US" sz="3200" dirty="0"/>
          </a:p>
        </p:txBody>
      </p:sp>
      <p:sp>
        <p:nvSpPr>
          <p:cNvPr id="7" name="Segnaposto numero diapositiva 6">
            <a:extLst>
              <a:ext uri="{FF2B5EF4-FFF2-40B4-BE49-F238E27FC236}">
                <a16:creationId xmlns:a16="http://schemas.microsoft.com/office/drawing/2014/main" id="{1AFCD8B4-E7EE-F311-5801-E4CDC1ADB92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0215D86-B678-E1AB-2A98-BCBD39E0FA13}"/>
              </a:ext>
            </a:extLst>
          </p:cNvPr>
          <p:cNvSpPr txBox="1"/>
          <p:nvPr/>
        </p:nvSpPr>
        <p:spPr>
          <a:xfrm>
            <a:off x="1154243" y="396534"/>
            <a:ext cx="99234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Ordinanza del 26 gennaio 2024</a:t>
            </a:r>
          </a:p>
        </p:txBody>
      </p:sp>
    </p:spTree>
    <p:extLst>
      <p:ext uri="{BB962C8B-B14F-4D97-AF65-F5344CB8AC3E}">
        <p14:creationId xmlns:p14="http://schemas.microsoft.com/office/powerpoint/2010/main" val="11096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91878"/>
            <a:ext cx="10515600" cy="5129597"/>
          </a:xfrm>
        </p:spPr>
        <p:txBody>
          <a:bodyPr vert="horz" lIns="91440" tIns="45720" rIns="91440" bIns="45720" rtlCol="0">
            <a:normAutofit fontScale="92500" lnSpcReduction="20000"/>
          </a:bodyPr>
          <a:lstStyle/>
          <a:p>
            <a:pPr marL="0" indent="0" algn="just">
              <a:buNone/>
            </a:pPr>
            <a:endParaRPr lang="en-US" dirty="0"/>
          </a:p>
          <a:p>
            <a:pPr marL="0" indent="0" algn="just">
              <a:buNone/>
            </a:pPr>
            <a:r>
              <a:rPr lang="en-US" sz="3200" dirty="0"/>
              <a:t>Nella </a:t>
            </a:r>
            <a:r>
              <a:rPr lang="en-US" sz="3200" dirty="0" err="1"/>
              <a:t>presente</a:t>
            </a:r>
            <a:r>
              <a:rPr lang="en-US" sz="3200" dirty="0"/>
              <a:t> </a:t>
            </a:r>
            <a:r>
              <a:rPr lang="en-US" sz="3200" dirty="0" err="1"/>
              <a:t>Convenzione</a:t>
            </a:r>
            <a:r>
              <a:rPr lang="en-US" sz="3200" dirty="0"/>
              <a:t>, </a:t>
            </a:r>
            <a:r>
              <a:rPr lang="en-US" sz="3200" b="1" dirty="0"/>
              <a:t>per </a:t>
            </a:r>
            <a:r>
              <a:rPr lang="en-US" sz="3200" b="1" dirty="0" err="1"/>
              <a:t>genocidio</a:t>
            </a:r>
            <a:r>
              <a:rPr lang="en-US" sz="3200" b="1" dirty="0"/>
              <a:t> </a:t>
            </a:r>
            <a:r>
              <a:rPr lang="en-US" sz="3200" b="1" dirty="0" err="1"/>
              <a:t>si</a:t>
            </a:r>
            <a:r>
              <a:rPr lang="en-US" sz="3200" b="1" dirty="0"/>
              <a:t> </a:t>
            </a:r>
            <a:r>
              <a:rPr lang="en-US" sz="3200" b="1" dirty="0" err="1"/>
              <a:t>intende</a:t>
            </a:r>
            <a:r>
              <a:rPr lang="en-US" sz="3200" b="1" dirty="0"/>
              <a:t> uno </a:t>
            </a:r>
            <a:r>
              <a:rPr lang="en-US" sz="3200" b="1" dirty="0" err="1"/>
              <a:t>qualsiasi</a:t>
            </a:r>
            <a:r>
              <a:rPr lang="en-US" sz="3200" b="1" dirty="0"/>
              <a:t> </a:t>
            </a:r>
            <a:r>
              <a:rPr lang="en-US" sz="3200" b="1" dirty="0" err="1"/>
              <a:t>dei</a:t>
            </a:r>
            <a:r>
              <a:rPr lang="en-US" sz="3200" b="1" dirty="0"/>
              <a:t> </a:t>
            </a:r>
            <a:r>
              <a:rPr lang="en-US" sz="3200" b="1" dirty="0" err="1"/>
              <a:t>seguenti</a:t>
            </a:r>
            <a:r>
              <a:rPr lang="en-US" sz="3200" b="1" dirty="0"/>
              <a:t> </a:t>
            </a:r>
            <a:r>
              <a:rPr lang="en-US" sz="3200" b="1" dirty="0" err="1"/>
              <a:t>atti</a:t>
            </a:r>
            <a:r>
              <a:rPr lang="en-US" sz="3200" b="1" dirty="0"/>
              <a:t> </a:t>
            </a:r>
            <a:r>
              <a:rPr lang="en-US" sz="3200" b="1" dirty="0" err="1"/>
              <a:t>commessi</a:t>
            </a:r>
            <a:r>
              <a:rPr lang="en-US" sz="3200" b="1" dirty="0"/>
              <a:t> con </a:t>
            </a:r>
            <a:r>
              <a:rPr lang="en-US" sz="3200" b="1" dirty="0" err="1"/>
              <a:t>l’intento</a:t>
            </a:r>
            <a:r>
              <a:rPr lang="en-US" sz="3200" b="1" dirty="0"/>
              <a:t> di </a:t>
            </a:r>
            <a:r>
              <a:rPr lang="en-US" sz="3200" b="1" dirty="0" err="1"/>
              <a:t>distruggere</a:t>
            </a:r>
            <a:r>
              <a:rPr lang="en-US" sz="3200" b="1" dirty="0"/>
              <a:t>, in </a:t>
            </a:r>
            <a:r>
              <a:rPr lang="en-US" sz="3200" b="1" dirty="0" err="1"/>
              <a:t>tutto</a:t>
            </a:r>
            <a:r>
              <a:rPr lang="en-US" sz="3200" b="1" dirty="0"/>
              <a:t> o in </a:t>
            </a:r>
            <a:r>
              <a:rPr lang="en-US" sz="3200" b="1" dirty="0" err="1"/>
              <a:t>parte</a:t>
            </a:r>
            <a:r>
              <a:rPr lang="en-US" sz="3200" b="1" dirty="0"/>
              <a:t>, un </a:t>
            </a:r>
            <a:r>
              <a:rPr lang="en-US" sz="3200" b="1" dirty="0" err="1"/>
              <a:t>gruppo</a:t>
            </a:r>
            <a:r>
              <a:rPr lang="en-US" sz="3200" b="1" dirty="0"/>
              <a:t> </a:t>
            </a:r>
            <a:r>
              <a:rPr lang="en-US" sz="3200" b="1" dirty="0" err="1"/>
              <a:t>nazionale</a:t>
            </a:r>
            <a:r>
              <a:rPr lang="en-US" sz="3200" b="1" dirty="0"/>
              <a:t>, </a:t>
            </a:r>
            <a:r>
              <a:rPr lang="en-US" sz="3200" b="1" dirty="0" err="1"/>
              <a:t>etnico</a:t>
            </a:r>
            <a:r>
              <a:rPr lang="en-US" sz="3200" b="1" dirty="0"/>
              <a:t>, </a:t>
            </a:r>
            <a:r>
              <a:rPr lang="en-US" sz="3200" b="1" dirty="0" err="1"/>
              <a:t>razziale</a:t>
            </a:r>
            <a:r>
              <a:rPr lang="en-US" sz="3200" b="1" dirty="0"/>
              <a:t> o religioso in </a:t>
            </a:r>
            <a:r>
              <a:rPr lang="en-US" sz="3200" b="1" dirty="0" err="1"/>
              <a:t>quanto</a:t>
            </a:r>
            <a:r>
              <a:rPr lang="en-US" sz="3200" b="1" dirty="0"/>
              <a:t> tale</a:t>
            </a:r>
            <a:r>
              <a:rPr lang="en-US" sz="3200" dirty="0"/>
              <a:t>:</a:t>
            </a:r>
          </a:p>
          <a:p>
            <a:pPr marL="514350" indent="-514350" algn="just">
              <a:buAutoNum type="alphaLcParenBoth"/>
            </a:pPr>
            <a:r>
              <a:rPr lang="en-US" sz="3200" dirty="0" err="1"/>
              <a:t>uccidere</a:t>
            </a:r>
            <a:r>
              <a:rPr lang="en-US" sz="3200" dirty="0"/>
              <a:t> </a:t>
            </a:r>
            <a:r>
              <a:rPr lang="en-US" sz="3200" dirty="0" err="1"/>
              <a:t>membri</a:t>
            </a:r>
            <a:r>
              <a:rPr lang="en-US" sz="3200" dirty="0"/>
              <a:t> del </a:t>
            </a:r>
            <a:r>
              <a:rPr lang="en-US" sz="3200" dirty="0" err="1"/>
              <a:t>gruppo</a:t>
            </a:r>
            <a:r>
              <a:rPr lang="en-US" sz="3200" dirty="0"/>
              <a:t>;</a:t>
            </a:r>
          </a:p>
          <a:p>
            <a:pPr marL="514350" indent="-514350" algn="just">
              <a:buAutoNum type="alphaLcParenBoth"/>
            </a:pPr>
            <a:r>
              <a:rPr lang="en-US" sz="3200" dirty="0" err="1"/>
              <a:t>causare</a:t>
            </a:r>
            <a:r>
              <a:rPr lang="en-US" sz="3200" dirty="0"/>
              <a:t> </a:t>
            </a:r>
            <a:r>
              <a:rPr lang="en-US" sz="3200" dirty="0" err="1"/>
              <a:t>gravi</a:t>
            </a:r>
            <a:r>
              <a:rPr lang="en-US" sz="3200" dirty="0"/>
              <a:t> </a:t>
            </a:r>
            <a:r>
              <a:rPr lang="en-US" sz="3200" dirty="0" err="1"/>
              <a:t>danni</a:t>
            </a:r>
            <a:r>
              <a:rPr lang="en-US" sz="3200" dirty="0"/>
              <a:t> </a:t>
            </a:r>
            <a:r>
              <a:rPr lang="en-US" sz="3200" dirty="0" err="1"/>
              <a:t>fisici</a:t>
            </a:r>
            <a:r>
              <a:rPr lang="en-US" sz="3200" dirty="0"/>
              <a:t> o </a:t>
            </a:r>
            <a:r>
              <a:rPr lang="en-US" sz="3200" dirty="0" err="1"/>
              <a:t>mentali</a:t>
            </a:r>
            <a:r>
              <a:rPr lang="en-US" sz="3200" dirty="0"/>
              <a:t> ai </a:t>
            </a:r>
            <a:r>
              <a:rPr lang="en-US" sz="3200" dirty="0" err="1"/>
              <a:t>membri</a:t>
            </a:r>
            <a:r>
              <a:rPr lang="en-US" sz="3200" dirty="0"/>
              <a:t> del </a:t>
            </a:r>
            <a:r>
              <a:rPr lang="en-US" sz="3200" dirty="0" err="1"/>
              <a:t>gruppo</a:t>
            </a:r>
            <a:r>
              <a:rPr lang="en-US" sz="3200" dirty="0"/>
              <a:t>;</a:t>
            </a:r>
          </a:p>
          <a:p>
            <a:pPr marL="514350" indent="-514350" algn="just">
              <a:buAutoNum type="alphaLcParenBoth"/>
            </a:pPr>
            <a:r>
              <a:rPr lang="en-US" sz="3200" dirty="0" err="1"/>
              <a:t>infliggere</a:t>
            </a:r>
            <a:r>
              <a:rPr lang="en-US" sz="3200" dirty="0"/>
              <a:t> </a:t>
            </a:r>
            <a:r>
              <a:rPr lang="en-US" sz="3200" dirty="0" err="1"/>
              <a:t>deliberatamente</a:t>
            </a:r>
            <a:r>
              <a:rPr lang="en-US" sz="3200" dirty="0"/>
              <a:t> al </a:t>
            </a:r>
            <a:r>
              <a:rPr lang="en-US" sz="3200" dirty="0" err="1"/>
              <a:t>gruppo</a:t>
            </a:r>
            <a:r>
              <a:rPr lang="en-US" sz="3200" dirty="0"/>
              <a:t> </a:t>
            </a:r>
            <a:r>
              <a:rPr lang="en-US" sz="3200" dirty="0" err="1"/>
              <a:t>condizioni</a:t>
            </a:r>
            <a:r>
              <a:rPr lang="en-US" sz="3200" dirty="0"/>
              <a:t> di vita </a:t>
            </a:r>
            <a:r>
              <a:rPr lang="en-US" sz="3200" dirty="0" err="1"/>
              <a:t>intese</a:t>
            </a:r>
            <a:r>
              <a:rPr lang="en-US" sz="3200" dirty="0"/>
              <a:t> a </a:t>
            </a:r>
            <a:r>
              <a:rPr lang="en-US" sz="3200" dirty="0" err="1"/>
              <a:t>provocarne</a:t>
            </a:r>
            <a:r>
              <a:rPr lang="en-US" sz="3200" dirty="0"/>
              <a:t> la </a:t>
            </a:r>
            <a:r>
              <a:rPr lang="en-US" sz="3200" dirty="0" err="1"/>
              <a:t>distruzione</a:t>
            </a:r>
            <a:r>
              <a:rPr lang="en-US" sz="3200" dirty="0"/>
              <a:t> </a:t>
            </a:r>
            <a:r>
              <a:rPr lang="en-US" sz="3200" dirty="0" err="1"/>
              <a:t>fisica</a:t>
            </a:r>
            <a:r>
              <a:rPr lang="en-US" sz="3200" dirty="0"/>
              <a:t> in </a:t>
            </a:r>
            <a:r>
              <a:rPr lang="en-US" sz="3200" dirty="0" err="1"/>
              <a:t>tutto</a:t>
            </a:r>
            <a:r>
              <a:rPr lang="en-US" sz="3200" dirty="0"/>
              <a:t> o in </a:t>
            </a:r>
            <a:r>
              <a:rPr lang="en-US" sz="3200" dirty="0" err="1"/>
              <a:t>parte</a:t>
            </a:r>
            <a:r>
              <a:rPr lang="en-US" sz="3200" dirty="0"/>
              <a:t>;</a:t>
            </a:r>
          </a:p>
          <a:p>
            <a:pPr marL="514350" indent="-514350" algn="just">
              <a:buAutoNum type="alphaLcParenBoth"/>
            </a:pPr>
            <a:r>
              <a:rPr lang="en-US" sz="3200" dirty="0" err="1"/>
              <a:t>l’imposizione</a:t>
            </a:r>
            <a:r>
              <a:rPr lang="en-US" sz="3200" dirty="0"/>
              <a:t> di </a:t>
            </a:r>
            <a:r>
              <a:rPr lang="en-US" sz="3200" dirty="0" err="1"/>
              <a:t>misure</a:t>
            </a:r>
            <a:r>
              <a:rPr lang="en-US" sz="3200" dirty="0"/>
              <a:t> volte a </a:t>
            </a:r>
            <a:r>
              <a:rPr lang="en-US" sz="3200" dirty="0" err="1"/>
              <a:t>prevenire</a:t>
            </a:r>
            <a:r>
              <a:rPr lang="en-US" sz="3200" dirty="0"/>
              <a:t> le </a:t>
            </a:r>
            <a:r>
              <a:rPr lang="en-US" sz="3200" dirty="0" err="1"/>
              <a:t>nascite</a:t>
            </a:r>
            <a:r>
              <a:rPr lang="en-US" sz="3200" dirty="0"/>
              <a:t> </a:t>
            </a:r>
            <a:r>
              <a:rPr lang="en-US" sz="3200" dirty="0" err="1"/>
              <a:t>all'interno</a:t>
            </a:r>
            <a:r>
              <a:rPr lang="en-US" sz="3200" dirty="0"/>
              <a:t> del </a:t>
            </a:r>
            <a:r>
              <a:rPr lang="en-US" sz="3200" dirty="0" err="1"/>
              <a:t>gruppo</a:t>
            </a:r>
            <a:r>
              <a:rPr lang="en-US" sz="3200" dirty="0"/>
              <a:t>;</a:t>
            </a:r>
          </a:p>
          <a:p>
            <a:pPr marL="514350" indent="-514350" algn="just">
              <a:buAutoNum type="alphaLcParenBoth"/>
            </a:pPr>
            <a:r>
              <a:rPr lang="en-US" sz="3200" dirty="0" err="1"/>
              <a:t>trasferimento</a:t>
            </a:r>
            <a:r>
              <a:rPr lang="en-US" sz="3200" dirty="0"/>
              <a:t> </a:t>
            </a:r>
            <a:r>
              <a:rPr lang="en-US" sz="3200" dirty="0" err="1"/>
              <a:t>forzato</a:t>
            </a:r>
            <a:r>
              <a:rPr lang="en-US" sz="3200" dirty="0"/>
              <a:t> </a:t>
            </a:r>
            <a:r>
              <a:rPr lang="en-US" sz="3200" dirty="0" err="1"/>
              <a:t>dei</a:t>
            </a:r>
            <a:r>
              <a:rPr lang="en-US" sz="3200" dirty="0"/>
              <a:t> bambini del </a:t>
            </a:r>
            <a:r>
              <a:rPr lang="en-US" sz="3200" dirty="0" err="1"/>
              <a:t>gruppo</a:t>
            </a:r>
            <a:r>
              <a:rPr lang="en-US" sz="3200" dirty="0"/>
              <a:t> in un </a:t>
            </a:r>
            <a:r>
              <a:rPr lang="en-US" sz="3200" dirty="0" err="1"/>
              <a:t>altro</a:t>
            </a:r>
            <a:r>
              <a:rPr lang="en-US" sz="3200" dirty="0"/>
              <a:t> </a:t>
            </a:r>
            <a:r>
              <a:rPr lang="en-US" sz="3200" dirty="0" err="1"/>
              <a:t>gruppo</a:t>
            </a:r>
            <a:r>
              <a:rPr lang="en-US" sz="3200" dirty="0"/>
              <a:t>.</a:t>
            </a:r>
            <a:endParaRPr lang="it-IT" sz="40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Convenzione sul genocidio, 1948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2</a:t>
            </a:r>
          </a:p>
        </p:txBody>
      </p:sp>
    </p:spTree>
    <p:extLst>
      <p:ext uri="{BB962C8B-B14F-4D97-AF65-F5344CB8AC3E}">
        <p14:creationId xmlns:p14="http://schemas.microsoft.com/office/powerpoint/2010/main" val="204638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B1A3B7-CF06-EDEB-5B70-D383F41CF3D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3A9012D-807B-EF5E-9758-2E4E367CB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5A964E8-6724-43B5-EE90-B5AB2D1F7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3D83097F-91B5-3C56-2A4E-013FDA93D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591674B2-C275-7821-40FC-D86DA8299C39}"/>
              </a:ext>
            </a:extLst>
          </p:cNvPr>
          <p:cNvSpPr>
            <a:spLocks noGrp="1"/>
          </p:cNvSpPr>
          <p:nvPr>
            <p:ph sz="half" idx="1"/>
          </p:nvPr>
        </p:nvSpPr>
        <p:spPr>
          <a:xfrm>
            <a:off x="838200" y="1591878"/>
            <a:ext cx="10515600" cy="5129597"/>
          </a:xfrm>
        </p:spPr>
        <p:txBody>
          <a:bodyPr vert="horz" lIns="91440" tIns="45720" rIns="91440" bIns="45720" rtlCol="0">
            <a:normAutofit/>
          </a:bodyPr>
          <a:lstStyle/>
          <a:p>
            <a:pPr marL="0" indent="0" algn="just">
              <a:buNone/>
            </a:pPr>
            <a:endParaRPr lang="en-US" sz="3600" dirty="0"/>
          </a:p>
          <a:p>
            <a:pPr marL="0" indent="0">
              <a:buNone/>
            </a:pPr>
            <a:r>
              <a:rPr lang="it-IT" sz="3600" dirty="0"/>
              <a:t>Sono punibili i seguenti atti:</a:t>
            </a:r>
          </a:p>
          <a:p>
            <a:pPr marL="514350" indent="-514350">
              <a:buAutoNum type="alphaLcParenBoth"/>
            </a:pPr>
            <a:r>
              <a:rPr lang="it-IT" sz="3600" dirty="0"/>
              <a:t>Genocidio;</a:t>
            </a:r>
          </a:p>
          <a:p>
            <a:pPr marL="514350" indent="-514350">
              <a:buAutoNum type="alphaLcParenBoth"/>
            </a:pPr>
            <a:r>
              <a:rPr lang="it-IT" sz="3600" dirty="0"/>
              <a:t>Cospirazione per commettere genocidio;</a:t>
            </a:r>
          </a:p>
          <a:p>
            <a:pPr marL="514350" indent="-514350">
              <a:buAutoNum type="alphaLcParenBoth"/>
            </a:pPr>
            <a:r>
              <a:rPr lang="it-IT" sz="3600" dirty="0"/>
              <a:t>Incitamento diretto e pubblico a commettere genocidio;</a:t>
            </a:r>
          </a:p>
          <a:p>
            <a:pPr marL="514350" indent="-514350">
              <a:buAutoNum type="alphaLcParenBoth"/>
            </a:pPr>
            <a:r>
              <a:rPr lang="it-IT" sz="3600" dirty="0"/>
              <a:t>Tentativo di commettere genocidio;</a:t>
            </a:r>
          </a:p>
          <a:p>
            <a:pPr marL="514350" indent="-514350">
              <a:buAutoNum type="alphaLcParenBoth"/>
            </a:pPr>
            <a:r>
              <a:rPr lang="it-IT" sz="3600" dirty="0"/>
              <a:t>Complicità in genocidio.</a:t>
            </a:r>
          </a:p>
        </p:txBody>
      </p:sp>
      <p:sp>
        <p:nvSpPr>
          <p:cNvPr id="7" name="Segnaposto numero diapositiva 6">
            <a:extLst>
              <a:ext uri="{FF2B5EF4-FFF2-40B4-BE49-F238E27FC236}">
                <a16:creationId xmlns:a16="http://schemas.microsoft.com/office/drawing/2014/main" id="{1D1CEDEF-CDB8-5864-5E58-55F1CA27FF0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06848692-7541-FE4E-C938-47887A193AD1}"/>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Convenzione sul genocidio, 1948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3</a:t>
            </a:r>
          </a:p>
        </p:txBody>
      </p:sp>
    </p:spTree>
    <p:extLst>
      <p:ext uri="{BB962C8B-B14F-4D97-AF65-F5344CB8AC3E}">
        <p14:creationId xmlns:p14="http://schemas.microsoft.com/office/powerpoint/2010/main" val="416569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D340A3E7-52FE-0544-7884-CF1B40879079}"/>
              </a:ext>
            </a:extLst>
          </p:cNvPr>
          <p:cNvPicPr>
            <a:picLocks noChangeAspect="1"/>
          </p:cNvPicPr>
          <p:nvPr/>
        </p:nvPicPr>
        <p:blipFill>
          <a:blip r:embed="rId3"/>
          <a:srcRect t="7768" b="7768"/>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6</a:t>
            </a:fld>
            <a:endParaRPr lang="en-US">
              <a:solidFill>
                <a:srgbClr val="FFFFFF"/>
              </a:solidFill>
            </a:endParaRPr>
          </a:p>
        </p:txBody>
      </p:sp>
    </p:spTree>
    <p:extLst>
      <p:ext uri="{BB962C8B-B14F-4D97-AF65-F5344CB8AC3E}">
        <p14:creationId xmlns:p14="http://schemas.microsoft.com/office/powerpoint/2010/main" val="300784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5C54-D6DA-0EB9-1E4E-38EDB9ABEFDF}"/>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754E1F63-5F0F-F836-27CF-831418323E39}"/>
              </a:ext>
            </a:extLst>
          </p:cNvPr>
          <p:cNvPicPr>
            <a:picLocks noChangeAspect="1"/>
          </p:cNvPicPr>
          <p:nvPr/>
        </p:nvPicPr>
        <p:blipFill>
          <a:blip r:embed="rId3"/>
          <a:srcRect t="7832" b="7832"/>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E867BD0F-BE99-0C54-9D48-8D0506FD6BF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7</a:t>
            </a:fld>
            <a:endParaRPr lang="en-US">
              <a:solidFill>
                <a:srgbClr val="FFFFFF"/>
              </a:solidFill>
            </a:endParaRPr>
          </a:p>
        </p:txBody>
      </p:sp>
    </p:spTree>
    <p:extLst>
      <p:ext uri="{BB962C8B-B14F-4D97-AF65-F5344CB8AC3E}">
        <p14:creationId xmlns:p14="http://schemas.microsoft.com/office/powerpoint/2010/main" val="116164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38093E-588C-505A-2DB7-4902EA4F3B3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A3B936E-20B2-03F7-0DCE-EBEF53E5A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7FF08C7-13F7-6956-9BC7-44E76D378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D55BC7B9-3EF5-F251-0FBC-4CD42D9D8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B6B6E132-8876-4F25-0E64-46611EF65C80}"/>
              </a:ext>
            </a:extLst>
          </p:cNvPr>
          <p:cNvSpPr>
            <a:spLocks noGrp="1"/>
          </p:cNvSpPr>
          <p:nvPr>
            <p:ph sz="half" idx="1"/>
          </p:nvPr>
        </p:nvSpPr>
        <p:spPr>
          <a:xfrm>
            <a:off x="838200" y="591344"/>
            <a:ext cx="10515600" cy="5585619"/>
          </a:xfrm>
        </p:spPr>
        <p:txBody>
          <a:bodyPr vert="horz" lIns="91440" tIns="45720" rIns="91440" bIns="45720" rtlCol="0">
            <a:normAutofit/>
          </a:bodyPr>
          <a:lstStyle/>
          <a:p>
            <a:pPr marL="0" indent="0" algn="just">
              <a:buNone/>
            </a:pPr>
            <a:endParaRPr lang="en-US" sz="4800" dirty="0"/>
          </a:p>
          <a:p>
            <a:pPr marL="0" indent="0" algn="ctr">
              <a:buNone/>
            </a:pPr>
            <a:endParaRPr lang="en-US" sz="4800" dirty="0"/>
          </a:p>
          <a:p>
            <a:pPr marL="0" indent="0" algn="ctr">
              <a:buNone/>
            </a:pPr>
            <a:r>
              <a:rPr lang="en-US" sz="4800" b="1" dirty="0" err="1"/>
              <a:t>Giurisdizione</a:t>
            </a:r>
            <a:r>
              <a:rPr lang="en-US" sz="4800" b="1" dirty="0"/>
              <a:t> della Corte in</a:t>
            </a:r>
          </a:p>
          <a:p>
            <a:pPr marL="0" indent="0" algn="ctr">
              <a:buNone/>
            </a:pPr>
            <a:r>
              <a:rPr lang="en-US" sz="4800" b="1" i="1" dirty="0"/>
              <a:t>Sud Africa c. </a:t>
            </a:r>
            <a:r>
              <a:rPr lang="en-US" sz="4800" b="1" i="1" dirty="0" err="1"/>
              <a:t>Israele</a:t>
            </a:r>
            <a:endParaRPr lang="en-US" sz="4800" b="1" i="1" dirty="0"/>
          </a:p>
        </p:txBody>
      </p:sp>
      <p:sp>
        <p:nvSpPr>
          <p:cNvPr id="7" name="Segnaposto numero diapositiva 6">
            <a:extLst>
              <a:ext uri="{FF2B5EF4-FFF2-40B4-BE49-F238E27FC236}">
                <a16:creationId xmlns:a16="http://schemas.microsoft.com/office/drawing/2014/main" id="{F8AE3EEA-7A41-7891-553D-11E31BEB50B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57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17630"/>
            <a:ext cx="10515600" cy="5459334"/>
          </a:xfrm>
        </p:spPr>
        <p:txBody>
          <a:bodyPr vert="horz" lIns="91440" tIns="45720" rIns="91440" bIns="45720" rtlCol="0">
            <a:normAutofit/>
          </a:bodyPr>
          <a:lstStyle/>
          <a:p>
            <a:pPr marL="0" indent="0" algn="just">
              <a:buNone/>
            </a:pPr>
            <a:r>
              <a:rPr lang="en-US" sz="3400" dirty="0"/>
              <a:t>
</a:t>
            </a:r>
            <a:endParaRPr lang="en-US" sz="4000" dirty="0"/>
          </a:p>
          <a:p>
            <a:pPr marL="0" indent="0" algn="ctr">
              <a:buNone/>
            </a:pPr>
            <a:r>
              <a:rPr lang="it-IT" sz="4800" dirty="0"/>
              <a:t>giurisdizione</a:t>
            </a:r>
          </a:p>
          <a:p>
            <a:pPr marL="0" indent="0" algn="ctr">
              <a:buNone/>
            </a:pPr>
            <a:r>
              <a:rPr lang="en-US" sz="4800" dirty="0"/>
              <a:t>=</a:t>
            </a:r>
          </a:p>
          <a:p>
            <a:pPr marL="0" indent="0" algn="ctr">
              <a:buNone/>
            </a:pPr>
            <a:r>
              <a:rPr lang="en-US" sz="4800" dirty="0" err="1"/>
              <a:t>potere</a:t>
            </a:r>
            <a:r>
              <a:rPr lang="en-US" sz="4800" dirty="0"/>
              <a:t> </a:t>
            </a:r>
            <a:r>
              <a:rPr lang="en-US" sz="4800" dirty="0" err="1"/>
              <a:t>della</a:t>
            </a:r>
            <a:r>
              <a:rPr lang="en-US" sz="4800" dirty="0"/>
              <a:t> Corte di </a:t>
            </a:r>
            <a:r>
              <a:rPr lang="en-US" sz="4800" dirty="0" err="1"/>
              <a:t>pronunciarsi</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8834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9413</TotalTime>
  <Words>2411</Words>
  <Application>Microsoft Macintosh PowerPoint</Application>
  <PresentationFormat>Widescreen</PresentationFormat>
  <Paragraphs>215</Paragraphs>
  <Slides>35</Slides>
  <Notes>35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35</vt:i4>
      </vt:variant>
    </vt:vector>
  </HeadingPairs>
  <TitlesOfParts>
    <vt:vector size="41"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414</cp:revision>
  <dcterms:created xsi:type="dcterms:W3CDTF">2023-02-07T10:10:48Z</dcterms:created>
  <dcterms:modified xsi:type="dcterms:W3CDTF">2026-04-19T19:07:22Z</dcterms:modified>
</cp:coreProperties>
</file>