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image4.jpg" ContentType="image/jpeg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335" r:id="rId2"/>
    <p:sldId id="401" r:id="rId3"/>
    <p:sldId id="407" r:id="rId4"/>
    <p:sldId id="405" r:id="rId5"/>
    <p:sldId id="403" r:id="rId6"/>
    <p:sldId id="404" r:id="rId7"/>
    <p:sldId id="400" r:id="rId8"/>
    <p:sldId id="389" r:id="rId9"/>
    <p:sldId id="390" r:id="rId10"/>
    <p:sldId id="408" r:id="rId11"/>
    <p:sldId id="409" r:id="rId12"/>
    <p:sldId id="410" r:id="rId13"/>
    <p:sldId id="411" r:id="rId14"/>
    <p:sldId id="412" r:id="rId15"/>
    <p:sldId id="413" r:id="rId16"/>
    <p:sldId id="414" r:id="rId17"/>
    <p:sldId id="415" r:id="rId18"/>
    <p:sldId id="416" r:id="rId19"/>
    <p:sldId id="417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A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Stile chiaro 1 - Color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Stile chiaro 2 - Color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1"/>
  </p:normalViewPr>
  <p:slideViewPr>
    <p:cSldViewPr snapToGrid="0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A80CC-20A3-C344-B06D-E9D596BF494B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82D968-9B0B-C141-B041-8A419C610F8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8158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168A-61D4-FFA8-8073-8B113514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3F24C7C-F9AE-37D4-7916-639B83782F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8DA0A5D-BAC1-6231-25FF-C79C520B55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0D2ABB0-65E2-83C1-F146-325C1B00B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304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363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77920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0199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3569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6278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77164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01881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098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28836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568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71087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679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759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460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48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03405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792AD-938C-10A9-B6AF-C95D39579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6163C498-7931-A46D-6B14-F1182386D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324016E-BF3A-3B42-EBC3-2AB20311CD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6F8BD02-E2E0-EC8A-9181-1464A51DF7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3C4299-DFA9-814B-AD28-ECDE1FA0A815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272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2ECC72-280E-72C2-E2B3-2F41D58E58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D44E9CE-69A3-29A1-5AF6-6DD7B66EE4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349DE-8CBE-779B-A2B8-725146DDC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165AB88-27BE-6551-CEA1-2E5FD4301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A126DFB-E67D-104D-E92C-6B481273B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3161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A4BCF8-B44D-75F6-05F6-C51F42D76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6950FA2-3CA6-EC55-018D-FC99DCE488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6FA36E9-0A85-B334-9BF5-E95E8FDD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2F4449E-A309-30FC-E172-8B6E05F2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3FD431D-B051-D7FD-CF35-A802BBE0D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86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43160DE-C0F2-241D-A089-6DBD3CDD0D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4C2FF80-ED34-BC9E-9C4A-6EF48C078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D75C88F-9995-28B1-DB86-B48F4273F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CFADBB-B403-A9DF-C4E8-1D2E8FD6E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23251D9-4DE2-1CB8-5940-ED4B6BB10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0290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BB0A04-BBE7-D343-BF4A-4CC426B845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6353" y="1672314"/>
            <a:ext cx="11189995" cy="547200"/>
          </a:xfrm>
        </p:spPr>
        <p:txBody>
          <a:bodyPr lIns="0" tIns="0" rIns="0" bIns="0" anchor="t" anchorCtr="0">
            <a:spAutoFit/>
          </a:bodyPr>
          <a:lstStyle>
            <a:lvl1pPr algn="l">
              <a:defRPr sz="38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0679AF4-40BB-0349-820B-505BF6BB12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261" y="2243181"/>
            <a:ext cx="11189994" cy="619850"/>
          </a:xfrm>
        </p:spPr>
        <p:txBody>
          <a:bodyPr lIns="0" tIns="0" rIns="0" bIns="0" anchor="t">
            <a:spAutoFit/>
          </a:bodyPr>
          <a:lstStyle>
            <a:lvl1pPr marL="0" indent="0" algn="l">
              <a:buNone/>
              <a:defRPr sz="3800">
                <a:solidFill>
                  <a:srgbClr val="003A70"/>
                </a:solidFill>
                <a:latin typeface="Luiss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71A5510-EE32-3446-8828-82083C2039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2271" y="3891534"/>
            <a:ext cx="5565913" cy="547200"/>
          </a:xfrm>
        </p:spPr>
        <p:txBody>
          <a:bodyPr lIns="0" tIns="0" rIns="0" bIns="0" anchor="b"/>
          <a:lstStyle>
            <a:lvl1pPr algn="l">
              <a:defRPr sz="2200" b="1" i="0">
                <a:solidFill>
                  <a:srgbClr val="003A70"/>
                </a:solidFill>
                <a:latin typeface="Luiss Sans" pitchFamily="2" charset="0"/>
              </a:defRPr>
            </a:lvl1pPr>
          </a:lstStyle>
          <a:p>
            <a:fld id="{90A97C65-1B54-DB47-A604-7DF0E350DE20}" type="datetime4">
              <a:rPr lang="it-IT" smtClean="0"/>
              <a:pPr/>
              <a:t>28 marzo 2026</a:t>
            </a:fld>
            <a:endParaRPr lang="it-IT" dirty="0"/>
          </a:p>
        </p:txBody>
      </p:sp>
      <p:grpSp>
        <p:nvGrpSpPr>
          <p:cNvPr id="82" name="Gruppo 81">
            <a:extLst>
              <a:ext uri="{FF2B5EF4-FFF2-40B4-BE49-F238E27FC236}">
                <a16:creationId xmlns:a16="http://schemas.microsoft.com/office/drawing/2014/main" id="{5540BA0A-A2F8-1E48-AF86-D2449D532D96}"/>
              </a:ext>
            </a:extLst>
          </p:cNvPr>
          <p:cNvGrpSpPr/>
          <p:nvPr userDrawn="1"/>
        </p:nvGrpSpPr>
        <p:grpSpPr>
          <a:xfrm>
            <a:off x="530087" y="6138000"/>
            <a:ext cx="11131826" cy="720000"/>
            <a:chOff x="530087" y="6138000"/>
            <a:chExt cx="11131826" cy="720000"/>
          </a:xfrm>
        </p:grpSpPr>
        <p:sp>
          <p:nvSpPr>
            <p:cNvPr id="54" name="Rettangolo 53">
              <a:extLst>
                <a:ext uri="{FF2B5EF4-FFF2-40B4-BE49-F238E27FC236}">
                  <a16:creationId xmlns:a16="http://schemas.microsoft.com/office/drawing/2014/main" id="{A5FC1A69-9F52-EF47-8F85-0B6FB45ADFC0}"/>
                </a:ext>
              </a:extLst>
            </p:cNvPr>
            <p:cNvSpPr/>
            <p:nvPr userDrawn="1"/>
          </p:nvSpPr>
          <p:spPr>
            <a:xfrm>
              <a:off x="53008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5" name="Rettangolo 54">
              <a:extLst>
                <a:ext uri="{FF2B5EF4-FFF2-40B4-BE49-F238E27FC236}">
                  <a16:creationId xmlns:a16="http://schemas.microsoft.com/office/drawing/2014/main" id="{E7ECF867-CD1F-A544-93A7-59F02B7EB3F9}"/>
                </a:ext>
              </a:extLst>
            </p:cNvPr>
            <p:cNvSpPr/>
            <p:nvPr userDrawn="1"/>
          </p:nvSpPr>
          <p:spPr>
            <a:xfrm>
              <a:off x="1590261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7" name="Rettangolo 56">
              <a:extLst>
                <a:ext uri="{FF2B5EF4-FFF2-40B4-BE49-F238E27FC236}">
                  <a16:creationId xmlns:a16="http://schemas.microsoft.com/office/drawing/2014/main" id="{E112286F-F6FC-FB40-A761-246E00D4D855}"/>
                </a:ext>
              </a:extLst>
            </p:cNvPr>
            <p:cNvSpPr/>
            <p:nvPr userDrawn="1"/>
          </p:nvSpPr>
          <p:spPr>
            <a:xfrm>
              <a:off x="2650435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9" name="Rettangolo 58">
              <a:extLst>
                <a:ext uri="{FF2B5EF4-FFF2-40B4-BE49-F238E27FC236}">
                  <a16:creationId xmlns:a16="http://schemas.microsoft.com/office/drawing/2014/main" id="{61B4BD18-F688-0F4E-93F6-53DE176B107F}"/>
                </a:ext>
              </a:extLst>
            </p:cNvPr>
            <p:cNvSpPr/>
            <p:nvPr userDrawn="1"/>
          </p:nvSpPr>
          <p:spPr>
            <a:xfrm>
              <a:off x="3710609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1" name="Rettangolo 60">
              <a:extLst>
                <a:ext uri="{FF2B5EF4-FFF2-40B4-BE49-F238E27FC236}">
                  <a16:creationId xmlns:a16="http://schemas.microsoft.com/office/drawing/2014/main" id="{35B704C4-AEA3-C647-9999-62D70618425C}"/>
                </a:ext>
              </a:extLst>
            </p:cNvPr>
            <p:cNvSpPr/>
            <p:nvPr userDrawn="1"/>
          </p:nvSpPr>
          <p:spPr>
            <a:xfrm>
              <a:off x="4770783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3" name="Rettangolo 62">
              <a:extLst>
                <a:ext uri="{FF2B5EF4-FFF2-40B4-BE49-F238E27FC236}">
                  <a16:creationId xmlns:a16="http://schemas.microsoft.com/office/drawing/2014/main" id="{B5B290BF-9576-1543-872D-91DDB5937065}"/>
                </a:ext>
              </a:extLst>
            </p:cNvPr>
            <p:cNvSpPr/>
            <p:nvPr userDrawn="1"/>
          </p:nvSpPr>
          <p:spPr>
            <a:xfrm>
              <a:off x="5830957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5" name="Rettangolo 64">
              <a:extLst>
                <a:ext uri="{FF2B5EF4-FFF2-40B4-BE49-F238E27FC236}">
                  <a16:creationId xmlns:a16="http://schemas.microsoft.com/office/drawing/2014/main" id="{0DCA18FE-2923-3B4E-A5C2-85D922F38FD0}"/>
                </a:ext>
              </a:extLst>
            </p:cNvPr>
            <p:cNvSpPr/>
            <p:nvPr userDrawn="1"/>
          </p:nvSpPr>
          <p:spPr>
            <a:xfrm>
              <a:off x="6891130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Rettangolo 66">
              <a:extLst>
                <a:ext uri="{FF2B5EF4-FFF2-40B4-BE49-F238E27FC236}">
                  <a16:creationId xmlns:a16="http://schemas.microsoft.com/office/drawing/2014/main" id="{1E45AD85-CF93-2846-BC0C-2BA8D4DB418A}"/>
                </a:ext>
              </a:extLst>
            </p:cNvPr>
            <p:cNvSpPr/>
            <p:nvPr userDrawn="1"/>
          </p:nvSpPr>
          <p:spPr>
            <a:xfrm>
              <a:off x="7951304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9" name="Rettangolo 68">
              <a:extLst>
                <a:ext uri="{FF2B5EF4-FFF2-40B4-BE49-F238E27FC236}">
                  <a16:creationId xmlns:a16="http://schemas.microsoft.com/office/drawing/2014/main" id="{0CF0D82F-31DB-C64B-8A03-2D08FA7E79D9}"/>
                </a:ext>
              </a:extLst>
            </p:cNvPr>
            <p:cNvSpPr/>
            <p:nvPr userDrawn="1"/>
          </p:nvSpPr>
          <p:spPr>
            <a:xfrm>
              <a:off x="9011478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1" name="Rettangolo 70">
              <a:extLst>
                <a:ext uri="{FF2B5EF4-FFF2-40B4-BE49-F238E27FC236}">
                  <a16:creationId xmlns:a16="http://schemas.microsoft.com/office/drawing/2014/main" id="{324BE938-9044-8E47-9BA4-80AF2F19990B}"/>
                </a:ext>
              </a:extLst>
            </p:cNvPr>
            <p:cNvSpPr/>
            <p:nvPr userDrawn="1"/>
          </p:nvSpPr>
          <p:spPr>
            <a:xfrm>
              <a:off x="10071652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3" name="Rettangolo 72">
              <a:extLst>
                <a:ext uri="{FF2B5EF4-FFF2-40B4-BE49-F238E27FC236}">
                  <a16:creationId xmlns:a16="http://schemas.microsoft.com/office/drawing/2014/main" id="{EDAFE086-4A55-2347-8DE3-D7DF548A3C4F}"/>
                </a:ext>
              </a:extLst>
            </p:cNvPr>
            <p:cNvSpPr/>
            <p:nvPr userDrawn="1"/>
          </p:nvSpPr>
          <p:spPr>
            <a:xfrm>
              <a:off x="11131826" y="6138000"/>
              <a:ext cx="530087" cy="720000"/>
            </a:xfrm>
            <a:prstGeom prst="rect">
              <a:avLst/>
            </a:prstGeom>
            <a:solidFill>
              <a:srgbClr val="003A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81" name="Gruppo 80">
            <a:extLst>
              <a:ext uri="{FF2B5EF4-FFF2-40B4-BE49-F238E27FC236}">
                <a16:creationId xmlns:a16="http://schemas.microsoft.com/office/drawing/2014/main" id="{A4C5C7EC-083B-CD48-A862-19F4ED944048}"/>
              </a:ext>
            </a:extLst>
          </p:cNvPr>
          <p:cNvGrpSpPr/>
          <p:nvPr userDrawn="1"/>
        </p:nvGrpSpPr>
        <p:grpSpPr>
          <a:xfrm>
            <a:off x="1060174" y="6138000"/>
            <a:ext cx="10071652" cy="720000"/>
            <a:chOff x="1060174" y="6138000"/>
            <a:chExt cx="10071652" cy="720000"/>
          </a:xfrm>
          <a:solidFill>
            <a:srgbClr val="006298"/>
          </a:solidFill>
        </p:grpSpPr>
        <p:sp>
          <p:nvSpPr>
            <p:cNvPr id="56" name="Rettangolo 55">
              <a:extLst>
                <a:ext uri="{FF2B5EF4-FFF2-40B4-BE49-F238E27FC236}">
                  <a16:creationId xmlns:a16="http://schemas.microsoft.com/office/drawing/2014/main" id="{0C028009-61B6-504A-86BF-75FC39DE243E}"/>
                </a:ext>
              </a:extLst>
            </p:cNvPr>
            <p:cNvSpPr/>
            <p:nvPr userDrawn="1"/>
          </p:nvSpPr>
          <p:spPr>
            <a:xfrm>
              <a:off x="1060174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8" name="Rettangolo 57">
              <a:extLst>
                <a:ext uri="{FF2B5EF4-FFF2-40B4-BE49-F238E27FC236}">
                  <a16:creationId xmlns:a16="http://schemas.microsoft.com/office/drawing/2014/main" id="{359FF146-AD7A-8345-996B-F028DF33A537}"/>
                </a:ext>
              </a:extLst>
            </p:cNvPr>
            <p:cNvSpPr/>
            <p:nvPr userDrawn="1"/>
          </p:nvSpPr>
          <p:spPr>
            <a:xfrm>
              <a:off x="2120348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0" name="Rettangolo 59">
              <a:extLst>
                <a:ext uri="{FF2B5EF4-FFF2-40B4-BE49-F238E27FC236}">
                  <a16:creationId xmlns:a16="http://schemas.microsoft.com/office/drawing/2014/main" id="{C3BE867D-189E-E140-90A2-9C373B76323D}"/>
                </a:ext>
              </a:extLst>
            </p:cNvPr>
            <p:cNvSpPr/>
            <p:nvPr userDrawn="1"/>
          </p:nvSpPr>
          <p:spPr>
            <a:xfrm>
              <a:off x="3180522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2" name="Rettangolo 61">
              <a:extLst>
                <a:ext uri="{FF2B5EF4-FFF2-40B4-BE49-F238E27FC236}">
                  <a16:creationId xmlns:a16="http://schemas.microsoft.com/office/drawing/2014/main" id="{B3968CAB-E9C9-C448-BAED-1164B67B83D6}"/>
                </a:ext>
              </a:extLst>
            </p:cNvPr>
            <p:cNvSpPr/>
            <p:nvPr userDrawn="1"/>
          </p:nvSpPr>
          <p:spPr>
            <a:xfrm>
              <a:off x="4240696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4" name="Rettangolo 63">
              <a:extLst>
                <a:ext uri="{FF2B5EF4-FFF2-40B4-BE49-F238E27FC236}">
                  <a16:creationId xmlns:a16="http://schemas.microsoft.com/office/drawing/2014/main" id="{DD7E810C-6698-4141-AE4D-FED7B888FB8E}"/>
                </a:ext>
              </a:extLst>
            </p:cNvPr>
            <p:cNvSpPr/>
            <p:nvPr userDrawn="1"/>
          </p:nvSpPr>
          <p:spPr>
            <a:xfrm>
              <a:off x="5300870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6" name="Rettangolo 65">
              <a:extLst>
                <a:ext uri="{FF2B5EF4-FFF2-40B4-BE49-F238E27FC236}">
                  <a16:creationId xmlns:a16="http://schemas.microsoft.com/office/drawing/2014/main" id="{9B0258DC-87FE-6E48-B377-3E2FDBC08326}"/>
                </a:ext>
              </a:extLst>
            </p:cNvPr>
            <p:cNvSpPr/>
            <p:nvPr userDrawn="1"/>
          </p:nvSpPr>
          <p:spPr>
            <a:xfrm>
              <a:off x="6361043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8" name="Rettangolo 67">
              <a:extLst>
                <a:ext uri="{FF2B5EF4-FFF2-40B4-BE49-F238E27FC236}">
                  <a16:creationId xmlns:a16="http://schemas.microsoft.com/office/drawing/2014/main" id="{922BA846-4255-384A-97F0-52FD5A3C3965}"/>
                </a:ext>
              </a:extLst>
            </p:cNvPr>
            <p:cNvSpPr/>
            <p:nvPr userDrawn="1"/>
          </p:nvSpPr>
          <p:spPr>
            <a:xfrm>
              <a:off x="7421217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0" name="Rettangolo 69">
              <a:extLst>
                <a:ext uri="{FF2B5EF4-FFF2-40B4-BE49-F238E27FC236}">
                  <a16:creationId xmlns:a16="http://schemas.microsoft.com/office/drawing/2014/main" id="{D2E5825D-0B98-D043-890F-554D5B9AF97E}"/>
                </a:ext>
              </a:extLst>
            </p:cNvPr>
            <p:cNvSpPr/>
            <p:nvPr userDrawn="1"/>
          </p:nvSpPr>
          <p:spPr>
            <a:xfrm>
              <a:off x="8481391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2" name="Rettangolo 71">
              <a:extLst>
                <a:ext uri="{FF2B5EF4-FFF2-40B4-BE49-F238E27FC236}">
                  <a16:creationId xmlns:a16="http://schemas.microsoft.com/office/drawing/2014/main" id="{888D3338-3950-944B-84B7-796D95024907}"/>
                </a:ext>
              </a:extLst>
            </p:cNvPr>
            <p:cNvSpPr/>
            <p:nvPr userDrawn="1"/>
          </p:nvSpPr>
          <p:spPr>
            <a:xfrm>
              <a:off x="9541565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4" name="Rettangolo 73">
              <a:extLst>
                <a:ext uri="{FF2B5EF4-FFF2-40B4-BE49-F238E27FC236}">
                  <a16:creationId xmlns:a16="http://schemas.microsoft.com/office/drawing/2014/main" id="{CE370570-6F3F-4D47-9CB5-970BC89BA15D}"/>
                </a:ext>
              </a:extLst>
            </p:cNvPr>
            <p:cNvSpPr/>
            <p:nvPr userDrawn="1"/>
          </p:nvSpPr>
          <p:spPr>
            <a:xfrm>
              <a:off x="10601739" y="6138000"/>
              <a:ext cx="530087" cy="720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75" name="Immagine 74">
            <a:extLst>
              <a:ext uri="{FF2B5EF4-FFF2-40B4-BE49-F238E27FC236}">
                <a16:creationId xmlns:a16="http://schemas.microsoft.com/office/drawing/2014/main" id="{F496A682-0F52-234A-8803-BDFAFDE999A5}"/>
              </a:ext>
            </a:extLst>
          </p:cNvPr>
          <p:cNvPicPr>
            <a:picLocks noChangeAspect="1"/>
          </p:cNvPicPr>
          <p:nvPr userDrawn="1"/>
        </p:nvPicPr>
        <p:blipFill>
          <a:blip/>
          <a:stretch>
            <a:fillRect/>
          </a:stretch>
        </p:blipFill>
        <p:spPr>
          <a:xfrm>
            <a:off x="515508" y="5066132"/>
            <a:ext cx="3257143" cy="547200"/>
          </a:xfrm>
          <a:prstGeom prst="rect">
            <a:avLst/>
          </a:prstGeom>
        </p:spPr>
      </p:pic>
      <p:sp>
        <p:nvSpPr>
          <p:cNvPr id="32" name="Segnaposto testo 77">
            <a:extLst>
              <a:ext uri="{FF2B5EF4-FFF2-40B4-BE49-F238E27FC236}">
                <a16:creationId xmlns:a16="http://schemas.microsoft.com/office/drawing/2014/main" id="{11E9754D-4544-094C-90CE-D95DEC303D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0225" y="795857"/>
            <a:ext cx="6889750" cy="724967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it-IT" sz="2000" b="0" i="0" smtClean="0">
                <a:solidFill>
                  <a:srgbClr val="003A70"/>
                </a:solidFill>
                <a:effectLst/>
                <a:latin typeface="Luiss Sans" pitchFamily="2" charset="0"/>
              </a:defRPr>
            </a:lvl1pPr>
          </a:lstStyle>
          <a:p>
            <a:r>
              <a:rPr lang="it-IT" dirty="0"/>
              <a:t>Specifica, Dipartimento, School</a:t>
            </a:r>
            <a:endParaRPr lang="it-IT" dirty="0">
              <a:solidFill>
                <a:srgbClr val="004274"/>
              </a:solidFill>
              <a:effectLst/>
              <a:latin typeface="Luiss type" pitchFamily="2" charset="77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F48BF19-5644-BB43-8AD2-AEB567996144}"/>
              </a:ext>
            </a:extLst>
          </p:cNvPr>
          <p:cNvSpPr txBox="1"/>
          <p:nvPr userDrawn="1"/>
        </p:nvSpPr>
        <p:spPr>
          <a:xfrm>
            <a:off x="527023" y="500698"/>
            <a:ext cx="5553075" cy="264671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algn="l"/>
            <a:r>
              <a:rPr lang="it-IT" sz="2000" b="1" i="0" dirty="0">
                <a:solidFill>
                  <a:srgbClr val="003A70"/>
                </a:solidFill>
                <a:latin typeface="Luiss Sans" pitchFamily="2" charset="0"/>
              </a:rPr>
              <a:t>Luiss</a:t>
            </a:r>
          </a:p>
        </p:txBody>
      </p:sp>
    </p:spTree>
    <p:extLst>
      <p:ext uri="{BB962C8B-B14F-4D97-AF65-F5344CB8AC3E}">
        <p14:creationId xmlns:p14="http://schemas.microsoft.com/office/powerpoint/2010/main" val="3280944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864">
          <p15:clr>
            <a:srgbClr val="FBAE40"/>
          </p15:clr>
        </p15:guide>
        <p15:guide id="5" orient="horz" pos="3517">
          <p15:clr>
            <a:srgbClr val="FBAE40"/>
          </p15:clr>
        </p15:guide>
        <p15:guide id="7" orient="horz" pos="2742">
          <p15:clr>
            <a:srgbClr val="FBAE40"/>
          </p15:clr>
        </p15:guide>
        <p15:guide id="8" orient="horz" pos="1091">
          <p15:clr>
            <a:srgbClr val="FBAE40"/>
          </p15:clr>
        </p15:guide>
        <p15:guide id="10" pos="5011">
          <p15:clr>
            <a:srgbClr val="FBAE40"/>
          </p15:clr>
        </p15:guide>
        <p15:guide id="11" pos="467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DA9BEF-80A2-2331-DC94-EBB0C2858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D19C77-4BE8-2E96-C0B8-733DE692E4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85FAC5-3CEB-E7E8-0C26-134619395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2A447C6-BBB5-AE5F-213C-A75B55A31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170495-A64D-9581-65F3-209633DE8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3498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DBE94-C5A7-7146-5DF9-B7AE8442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495F73-6741-4E8D-C2F4-35124625B3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5B4F62-E436-DCD4-5D5B-80B9D88F57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E8E0835-B3FC-ED34-1FF8-BF1E940D8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62F94-BC73-17CD-5247-355D5A549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2982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0D406D-7C0D-5EA4-D71A-8F5038314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46FA6B-3F0C-218F-C39C-212A702CC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A09847B-C27A-8415-A22C-D745743509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51B669-6778-1071-378A-FCF068101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9866B33-D405-6AA2-04DD-8D1A4A8C7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AC9CED0-7C38-A680-A3E8-79967908D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515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FFFC2-9497-EE80-67E2-95617E1A9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3221A3-3F79-CE47-AF15-BE1883619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2B4A25-4702-E7AF-1318-918274CAF1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E371380-C290-51C9-BF6A-DB6754F262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48FF730-5359-B6A8-B12D-A36D5C2F2F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BFF7F4F-D638-4C9A-8225-D0E96B3A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7A56874-A21B-AD3C-00FA-F73655AEF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F0A97E2-611F-6021-6B95-F37F906B9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7136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654111-F026-CDC0-4656-B719E1D1A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A752540F-E4FE-8F35-FFC5-574203D84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6D46E13-2E96-77A9-462A-3E8D64C38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CDD7D3-6592-93E6-0D4D-2BDD17C36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543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94E561C-1D2F-5C79-09C0-3D8544DF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0F675F10-CBB4-3D3F-3CBF-6B255BB4E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E2CDB5B-B609-4500-47F1-2A34113D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5400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6ECC02-1330-B1DC-C297-5E4569F69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7EBE631-1F5E-974F-F0D9-B1BB4012C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E9B07D-A11A-F80A-0F10-BFB1AD2746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DC8AF56-3003-6CD2-099B-C437A1B92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64C94F-F4C9-4E16-C2CC-06D44F64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8C6C2-503B-F1F4-C5B7-CE60FD4ED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742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D4A6A7-397A-029E-4F1F-518C7DD2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C1659A-5181-3716-91F0-E512EC0385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104660F-3444-29CE-0022-A347C1BB8E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CDFF5B3-9EA7-28FC-8CB4-8EE9CB903D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A5424BD-8406-7085-3A44-2B6AC1F04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AC46EAB-6271-89BD-988F-1683B808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7732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5F06D29-4895-B3EE-1718-BD95BD40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E5F458-6B28-8315-C74D-7DB77A5A33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92741B5-7DDD-D058-E233-735285CD5B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286A0-824A-5942-B62D-2CDCFA938951}" type="datetimeFigureOut">
              <a:rPr lang="it-IT" smtClean="0"/>
              <a:t>28/03/26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1DB45D-58C4-C289-B768-AE08237F66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CC36594-999E-2C84-4402-3F6FB517C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EEC13-CC30-8646-866A-F5E48827E0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33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4E4BF2-12BC-D68B-DB54-3E9069791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6A8F5F-E5AD-743A-2736-31A5C5BE1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it-IT" sz="6000" dirty="0"/>
              <a:t>La Corte europea dei diritti dell’uomo</a:t>
            </a:r>
            <a:r>
              <a:rPr lang="it-IT" sz="5800" b="1" dirty="0"/>
              <a:t>
</a:t>
            </a:r>
            <a:endParaRPr lang="en-US" sz="5800" b="1" dirty="0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85D1090-A6BF-477D-00A1-C98788112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1814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endParaRPr lang="en-US" sz="3400" dirty="0"/>
          </a:p>
          <a:p>
            <a:pPr marL="0" indent="0" algn="just">
              <a:buNone/>
            </a:pPr>
            <a:r>
              <a:rPr lang="en-US" sz="3600" dirty="0"/>
              <a:t>I </a:t>
            </a:r>
            <a:r>
              <a:rPr lang="en-US" sz="3600" dirty="0" err="1"/>
              <a:t>pareri</a:t>
            </a:r>
            <a:r>
              <a:rPr lang="en-US" sz="3600" dirty="0"/>
              <a:t> </a:t>
            </a:r>
            <a:r>
              <a:rPr lang="en-US" sz="3600" dirty="0" err="1"/>
              <a:t>consultivi</a:t>
            </a:r>
            <a:r>
              <a:rPr lang="en-US" sz="3600" dirty="0"/>
              <a:t> non </a:t>
            </a:r>
            <a:r>
              <a:rPr lang="en-US" sz="3600" dirty="0" err="1"/>
              <a:t>sono</a:t>
            </a:r>
            <a:r>
              <a:rPr lang="en-US" sz="3600" dirty="0"/>
              <a:t> </a:t>
            </a:r>
            <a:r>
              <a:rPr lang="en-US" sz="3600" dirty="0" err="1"/>
              <a:t>vincolanti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Protocollo n. 16 alla CEDU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5</a:t>
            </a:r>
          </a:p>
        </p:txBody>
      </p:sp>
    </p:spTree>
    <p:extLst>
      <p:ext uri="{BB962C8B-B14F-4D97-AF65-F5344CB8AC3E}">
        <p14:creationId xmlns:p14="http://schemas.microsoft.com/office/powerpoint/2010/main" val="2463768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funzione contenziosa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 err="1"/>
              <a:t>Ogni</a:t>
            </a:r>
            <a:r>
              <a:rPr lang="en-US" sz="3600" dirty="0"/>
              <a:t> Alta </a:t>
            </a:r>
            <a:r>
              <a:rPr lang="en-US" sz="3600" dirty="0" err="1"/>
              <a:t>Parte</a:t>
            </a:r>
            <a:r>
              <a:rPr lang="en-US" sz="3600" dirty="0"/>
              <a:t> </a:t>
            </a:r>
            <a:r>
              <a:rPr lang="en-US" sz="3600" dirty="0" err="1"/>
              <a:t>contraente</a:t>
            </a:r>
            <a:r>
              <a:rPr lang="en-US" sz="3600" dirty="0"/>
              <a:t>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deferire</a:t>
            </a:r>
            <a:r>
              <a:rPr lang="en-US" sz="3600" dirty="0"/>
              <a:t> </a:t>
            </a:r>
            <a:r>
              <a:rPr lang="en-US" sz="3600" dirty="0" err="1"/>
              <a:t>alla</a:t>
            </a:r>
            <a:r>
              <a:rPr lang="en-US" sz="3600" dirty="0"/>
              <a:t> Corte </a:t>
            </a:r>
            <a:r>
              <a:rPr lang="en-US" sz="3600" dirty="0" err="1"/>
              <a:t>qualunque</a:t>
            </a:r>
            <a:r>
              <a:rPr lang="en-US" sz="3600" dirty="0"/>
              <a:t> </a:t>
            </a:r>
            <a:r>
              <a:rPr lang="en-US" sz="3600" dirty="0" err="1"/>
              <a:t>inosservanza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</a:t>
            </a:r>
            <a:r>
              <a:rPr lang="en-US" sz="3600" dirty="0" err="1"/>
              <a:t>disposizioni</a:t>
            </a:r>
            <a:r>
              <a:rPr lang="en-US" sz="3600" dirty="0"/>
              <a:t>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e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 </a:t>
            </a:r>
            <a:r>
              <a:rPr lang="en-US" sz="3600" dirty="0" err="1"/>
              <a:t>che</a:t>
            </a:r>
            <a:r>
              <a:rPr lang="en-US" sz="3600" dirty="0"/>
              <a:t> </a:t>
            </a:r>
            <a:r>
              <a:rPr lang="en-US" sz="3600" dirty="0" err="1"/>
              <a:t>essa</a:t>
            </a:r>
            <a:r>
              <a:rPr lang="en-US" sz="3600" dirty="0"/>
              <a:t> </a:t>
            </a:r>
            <a:r>
              <a:rPr lang="en-US" sz="3600" dirty="0" err="1"/>
              <a:t>ritenga</a:t>
            </a:r>
            <a:r>
              <a:rPr lang="en-US" sz="3600" dirty="0"/>
              <a:t> </a:t>
            </a:r>
            <a:r>
              <a:rPr lang="en-US" sz="3600" dirty="0" err="1"/>
              <a:t>possa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imputata</a:t>
            </a:r>
            <a:r>
              <a:rPr lang="en-US" sz="3600" dirty="0"/>
              <a:t> a </a:t>
            </a:r>
            <a:r>
              <a:rPr lang="en-US" sz="3600" dirty="0" err="1"/>
              <a:t>un’altra</a:t>
            </a:r>
            <a:r>
              <a:rPr lang="en-US" sz="3600" dirty="0"/>
              <a:t> Alta </a:t>
            </a:r>
            <a:r>
              <a:rPr lang="en-US" sz="3600" dirty="0" err="1"/>
              <a:t>Parte</a:t>
            </a:r>
            <a:r>
              <a:rPr lang="en-US" sz="3600" dirty="0"/>
              <a:t> </a:t>
            </a:r>
            <a:r>
              <a:rPr lang="en-US" sz="3600" dirty="0" err="1"/>
              <a:t>contraente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33 CEDU</a:t>
            </a:r>
          </a:p>
          <a:p>
            <a:pPr algn="ctr">
              <a:defRPr/>
            </a:pPr>
            <a:r>
              <a:rPr lang="it-IT" sz="4000" i="1" dirty="0"/>
              <a:t>Ricorsi interstatali</a:t>
            </a:r>
          </a:p>
        </p:txBody>
      </p:sp>
    </p:spTree>
    <p:extLst>
      <p:ext uri="{BB962C8B-B14F-4D97-AF65-F5344CB8AC3E}">
        <p14:creationId xmlns:p14="http://schemas.microsoft.com/office/powerpoint/2010/main" val="3135966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4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26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063" b="6063"/>
          <a:stretch/>
        </p:blipFill>
        <p:spPr>
          <a:xfrm>
            <a:off x="1143004" y="643467"/>
            <a:ext cx="9905992" cy="5571065"/>
          </a:xfrm>
          <a:prstGeom prst="rect">
            <a:avLst/>
          </a:prstGeom>
          <a:ln>
            <a:noFill/>
          </a:ln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4059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investita</a:t>
            </a:r>
            <a:r>
              <a:rPr lang="en-US" sz="3600" dirty="0"/>
              <a:t> di un </a:t>
            </a:r>
            <a:r>
              <a:rPr lang="en-US" sz="3600" dirty="0" err="1"/>
              <a:t>ricorso</a:t>
            </a:r>
            <a:r>
              <a:rPr lang="en-US" sz="3600" dirty="0"/>
              <a:t>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b="1" dirty="0" err="1"/>
              <a:t>una</a:t>
            </a:r>
            <a:r>
              <a:rPr lang="en-US" sz="3600" b="1" dirty="0"/>
              <a:t> persona </a:t>
            </a:r>
            <a:r>
              <a:rPr lang="en-US" sz="3600" b="1" dirty="0" err="1"/>
              <a:t>fisica</a:t>
            </a:r>
            <a:r>
              <a:rPr lang="en-US" sz="3600" b="1" dirty="0"/>
              <a:t>, </a:t>
            </a:r>
            <a:r>
              <a:rPr lang="en-US" sz="3600" b="1" dirty="0" err="1"/>
              <a:t>un’organizzazione</a:t>
            </a:r>
            <a:r>
              <a:rPr lang="en-US" sz="3600" b="1" dirty="0"/>
              <a:t> non </a:t>
            </a:r>
            <a:r>
              <a:rPr lang="en-US" sz="3600" b="1" dirty="0" err="1"/>
              <a:t>governativa</a:t>
            </a:r>
            <a:r>
              <a:rPr lang="en-US" sz="3600" b="1" dirty="0"/>
              <a:t> o un </a:t>
            </a:r>
            <a:r>
              <a:rPr lang="en-US" sz="3600" b="1" dirty="0" err="1"/>
              <a:t>gruppo</a:t>
            </a:r>
            <a:r>
              <a:rPr lang="en-US" sz="3600" b="1" dirty="0"/>
              <a:t> di </a:t>
            </a:r>
            <a:r>
              <a:rPr lang="en-US" sz="3600" b="1" dirty="0" err="1"/>
              <a:t>privati</a:t>
            </a:r>
            <a:r>
              <a:rPr lang="en-US" sz="3600" b="1" dirty="0"/>
              <a:t> </a:t>
            </a:r>
            <a:r>
              <a:rPr lang="en-US" sz="3600" b="1" dirty="0" err="1"/>
              <a:t>che</a:t>
            </a:r>
            <a:r>
              <a:rPr lang="en-US" sz="3600" b="1" dirty="0"/>
              <a:t> </a:t>
            </a:r>
            <a:r>
              <a:rPr lang="en-US" sz="3600" b="1" dirty="0" err="1"/>
              <a:t>sostenga</a:t>
            </a:r>
            <a:r>
              <a:rPr lang="en-US" sz="3600" b="1" dirty="0"/>
              <a:t> </a:t>
            </a:r>
            <a:r>
              <a:rPr lang="en-US" sz="3600" b="1" dirty="0" err="1"/>
              <a:t>d’essere</a:t>
            </a:r>
            <a:r>
              <a:rPr lang="en-US" sz="3600" b="1" dirty="0"/>
              <a:t> </a:t>
            </a:r>
            <a:r>
              <a:rPr lang="en-US" sz="3600" b="1" dirty="0" err="1"/>
              <a:t>vittima</a:t>
            </a:r>
            <a:r>
              <a:rPr lang="en-US" sz="3600" b="1" dirty="0"/>
              <a:t> di </a:t>
            </a:r>
            <a:r>
              <a:rPr lang="en-US" sz="3600" b="1" dirty="0" err="1"/>
              <a:t>una</a:t>
            </a:r>
            <a:r>
              <a:rPr lang="en-US" sz="3600" b="1" dirty="0"/>
              <a:t> </a:t>
            </a:r>
            <a:r>
              <a:rPr lang="en-US" sz="3600" b="1" dirty="0" err="1"/>
              <a:t>violazione</a:t>
            </a:r>
            <a:r>
              <a:rPr lang="en-US" sz="3600" dirty="0"/>
              <a:t> da </a:t>
            </a:r>
            <a:r>
              <a:rPr lang="en-US" sz="3600" dirty="0" err="1"/>
              <a:t>parte</a:t>
            </a:r>
            <a:r>
              <a:rPr lang="en-US" sz="3600" dirty="0"/>
              <a:t> di </a:t>
            </a:r>
            <a:r>
              <a:rPr lang="en-US" sz="3600" dirty="0" err="1"/>
              <a:t>una</a:t>
            </a:r>
            <a:r>
              <a:rPr lang="en-US" sz="3600" dirty="0"/>
              <a:t> </a:t>
            </a:r>
            <a:r>
              <a:rPr lang="en-US" sz="3600" dirty="0" err="1"/>
              <a:t>delle</a:t>
            </a:r>
            <a:r>
              <a:rPr lang="en-US" sz="3600" dirty="0"/>
              <a:t>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dei</a:t>
            </a:r>
            <a:r>
              <a:rPr lang="en-US" sz="3600" dirty="0"/>
              <a:t> </a:t>
            </a:r>
            <a:r>
              <a:rPr lang="en-US" sz="3600" dirty="0" err="1"/>
              <a:t>diritti</a:t>
            </a:r>
            <a:r>
              <a:rPr lang="en-US" sz="3600" dirty="0"/>
              <a:t> </a:t>
            </a:r>
            <a:r>
              <a:rPr lang="en-US" sz="3600" dirty="0" err="1"/>
              <a:t>riconosciuti</a:t>
            </a:r>
            <a:r>
              <a:rPr lang="en-US" sz="3600" dirty="0"/>
              <a:t> </a:t>
            </a:r>
            <a:r>
              <a:rPr lang="en-US" sz="3600" dirty="0" err="1"/>
              <a:t>nella</a:t>
            </a:r>
            <a:r>
              <a:rPr lang="en-US" sz="3600" dirty="0"/>
              <a:t> </a:t>
            </a:r>
            <a:r>
              <a:rPr lang="en-US" sz="3600" dirty="0" err="1"/>
              <a:t>Convenzione</a:t>
            </a:r>
            <a:r>
              <a:rPr lang="en-US" sz="3600" dirty="0"/>
              <a:t> o </a:t>
            </a:r>
            <a:r>
              <a:rPr lang="en-US" sz="3600" dirty="0" err="1"/>
              <a:t>nei</a:t>
            </a:r>
            <a:r>
              <a:rPr lang="en-US" sz="3600" dirty="0"/>
              <a:t> </a:t>
            </a:r>
            <a:r>
              <a:rPr lang="en-US" sz="3600" dirty="0" err="1"/>
              <a:t>suoi</a:t>
            </a:r>
            <a:r>
              <a:rPr lang="en-US" sz="3600" dirty="0"/>
              <a:t> </a:t>
            </a:r>
            <a:r>
              <a:rPr lang="en-US" sz="3600" dirty="0" err="1"/>
              <a:t>protocolli</a:t>
            </a:r>
            <a:r>
              <a:rPr lang="en-US" sz="3600" dirty="0"/>
              <a:t>. Le Alte </a:t>
            </a:r>
            <a:r>
              <a:rPr lang="en-US" sz="3600" dirty="0" err="1"/>
              <a:t>Parti</a:t>
            </a:r>
            <a:r>
              <a:rPr lang="en-US" sz="3600" dirty="0"/>
              <a:t> </a:t>
            </a:r>
            <a:r>
              <a:rPr lang="en-US" sz="3600" dirty="0" err="1"/>
              <a:t>contraenti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impegnano</a:t>
            </a:r>
            <a:r>
              <a:rPr lang="en-US" sz="3600" dirty="0"/>
              <a:t> a non </a:t>
            </a:r>
            <a:r>
              <a:rPr lang="en-US" sz="3600" dirty="0" err="1"/>
              <a:t>ostacolare</a:t>
            </a:r>
            <a:r>
              <a:rPr lang="en-US" sz="3600" dirty="0"/>
              <a:t> con alcuna </a:t>
            </a:r>
            <a:r>
              <a:rPr lang="en-US" sz="3600" dirty="0" err="1"/>
              <a:t>misura</a:t>
            </a:r>
            <a:r>
              <a:rPr lang="en-US" sz="3600" dirty="0"/>
              <a:t> </a:t>
            </a:r>
            <a:r>
              <a:rPr lang="en-US" sz="3600" dirty="0" err="1"/>
              <a:t>l’esercizio</a:t>
            </a:r>
            <a:r>
              <a:rPr lang="en-US" sz="3600" dirty="0"/>
              <a:t> </a:t>
            </a:r>
            <a:r>
              <a:rPr lang="en-US" sz="3600" dirty="0" err="1"/>
              <a:t>effettivo</a:t>
            </a:r>
            <a:r>
              <a:rPr lang="en-US" sz="3600" dirty="0"/>
              <a:t> di tale </a:t>
            </a:r>
            <a:r>
              <a:rPr lang="en-US" sz="3600" dirty="0" err="1"/>
              <a:t>diritto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34 CEDU</a:t>
            </a:r>
          </a:p>
          <a:p>
            <a:pPr algn="ctr">
              <a:defRPr/>
            </a:pPr>
            <a:r>
              <a:rPr lang="it-IT" sz="4000" i="1" dirty="0"/>
              <a:t>Ricorsi individuali</a:t>
            </a:r>
          </a:p>
        </p:txBody>
      </p:sp>
    </p:spTree>
    <p:extLst>
      <p:ext uri="{BB962C8B-B14F-4D97-AF65-F5344CB8AC3E}">
        <p14:creationId xmlns:p14="http://schemas.microsoft.com/office/powerpoint/2010/main" val="4543076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non </a:t>
            </a:r>
            <a:r>
              <a:rPr lang="en-US" sz="3600" dirty="0" err="1"/>
              <a:t>può</a:t>
            </a:r>
            <a:r>
              <a:rPr lang="en-US" sz="3600" dirty="0"/>
              <a:t> </a:t>
            </a:r>
            <a:r>
              <a:rPr lang="en-US" sz="3600" dirty="0" err="1"/>
              <a:t>essere</a:t>
            </a:r>
            <a:r>
              <a:rPr lang="en-US" sz="3600" dirty="0"/>
              <a:t> </a:t>
            </a:r>
            <a:r>
              <a:rPr lang="en-US" sz="3600" dirty="0" err="1"/>
              <a:t>adita</a:t>
            </a:r>
            <a:r>
              <a:rPr lang="en-US" sz="3600" dirty="0"/>
              <a:t> se non dopo </a:t>
            </a:r>
            <a:r>
              <a:rPr lang="en-US" sz="3600" dirty="0" err="1"/>
              <a:t>l’</a:t>
            </a:r>
            <a:r>
              <a:rPr lang="en-US" sz="3600" b="1" dirty="0" err="1"/>
              <a:t>esaurimento</a:t>
            </a:r>
            <a:r>
              <a:rPr lang="en-US" sz="3600" b="1" dirty="0"/>
              <a:t> </a:t>
            </a:r>
            <a:r>
              <a:rPr lang="en-US" sz="3600" b="1" dirty="0" err="1"/>
              <a:t>delle</a:t>
            </a:r>
            <a:r>
              <a:rPr lang="en-US" sz="3600" b="1" dirty="0"/>
              <a:t> vie di </a:t>
            </a:r>
            <a:r>
              <a:rPr lang="en-US" sz="3600" b="1" dirty="0" err="1"/>
              <a:t>ricorso</a:t>
            </a:r>
            <a:r>
              <a:rPr lang="en-US" sz="3600" b="1" dirty="0"/>
              <a:t> interne</a:t>
            </a:r>
            <a:r>
              <a:rPr lang="en-US" sz="3600" dirty="0"/>
              <a:t>, come </a:t>
            </a:r>
            <a:r>
              <a:rPr lang="en-US" sz="3600" dirty="0" err="1"/>
              <a:t>inteso</a:t>
            </a:r>
            <a:r>
              <a:rPr lang="en-US" sz="3600" dirty="0"/>
              <a:t> secondo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principi</a:t>
            </a:r>
            <a:r>
              <a:rPr lang="en-US" sz="3600" dirty="0"/>
              <a:t> di </a:t>
            </a:r>
            <a:r>
              <a:rPr lang="en-US" sz="3600" dirty="0" err="1"/>
              <a:t>diritto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generalmente</a:t>
            </a:r>
            <a:r>
              <a:rPr lang="en-US" sz="3600" dirty="0"/>
              <a:t> </a:t>
            </a:r>
            <a:r>
              <a:rPr lang="en-US" sz="3600" dirty="0" err="1"/>
              <a:t>riconosciuti</a:t>
            </a:r>
            <a:r>
              <a:rPr lang="en-US" sz="3600" dirty="0"/>
              <a:t>, ed </a:t>
            </a:r>
            <a:r>
              <a:rPr lang="en-US" sz="3600" dirty="0" err="1"/>
              <a:t>entro</a:t>
            </a:r>
            <a:r>
              <a:rPr lang="en-US" sz="3600" dirty="0"/>
              <a:t> un </a:t>
            </a:r>
            <a:r>
              <a:rPr lang="en-US" sz="3600" dirty="0" err="1"/>
              <a:t>periodo</a:t>
            </a:r>
            <a:r>
              <a:rPr lang="en-US" sz="3600" dirty="0"/>
              <a:t> di </a:t>
            </a:r>
            <a:r>
              <a:rPr lang="en-US" sz="3600" b="1" dirty="0"/>
              <a:t>quattro </a:t>
            </a:r>
            <a:r>
              <a:rPr lang="en-US" sz="3600" b="1" dirty="0" err="1"/>
              <a:t>mesi</a:t>
            </a:r>
            <a:r>
              <a:rPr lang="en-US" sz="3600" b="1" dirty="0"/>
              <a:t> </a:t>
            </a:r>
            <a:r>
              <a:rPr lang="en-US" sz="3600" dirty="0"/>
              <a:t>a </a:t>
            </a:r>
            <a:r>
              <a:rPr lang="en-US" sz="3600" dirty="0" err="1"/>
              <a:t>partire</a:t>
            </a:r>
            <a:r>
              <a:rPr lang="en-US" sz="3600" dirty="0"/>
              <a:t> </a:t>
            </a:r>
            <a:r>
              <a:rPr lang="en-US" sz="3600" dirty="0" err="1"/>
              <a:t>dalla</a:t>
            </a:r>
            <a:r>
              <a:rPr lang="en-US" sz="3600" dirty="0"/>
              <a:t> data </a:t>
            </a:r>
            <a:r>
              <a:rPr lang="en-US" sz="3600" dirty="0" err="1"/>
              <a:t>della</a:t>
            </a:r>
            <a:r>
              <a:rPr lang="en-US" sz="3600" dirty="0"/>
              <a:t> </a:t>
            </a:r>
            <a:r>
              <a:rPr lang="en-US" sz="3600" dirty="0" err="1"/>
              <a:t>decisione</a:t>
            </a:r>
            <a:r>
              <a:rPr lang="en-US" sz="3600" dirty="0"/>
              <a:t> interna </a:t>
            </a:r>
            <a:r>
              <a:rPr lang="en-US" sz="3600" dirty="0" err="1"/>
              <a:t>definitiva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1,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5035683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2960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16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220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sz="3600" dirty="0"/>
              <a:t>La Corte non </a:t>
            </a:r>
            <a:r>
              <a:rPr lang="en-US" sz="3600" dirty="0" err="1"/>
              <a:t>accoglie</a:t>
            </a:r>
            <a:r>
              <a:rPr lang="en-US" sz="3600" dirty="0"/>
              <a:t> </a:t>
            </a:r>
            <a:r>
              <a:rPr lang="en-US" sz="3600" dirty="0" err="1"/>
              <a:t>alcun</a:t>
            </a:r>
            <a:r>
              <a:rPr lang="en-US" sz="3600" dirty="0"/>
              <a:t> </a:t>
            </a:r>
            <a:r>
              <a:rPr lang="en-US" sz="3600" dirty="0" err="1"/>
              <a:t>ricorso</a:t>
            </a:r>
            <a:r>
              <a:rPr lang="en-US" sz="3600" dirty="0"/>
              <a:t> </a:t>
            </a:r>
            <a:r>
              <a:rPr lang="en-US" sz="3600" dirty="0" err="1"/>
              <a:t>inoltrato</a:t>
            </a:r>
            <a:r>
              <a:rPr lang="en-US" sz="3600" dirty="0"/>
              <a:t> </a:t>
            </a:r>
            <a:r>
              <a:rPr lang="en-US" sz="3600" dirty="0" err="1"/>
              <a:t>sulla</a:t>
            </a:r>
            <a:r>
              <a:rPr lang="en-US" sz="3600" dirty="0"/>
              <a:t> base </a:t>
            </a:r>
            <a:r>
              <a:rPr lang="en-US" sz="3600" dirty="0" err="1"/>
              <a:t>dell’articolo</a:t>
            </a:r>
            <a:r>
              <a:rPr lang="en-US" sz="3600" dirty="0"/>
              <a:t> 34, se: </a:t>
            </a:r>
          </a:p>
          <a:p>
            <a:pPr marL="742950" indent="-742950" algn="just">
              <a:buAutoNum type="alphaLcParenBoth"/>
            </a:pPr>
            <a:r>
              <a:rPr lang="en-US" sz="3600" dirty="0" err="1"/>
              <a:t>è</a:t>
            </a:r>
            <a:r>
              <a:rPr lang="en-US" sz="3600" dirty="0"/>
              <a:t> </a:t>
            </a:r>
            <a:r>
              <a:rPr lang="en-US" sz="3600" dirty="0" err="1"/>
              <a:t>anonimo</a:t>
            </a:r>
            <a:r>
              <a:rPr lang="en-US" sz="3600" dirty="0"/>
              <a:t>; </a:t>
            </a:r>
            <a:r>
              <a:rPr lang="en-US" sz="3600" dirty="0" err="1"/>
              <a:t>oppure</a:t>
            </a:r>
            <a:endParaRPr lang="en-US" sz="3600" dirty="0"/>
          </a:p>
          <a:p>
            <a:pPr marL="742950" indent="-742950" algn="just">
              <a:buAutoNum type="alphaLcParenBoth"/>
            </a:pPr>
            <a:r>
              <a:rPr lang="en-US" sz="3600" dirty="0" err="1"/>
              <a:t>è</a:t>
            </a:r>
            <a:r>
              <a:rPr lang="en-US" sz="3600" dirty="0"/>
              <a:t> </a:t>
            </a:r>
            <a:r>
              <a:rPr lang="en-US" sz="3600" dirty="0" err="1"/>
              <a:t>essenzialmente</a:t>
            </a:r>
            <a:r>
              <a:rPr lang="en-US" sz="3600" dirty="0"/>
              <a:t> </a:t>
            </a:r>
            <a:r>
              <a:rPr lang="en-US" sz="3600" dirty="0" err="1"/>
              <a:t>identico</a:t>
            </a:r>
            <a:r>
              <a:rPr lang="en-US" sz="3600" dirty="0"/>
              <a:t> a uno </a:t>
            </a:r>
            <a:r>
              <a:rPr lang="en-US" sz="3600" dirty="0" err="1"/>
              <a:t>precedentemente</a:t>
            </a:r>
            <a:r>
              <a:rPr lang="en-US" sz="3600" dirty="0"/>
              <a:t> </a:t>
            </a:r>
            <a:r>
              <a:rPr lang="en-US" sz="3600" dirty="0" err="1"/>
              <a:t>esaminato</a:t>
            </a:r>
            <a:r>
              <a:rPr lang="en-US" sz="3600" dirty="0"/>
              <a:t> </a:t>
            </a:r>
            <a:r>
              <a:rPr lang="en-US" sz="3600" dirty="0" err="1"/>
              <a:t>dalla</a:t>
            </a:r>
            <a:r>
              <a:rPr lang="en-US" sz="3600" dirty="0"/>
              <a:t> Corte o </a:t>
            </a:r>
            <a:r>
              <a:rPr lang="en-US" sz="3600" dirty="0" err="1"/>
              <a:t>gia</a:t>
            </a:r>
            <a:r>
              <a:rPr lang="en-US" sz="3600" dirty="0"/>
              <a:t>̀ </a:t>
            </a:r>
            <a:r>
              <a:rPr lang="en-US" sz="3600" dirty="0" err="1"/>
              <a:t>sottoposto</a:t>
            </a:r>
            <a:r>
              <a:rPr lang="en-US" sz="3600" dirty="0"/>
              <a:t> a </a:t>
            </a:r>
            <a:r>
              <a:rPr lang="en-US" sz="3600" dirty="0" err="1"/>
              <a:t>un’altra</a:t>
            </a:r>
            <a:r>
              <a:rPr lang="en-US" sz="3600" dirty="0"/>
              <a:t> </a:t>
            </a:r>
            <a:r>
              <a:rPr lang="en-US" sz="3600" dirty="0" err="1"/>
              <a:t>istanza</a:t>
            </a:r>
            <a:r>
              <a:rPr lang="en-US" sz="3600" dirty="0"/>
              <a:t> </a:t>
            </a:r>
            <a:r>
              <a:rPr lang="en-US" sz="3600" dirty="0" err="1"/>
              <a:t>internazionale</a:t>
            </a:r>
            <a:r>
              <a:rPr lang="en-US" sz="3600" dirty="0"/>
              <a:t> </a:t>
            </a:r>
            <a:r>
              <a:rPr lang="en-US" sz="3600" dirty="0" err="1"/>
              <a:t>d’inchiesta</a:t>
            </a:r>
            <a:r>
              <a:rPr lang="en-US" sz="3600" dirty="0"/>
              <a:t> o di </a:t>
            </a:r>
            <a:r>
              <a:rPr lang="en-US" sz="3600" dirty="0" err="1"/>
              <a:t>risoluzione</a:t>
            </a:r>
            <a:r>
              <a:rPr lang="en-US" sz="3600" dirty="0"/>
              <a:t> e non </a:t>
            </a:r>
            <a:r>
              <a:rPr lang="en-US" sz="3600" dirty="0" err="1"/>
              <a:t>contiene</a:t>
            </a:r>
            <a:r>
              <a:rPr lang="en-US" sz="3600" dirty="0"/>
              <a:t> </a:t>
            </a:r>
            <a:r>
              <a:rPr lang="en-US" sz="3600" dirty="0" err="1"/>
              <a:t>fatti</a:t>
            </a:r>
            <a:r>
              <a:rPr lang="en-US" sz="3600" dirty="0"/>
              <a:t> </a:t>
            </a:r>
            <a:r>
              <a:rPr lang="en-US" sz="3600" dirty="0" err="1"/>
              <a:t>nuovi</a:t>
            </a:r>
            <a:r>
              <a:rPr lang="en-US" sz="36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2,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831757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US" sz="4100" dirty="0"/>
              <a:t>La Corte </a:t>
            </a:r>
            <a:r>
              <a:rPr lang="en-US" sz="4100" dirty="0" err="1"/>
              <a:t>dichiara</a:t>
            </a:r>
            <a:r>
              <a:rPr lang="en-US" sz="4100" dirty="0"/>
              <a:t> </a:t>
            </a:r>
            <a:r>
              <a:rPr lang="en-US" sz="4100" dirty="0" err="1"/>
              <a:t>irricevibile</a:t>
            </a:r>
            <a:r>
              <a:rPr lang="en-US" sz="4100" dirty="0"/>
              <a:t> </a:t>
            </a:r>
            <a:r>
              <a:rPr lang="en-US" sz="4100" dirty="0" err="1"/>
              <a:t>ogni</a:t>
            </a:r>
            <a:r>
              <a:rPr lang="en-US" sz="4100" dirty="0"/>
              <a:t>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individuale</a:t>
            </a:r>
            <a:r>
              <a:rPr lang="en-US" sz="4100" dirty="0"/>
              <a:t> </a:t>
            </a:r>
            <a:r>
              <a:rPr lang="en-US" sz="4100" dirty="0" err="1"/>
              <a:t>presentato</a:t>
            </a:r>
            <a:r>
              <a:rPr lang="en-US" sz="4100" dirty="0"/>
              <a:t> ai sensi </a:t>
            </a:r>
            <a:r>
              <a:rPr lang="en-US" sz="4100" dirty="0" err="1"/>
              <a:t>dell’articolo</a:t>
            </a:r>
            <a:r>
              <a:rPr lang="en-US" sz="4100" dirty="0"/>
              <a:t> 34 se </a:t>
            </a:r>
            <a:r>
              <a:rPr lang="en-US" sz="4100" dirty="0" err="1"/>
              <a:t>ritiene</a:t>
            </a:r>
            <a:r>
              <a:rPr lang="en-US" sz="4100" dirty="0"/>
              <a:t> </a:t>
            </a:r>
            <a:r>
              <a:rPr lang="en-US" sz="4100" dirty="0" err="1"/>
              <a:t>che</a:t>
            </a:r>
            <a:r>
              <a:rPr lang="en-US" sz="4100" dirty="0"/>
              <a:t>: </a:t>
            </a:r>
          </a:p>
          <a:p>
            <a:pPr marL="742950" indent="-742950" algn="just">
              <a:buAutoNum type="alphaLcParenBoth"/>
            </a:pPr>
            <a:r>
              <a:rPr lang="en-US" sz="4100" dirty="0"/>
              <a:t>il </a:t>
            </a:r>
            <a:r>
              <a:rPr lang="en-US" sz="4100" dirty="0" err="1"/>
              <a:t>ricorso</a:t>
            </a:r>
            <a:r>
              <a:rPr lang="en-US" sz="4100" dirty="0"/>
              <a:t> è </a:t>
            </a:r>
            <a:r>
              <a:rPr lang="en-US" sz="4100" dirty="0" err="1"/>
              <a:t>incompatibile</a:t>
            </a:r>
            <a:r>
              <a:rPr lang="en-US" sz="4100" dirty="0"/>
              <a:t> con le </a:t>
            </a:r>
            <a:r>
              <a:rPr lang="en-US" sz="4100" dirty="0" err="1"/>
              <a:t>disposizioni</a:t>
            </a:r>
            <a:r>
              <a:rPr lang="en-US" sz="4100" dirty="0"/>
              <a:t> </a:t>
            </a:r>
            <a:r>
              <a:rPr lang="en-US" sz="4100" dirty="0" err="1"/>
              <a:t>della</a:t>
            </a:r>
            <a:r>
              <a:rPr lang="en-US" sz="4100" dirty="0"/>
              <a:t> </a:t>
            </a:r>
            <a:r>
              <a:rPr lang="en-US" sz="4100" dirty="0" err="1"/>
              <a:t>Convenzione</a:t>
            </a:r>
            <a:r>
              <a:rPr lang="en-US" sz="4100" dirty="0"/>
              <a:t> o </a:t>
            </a:r>
            <a:r>
              <a:rPr lang="en-US" sz="4100" dirty="0" err="1"/>
              <a:t>dei</a:t>
            </a:r>
            <a:r>
              <a:rPr lang="en-US" sz="4100" dirty="0"/>
              <a:t> </a:t>
            </a:r>
            <a:r>
              <a:rPr lang="en-US" sz="4100" dirty="0" err="1"/>
              <a:t>suoi</a:t>
            </a:r>
            <a:r>
              <a:rPr lang="en-US" sz="4100" dirty="0"/>
              <a:t> </a:t>
            </a:r>
            <a:r>
              <a:rPr lang="en-US" sz="4100" dirty="0" err="1"/>
              <a:t>Protocolli</a:t>
            </a:r>
            <a:r>
              <a:rPr lang="en-US" sz="4100" dirty="0"/>
              <a:t>, </a:t>
            </a:r>
            <a:r>
              <a:rPr lang="en-US" sz="4100" b="1" dirty="0" err="1"/>
              <a:t>manifestamente</a:t>
            </a:r>
            <a:r>
              <a:rPr lang="en-US" sz="4100" b="1" dirty="0"/>
              <a:t> </a:t>
            </a:r>
            <a:r>
              <a:rPr lang="en-US" sz="4100" b="1" dirty="0" err="1"/>
              <a:t>infondato</a:t>
            </a:r>
            <a:r>
              <a:rPr lang="en-US" sz="4100" dirty="0"/>
              <a:t> o </a:t>
            </a:r>
            <a:r>
              <a:rPr lang="en-US" sz="4100" dirty="0" err="1"/>
              <a:t>abusivo</a:t>
            </a:r>
            <a:r>
              <a:rPr lang="en-US" sz="4100" dirty="0"/>
              <a:t>; o</a:t>
            </a:r>
          </a:p>
          <a:p>
            <a:pPr marL="742950" indent="-742950" algn="just">
              <a:buAutoNum type="alphaLcParenBoth"/>
            </a:pPr>
            <a:r>
              <a:rPr lang="en-US" sz="4100" dirty="0"/>
              <a:t>il </a:t>
            </a:r>
            <a:r>
              <a:rPr lang="en-US" sz="4100" dirty="0" err="1"/>
              <a:t>ricorrente</a:t>
            </a:r>
            <a:r>
              <a:rPr lang="en-US" sz="4100" dirty="0"/>
              <a:t> non ha subito </a:t>
            </a:r>
            <a:r>
              <a:rPr lang="en-US" sz="4100" dirty="0" err="1"/>
              <a:t>alcun</a:t>
            </a:r>
            <a:r>
              <a:rPr lang="en-US" sz="4100" dirty="0"/>
              <a:t> </a:t>
            </a:r>
            <a:r>
              <a:rPr lang="en-US" sz="4100" b="1" dirty="0" err="1"/>
              <a:t>pregiudizio</a:t>
            </a:r>
            <a:r>
              <a:rPr lang="en-US" sz="4100" b="1" dirty="0"/>
              <a:t> </a:t>
            </a:r>
            <a:r>
              <a:rPr lang="en-US" sz="4100" b="1" dirty="0" err="1"/>
              <a:t>importante</a:t>
            </a:r>
            <a:r>
              <a:rPr lang="en-US" sz="4100" dirty="0"/>
              <a:t>, salvo </a:t>
            </a:r>
            <a:r>
              <a:rPr lang="en-US" sz="4100" dirty="0" err="1"/>
              <a:t>che</a:t>
            </a:r>
            <a:r>
              <a:rPr lang="en-US" sz="4100" dirty="0"/>
              <a:t> il rispetto </a:t>
            </a:r>
            <a:r>
              <a:rPr lang="en-US" sz="4100" dirty="0" err="1"/>
              <a:t>dei</a:t>
            </a:r>
            <a:r>
              <a:rPr lang="en-US" sz="4100" dirty="0"/>
              <a:t> </a:t>
            </a:r>
            <a:r>
              <a:rPr lang="en-US" sz="4100" dirty="0" err="1"/>
              <a:t>diritti</a:t>
            </a:r>
            <a:r>
              <a:rPr lang="en-US" sz="4100" dirty="0"/>
              <a:t> </a:t>
            </a:r>
            <a:r>
              <a:rPr lang="en-US" sz="4100" dirty="0" err="1"/>
              <a:t>dell’uomo</a:t>
            </a:r>
            <a:r>
              <a:rPr lang="en-US" sz="4100" dirty="0"/>
              <a:t> </a:t>
            </a:r>
            <a:r>
              <a:rPr lang="en-US" sz="4100" dirty="0" err="1"/>
              <a:t>garantiti</a:t>
            </a:r>
            <a:r>
              <a:rPr lang="en-US" sz="4100" dirty="0"/>
              <a:t> </a:t>
            </a:r>
            <a:r>
              <a:rPr lang="en-US" sz="4100" dirty="0" err="1"/>
              <a:t>dalla</a:t>
            </a:r>
            <a:r>
              <a:rPr lang="en-US" sz="4100" dirty="0"/>
              <a:t> </a:t>
            </a:r>
            <a:r>
              <a:rPr lang="en-US" sz="4100" dirty="0" err="1"/>
              <a:t>Convenzione</a:t>
            </a:r>
            <a:r>
              <a:rPr lang="en-US" sz="4100" dirty="0"/>
              <a:t> e </a:t>
            </a:r>
            <a:r>
              <a:rPr lang="en-US" sz="4100" dirty="0" err="1"/>
              <a:t>dai</a:t>
            </a:r>
            <a:r>
              <a:rPr lang="en-US" sz="4100" dirty="0"/>
              <a:t> </a:t>
            </a:r>
            <a:r>
              <a:rPr lang="en-US" sz="4100" dirty="0" err="1"/>
              <a:t>suoi</a:t>
            </a:r>
            <a:r>
              <a:rPr lang="en-US" sz="4100" dirty="0"/>
              <a:t> </a:t>
            </a:r>
            <a:r>
              <a:rPr lang="en-US" sz="4100" dirty="0" err="1"/>
              <a:t>Protocolli</a:t>
            </a:r>
            <a:r>
              <a:rPr lang="en-US" sz="4100" dirty="0"/>
              <a:t> </a:t>
            </a:r>
            <a:r>
              <a:rPr lang="en-US" sz="4100" dirty="0" err="1"/>
              <a:t>esiga</a:t>
            </a:r>
            <a:r>
              <a:rPr lang="en-US" sz="4100" dirty="0"/>
              <a:t> un </a:t>
            </a:r>
            <a:r>
              <a:rPr lang="en-US" sz="4100" dirty="0" err="1"/>
              <a:t>esame</a:t>
            </a:r>
            <a:r>
              <a:rPr lang="en-US" sz="4100" dirty="0"/>
              <a:t> del </a:t>
            </a:r>
            <a:r>
              <a:rPr lang="en-US" sz="4100" dirty="0" err="1"/>
              <a:t>ricorso</a:t>
            </a:r>
            <a:r>
              <a:rPr lang="en-US" sz="4100" dirty="0"/>
              <a:t> </a:t>
            </a:r>
            <a:r>
              <a:rPr lang="en-US" sz="4100" dirty="0" err="1"/>
              <a:t>nel</a:t>
            </a:r>
            <a:r>
              <a:rPr lang="en-US" sz="4100" dirty="0"/>
              <a:t> </a:t>
            </a:r>
            <a:r>
              <a:rPr lang="en-US" sz="4100" dirty="0" err="1"/>
              <a:t>merito</a:t>
            </a:r>
            <a:r>
              <a:rPr lang="en-US" sz="4100" dirty="0"/>
              <a:t> e a </a:t>
            </a:r>
            <a:r>
              <a:rPr lang="en-US" sz="4100" dirty="0" err="1"/>
              <a:t>condizione</a:t>
            </a:r>
            <a:r>
              <a:rPr lang="en-US" sz="4100" dirty="0"/>
              <a:t> di non </a:t>
            </a:r>
            <a:r>
              <a:rPr lang="en-US" sz="4100" dirty="0" err="1"/>
              <a:t>rigettare</a:t>
            </a:r>
            <a:r>
              <a:rPr lang="en-US" sz="4100" dirty="0"/>
              <a:t> per </a:t>
            </a:r>
            <a:r>
              <a:rPr lang="en-US" sz="4100" dirty="0" err="1"/>
              <a:t>questo</a:t>
            </a:r>
            <a:r>
              <a:rPr lang="en-US" sz="4100" dirty="0"/>
              <a:t> </a:t>
            </a:r>
            <a:r>
              <a:rPr lang="en-US" sz="4100" dirty="0" err="1"/>
              <a:t>motivo</a:t>
            </a:r>
            <a:r>
              <a:rPr lang="en-US" sz="4100" dirty="0"/>
              <a:t> </a:t>
            </a:r>
            <a:r>
              <a:rPr lang="en-US" sz="4100" dirty="0" err="1"/>
              <a:t>alcun</a:t>
            </a:r>
            <a:r>
              <a:rPr lang="en-US" sz="4100" dirty="0"/>
              <a:t> </a:t>
            </a:r>
            <a:r>
              <a:rPr lang="en-US" sz="4100" dirty="0" err="1"/>
              <a:t>caso</a:t>
            </a:r>
            <a:r>
              <a:rPr lang="en-US" sz="4100" dirty="0"/>
              <a:t> </a:t>
            </a:r>
            <a:r>
              <a:rPr lang="en-US" sz="4100" dirty="0" err="1"/>
              <a:t>che</a:t>
            </a:r>
            <a:r>
              <a:rPr lang="en-US" sz="4100" dirty="0"/>
              <a:t> non </a:t>
            </a:r>
            <a:r>
              <a:rPr lang="en-US" sz="4100" dirty="0" err="1"/>
              <a:t>sia</a:t>
            </a:r>
            <a:r>
              <a:rPr lang="en-US" sz="4100" dirty="0"/>
              <a:t> </a:t>
            </a:r>
            <a:r>
              <a:rPr lang="en-US" sz="4100" dirty="0" err="1"/>
              <a:t>stato</a:t>
            </a:r>
            <a:r>
              <a:rPr lang="en-US" sz="4100" dirty="0"/>
              <a:t> </a:t>
            </a:r>
            <a:r>
              <a:rPr lang="en-US" sz="4100" dirty="0" err="1"/>
              <a:t>debitamente</a:t>
            </a:r>
            <a:r>
              <a:rPr lang="en-US" sz="4100" dirty="0"/>
              <a:t> </a:t>
            </a:r>
            <a:r>
              <a:rPr lang="en-US" sz="4100" dirty="0" err="1"/>
              <a:t>esaminato</a:t>
            </a:r>
            <a:r>
              <a:rPr lang="en-US" sz="4100" dirty="0"/>
              <a:t> da un </a:t>
            </a:r>
            <a:r>
              <a:rPr lang="en-US" sz="4100" dirty="0" err="1"/>
              <a:t>tribunale</a:t>
            </a:r>
            <a:r>
              <a:rPr lang="en-US" sz="4100" dirty="0"/>
              <a:t> </a:t>
            </a:r>
            <a:r>
              <a:rPr lang="en-US" sz="4100" dirty="0" err="1"/>
              <a:t>interno</a:t>
            </a:r>
            <a:r>
              <a:rPr lang="en-US" sz="4100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35, par. 3, CEDU</a:t>
            </a:r>
          </a:p>
          <a:p>
            <a:pPr algn="ctr">
              <a:defRPr/>
            </a:pPr>
            <a:r>
              <a:rPr lang="it-IT" sz="4000" i="1" dirty="0"/>
              <a:t>Condizioni di ricevibilità</a:t>
            </a:r>
          </a:p>
        </p:txBody>
      </p:sp>
    </p:spTree>
    <p:extLst>
      <p:ext uri="{BB962C8B-B14F-4D97-AF65-F5344CB8AC3E}">
        <p14:creationId xmlns:p14="http://schemas.microsoft.com/office/powerpoint/2010/main" val="3713113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/>
        </p:blipFill>
        <p:spPr>
          <a:xfrm>
            <a:off x="1494971" y="136524"/>
            <a:ext cx="9166653" cy="6721475"/>
          </a:xfrm>
          <a:prstGeom prst="rect">
            <a:avLst/>
          </a:prstGeom>
          <a:ln>
            <a:noFill/>
          </a:ln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/>
              <a:pPr>
                <a:spcAft>
                  <a:spcPts val="600"/>
                </a:spcAft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0830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2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9" name="Group 3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C004AA6-F77D-265E-FC3C-7468332BE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05333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DD589A36-170F-7348-BCDB-23CF9D860473}" type="slidenum">
              <a:rPr lang="en-US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9" name="Tabella 9">
            <a:extLst>
              <a:ext uri="{FF2B5EF4-FFF2-40B4-BE49-F238E27FC236}">
                <a16:creationId xmlns:a16="http://schemas.microsoft.com/office/drawing/2014/main" id="{B4765351-2671-76EE-3BD7-E06FA557DD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857996"/>
              </p:ext>
            </p:extLst>
          </p:nvPr>
        </p:nvGraphicFramePr>
        <p:xfrm>
          <a:off x="643467" y="797478"/>
          <a:ext cx="10905067" cy="526304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3280987">
                  <a:extLst>
                    <a:ext uri="{9D8B030D-6E8A-4147-A177-3AD203B41FA5}">
                      <a16:colId xmlns:a16="http://schemas.microsoft.com/office/drawing/2014/main" val="2680189939"/>
                    </a:ext>
                  </a:extLst>
                </a:gridCol>
                <a:gridCol w="3821862">
                  <a:extLst>
                    <a:ext uri="{9D8B030D-6E8A-4147-A177-3AD203B41FA5}">
                      <a16:colId xmlns:a16="http://schemas.microsoft.com/office/drawing/2014/main" val="3573234402"/>
                    </a:ext>
                  </a:extLst>
                </a:gridCol>
                <a:gridCol w="3802218">
                  <a:extLst>
                    <a:ext uri="{9D8B030D-6E8A-4147-A177-3AD203B41FA5}">
                      <a16:colId xmlns:a16="http://schemas.microsoft.com/office/drawing/2014/main" val="96989739"/>
                    </a:ext>
                  </a:extLst>
                </a:gridCol>
              </a:tblGrid>
              <a:tr h="69404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37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</a:rPr>
                        <a:t>Trattato</a:t>
                      </a:r>
                      <a:endParaRPr lang="it-IT" sz="3700" dirty="0"/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Organizzazione</a:t>
                      </a: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3700"/>
                        <a:t>Corte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1936679935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europea dei diritti dell’uomo del 1950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Consiglio d’Europa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europea dei diritti dell’uomo (Strasburgo, Francia)</a:t>
                      </a: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700940973"/>
                  </a:ext>
                </a:extLst>
              </a:tr>
              <a:tr h="17369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Convenzione americana sui diritti dell’uomo del 1969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Organizzazione degli Stati americani (OAS)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interamericana dei diritti dell’uomo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(San José, Costa Rica)</a:t>
                      </a:r>
                    </a:p>
                    <a:p>
                      <a:pPr algn="ctr"/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3094191222"/>
                  </a:ext>
                </a:extLst>
              </a:tr>
              <a:tr h="141603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Carta africana dei diritti dell'uomo e dei popoli del 1981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Unione africana</a:t>
                      </a:r>
                      <a:endParaRPr lang="it-IT" sz="210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21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Corte Africana dei Diritti dell'Uomo e dei Popoli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21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(Arusha, Tanzania)</a:t>
                      </a:r>
                      <a:endParaRPr lang="it-IT" sz="2100" dirty="0">
                        <a:solidFill>
                          <a:schemeClr val="tx1"/>
                        </a:solidFill>
                      </a:endParaRPr>
                    </a:p>
                  </a:txBody>
                  <a:tcPr marL="93981" marR="93981" marT="46990" marB="46990"/>
                </a:tc>
                <a:extLst>
                  <a:ext uri="{0D108BD9-81ED-4DB2-BD59-A6C34878D82A}">
                    <a16:rowId xmlns:a16="http://schemas.microsoft.com/office/drawing/2014/main" val="248238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72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 preferRelativeResize="0">
            <a:picLocks/>
          </p:cNvPicPr>
          <p:nvPr/>
        </p:nvPicPr>
        <p:blipFill>
          <a:blip r:embed="rId3"/>
          <a:stretch/>
        </p:blipFill>
        <p:spPr>
          <a:xfrm>
            <a:off x="643467" y="1397931"/>
            <a:ext cx="10905066" cy="4062137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/>
              <a:pPr>
                <a:spcAft>
                  <a:spcPts val="600"/>
                </a:spcAft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81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" b="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4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45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 smtClean="0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324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D340A3E7-52FE-0544-7884-CF1B408790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9"/>
          <a:stretch/>
        </p:blipFill>
        <p:spPr>
          <a:xfrm>
            <a:off x="2" y="10"/>
            <a:ext cx="12191271" cy="6857989"/>
          </a:xfrm>
          <a:prstGeom prst="rect">
            <a:avLst/>
          </a:prstGeom>
        </p:spPr>
      </p:pic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DD589A36-170F-7348-BCDB-23CF9D860473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6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9586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891252"/>
            <a:ext cx="10515600" cy="5285712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just">
              <a:buNone/>
            </a:pPr>
            <a:r>
              <a:rPr lang="en-US" sz="3400" dirty="0"/>
              <a:t>
</a:t>
            </a:r>
          </a:p>
          <a:p>
            <a:pPr marL="0" indent="0" algn="ctr">
              <a:buNone/>
            </a:pPr>
            <a:endParaRPr lang="it-IT" sz="4400" dirty="0"/>
          </a:p>
          <a:p>
            <a:pPr marL="0" indent="0" algn="ctr">
              <a:buNone/>
            </a:pPr>
            <a:r>
              <a:rPr lang="it-IT" sz="4400" dirty="0"/>
              <a:t>funzione consultiva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0373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dirty="0"/>
              <a:t>La Corte </a:t>
            </a:r>
            <a:r>
              <a:rPr lang="en-US" dirty="0" err="1"/>
              <a:t>puo</a:t>
            </a:r>
            <a:r>
              <a:rPr lang="en-US" dirty="0"/>
              <a:t>̀,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richiesta</a:t>
            </a:r>
            <a:r>
              <a:rPr lang="en-US" dirty="0"/>
              <a:t> del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, </a:t>
            </a:r>
            <a:r>
              <a:rPr lang="en-US" dirty="0" err="1"/>
              <a:t>fornire</a:t>
            </a:r>
            <a:r>
              <a:rPr lang="en-US" dirty="0"/>
              <a:t> </a:t>
            </a:r>
            <a:r>
              <a:rPr lang="en-US" dirty="0" err="1"/>
              <a:t>pareri</a:t>
            </a:r>
            <a:r>
              <a:rPr lang="en-US" dirty="0"/>
              <a:t> </a:t>
            </a:r>
            <a:r>
              <a:rPr lang="en-US" dirty="0" err="1"/>
              <a:t>consultivi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questioni</a:t>
            </a:r>
            <a:r>
              <a:rPr lang="en-US" dirty="0"/>
              <a:t> </a:t>
            </a:r>
            <a:r>
              <a:rPr lang="en-US" dirty="0" err="1"/>
              <a:t>giuridiche</a:t>
            </a:r>
            <a:r>
              <a:rPr lang="en-US" dirty="0"/>
              <a:t> relative </a:t>
            </a:r>
            <a:r>
              <a:rPr lang="en-US" dirty="0" err="1"/>
              <a:t>all’interpretazione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 e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suoi</a:t>
            </a:r>
            <a:r>
              <a:rPr lang="en-US" dirty="0"/>
              <a:t> </a:t>
            </a:r>
            <a:r>
              <a:rPr lang="en-US" dirty="0" err="1"/>
              <a:t>Protocolli</a:t>
            </a:r>
            <a:r>
              <a:rPr lang="en-US" dirty="0"/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b="1" dirty="0" err="1"/>
              <a:t>Tali</a:t>
            </a:r>
            <a:r>
              <a:rPr lang="en-US" b="1" dirty="0"/>
              <a:t> </a:t>
            </a:r>
            <a:r>
              <a:rPr lang="en-US" b="1" dirty="0" err="1"/>
              <a:t>pareri</a:t>
            </a:r>
            <a:r>
              <a:rPr lang="en-US" b="1" dirty="0"/>
              <a:t> non </a:t>
            </a:r>
            <a:r>
              <a:rPr lang="en-US" b="1" dirty="0" err="1"/>
              <a:t>devono</a:t>
            </a:r>
            <a:r>
              <a:rPr lang="en-US" b="1" dirty="0"/>
              <a:t> </a:t>
            </a:r>
            <a:r>
              <a:rPr lang="en-US" b="1" dirty="0" err="1"/>
              <a:t>riguardare</a:t>
            </a:r>
            <a:r>
              <a:rPr lang="en-US" b="1" dirty="0"/>
              <a:t> </a:t>
            </a:r>
            <a:r>
              <a:rPr lang="en-US" b="1" dirty="0" err="1"/>
              <a:t>questioni</a:t>
            </a:r>
            <a:r>
              <a:rPr lang="en-US" b="1" dirty="0"/>
              <a:t> </a:t>
            </a:r>
            <a:r>
              <a:rPr lang="en-US" b="1" dirty="0" err="1"/>
              <a:t>inerenti</a:t>
            </a:r>
            <a:r>
              <a:rPr lang="en-US" b="1" dirty="0"/>
              <a:t> al </a:t>
            </a:r>
            <a:r>
              <a:rPr lang="en-US" b="1" dirty="0" err="1"/>
              <a:t>contenuto</a:t>
            </a:r>
            <a:r>
              <a:rPr lang="en-US" b="1" dirty="0"/>
              <a:t> o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portata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diritti</a:t>
            </a:r>
            <a:r>
              <a:rPr lang="en-US" b="1" dirty="0"/>
              <a:t> e </a:t>
            </a:r>
            <a:r>
              <a:rPr lang="en-US" b="1" dirty="0" err="1"/>
              <a:t>liberta</a:t>
            </a:r>
            <a:r>
              <a:rPr lang="en-US" b="1" dirty="0"/>
              <a:t>̀ </a:t>
            </a:r>
            <a:r>
              <a:rPr lang="en-US" b="1" dirty="0" err="1"/>
              <a:t>definiti</a:t>
            </a:r>
            <a:r>
              <a:rPr lang="en-US" b="1" dirty="0"/>
              <a:t> </a:t>
            </a:r>
            <a:r>
              <a:rPr lang="en-US" b="1" dirty="0" err="1"/>
              <a:t>nel</a:t>
            </a:r>
            <a:r>
              <a:rPr lang="en-US" b="1" dirty="0"/>
              <a:t> </a:t>
            </a:r>
            <a:r>
              <a:rPr lang="en-US" b="1" dirty="0" err="1"/>
              <a:t>Titolo</a:t>
            </a:r>
            <a:r>
              <a:rPr lang="en-US" b="1" dirty="0"/>
              <a:t> I </a:t>
            </a:r>
            <a:r>
              <a:rPr lang="en-US" b="1" dirty="0" err="1"/>
              <a:t>della</a:t>
            </a:r>
            <a:r>
              <a:rPr lang="en-US" b="1" dirty="0"/>
              <a:t> </a:t>
            </a:r>
            <a:r>
              <a:rPr lang="en-US" b="1" dirty="0" err="1"/>
              <a:t>Convenzione</a:t>
            </a:r>
            <a:r>
              <a:rPr lang="en-US" b="1" dirty="0"/>
              <a:t> e </a:t>
            </a:r>
            <a:r>
              <a:rPr lang="en-US" b="1" dirty="0" err="1"/>
              <a:t>nei</a:t>
            </a:r>
            <a:r>
              <a:rPr lang="en-US" b="1" dirty="0"/>
              <a:t> </a:t>
            </a:r>
            <a:r>
              <a:rPr lang="en-US" b="1" dirty="0" err="1"/>
              <a:t>Protocolli</a:t>
            </a:r>
            <a:r>
              <a:rPr lang="en-US" b="1" dirty="0"/>
              <a:t>, né </a:t>
            </a:r>
            <a:r>
              <a:rPr lang="en-US" b="1" dirty="0" err="1"/>
              <a:t>su</a:t>
            </a:r>
            <a:r>
              <a:rPr lang="en-US" b="1" dirty="0"/>
              <a:t> </a:t>
            </a:r>
            <a:r>
              <a:rPr lang="en-US" b="1" dirty="0" err="1"/>
              <a:t>altre</a:t>
            </a:r>
            <a:r>
              <a:rPr lang="en-US" b="1" dirty="0"/>
              <a:t> </a:t>
            </a:r>
            <a:r>
              <a:rPr lang="en-US" b="1" dirty="0" err="1"/>
              <a:t>questioni</a:t>
            </a:r>
            <a:r>
              <a:rPr lang="en-US" b="1" dirty="0"/>
              <a:t> </a:t>
            </a:r>
            <a:r>
              <a:rPr lang="en-US" b="1" dirty="0" err="1"/>
              <a:t>su</a:t>
            </a:r>
            <a:r>
              <a:rPr lang="en-US" b="1" dirty="0"/>
              <a:t> cui la Corte o il </a:t>
            </a:r>
            <a:r>
              <a:rPr lang="en-US" b="1" dirty="0" err="1"/>
              <a:t>Comitato</a:t>
            </a:r>
            <a:r>
              <a:rPr lang="en-US" b="1" dirty="0"/>
              <a:t> </a:t>
            </a:r>
            <a:r>
              <a:rPr lang="en-US" b="1" dirty="0" err="1"/>
              <a:t>dei</a:t>
            </a:r>
            <a:r>
              <a:rPr lang="en-US" b="1" dirty="0"/>
              <a:t> </a:t>
            </a:r>
            <a:r>
              <a:rPr lang="en-US" b="1" dirty="0" err="1"/>
              <a:t>Ministri</a:t>
            </a:r>
            <a:r>
              <a:rPr lang="en-US" b="1" dirty="0"/>
              <a:t> </a:t>
            </a:r>
            <a:r>
              <a:rPr lang="en-US" b="1" dirty="0" err="1"/>
              <a:t>potrebbero</a:t>
            </a:r>
            <a:r>
              <a:rPr lang="en-US" b="1" dirty="0"/>
              <a:t> </a:t>
            </a:r>
            <a:r>
              <a:rPr lang="en-US" b="1" dirty="0" err="1"/>
              <a:t>doversi</a:t>
            </a:r>
            <a:r>
              <a:rPr lang="en-US" b="1" dirty="0"/>
              <a:t> </a:t>
            </a:r>
            <a:r>
              <a:rPr lang="en-US" b="1" dirty="0" err="1"/>
              <a:t>pronunciare</a:t>
            </a:r>
            <a:r>
              <a:rPr lang="en-US" b="1" dirty="0"/>
              <a:t> in </a:t>
            </a:r>
            <a:r>
              <a:rPr lang="en-US" b="1" dirty="0" err="1"/>
              <a:t>seguito</a:t>
            </a:r>
            <a:r>
              <a:rPr lang="en-US" b="1" dirty="0"/>
              <a:t> </a:t>
            </a:r>
            <a:r>
              <a:rPr lang="en-US" b="1" dirty="0" err="1"/>
              <a:t>alla</a:t>
            </a:r>
            <a:r>
              <a:rPr lang="en-US" b="1" dirty="0"/>
              <a:t> </a:t>
            </a:r>
            <a:r>
              <a:rPr lang="en-US" b="1" dirty="0" err="1"/>
              <a:t>presentazione</a:t>
            </a:r>
            <a:r>
              <a:rPr lang="en-US" b="1" dirty="0"/>
              <a:t> di un </a:t>
            </a:r>
            <a:r>
              <a:rPr lang="en-US" b="1" dirty="0" err="1"/>
              <a:t>ricorso</a:t>
            </a:r>
            <a:r>
              <a:rPr lang="en-US" b="1" dirty="0"/>
              <a:t> </a:t>
            </a:r>
            <a:r>
              <a:rPr lang="en-US" dirty="0" err="1"/>
              <a:t>previsto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Convenzione</a:t>
            </a:r>
            <a:r>
              <a:rPr lang="en-US" dirty="0"/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/>
              <a:t>La </a:t>
            </a:r>
            <a:r>
              <a:rPr lang="en-US" dirty="0" err="1"/>
              <a:t>decisione</a:t>
            </a:r>
            <a:r>
              <a:rPr lang="en-US" dirty="0"/>
              <a:t> del </a:t>
            </a:r>
            <a:r>
              <a:rPr lang="en-US" dirty="0" err="1"/>
              <a:t>Comitato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Ministri</a:t>
            </a:r>
            <a:r>
              <a:rPr lang="en-US" dirty="0"/>
              <a:t> di </a:t>
            </a:r>
            <a:r>
              <a:rPr lang="en-US" dirty="0" err="1"/>
              <a:t>chiedere</a:t>
            </a:r>
            <a:r>
              <a:rPr lang="en-US" dirty="0"/>
              <a:t> un </a:t>
            </a:r>
            <a:r>
              <a:rPr lang="en-US" dirty="0" err="1"/>
              <a:t>parere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Corte è </a:t>
            </a:r>
            <a:r>
              <a:rPr lang="en-US" dirty="0" err="1"/>
              <a:t>adottata</a:t>
            </a:r>
            <a:r>
              <a:rPr lang="en-US" dirty="0"/>
              <a:t> con un </a:t>
            </a:r>
            <a:r>
              <a:rPr lang="en-US" dirty="0" err="1"/>
              <a:t>voto</a:t>
            </a:r>
            <a:r>
              <a:rPr lang="en-US" dirty="0"/>
              <a:t> </a:t>
            </a:r>
            <a:r>
              <a:rPr lang="en-US" dirty="0" err="1"/>
              <a:t>della</a:t>
            </a:r>
            <a:r>
              <a:rPr lang="en-US" dirty="0"/>
              <a:t> </a:t>
            </a:r>
            <a:r>
              <a:rPr lang="en-US" dirty="0" err="1"/>
              <a:t>maggioranza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rappresentanti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hanno</a:t>
            </a:r>
            <a:r>
              <a:rPr lang="en-US" dirty="0"/>
              <a:t> il </a:t>
            </a:r>
            <a:r>
              <a:rPr lang="en-US" dirty="0" err="1"/>
              <a:t>diritto</a:t>
            </a:r>
            <a:r>
              <a:rPr lang="en-US" dirty="0"/>
              <a:t> di </a:t>
            </a:r>
            <a:r>
              <a:rPr lang="en-US" dirty="0" err="1"/>
              <a:t>avere</a:t>
            </a:r>
            <a:r>
              <a:rPr lang="en-US" dirty="0"/>
              <a:t> un </a:t>
            </a:r>
            <a:r>
              <a:rPr lang="en-US" dirty="0" err="1"/>
              <a:t>seggio</a:t>
            </a:r>
            <a:r>
              <a:rPr lang="en-US" dirty="0"/>
              <a:t> in </a:t>
            </a:r>
            <a:r>
              <a:rPr lang="en-US" dirty="0" err="1"/>
              <a:t>seno</a:t>
            </a:r>
            <a:r>
              <a:rPr lang="en-US" dirty="0"/>
              <a:t> al </a:t>
            </a:r>
            <a:r>
              <a:rPr lang="en-US" dirty="0" err="1"/>
              <a:t>Comitato</a:t>
            </a:r>
            <a:r>
              <a:rPr lang="en-US" dirty="0"/>
              <a:t>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Articolo 47 CEDU</a:t>
            </a:r>
          </a:p>
          <a:p>
            <a:pPr algn="ctr">
              <a:defRPr/>
            </a:pPr>
            <a:r>
              <a:rPr lang="it-IT" sz="4000" i="1" dirty="0"/>
              <a:t>Pareri consultivi</a:t>
            </a:r>
          </a:p>
        </p:txBody>
      </p:sp>
    </p:spTree>
    <p:extLst>
      <p:ext uri="{BB962C8B-B14F-4D97-AF65-F5344CB8AC3E}">
        <p14:creationId xmlns:p14="http://schemas.microsoft.com/office/powerpoint/2010/main" val="321265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35F804-C8FC-6844-2981-BA62942D6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187CFE86-1A18-C021-33B4-072E826F8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1DDE44-DF33-C647-2DF3-C9962BBCF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EE777B1A-0277-3630-2AAB-0298A5B15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64D8DE-84ED-FDD2-7048-1C0864FC6C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514350" indent="-514350" algn="just">
              <a:buAutoNum type="arabicPeriod"/>
            </a:pPr>
            <a:r>
              <a:rPr lang="en-US" sz="3400" dirty="0"/>
              <a:t>Le </a:t>
            </a:r>
            <a:r>
              <a:rPr lang="en-US" sz="3400" dirty="0" err="1"/>
              <a:t>più</a:t>
            </a:r>
            <a:r>
              <a:rPr lang="en-US" sz="3400" dirty="0"/>
              <a:t> </a:t>
            </a:r>
            <a:r>
              <a:rPr lang="en-US" sz="3400" dirty="0" err="1"/>
              <a:t>alte</a:t>
            </a:r>
            <a:r>
              <a:rPr lang="en-US" sz="3400" dirty="0"/>
              <a:t> </a:t>
            </a:r>
            <a:r>
              <a:rPr lang="en-US" sz="3400" dirty="0" err="1"/>
              <a:t>giurisdizioni</a:t>
            </a:r>
            <a:r>
              <a:rPr lang="en-US" sz="3400" dirty="0"/>
              <a:t> di </a:t>
            </a:r>
            <a:r>
              <a:rPr lang="en-US" sz="3400" dirty="0" err="1"/>
              <a:t>un’Alta</a:t>
            </a:r>
            <a:r>
              <a:rPr lang="en-US" sz="3400" dirty="0"/>
              <a:t> </a:t>
            </a:r>
            <a:r>
              <a:rPr lang="en-US" sz="3400" dirty="0" err="1"/>
              <a:t>Parte</a:t>
            </a:r>
            <a:r>
              <a:rPr lang="en-US" sz="3400" dirty="0"/>
              <a:t> </a:t>
            </a:r>
            <a:r>
              <a:rPr lang="en-US" sz="3400" dirty="0" err="1"/>
              <a:t>contraente</a:t>
            </a:r>
            <a:r>
              <a:rPr lang="en-US" sz="3400" dirty="0"/>
              <a:t>, designate </a:t>
            </a:r>
            <a:r>
              <a:rPr lang="en-US" sz="3400" dirty="0" err="1"/>
              <a:t>conformemente</a:t>
            </a:r>
            <a:r>
              <a:rPr lang="en-US" sz="3400" dirty="0"/>
              <a:t> </a:t>
            </a:r>
            <a:r>
              <a:rPr lang="en-US" sz="3400" dirty="0" err="1"/>
              <a:t>all’articolo</a:t>
            </a:r>
            <a:r>
              <a:rPr lang="en-US" sz="3400" dirty="0"/>
              <a:t> 10, </a:t>
            </a:r>
            <a:r>
              <a:rPr lang="en-US" sz="3400" dirty="0" err="1"/>
              <a:t>possono</a:t>
            </a:r>
            <a:r>
              <a:rPr lang="en-US" sz="3400" dirty="0"/>
              <a:t> </a:t>
            </a:r>
            <a:r>
              <a:rPr lang="en-US" sz="3400" dirty="0" err="1"/>
              <a:t>presentare</a:t>
            </a:r>
            <a:r>
              <a:rPr lang="en-US" sz="3400" dirty="0"/>
              <a:t> </a:t>
            </a:r>
            <a:r>
              <a:rPr lang="en-US" sz="3400" dirty="0" err="1"/>
              <a:t>alla</a:t>
            </a:r>
            <a:r>
              <a:rPr lang="en-US" sz="3400" dirty="0"/>
              <a:t> Corte </a:t>
            </a:r>
            <a:r>
              <a:rPr lang="en-US" sz="3400" dirty="0" err="1"/>
              <a:t>delle</a:t>
            </a:r>
            <a:r>
              <a:rPr lang="en-US" sz="3400" dirty="0"/>
              <a:t> </a:t>
            </a:r>
            <a:r>
              <a:rPr lang="en-US" sz="3400" b="1" dirty="0" err="1"/>
              <a:t>richieste</a:t>
            </a:r>
            <a:r>
              <a:rPr lang="en-US" sz="3400" b="1" dirty="0"/>
              <a:t> di </a:t>
            </a:r>
            <a:r>
              <a:rPr lang="en-US" sz="3400" b="1" dirty="0" err="1"/>
              <a:t>pareri</a:t>
            </a:r>
            <a:r>
              <a:rPr lang="en-US" sz="3400" b="1" dirty="0"/>
              <a:t> </a:t>
            </a:r>
            <a:r>
              <a:rPr lang="en-US" sz="3400" b="1" dirty="0" err="1"/>
              <a:t>consultivi</a:t>
            </a:r>
            <a:r>
              <a:rPr lang="en-US" sz="3400" b="1" dirty="0"/>
              <a:t> </a:t>
            </a:r>
            <a:r>
              <a:rPr lang="en-US" sz="3400" b="1" dirty="0" err="1"/>
              <a:t>su</a:t>
            </a:r>
            <a:r>
              <a:rPr lang="en-US" sz="3400" b="1" dirty="0"/>
              <a:t> </a:t>
            </a:r>
            <a:r>
              <a:rPr lang="en-US" sz="3400" b="1" dirty="0" err="1"/>
              <a:t>questioni</a:t>
            </a:r>
            <a:r>
              <a:rPr lang="en-US" sz="3400" b="1" dirty="0"/>
              <a:t> di principio relative </a:t>
            </a:r>
            <a:r>
              <a:rPr lang="en-US" sz="3400" b="1" dirty="0" err="1"/>
              <a:t>all’interpretazione</a:t>
            </a:r>
            <a:r>
              <a:rPr lang="en-US" sz="3400" b="1" dirty="0"/>
              <a:t> o </a:t>
            </a:r>
            <a:r>
              <a:rPr lang="en-US" sz="3400" b="1" dirty="0" err="1"/>
              <a:t>all’applicazione</a:t>
            </a:r>
            <a:r>
              <a:rPr lang="en-US" sz="3400" b="1" dirty="0"/>
              <a:t> </a:t>
            </a:r>
            <a:r>
              <a:rPr lang="en-US" sz="3400" b="1" dirty="0" err="1"/>
              <a:t>dei</a:t>
            </a:r>
            <a:r>
              <a:rPr lang="en-US" sz="3400" b="1" dirty="0"/>
              <a:t> </a:t>
            </a:r>
            <a:r>
              <a:rPr lang="en-US" sz="3400" b="1" dirty="0" err="1"/>
              <a:t>diritti</a:t>
            </a:r>
            <a:r>
              <a:rPr lang="en-US" sz="3400" b="1" dirty="0"/>
              <a:t> e </a:t>
            </a:r>
            <a:r>
              <a:rPr lang="en-US" sz="3400" b="1" dirty="0" err="1"/>
              <a:t>delle</a:t>
            </a:r>
            <a:r>
              <a:rPr lang="en-US" sz="3400" b="1" dirty="0"/>
              <a:t> </a:t>
            </a:r>
            <a:r>
              <a:rPr lang="en-US" sz="3400" b="1" dirty="0" err="1"/>
              <a:t>libertà</a:t>
            </a:r>
            <a:r>
              <a:rPr lang="en-US" sz="3400" b="1" dirty="0"/>
              <a:t> </a:t>
            </a:r>
            <a:r>
              <a:rPr lang="en-US" sz="3400" b="1" dirty="0" err="1"/>
              <a:t>definiti</a:t>
            </a:r>
            <a:r>
              <a:rPr lang="en-US" sz="3400" b="1" dirty="0"/>
              <a:t> </a:t>
            </a:r>
            <a:r>
              <a:rPr lang="en-US" sz="3400" b="1" dirty="0" err="1"/>
              <a:t>dalla</a:t>
            </a:r>
            <a:r>
              <a:rPr lang="en-US" sz="3400" b="1" dirty="0"/>
              <a:t> </a:t>
            </a:r>
            <a:r>
              <a:rPr lang="en-US" sz="3400" b="1" dirty="0" err="1"/>
              <a:t>Convenzione</a:t>
            </a:r>
            <a:r>
              <a:rPr lang="en-US" sz="3400" b="1" dirty="0"/>
              <a:t> o </a:t>
            </a:r>
            <a:r>
              <a:rPr lang="en-US" sz="3400" b="1" dirty="0" err="1"/>
              <a:t>dai</a:t>
            </a:r>
            <a:r>
              <a:rPr lang="en-US" sz="3400" b="1" dirty="0"/>
              <a:t> </a:t>
            </a:r>
            <a:r>
              <a:rPr lang="en-US" sz="3400" b="1" dirty="0" err="1"/>
              <a:t>suoi</a:t>
            </a:r>
            <a:r>
              <a:rPr lang="en-US" sz="3400" b="1" dirty="0"/>
              <a:t> </a:t>
            </a:r>
            <a:r>
              <a:rPr lang="en-US" sz="3400" b="1" dirty="0" err="1"/>
              <a:t>protocolli</a:t>
            </a:r>
            <a:r>
              <a:rPr lang="en-US" sz="3400" dirty="0"/>
              <a:t>.</a:t>
            </a:r>
          </a:p>
          <a:p>
            <a:pPr marL="514350" indent="-514350" algn="just">
              <a:buAutoNum type="arabicPeriod"/>
            </a:pPr>
            <a:r>
              <a:rPr lang="en-US" sz="3400" dirty="0"/>
              <a:t>La </a:t>
            </a:r>
            <a:r>
              <a:rPr lang="en-US" sz="3400" dirty="0" err="1"/>
              <a:t>giurisdizione</a:t>
            </a:r>
            <a:r>
              <a:rPr lang="en-US" sz="3400" dirty="0"/>
              <a:t> </a:t>
            </a:r>
            <a:r>
              <a:rPr lang="en-US" sz="3400" dirty="0" err="1"/>
              <a:t>che</a:t>
            </a:r>
            <a:r>
              <a:rPr lang="en-US" sz="3400" dirty="0"/>
              <a:t> </a:t>
            </a:r>
            <a:r>
              <a:rPr lang="en-US" sz="3400" dirty="0" err="1"/>
              <a:t>presenta</a:t>
            </a:r>
            <a:r>
              <a:rPr lang="en-US" sz="3400" dirty="0"/>
              <a:t> la </a:t>
            </a:r>
            <a:r>
              <a:rPr lang="en-US" sz="3400" dirty="0" err="1"/>
              <a:t>domanda</a:t>
            </a:r>
            <a:r>
              <a:rPr lang="en-US" sz="3400" dirty="0"/>
              <a:t> </a:t>
            </a:r>
            <a:r>
              <a:rPr lang="en-US" sz="3400" dirty="0" err="1"/>
              <a:t>può</a:t>
            </a:r>
            <a:r>
              <a:rPr lang="en-US" sz="3400" dirty="0"/>
              <a:t> </a:t>
            </a:r>
            <a:r>
              <a:rPr lang="en-US" sz="3400" dirty="0" err="1"/>
              <a:t>chiedere</a:t>
            </a:r>
            <a:r>
              <a:rPr lang="en-US" sz="3400" dirty="0"/>
              <a:t> un </a:t>
            </a:r>
            <a:r>
              <a:rPr lang="en-US" sz="3400" dirty="0" err="1"/>
              <a:t>parere</a:t>
            </a:r>
            <a:r>
              <a:rPr lang="en-US" sz="3400" dirty="0"/>
              <a:t> </a:t>
            </a:r>
            <a:r>
              <a:rPr lang="en-US" sz="3400" dirty="0" err="1"/>
              <a:t>consultivo</a:t>
            </a:r>
            <a:r>
              <a:rPr lang="en-US" sz="3400" dirty="0"/>
              <a:t> solo </a:t>
            </a:r>
            <a:r>
              <a:rPr lang="en-US" sz="3400" dirty="0" err="1"/>
              <a:t>nell’ambito</a:t>
            </a:r>
            <a:r>
              <a:rPr lang="en-US" sz="3400" dirty="0"/>
              <a:t> di </a:t>
            </a:r>
            <a:r>
              <a:rPr lang="en-US" sz="3400" dirty="0" err="1"/>
              <a:t>una</a:t>
            </a:r>
            <a:r>
              <a:rPr lang="en-US" sz="3400" dirty="0"/>
              <a:t> causa pendente </a:t>
            </a:r>
            <a:r>
              <a:rPr lang="en-US" sz="3400" dirty="0" err="1"/>
              <a:t>dinanzi</a:t>
            </a:r>
            <a:r>
              <a:rPr lang="en-US" sz="3400" dirty="0"/>
              <a:t> ad </a:t>
            </a:r>
            <a:r>
              <a:rPr lang="en-US" sz="3400" dirty="0" err="1"/>
              <a:t>essa</a:t>
            </a:r>
            <a:r>
              <a:rPr lang="en-US" sz="3400" dirty="0"/>
              <a:t>.</a:t>
            </a:r>
          </a:p>
          <a:p>
            <a:pPr marL="514350" indent="-514350" algn="just">
              <a:buAutoNum type="arabicPeriod"/>
            </a:pPr>
            <a:r>
              <a:rPr lang="en-US" sz="3400" dirty="0"/>
              <a:t>La </a:t>
            </a:r>
            <a:r>
              <a:rPr lang="en-US" sz="3400" dirty="0" err="1"/>
              <a:t>giurisdizione</a:t>
            </a:r>
            <a:r>
              <a:rPr lang="en-US" sz="3400" dirty="0"/>
              <a:t> </a:t>
            </a:r>
            <a:r>
              <a:rPr lang="en-US" sz="3400" dirty="0" err="1"/>
              <a:t>che</a:t>
            </a:r>
            <a:r>
              <a:rPr lang="en-US" sz="3400" dirty="0"/>
              <a:t> </a:t>
            </a:r>
            <a:r>
              <a:rPr lang="en-US" sz="3400" dirty="0" err="1"/>
              <a:t>presenta</a:t>
            </a:r>
            <a:r>
              <a:rPr lang="en-US" sz="3400" dirty="0"/>
              <a:t> la </a:t>
            </a:r>
            <a:r>
              <a:rPr lang="en-US" sz="3400" dirty="0" err="1"/>
              <a:t>domanda</a:t>
            </a:r>
            <a:r>
              <a:rPr lang="en-US" sz="3400" dirty="0"/>
              <a:t> </a:t>
            </a:r>
            <a:r>
              <a:rPr lang="en-US" sz="3400" dirty="0" err="1"/>
              <a:t>deve</a:t>
            </a:r>
            <a:r>
              <a:rPr lang="en-US" sz="3400" dirty="0"/>
              <a:t> </a:t>
            </a:r>
            <a:r>
              <a:rPr lang="en-US" sz="3400" dirty="0" err="1"/>
              <a:t>motivare</a:t>
            </a:r>
            <a:r>
              <a:rPr lang="en-US" sz="3400" dirty="0"/>
              <a:t> la </a:t>
            </a:r>
            <a:r>
              <a:rPr lang="en-US" sz="3400" dirty="0" err="1"/>
              <a:t>richiesta</a:t>
            </a:r>
            <a:r>
              <a:rPr lang="en-US" sz="3400" dirty="0"/>
              <a:t> di </a:t>
            </a:r>
            <a:r>
              <a:rPr lang="en-US" sz="3400" dirty="0" err="1"/>
              <a:t>parere</a:t>
            </a:r>
            <a:r>
              <a:rPr lang="en-US" sz="3400" dirty="0"/>
              <a:t> e </a:t>
            </a:r>
            <a:r>
              <a:rPr lang="en-US" sz="3400" dirty="0" err="1"/>
              <a:t>produrre</a:t>
            </a:r>
            <a:r>
              <a:rPr lang="en-US" sz="3400" dirty="0"/>
              <a:t> </a:t>
            </a:r>
            <a:r>
              <a:rPr lang="en-US" sz="3400" dirty="0" err="1"/>
              <a:t>gli</a:t>
            </a:r>
            <a:r>
              <a:rPr lang="en-US" sz="3400" dirty="0"/>
              <a:t> </a:t>
            </a:r>
            <a:r>
              <a:rPr lang="en-US" sz="3400" dirty="0" err="1"/>
              <a:t>elementi</a:t>
            </a:r>
            <a:r>
              <a:rPr lang="en-US" sz="3400" dirty="0"/>
              <a:t> </a:t>
            </a:r>
            <a:r>
              <a:rPr lang="en-US" sz="3400" dirty="0" err="1"/>
              <a:t>pertinenti</a:t>
            </a:r>
            <a:r>
              <a:rPr lang="en-US" sz="3400" dirty="0"/>
              <a:t> </a:t>
            </a:r>
            <a:r>
              <a:rPr lang="en-US" sz="3400" dirty="0" err="1"/>
              <a:t>inerenti</a:t>
            </a:r>
            <a:r>
              <a:rPr lang="en-US" sz="3400" dirty="0"/>
              <a:t> al </a:t>
            </a:r>
            <a:r>
              <a:rPr lang="en-US" sz="3400" dirty="0" err="1"/>
              <a:t>contesto</a:t>
            </a:r>
            <a:r>
              <a:rPr lang="en-US" sz="3400" dirty="0"/>
              <a:t> </a:t>
            </a:r>
            <a:r>
              <a:rPr lang="en-US" sz="3400" dirty="0" err="1"/>
              <a:t>giuridico</a:t>
            </a:r>
            <a:r>
              <a:rPr lang="en-US" sz="3400" dirty="0"/>
              <a:t> e </a:t>
            </a:r>
            <a:r>
              <a:rPr lang="en-US" sz="3400" dirty="0" err="1"/>
              <a:t>fattuale</a:t>
            </a:r>
            <a:r>
              <a:rPr lang="en-US" sz="3400" dirty="0"/>
              <a:t> </a:t>
            </a:r>
            <a:r>
              <a:rPr lang="en-US" sz="3400" dirty="0" err="1"/>
              <a:t>della</a:t>
            </a:r>
            <a:r>
              <a:rPr lang="en-US" sz="3400" dirty="0"/>
              <a:t> causa pendente.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7DA68F-DA80-F80F-534D-4A1C28198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D589A36-170F-7348-BCDB-23CF9D8604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538D800-3DBB-5250-3949-462FF7E05B59}"/>
              </a:ext>
            </a:extLst>
          </p:cNvPr>
          <p:cNvSpPr txBox="1"/>
          <p:nvPr/>
        </p:nvSpPr>
        <p:spPr>
          <a:xfrm>
            <a:off x="1154243" y="396534"/>
            <a:ext cx="992348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4000" dirty="0"/>
              <a:t>Protocollo n. 16 alla CEDU (2013; in </a:t>
            </a:r>
            <a:r>
              <a:rPr lang="it-IT" sz="4000" dirty="0" err="1"/>
              <a:t>vig</a:t>
            </a:r>
            <a:r>
              <a:rPr lang="it-IT" sz="4000" dirty="0"/>
              <a:t>. 2018)</a:t>
            </a:r>
          </a:p>
          <a:p>
            <a:pPr algn="ctr">
              <a:defRPr/>
            </a:pPr>
            <a:r>
              <a:rPr kumimoji="0" lang="it-IT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Articolo 1</a:t>
            </a:r>
          </a:p>
        </p:txBody>
      </p:sp>
    </p:spTree>
    <p:extLst>
      <p:ext uri="{BB962C8B-B14F-4D97-AF65-F5344CB8AC3E}">
        <p14:creationId xmlns:p14="http://schemas.microsoft.com/office/powerpoint/2010/main" val="28106144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6955</TotalTime>
  <Words>678</Words>
  <Application>Microsoft Macintosh PowerPoint</Application>
  <PresentationFormat>Widescreen</PresentationFormat>
  <Paragraphs>106</Paragraphs>
  <Slides>19</Slides>
  <Notes>18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Luiss Sans</vt:lpstr>
      <vt:lpstr>Luiss type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State in International Law</dc:title>
  <dc:creator>Pierfrancesco Rossi</dc:creator>
  <cp:lastModifiedBy>Pierfrancesco Rossi</cp:lastModifiedBy>
  <cp:revision>310</cp:revision>
  <dcterms:created xsi:type="dcterms:W3CDTF">2023-02-07T10:10:48Z</dcterms:created>
  <dcterms:modified xsi:type="dcterms:W3CDTF">2026-03-28T10:55:24Z</dcterms:modified>
</cp:coreProperties>
</file>