
<file path=[Content_Types].xml><?xml version="1.0" encoding="utf-8"?>
<Types xmlns="http://schemas.openxmlformats.org/package/2006/content-types">
  <Default Extension="glb" ContentType="model/gltf.binary"/>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54" r:id="rId3"/>
    <p:sldId id="309" r:id="rId4"/>
    <p:sldId id="324" r:id="rId5"/>
    <p:sldId id="307" r:id="rId6"/>
    <p:sldId id="360" r:id="rId7"/>
    <p:sldId id="319" r:id="rId8"/>
    <p:sldId id="3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FF9900"/>
    <a:srgbClr val="F6800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60"/>
  </p:normalViewPr>
  <p:slideViewPr>
    <p:cSldViewPr snapToGrid="0">
      <p:cViewPr varScale="1">
        <p:scale>
          <a:sx n="63" d="100"/>
          <a:sy n="63" d="100"/>
        </p:scale>
        <p:origin x="8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61015F-7CC6-4D0A-9D87-873EA4C304CC}" type="datetimeFigureOut">
              <a:rPr lang="en-US" dirty="0"/>
              <a:t>2/22/2024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dirty="0"/>
          </a:p>
        </p:txBody>
      </p: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blipFill dpi="0" rotWithShape="1">
            <a:blip r:embed="rId2">
              <a:duotone>
                <a:schemeClr val="accent3">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02412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it-IT"/>
              <a:t>Fare clic per modificare gli stili del testo dello schema</a:t>
            </a:r>
          </a:p>
        </p:txBody>
      </p:sp>
      <p:sp>
        <p:nvSpPr>
          <p:cNvPr id="6" name="Content Placeholder 5"/>
          <p:cNvSpPr>
            <a:spLocks noGrp="1"/>
          </p:cNvSpPr>
          <p:nvPr>
            <p:ph sz="quarter" idx="4"/>
          </p:nvPr>
        </p:nvSpPr>
        <p:spPr>
          <a:xfrm>
            <a:off x="5990888" y="2967788"/>
            <a:ext cx="4754880" cy="334157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2/22/2024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2/22/2024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2/22/2024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05C68B11-C5A8-448C-8CE9-B1A273C79CFC}"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dirty="0"/>
              <a:t>Fare clic sull'icona per inserire un'immagine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C7616CA0-919D-4A49-9C8A-62FDFB3A5183}" type="datetimeFigureOut">
              <a:rPr lang="en-US" dirty="0"/>
              <a:t>2/22/2024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2/22/2024</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a:t>
            </a:fld>
            <a:endParaRPr lang="en-US" dirty="0"/>
          </a:p>
        </p:txBody>
      </p:sp>
      <p:cxnSp>
        <p:nvCxnSpPr>
          <p:cNvPr id="8" name="Straight Connector 7"/>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7/06/relationships/model3d" Target="../media/model3d1.glb"/><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 name="Titolo 1">
            <a:extLst>
              <a:ext uri="{FF2B5EF4-FFF2-40B4-BE49-F238E27FC236}">
                <a16:creationId xmlns:a16="http://schemas.microsoft.com/office/drawing/2014/main" id="{BA021E18-4BC2-9D9F-36E6-8BE91CE283F3}"/>
              </a:ext>
            </a:extLst>
          </p:cNvPr>
          <p:cNvSpPr>
            <a:spLocks noGrp="1"/>
          </p:cNvSpPr>
          <p:nvPr>
            <p:ph type="ctrTitle"/>
          </p:nvPr>
        </p:nvSpPr>
        <p:spPr>
          <a:xfrm>
            <a:off x="457200" y="4787900"/>
            <a:ext cx="7772400" cy="1635277"/>
          </a:xfrm>
        </p:spPr>
        <p:txBody>
          <a:bodyPr>
            <a:noAutofit/>
          </a:bodyPr>
          <a:lstStyle/>
          <a:p>
            <a:r>
              <a:rPr lang="it-IT" sz="2800" b="1">
                <a:solidFill>
                  <a:srgbClr val="8A0000"/>
                </a:solidFill>
                <a:latin typeface="Trebuchet MS" panose="020B0603020202020204" pitchFamily="34" charset="0"/>
              </a:rPr>
              <a:t>LA </a:t>
            </a:r>
            <a:r>
              <a:rPr lang="it-IT" sz="2800" b="1" dirty="0">
                <a:solidFill>
                  <a:srgbClr val="8A0000"/>
                </a:solidFill>
                <a:latin typeface="Trebuchet MS" panose="020B0603020202020204" pitchFamily="34" charset="0"/>
              </a:rPr>
              <a:t>MAPPATURA DEL CUSTOMER JOURNEY</a:t>
            </a:r>
            <a:endParaRPr lang="it-IT" sz="2800" b="1" dirty="0">
              <a:solidFill>
                <a:schemeClr val="accent1"/>
              </a:solidFill>
            </a:endParaRPr>
          </a:p>
        </p:txBody>
      </p:sp>
      <p:pic>
        <p:nvPicPr>
          <p:cNvPr id="7" name="Immagine 6">
            <a:extLst>
              <a:ext uri="{FF2B5EF4-FFF2-40B4-BE49-F238E27FC236}">
                <a16:creationId xmlns:a16="http://schemas.microsoft.com/office/drawing/2014/main" id="{93F351BD-1031-8248-7097-8991799E0B0F}"/>
              </a:ext>
            </a:extLst>
          </p:cNvPr>
          <p:cNvPicPr>
            <a:picLocks noChangeAspect="1"/>
          </p:cNvPicPr>
          <p:nvPr/>
        </p:nvPicPr>
        <p:blipFill rotWithShape="1">
          <a:blip r:embed="rId2"/>
          <a:srcRect l="806" r="806"/>
          <a:stretch/>
        </p:blipFill>
        <p:spPr>
          <a:xfrm>
            <a:off x="8765797" y="4882829"/>
            <a:ext cx="2868990" cy="1540348"/>
          </a:xfrm>
          <a:prstGeom prst="rect">
            <a:avLst/>
          </a:prstGeom>
          <a:gradFill>
            <a:gsLst>
              <a:gs pos="0">
                <a:schemeClr val="accent1">
                  <a:lumMod val="67000"/>
                </a:schemeClr>
              </a:gs>
              <a:gs pos="15000">
                <a:srgbClr val="EA6B47"/>
              </a:gs>
              <a:gs pos="25000">
                <a:srgbClr val="E66743"/>
              </a:gs>
              <a:gs pos="9000">
                <a:srgbClr val="DE603C"/>
              </a:gs>
              <a:gs pos="0">
                <a:srgbClr val="CE512D"/>
              </a:gs>
              <a:gs pos="0">
                <a:schemeClr val="accent1">
                  <a:lumMod val="97000"/>
                  <a:lumOff val="3000"/>
                </a:schemeClr>
              </a:gs>
              <a:gs pos="0">
                <a:schemeClr val="accent1">
                  <a:lumMod val="60000"/>
                  <a:lumOff val="40000"/>
                </a:schemeClr>
              </a:gs>
            </a:gsLst>
            <a:lin ang="16200000" scaled="1"/>
          </a:gradFill>
        </p:spPr>
      </p:pic>
    </p:spTree>
    <p:extLst>
      <p:ext uri="{BB962C8B-B14F-4D97-AF65-F5344CB8AC3E}">
        <p14:creationId xmlns:p14="http://schemas.microsoft.com/office/powerpoint/2010/main" val="3014579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ttangolo con due angoli in diagonale arrotondati 2">
            <a:extLst>
              <a:ext uri="{FF2B5EF4-FFF2-40B4-BE49-F238E27FC236}">
                <a16:creationId xmlns:a16="http://schemas.microsoft.com/office/drawing/2014/main" id="{FFA1DE00-15AA-3344-6018-4336381168B3}"/>
              </a:ext>
            </a:extLst>
          </p:cNvPr>
          <p:cNvSpPr/>
          <p:nvPr/>
        </p:nvSpPr>
        <p:spPr>
          <a:xfrm>
            <a:off x="218770" y="762000"/>
            <a:ext cx="11698910" cy="5135880"/>
          </a:xfrm>
          <a:prstGeom prst="round2Diag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18770" y="213360"/>
            <a:ext cx="11721439" cy="6372970"/>
          </a:xfrm>
        </p:spPr>
        <p:txBody>
          <a:bodyPr>
            <a:noAutofit/>
          </a:bodyPr>
          <a:lstStyle/>
          <a:p>
            <a:r>
              <a:rPr lang="it-IT" sz="2800" cap="none" dirty="0">
                <a:solidFill>
                  <a:schemeClr val="bg1"/>
                </a:solidFill>
                <a:latin typeface="Trebuchet MS" panose="020B0603020202020204" pitchFamily="34" charset="0"/>
              </a:rPr>
              <a:t>La mappatura del customer journey è una tecnica per ottimizzare i processi relativi al cliente e sviluppare approcci gestionali innovativi.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Identifica con esattezza i punti in cui sono possibili miglioramenti ai processi di contatto con i clienti, al fine di ottenere una customer experience ottimale in tutti i canali.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Chiarisce inoltre come un dato aspetto possa essere organizzato in modo più efficiente e con una migliore.</a:t>
            </a:r>
          </a:p>
        </p:txBody>
      </p:sp>
    </p:spTree>
    <p:extLst>
      <p:ext uri="{BB962C8B-B14F-4D97-AF65-F5344CB8AC3E}">
        <p14:creationId xmlns:p14="http://schemas.microsoft.com/office/powerpoint/2010/main" val="2355852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ttangolo con angoli arrotondati 3">
            <a:extLst>
              <a:ext uri="{FF2B5EF4-FFF2-40B4-BE49-F238E27FC236}">
                <a16:creationId xmlns:a16="http://schemas.microsoft.com/office/drawing/2014/main" id="{EE67FB89-29C5-4F6A-5D8E-426EEDB4D8A8}"/>
              </a:ext>
            </a:extLst>
          </p:cNvPr>
          <p:cNvSpPr/>
          <p:nvPr/>
        </p:nvSpPr>
        <p:spPr>
          <a:xfrm>
            <a:off x="7940040" y="0"/>
            <a:ext cx="4010660" cy="6858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3" name="Rettangolo con angoli arrotondati 2">
            <a:extLst>
              <a:ext uri="{FF2B5EF4-FFF2-40B4-BE49-F238E27FC236}">
                <a16:creationId xmlns:a16="http://schemas.microsoft.com/office/drawing/2014/main" id="{E161F2FE-8275-CCF5-E24A-52E56D06D47D}"/>
              </a:ext>
            </a:extLst>
          </p:cNvPr>
          <p:cNvSpPr/>
          <p:nvPr/>
        </p:nvSpPr>
        <p:spPr>
          <a:xfrm>
            <a:off x="182880" y="0"/>
            <a:ext cx="3840480" cy="68580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3" spcCol="360000">
            <a:noAutofit/>
          </a:bodyPr>
          <a:lstStyle/>
          <a:p>
            <a:pPr algn="ctr"/>
            <a:r>
              <a:rPr lang="it-IT" sz="3000" cap="none" dirty="0">
                <a:solidFill>
                  <a:schemeClr val="bg1"/>
                </a:solidFill>
                <a:latin typeface="Trebuchet MS" panose="020B0603020202020204" pitchFamily="34" charset="0"/>
              </a:rPr>
              <a:t>La mappatura del customer journey, se utilizzata correttamente, è uno strumento semplice ed efficace per migliorare la customer experience nei diversi canali e garantire una maggiore efficienza nei processi gestiti dai clienti. </a:t>
            </a: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br>
              <a:rPr lang="it-IT" sz="30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Uno strumento indispensabile nei processi di progettazione di siti web e app efficaci. </a:t>
            </a: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E’</a:t>
            </a:r>
            <a:br>
              <a:rPr lang="it-IT" sz="2800" cap="none" dirty="0">
                <a:solidFill>
                  <a:schemeClr val="bg1"/>
                </a:solidFill>
                <a:latin typeface="Trebuchet MS" panose="020B0603020202020204" pitchFamily="34" charset="0"/>
              </a:rPr>
            </a:br>
            <a:r>
              <a:rPr lang="it-IT" sz="2800" cap="none" dirty="0">
                <a:solidFill>
                  <a:schemeClr val="bg1"/>
                </a:solidFill>
                <a:latin typeface="Trebuchet MS" panose="020B0603020202020204" pitchFamily="34" charset="0"/>
              </a:rPr>
              <a:t>anche un metodo per visualizzare il processo di acquisto o il servizio dal punto di vista del processo decisionale del cliente.</a:t>
            </a:r>
          </a:p>
        </p:txBody>
      </p:sp>
    </p:spTree>
    <p:extLst>
      <p:ext uri="{BB962C8B-B14F-4D97-AF65-F5344CB8AC3E}">
        <p14:creationId xmlns:p14="http://schemas.microsoft.com/office/powerpoint/2010/main" val="3285694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8D98EE46-797C-45B8-8337-491B94E058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634501" y="640080"/>
            <a:ext cx="4019429" cy="3339348"/>
          </a:xfrm>
        </p:spPr>
        <p:txBody>
          <a:bodyPr vert="horz" lIns="91440" tIns="45720" rIns="91440" bIns="45720" rtlCol="0" anchor="b">
            <a:normAutofit/>
          </a:bodyPr>
          <a:lstStyle/>
          <a:p>
            <a:pPr algn="r"/>
            <a:r>
              <a:rPr lang="en-US" sz="1400" spc="200">
                <a:solidFill>
                  <a:srgbClr val="FFFFFF"/>
                </a:solidFill>
              </a:rPr>
              <a:t>Una mappatura efficace del customer journey inizia dal punto esatto in cui il consumatore inizia il suo "viaggio", per concludersi nel punto in cui quel decisore d'acquisto valuta positivamente un risultato.</a:t>
            </a:r>
            <a:br>
              <a:rPr lang="en-US" sz="1400" spc="200">
                <a:solidFill>
                  <a:srgbClr val="FFFFFF"/>
                </a:solidFill>
              </a:rPr>
            </a:br>
            <a:br>
              <a:rPr lang="en-US" sz="1400" spc="200">
                <a:solidFill>
                  <a:srgbClr val="FFFFFF"/>
                </a:solidFill>
              </a:rPr>
            </a:br>
            <a:br>
              <a:rPr lang="en-US" sz="1400" spc="200">
                <a:solidFill>
                  <a:srgbClr val="FFFFFF"/>
                </a:solidFill>
              </a:rPr>
            </a:br>
            <a:r>
              <a:rPr lang="en-US" sz="1400" spc="200">
                <a:solidFill>
                  <a:srgbClr val="FFFFFF"/>
                </a:solidFill>
              </a:rPr>
              <a:t>È importante rendersi conto che, probabilmente, segmenti di consumatori diversi compiono percorsi diversi. Il customer journey di un turista sarà quindi molto diverso da quello di un viaggiatore per affari.</a:t>
            </a:r>
          </a:p>
        </p:txBody>
      </p:sp>
      <p:cxnSp>
        <p:nvCxnSpPr>
          <p:cNvPr id="13" name="Straight Connector 12">
            <a:extLst>
              <a:ext uri="{FF2B5EF4-FFF2-40B4-BE49-F238E27FC236}">
                <a16:creationId xmlns:a16="http://schemas.microsoft.com/office/drawing/2014/main" id="{4E4CA735-62CB-4665-AA7D-4A259E3F7CE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9130" y="4156010"/>
            <a:ext cx="356616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619704C7-B579-43B7-89ED-555E6619AF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396" y="0"/>
            <a:ext cx="6909991" cy="6858000"/>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9875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C9D6DD36-50FE-47C1-8D00-3D3C4187EC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F9ADC11-F6B8-4B69-8AC7-50377071A1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1" name="Rectangle 10">
            <a:extLst>
              <a:ext uri="{FF2B5EF4-FFF2-40B4-BE49-F238E27FC236}">
                <a16:creationId xmlns:a16="http://schemas.microsoft.com/office/drawing/2014/main" id="{62AE8E50-35D4-4D5A-A4BB-168CBB027D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94D87A0-BA55-4A8B-9FD6-6109543D2B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7946" y="620720"/>
            <a:ext cx="3366054" cy="5571069"/>
          </a:xfrm>
          <a:prstGeom prst="rect">
            <a:avLst/>
          </a:prstGeom>
          <a:blipFill dpi="0" rotWithShape="1">
            <a:blip r:embed="rId2">
              <a:duotone>
                <a:schemeClr val="accent1">
                  <a:shade val="45000"/>
                  <a:satMod val="135000"/>
                </a:schemeClr>
                <a:prstClr val="white"/>
              </a:duotone>
            </a:blip>
            <a:srcRect/>
            <a:tile tx="0" ty="0" sx="80000" sy="80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1B26E892-1320-40AA-9CA1-246721C187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28592" y="620720"/>
            <a:ext cx="7323231" cy="55931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4713224" y="1105351"/>
            <a:ext cx="6353967" cy="3023981"/>
          </a:xfrm>
        </p:spPr>
        <p:txBody>
          <a:bodyPr vert="horz" lIns="91440" tIns="45720" rIns="91440" bIns="45720" numCol="1" spcCol="360000" rtlCol="0" anchor="b">
            <a:normAutofit/>
          </a:bodyPr>
          <a:lstStyle/>
          <a:p>
            <a:r>
              <a:rPr lang="en-US" sz="1900" i="1" spc="200">
                <a:solidFill>
                  <a:srgbClr val="FFFFFF"/>
                </a:solidFill>
                <a:effectLst>
                  <a:outerShdw blurRad="38100" dist="38100" dir="2700000" algn="tl">
                    <a:srgbClr val="000000">
                      <a:alpha val="43137"/>
                    </a:srgbClr>
                  </a:outerShdw>
                </a:effectLst>
              </a:rPr>
              <a:t>I customer touchpoint sono le interazioni individuali che le persone hanno con i brand prima, durante e dopo l'acquisto. </a:t>
            </a:r>
            <a:br>
              <a:rPr lang="en-US" sz="1900" i="1" spc="200">
                <a:solidFill>
                  <a:srgbClr val="FFFFFF"/>
                </a:solidFill>
                <a:effectLst>
                  <a:outerShdw blurRad="38100" dist="38100" dir="2700000" algn="tl">
                    <a:srgbClr val="000000">
                      <a:alpha val="43137"/>
                    </a:srgbClr>
                  </a:outerShdw>
                </a:effectLst>
              </a:rPr>
            </a:br>
            <a:br>
              <a:rPr lang="en-US" sz="1900" spc="200">
                <a:solidFill>
                  <a:srgbClr val="FFFFFF"/>
                </a:solidFill>
              </a:rPr>
            </a:br>
            <a:br>
              <a:rPr lang="en-US" sz="1900" spc="200">
                <a:solidFill>
                  <a:srgbClr val="FFFFFF"/>
                </a:solidFill>
              </a:rPr>
            </a:br>
            <a:r>
              <a:rPr lang="en-US" sz="1900" spc="200">
                <a:solidFill>
                  <a:srgbClr val="FFFFFF"/>
                </a:solidFill>
              </a:rPr>
              <a:t>I marketer analizzano i customer touchpoint perché rappresentano opportunità per clienti e potenziali clienti di conoscere un brand, averne un'esperienza positiva e sviluppare atteggiamenti e associazioni mentali che possono portare ad acquisti futuri, alla brand loyalty e al passaparola positivo.</a:t>
            </a:r>
          </a:p>
        </p:txBody>
      </p:sp>
      <p:cxnSp>
        <p:nvCxnSpPr>
          <p:cNvPr id="17" name="Straight Connector 16">
            <a:extLst>
              <a:ext uri="{FF2B5EF4-FFF2-40B4-BE49-F238E27FC236}">
                <a16:creationId xmlns:a16="http://schemas.microsoft.com/office/drawing/2014/main" id="{C9A1F79C-E4D1-4AAE-BA11-3A09005252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842932" y="4214336"/>
            <a:ext cx="5120640"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51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223" name="Straight Connector 9222">
            <a:extLst>
              <a:ext uri="{FF2B5EF4-FFF2-40B4-BE49-F238E27FC236}">
                <a16:creationId xmlns:a16="http://schemas.microsoft.com/office/drawing/2014/main" id="{988A901F-2380-409D-B12F-3A0FDAFAEE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225" name="Rectangle 9224">
            <a:extLst>
              <a:ext uri="{FF2B5EF4-FFF2-40B4-BE49-F238E27FC236}">
                <a16:creationId xmlns:a16="http://schemas.microsoft.com/office/drawing/2014/main" id="{14CD50C8-2F85-4F12-A5B5-9336E254A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blipFill dpi="0" rotWithShape="1">
            <a:blip r:embed="rId2">
              <a:duotone>
                <a:schemeClr val="accent1">
                  <a:shade val="45000"/>
                  <a:satMod val="135000"/>
                </a:schemeClr>
                <a:prstClr val="white"/>
              </a:duotone>
            </a:blip>
            <a:srcRect/>
            <a:tile tx="-133350" ty="-6350" sx="50000" sy="50000" flip="none" algn="tl"/>
          </a:blipFill>
          <a:ln>
            <a:noFill/>
          </a:ln>
        </p:spPr>
        <p:style>
          <a:lnRef idx="2">
            <a:schemeClr val="accent1">
              <a:shade val="50000"/>
            </a:schemeClr>
          </a:lnRef>
          <a:fillRef idx="1">
            <a:schemeClr val="accent1"/>
          </a:fillRef>
          <a:effectRef idx="0">
            <a:schemeClr val="accent1"/>
          </a:effectRef>
          <a:fontRef idx="minor">
            <a:schemeClr val="lt1"/>
          </a:fontRef>
        </p:style>
      </p:sp>
      <p:pic>
        <p:nvPicPr>
          <p:cNvPr id="9218" name="Picture 2" descr="Successo: 4 mosse per raggiungere i propri obiettivi - Blog - Federica ...">
            <a:extLst>
              <a:ext uri="{FF2B5EF4-FFF2-40B4-BE49-F238E27FC236}">
                <a16:creationId xmlns:a16="http://schemas.microsoft.com/office/drawing/2014/main" id="{9ADE395B-8DBB-44CF-32D4-E24A88E2E9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682" t="9091" r="4874"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9227" name="Rectangle 9226">
            <a:extLst>
              <a:ext uri="{FF2B5EF4-FFF2-40B4-BE49-F238E27FC236}">
                <a16:creationId xmlns:a16="http://schemas.microsoft.com/office/drawing/2014/main" id="{CC1CA635-2D9C-4E3E-820F-5FE35AC143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rgbClr val="295157">
              <a:alpha val="9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olo 1">
            <a:extLst>
              <a:ext uri="{FF2B5EF4-FFF2-40B4-BE49-F238E27FC236}">
                <a16:creationId xmlns:a16="http://schemas.microsoft.com/office/drawing/2014/main" id="{0B745EA8-81C1-156D-7493-2AE636FD9301}"/>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z="3500" spc="200">
                <a:solidFill>
                  <a:srgbClr val="FFFFFF"/>
                </a:solidFill>
              </a:rPr>
              <a:t>La mappatura del customer journey, inclusi i touchpoint, può essere effettuata in diverse fasi e per una varietà di scopi:</a:t>
            </a:r>
          </a:p>
        </p:txBody>
      </p:sp>
      <p:cxnSp>
        <p:nvCxnSpPr>
          <p:cNvPr id="9229" name="Straight Connector 9228">
            <a:extLst>
              <a:ext uri="{FF2B5EF4-FFF2-40B4-BE49-F238E27FC236}">
                <a16:creationId xmlns:a16="http://schemas.microsoft.com/office/drawing/2014/main" id="{E0E62FBC-456F-48AE-91ED-3956405D76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39336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aborazione alternativa 9">
            <a:extLst>
              <a:ext uri="{FF2B5EF4-FFF2-40B4-BE49-F238E27FC236}">
                <a16:creationId xmlns:a16="http://schemas.microsoft.com/office/drawing/2014/main" id="{9766B8A5-3887-F9A7-D5D7-930AE24C6CA0}"/>
              </a:ext>
            </a:extLst>
          </p:cNvPr>
          <p:cNvSpPr/>
          <p:nvPr/>
        </p:nvSpPr>
        <p:spPr>
          <a:xfrm>
            <a:off x="161772" y="0"/>
            <a:ext cx="5854700" cy="682752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mc:AlternateContent xmlns:mc="http://schemas.openxmlformats.org/markup-compatibility/2006">
        <mc:Choice xmlns:am3d="http://schemas.microsoft.com/office/drawing/2017/model3d" Requires="am3d">
          <p:graphicFrame>
            <p:nvGraphicFramePr>
              <p:cNvPr id="9" name="Modello 3D 8" descr="Tigre cartone animato (a colori)">
                <a:extLst>
                  <a:ext uri="{FF2B5EF4-FFF2-40B4-BE49-F238E27FC236}">
                    <a16:creationId xmlns:a16="http://schemas.microsoft.com/office/drawing/2014/main" id="{B634E066-A600-DCC4-5E9D-B7ACCACE6207}"/>
                  </a:ext>
                </a:extLst>
              </p:cNvPr>
              <p:cNvGraphicFramePr>
                <a:graphicFrameLocks noChangeAspect="1"/>
              </p:cNvGraphicFramePr>
              <p:nvPr>
                <p:extLst>
                  <p:ext uri="{D42A27DB-BD31-4B8C-83A1-F6EECF244321}">
                    <p14:modId xmlns:p14="http://schemas.microsoft.com/office/powerpoint/2010/main" val="468462141"/>
                  </p:ext>
                </p:extLst>
              </p:nvPr>
            </p:nvGraphicFramePr>
            <p:xfrm>
              <a:off x="11622618" y="6102426"/>
              <a:ext cx="635180" cy="967807"/>
            </p:xfrm>
            <a:graphic>
              <a:graphicData uri="http://schemas.microsoft.com/office/drawing/2017/model3d">
                <am3d:model3d r:embed="rId2">
                  <am3d:spPr>
                    <a:xfrm>
                      <a:off x="0" y="0"/>
                      <a:ext cx="635180" cy="967807"/>
                    </a:xfrm>
                    <a:prstGeom prst="rect">
                      <a:avLst/>
                    </a:prstGeom>
                  </am3d:spPr>
                  <am3d:camera>
                    <am3d:pos x="0" y="0" z="53222240"/>
                    <am3d:up dx="0" dy="36000000" dz="0"/>
                    <am3d:lookAt x="0" y="0" z="0"/>
                    <am3d:perspective fov="2700000"/>
                  </am3d:camera>
                  <am3d:trans>
                    <am3d:meterPerModelUnit n="18068620" d="1000000"/>
                    <am3d:preTrans dx="126657" dy="-8211284" dz="4650786"/>
                    <am3d:scale>
                      <am3d:sx n="1000000" d="1000000"/>
                      <am3d:sy n="1000000" d="1000000"/>
                      <am3d:sz n="1000000" d="1000000"/>
                    </am3d:scale>
                    <am3d:rot ax="-1161398" ay="37792" az="-13282"/>
                    <am3d:postTrans dx="0" dy="0" dz="0"/>
                  </am3d:trans>
                  <am3d:raster rName="Office3DRenderer" rVer="16.0.8326">
                    <am3d:blip r:embed="rId3"/>
                  </am3d:raster>
                  <am3d:objViewport viewportSz="17648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lo 3D 8" descr="Tigre cartone animato (a colori)">
                <a:extLst>
                  <a:ext uri="{FF2B5EF4-FFF2-40B4-BE49-F238E27FC236}">
                    <a16:creationId xmlns:a16="http://schemas.microsoft.com/office/drawing/2014/main" id="{B634E066-A600-DCC4-5E9D-B7ACCACE6207}"/>
                  </a:ext>
                </a:extLst>
              </p:cNvPr>
              <p:cNvPicPr>
                <a:picLocks noGrp="1" noRot="1" noChangeAspect="1" noMove="1" noResize="1" noEditPoints="1" noAdjustHandles="1" noChangeArrowheads="1" noChangeShapeType="1" noCrop="1"/>
              </p:cNvPicPr>
              <p:nvPr/>
            </p:nvPicPr>
            <p:blipFill>
              <a:blip r:embed="rId3"/>
              <a:stretch>
                <a:fillRect/>
              </a:stretch>
            </p:blipFill>
            <p:spPr>
              <a:xfrm>
                <a:off x="11622618" y="6102426"/>
                <a:ext cx="635180" cy="967807"/>
              </a:xfrm>
              <a:prstGeom prst="rect">
                <a:avLst/>
              </a:prstGeom>
            </p:spPr>
          </p:pic>
        </mc:Fallback>
      </mc:AlternateContent>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2" spcCol="360000">
            <a:noAutofit/>
          </a:bodyPr>
          <a:lstStyle/>
          <a:p>
            <a:r>
              <a:rPr lang="it-IT" sz="2600" cap="none" dirty="0">
                <a:solidFill>
                  <a:schemeClr val="bg1"/>
                </a:solidFill>
                <a:latin typeface="Trebuchet MS" panose="020B0603020202020204" pitchFamily="34" charset="0"/>
              </a:rPr>
              <a:t>• Individuare le opportunità di mercato e di crescita dal punto di vista del cliente;</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fare in modo che l'organizzazione e i suoi collaboratori vedano il marketing digitale dal punto di vista del cliente;</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valutare e migliorare i prodotti realizzati;</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fornire indicazioni e controllare il processo di misurazione della customer experience;</a:t>
            </a:r>
            <a:br>
              <a:rPr lang="it-IT" sz="2800" cap="none" dirty="0">
                <a:solidFill>
                  <a:schemeClr val="accent4">
                    <a:lumMod val="75000"/>
                  </a:schemeClr>
                </a:solidFill>
                <a:latin typeface="Trebuchet MS" panose="020B0603020202020204" pitchFamily="34" charset="0"/>
              </a:rPr>
            </a:br>
            <a:br>
              <a:rPr lang="it-IT" sz="2800" cap="none" dirty="0">
                <a:solidFill>
                  <a:schemeClr val="accent4">
                    <a:lumMod val="75000"/>
                  </a:schemeClr>
                </a:solidFill>
                <a:latin typeface="Trebuchet MS" panose="020B0603020202020204" pitchFamily="34" charset="0"/>
              </a:rPr>
            </a:br>
            <a:endParaRPr lang="it-IT" sz="2800" cap="none" dirty="0">
              <a:solidFill>
                <a:schemeClr val="accent4">
                  <a:lumMod val="75000"/>
                </a:schemeClr>
              </a:solidFill>
              <a:latin typeface="Trebuchet MS" panose="020B0603020202020204" pitchFamily="34" charset="0"/>
            </a:endParaRPr>
          </a:p>
        </p:txBody>
      </p:sp>
    </p:spTree>
    <p:extLst>
      <p:ext uri="{BB962C8B-B14F-4D97-AF65-F5344CB8AC3E}">
        <p14:creationId xmlns:p14="http://schemas.microsoft.com/office/powerpoint/2010/main" val="282382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Elaborazione alternativa 9">
            <a:extLst>
              <a:ext uri="{FF2B5EF4-FFF2-40B4-BE49-F238E27FC236}">
                <a16:creationId xmlns:a16="http://schemas.microsoft.com/office/drawing/2014/main" id="{9766B8A5-3887-F9A7-D5D7-930AE24C6CA0}"/>
              </a:ext>
            </a:extLst>
          </p:cNvPr>
          <p:cNvSpPr/>
          <p:nvPr/>
        </p:nvSpPr>
        <p:spPr>
          <a:xfrm>
            <a:off x="161772" y="0"/>
            <a:ext cx="5854700" cy="682752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it-IT"/>
          </a:p>
        </p:txBody>
      </p:sp>
      <mc:AlternateContent xmlns:mc="http://schemas.openxmlformats.org/markup-compatibility/2006">
        <mc:Choice xmlns:am3d="http://schemas.microsoft.com/office/drawing/2017/model3d" Requires="am3d">
          <p:graphicFrame>
            <p:nvGraphicFramePr>
              <p:cNvPr id="9" name="Modello 3D 8" descr="Tigre cartone animato (a colori)">
                <a:extLst>
                  <a:ext uri="{FF2B5EF4-FFF2-40B4-BE49-F238E27FC236}">
                    <a16:creationId xmlns:a16="http://schemas.microsoft.com/office/drawing/2014/main" id="{B634E066-A600-DCC4-5E9D-B7ACCACE6207}"/>
                  </a:ext>
                </a:extLst>
              </p:cNvPr>
              <p:cNvGraphicFramePr>
                <a:graphicFrameLocks noChangeAspect="1"/>
              </p:cNvGraphicFramePr>
              <p:nvPr/>
            </p:nvGraphicFramePr>
            <p:xfrm>
              <a:off x="11622618" y="6102426"/>
              <a:ext cx="635180" cy="967807"/>
            </p:xfrm>
            <a:graphic>
              <a:graphicData uri="http://schemas.microsoft.com/office/drawing/2017/model3d">
                <am3d:model3d r:embed="rId2">
                  <am3d:spPr>
                    <a:xfrm>
                      <a:off x="0" y="0"/>
                      <a:ext cx="635180" cy="967807"/>
                    </a:xfrm>
                    <a:prstGeom prst="rect">
                      <a:avLst/>
                    </a:prstGeom>
                  </am3d:spPr>
                  <am3d:camera>
                    <am3d:pos x="0" y="0" z="53222240"/>
                    <am3d:up dx="0" dy="36000000" dz="0"/>
                    <am3d:lookAt x="0" y="0" z="0"/>
                    <am3d:perspective fov="2700000"/>
                  </am3d:camera>
                  <am3d:trans>
                    <am3d:meterPerModelUnit n="18068620" d="1000000"/>
                    <am3d:preTrans dx="126657" dy="-8211284" dz="4650786"/>
                    <am3d:scale>
                      <am3d:sx n="1000000" d="1000000"/>
                      <am3d:sy n="1000000" d="1000000"/>
                      <am3d:sz n="1000000" d="1000000"/>
                    </am3d:scale>
                    <am3d:rot ax="-1161398" ay="37792" az="-13282"/>
                    <am3d:postTrans dx="0" dy="0" dz="0"/>
                  </am3d:trans>
                  <am3d:raster rName="Office3DRenderer" rVer="16.0.8326">
                    <am3d:blip r:embed="rId3"/>
                  </am3d:raster>
                  <am3d:objViewport viewportSz="176482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9" name="Modello 3D 8" descr="Tigre cartone animato (a colori)">
                <a:extLst>
                  <a:ext uri="{FF2B5EF4-FFF2-40B4-BE49-F238E27FC236}">
                    <a16:creationId xmlns:a16="http://schemas.microsoft.com/office/drawing/2014/main" id="{B634E066-A600-DCC4-5E9D-B7ACCACE6207}"/>
                  </a:ext>
                </a:extLst>
              </p:cNvPr>
              <p:cNvPicPr>
                <a:picLocks noGrp="1" noRot="1" noChangeAspect="1" noMove="1" noResize="1" noEditPoints="1" noAdjustHandles="1" noChangeArrowheads="1" noChangeShapeType="1" noCrop="1"/>
              </p:cNvPicPr>
              <p:nvPr/>
            </p:nvPicPr>
            <p:blipFill>
              <a:blip r:embed="rId3"/>
              <a:stretch>
                <a:fillRect/>
              </a:stretch>
            </p:blipFill>
            <p:spPr>
              <a:xfrm>
                <a:off x="11622618" y="6102426"/>
                <a:ext cx="635180" cy="967807"/>
              </a:xfrm>
              <a:prstGeom prst="rect">
                <a:avLst/>
              </a:prstGeom>
            </p:spPr>
          </p:pic>
        </mc:Fallback>
      </mc:AlternateContent>
      <p:sp>
        <p:nvSpPr>
          <p:cNvPr id="2" name="Titolo 1">
            <a:extLst>
              <a:ext uri="{FF2B5EF4-FFF2-40B4-BE49-F238E27FC236}">
                <a16:creationId xmlns:a16="http://schemas.microsoft.com/office/drawing/2014/main" id="{B9524560-5693-6C28-B76B-F050A2136282}"/>
              </a:ext>
            </a:extLst>
          </p:cNvPr>
          <p:cNvSpPr>
            <a:spLocks noGrp="1"/>
          </p:cNvSpPr>
          <p:nvPr>
            <p:ph type="title"/>
          </p:nvPr>
        </p:nvSpPr>
        <p:spPr>
          <a:xfrm>
            <a:off x="241300" y="225288"/>
            <a:ext cx="11698909" cy="6361042"/>
          </a:xfrm>
        </p:spPr>
        <p:txBody>
          <a:bodyPr numCol="2" spcCol="360000">
            <a:noAutofit/>
          </a:bodyPr>
          <a:lstStyle/>
          <a:p>
            <a:br>
              <a:rPr lang="it-IT" sz="2800" cap="none" dirty="0">
                <a:solidFill>
                  <a:schemeClr val="bg1"/>
                </a:solidFill>
                <a:latin typeface="Trebuchet MS" panose="020B0603020202020204" pitchFamily="34" charset="0"/>
              </a:rPr>
            </a:br>
            <a:br>
              <a:rPr lang="it-IT" sz="28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sviluppare idee di prodotti e servizi che forniscano la customer experience desiderata;</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aiutare a identificare i cambiamenti organizzativi che facilitano la realizzazione del prodotto;</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sviluppare approcci operativi innovativi e nuovi servizi;</a:t>
            </a:r>
            <a:br>
              <a:rPr lang="it-IT" sz="2600" cap="none" dirty="0">
                <a:solidFill>
                  <a:schemeClr val="bg1"/>
                </a:solidFill>
                <a:latin typeface="Trebuchet MS" panose="020B0603020202020204" pitchFamily="34" charset="0"/>
              </a:rPr>
            </a:br>
            <a:br>
              <a:rPr lang="it-IT" sz="2600" cap="none" dirty="0">
                <a:solidFill>
                  <a:schemeClr val="bg1"/>
                </a:solidFill>
                <a:latin typeface="Trebuchet MS" panose="020B0603020202020204" pitchFamily="34" charset="0"/>
              </a:rPr>
            </a:br>
            <a:r>
              <a:rPr lang="it-IT" sz="2600" cap="none" dirty="0">
                <a:solidFill>
                  <a:schemeClr val="bg1"/>
                </a:solidFill>
                <a:latin typeface="Trebuchet MS" panose="020B0603020202020204" pitchFamily="34" charset="0"/>
              </a:rPr>
              <a:t>• acquisire insight sulle possibili sinergie tra canali.</a:t>
            </a:r>
          </a:p>
        </p:txBody>
      </p:sp>
    </p:spTree>
    <p:extLst>
      <p:ext uri="{BB962C8B-B14F-4D97-AF65-F5344CB8AC3E}">
        <p14:creationId xmlns:p14="http://schemas.microsoft.com/office/powerpoint/2010/main" val="15751036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e">
  <a:themeElements>
    <a:clrScheme name="Ross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29F68FFC-748B-4FC3-BF39-7F84A6D5840F}"/>
    </a:ext>
  </a:extLst>
</a:theme>
</file>

<file path=docProps/app.xml><?xml version="1.0" encoding="utf-8"?>
<Properties xmlns="http://schemas.openxmlformats.org/officeDocument/2006/extended-properties" xmlns:vt="http://schemas.openxmlformats.org/officeDocument/2006/docPropsVTypes">
  <Template>Integral</Template>
  <TotalTime>292</TotalTime>
  <Words>456</Words>
  <Application>Microsoft Office PowerPoint</Application>
  <PresentationFormat>Widescreen</PresentationFormat>
  <Paragraphs>8</Paragraphs>
  <Slides>8</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8</vt:i4>
      </vt:variant>
    </vt:vector>
  </HeadingPairs>
  <TitlesOfParts>
    <vt:vector size="13" baseType="lpstr">
      <vt:lpstr>Trebuchet MS</vt:lpstr>
      <vt:lpstr>Tw Cen MT</vt:lpstr>
      <vt:lpstr>Tw Cen MT Condensed</vt:lpstr>
      <vt:lpstr>Wingdings 3</vt:lpstr>
      <vt:lpstr>Integrale</vt:lpstr>
      <vt:lpstr>LA MAPPATURA DEL CUSTOMER JOURNEY</vt:lpstr>
      <vt:lpstr>La mappatura del customer journey è una tecnica per ottimizzare i processi relativi al cliente e sviluppare approcci gestionali innovativi.   Identifica con esattezza i punti in cui sono possibili miglioramenti ai processi di contatto con i clienti, al fine di ottenere una customer experience ottimale in tutti i canali.   Chiarisce inoltre come un dato aspetto possa essere organizzato in modo più efficiente e con una migliore.</vt:lpstr>
      <vt:lpstr>La mappatura del customer journey, se utilizzata correttamente, è uno strumento semplice ed efficace per migliorare la customer experience nei diversi canali e garantire una maggiore efficienza nei processi gestiti dai clienti.                    Uno strumento indispensabile nei processi di progettazione di siti web e app efficaci.    E’ anche un metodo per visualizzare il processo di acquisto o il servizio dal punto di vista del processo decisionale del cliente.</vt:lpstr>
      <vt:lpstr>Una mappatura efficace del customer journey inizia dal punto esatto in cui il consumatore inizia il suo "viaggio", per concludersi nel punto in cui quel decisore d'acquisto valuta positivamente un risultato.   È importante rendersi conto che, probabilmente, segmenti di consumatori diversi compiono percorsi diversi. Il customer journey di un turista sarà quindi molto diverso da quello di un viaggiatore per affari.</vt:lpstr>
      <vt:lpstr>I customer touchpoint sono le interazioni individuali che le persone hanno con i brand prima, durante e dopo l'acquisto.    I marketer analizzano i customer touchpoint perché rappresentano opportunità per clienti e potenziali clienti di conoscere un brand, averne un'esperienza positiva e sviluppare atteggiamenti e associazioni mentali che possono portare ad acquisti futuri, alla brand loyalty e al passaparola positivo.</vt:lpstr>
      <vt:lpstr>La mappatura del customer journey, inclusi i touchpoint, può essere effettuata in diverse fasi e per una varietà di scopi:</vt:lpstr>
      <vt:lpstr>• Individuare le opportunità di mercato e di crescita dal punto di vista del cliente;  • fare in modo che l'organizzazione e i suoi collaboratori vedano il marketing digitale dal punto di vista del cliente;  • valutare e migliorare i prodotti realizzati;  • fornire indicazioni e controllare il processo di misurazione della customer experience;  </vt:lpstr>
      <vt:lpstr>  • sviluppare idee di prodotti e servizi che forniscano la customer experience desiderata;  • aiutare a identificare i cambiamenti organizzativi che facilitano la realizzazione del prodotto;  • sviluppare approcci operativi innovativi e nuovi servizi;  • acquisire insight sulle possibili sinergie tra canali.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pietropaolo garofalo</dc:creator>
  <cp:lastModifiedBy>Rossana Piccolo</cp:lastModifiedBy>
  <cp:revision>10</cp:revision>
  <dcterms:created xsi:type="dcterms:W3CDTF">2023-04-01T16:31:51Z</dcterms:created>
  <dcterms:modified xsi:type="dcterms:W3CDTF">2024-02-22T18:32:20Z</dcterms:modified>
</cp:coreProperties>
</file>