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5" r:id="rId2"/>
    <p:sldId id="433" r:id="rId3"/>
    <p:sldId id="446" r:id="rId4"/>
    <p:sldId id="460" r:id="rId5"/>
    <p:sldId id="462" r:id="rId6"/>
    <p:sldId id="451" r:id="rId7"/>
    <p:sldId id="464" r:id="rId8"/>
    <p:sldId id="447" r:id="rId9"/>
    <p:sldId id="448" r:id="rId10"/>
    <p:sldId id="444" r:id="rId11"/>
    <p:sldId id="435" r:id="rId12"/>
    <p:sldId id="463" r:id="rId13"/>
    <p:sldId id="454" r:id="rId14"/>
    <p:sldId id="452" r:id="rId15"/>
    <p:sldId id="453" r:id="rId16"/>
    <p:sldId id="455" r:id="rId17"/>
    <p:sldId id="456" r:id="rId18"/>
    <p:sldId id="457" r:id="rId19"/>
    <p:sldId id="434" r:id="rId20"/>
    <p:sldId id="465" r:id="rId21"/>
    <p:sldId id="466" r:id="rId22"/>
    <p:sldId id="461"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03/04/25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64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5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1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34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74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258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3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32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64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62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078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816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64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89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46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55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62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59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32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8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29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3 aprile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03/04/25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03/04/25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Autodeterminazione</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10</a:t>
            </a:fld>
            <a:endParaRPr lang="en-US">
              <a:solidFill>
                <a:srgbClr val="FFFFFF"/>
              </a:solidFill>
            </a:endParaRPr>
          </a:p>
        </p:txBody>
      </p:sp>
      <p:pic>
        <p:nvPicPr>
          <p:cNvPr id="6146" name="Picture 2" descr="Map of the Chagos Archipelago localization in the Indian Ocean © Cartographie afdec © Editions La Découverte, Paris, 2010.">
            <a:extLst>
              <a:ext uri="{FF2B5EF4-FFF2-40B4-BE49-F238E27FC236}">
                <a16:creationId xmlns:a16="http://schemas.microsoft.com/office/drawing/2014/main" id="{F56FE99A-AE8C-9064-4F90-CA378A228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13" y="0"/>
            <a:ext cx="5259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9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2"/>
            <a:ext cx="10515600" cy="4741493"/>
          </a:xfrm>
        </p:spPr>
        <p:txBody>
          <a:bodyPr vert="horz" lIns="91440" tIns="45720" rIns="91440" bIns="45720" rtlCol="0">
            <a:normAutofit fontScale="92500" lnSpcReduction="20000"/>
          </a:bodyPr>
          <a:lstStyle/>
          <a:p>
            <a:pPr marL="0" indent="0" algn="just">
              <a:buNone/>
            </a:pPr>
            <a:r>
              <a:rPr lang="it-IT" sz="3000" dirty="0"/>
              <a:t>È necessario iniziare ricordando lo status giuridico di Mauritius prima della sua indipendenza. "L'isola di Mauritius e le dipendenze di Mauritius" [...], compreso l'arcipelago delle </a:t>
            </a:r>
            <a:r>
              <a:rPr lang="it-IT" sz="3000" dirty="0" err="1"/>
              <a:t>Chagos</a:t>
            </a:r>
            <a:r>
              <a:rPr lang="it-IT" sz="3000" dirty="0"/>
              <a:t>, erano amministrate senza interruzioni dal Regno Unito. È così che l'intera Mauritius, comprese le sue dipendenze, è arrivata a comparire nell'elenco dei territori non autonomi redatto dall'Assemblea generale. […] Pertanto, al momento del suo distacco da Mauritius nel 1965, l'arcipelago delle </a:t>
            </a:r>
            <a:r>
              <a:rPr lang="it-IT" sz="3000" dirty="0" err="1"/>
              <a:t>Chagos</a:t>
            </a:r>
            <a:r>
              <a:rPr lang="it-IT" sz="3000" dirty="0"/>
              <a:t> era chiaramente parte integrante di quel territorio non autonomo.
[…] La Corte ritiene che questo distacco non si sia basato sull’espressione libera e genuina della volontà del popolo interessato. […] La Corte ritiene che gli obblighi derivanti dal diritto internazionale [...] </a:t>
            </a:r>
            <a:r>
              <a:rPr lang="it-IT" sz="3000" b="1" dirty="0"/>
              <a:t>impongano al Regno Unito, in qualità di Potenza amministratrice, di rispettare l’integrità territoriale di tale paese, compreso l’arcipelago delle </a:t>
            </a:r>
            <a:r>
              <a:rPr lang="it-IT" sz="3000" b="1" dirty="0" err="1"/>
              <a:t>Chagos</a:t>
            </a:r>
            <a:r>
              <a:rPr lang="it-IT" sz="3000" b="1"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err="1"/>
              <a:t>Chagos</a:t>
            </a:r>
            <a:endParaRPr lang="it-IT" sz="4000" i="1" dirty="0"/>
          </a:p>
          <a:p>
            <a:pPr lvl="0" algn="ctr">
              <a:defRPr/>
            </a:pPr>
            <a:r>
              <a:rPr lang="it-IT" sz="4000" dirty="0"/>
              <a:t>Parere della CIG, 2019</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9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62500" lnSpcReduction="20000"/>
          </a:bodyPr>
          <a:lstStyle/>
          <a:p>
            <a:pPr marL="0" indent="0" algn="just">
              <a:buNone/>
            </a:pPr>
            <a:endParaRPr lang="it-IT" sz="4400" dirty="0"/>
          </a:p>
          <a:p>
            <a:pPr marL="0" indent="0" algn="just">
              <a:buNone/>
            </a:pPr>
            <a:r>
              <a:rPr lang="it-IT" sz="4400" dirty="0"/>
              <a:t>Poiché la Corte ha constatato che la decolonizzazione di Mauritius non è stata condotta in modo conforme al diritto dei popoli all'autodeterminazione, ne consegue che la prosecuzione dell'amministrazione dell'arcipelago delle </a:t>
            </a:r>
            <a:r>
              <a:rPr lang="it-IT" sz="4400" dirty="0" err="1"/>
              <a:t>Chagos</a:t>
            </a:r>
            <a:r>
              <a:rPr lang="it-IT" sz="4400" dirty="0"/>
              <a:t> da parte del Regno Unito costituisce un atto illecito che comporta la responsabilità internazionale di tale Stato [...]. Si tratta di un atto illecito di carattere continuativo che è sorto a seguito della separazione dell'arcipelago delle </a:t>
            </a:r>
            <a:r>
              <a:rPr lang="it-IT" sz="4400" dirty="0" err="1"/>
              <a:t>Chagos</a:t>
            </a:r>
            <a:r>
              <a:rPr lang="it-IT" sz="4400" dirty="0"/>
              <a:t> da Maurizio.
Di conseguenza, </a:t>
            </a:r>
            <a:r>
              <a:rPr lang="it-IT" sz="4400" b="1" dirty="0"/>
              <a:t>il Regno Unito ha l’obbligo di porre fine alla sua amministrazione dell’arcipelago delle </a:t>
            </a:r>
            <a:r>
              <a:rPr lang="it-IT" sz="4400" b="1" dirty="0" err="1"/>
              <a:t>Chagos</a:t>
            </a:r>
            <a:r>
              <a:rPr lang="it-IT" sz="4400" b="1" dirty="0"/>
              <a:t> il più rapidamente possibile</a:t>
            </a:r>
            <a:r>
              <a:rPr lang="it-IT" sz="4400" dirty="0"/>
              <a:t>, consentendo così a Mauritius di completare la decolonizzazione del suo territorio in modo coerente con il diritto dei popoli all’autodeterminazione.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err="1"/>
              <a:t>Chagos</a:t>
            </a:r>
            <a:endParaRPr lang="it-IT" sz="4000" i="1" dirty="0"/>
          </a:p>
          <a:p>
            <a:pPr lvl="0" algn="ctr">
              <a:defRPr/>
            </a:pPr>
            <a:r>
              <a:rPr lang="it-IT" sz="4000" dirty="0"/>
              <a:t>Parere della CIG, 2019</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93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lnSpcReduction="20000"/>
          </a:bodyPr>
          <a:lstStyle/>
          <a:p>
            <a:pPr marL="0" indent="0" algn="just">
              <a:buNone/>
            </a:pPr>
            <a:r>
              <a:rPr lang="it-IT" dirty="0"/>
              <a:t>Il Primo Ministro della Repubblica di Mauritius e il Primo Ministro del Regno Unito di Gran Bretagna e Irlanda del Nord confermano oggi di aver raggiunto uno storico accordo politico sull'esercizio della sovranità sull'arcipelago delle </a:t>
            </a:r>
            <a:r>
              <a:rPr lang="it-IT" dirty="0" err="1"/>
              <a:t>Chagos</a:t>
            </a:r>
            <a:r>
              <a:rPr lang="it-IT" dirty="0"/>
              <a:t>. […] L'accordo politico odierno è subordinato alla messa a punto di un trattato e di strumenti giuridici di supporto, che entrambe le parti si sono impegnate a completare il più rapidamente possibile. Secondo i termini di questo trattato, il Regno Unito accetterà che Mauritius sia sovrana sull'arcipelago delle </a:t>
            </a:r>
            <a:r>
              <a:rPr lang="it-IT" dirty="0" err="1"/>
              <a:t>Chagos</a:t>
            </a:r>
            <a:r>
              <a:rPr lang="it-IT" dirty="0"/>
              <a:t>, incluso Diego Garcia. Allo stesso tempo, entrambi i nostri paesi si sono impegnati nella necessità, e saranno d'accordo nel trattato, di garantire il funzionamento a lungo termine, sicuro ed efficace della base esistente di Diego Garcia, che svolge un ruolo vitale nella sicurezza regionale e globale.  Per un periodo iniziale di 99 anni, il Regno Unito sarà autorizzato ad esercitare nei confronti di Diego Garcia i diritti sovrani e le autorità di Mauritius faranno quanto necessario per garantire la continuità operativa della base nel prossimo secolo.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Comunicato congiunto di Regno Unito e Mauritius</a:t>
            </a:r>
          </a:p>
          <a:p>
            <a:pPr lvl="0" algn="ctr">
              <a:defRPr/>
            </a:pPr>
            <a:r>
              <a:rPr lang="it-IT" sz="4000" dirty="0"/>
              <a:t>3 ottobre 2024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9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magine 4" descr="Immagine che contiene testo, mappa, atlante, schermata&#10;&#10;Descrizione generata automaticamente">
            <a:extLst>
              <a:ext uri="{FF2B5EF4-FFF2-40B4-BE49-F238E27FC236}">
                <a16:creationId xmlns:a16="http://schemas.microsoft.com/office/drawing/2014/main" id="{1E3D3631-A557-8842-8FB7-612C695FBF13}"/>
              </a:ext>
            </a:extLst>
          </p:cNvPr>
          <p:cNvPicPr>
            <a:picLocks noChangeAspect="1"/>
          </p:cNvPicPr>
          <p:nvPr/>
        </p:nvPicPr>
        <p:blipFill>
          <a:blip r:embed="rId3"/>
          <a:srcRect t="18449" b="22815"/>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14</a:t>
            </a:fld>
            <a:endParaRPr lang="en-US">
              <a:solidFill>
                <a:srgbClr val="FFFFFF"/>
              </a:solidFill>
            </a:endParaRPr>
          </a:p>
        </p:txBody>
      </p:sp>
    </p:spTree>
    <p:extLst>
      <p:ext uri="{BB962C8B-B14F-4D97-AF65-F5344CB8AC3E}">
        <p14:creationId xmlns:p14="http://schemas.microsoft.com/office/powerpoint/2010/main" val="227840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15</a:t>
            </a:fld>
            <a:endParaRPr lang="en-US">
              <a:solidFill>
                <a:srgbClr val="FFFFFF"/>
              </a:solidFill>
            </a:endParaRPr>
          </a:p>
        </p:txBody>
      </p:sp>
      <p:pic>
        <p:nvPicPr>
          <p:cNvPr id="3074" name="Picture 2" descr="undefined">
            <a:extLst>
              <a:ext uri="{FF2B5EF4-FFF2-40B4-BE49-F238E27FC236}">
                <a16:creationId xmlns:a16="http://schemas.microsoft.com/office/drawing/2014/main" id="{B98079FE-E93A-1032-FF16-1931706E7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0"/>
            <a:ext cx="939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6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a:bodyPr>
          <a:lstStyle/>
          <a:p>
            <a:pPr marL="0" indent="0" algn="just">
              <a:buNone/>
            </a:pPr>
            <a:r>
              <a:rPr lang="it-IT" sz="3600" dirty="0"/>
              <a:t>Il governo della Repubblica popolare cinese dichiara che il recupero dell’area di Hong Kong (compresa l’isola di Hong Kong, Kowloon e i Nuovi territori, di seguito denominati Hong Kong) è l’aspirazione comune di tutto il popolo cinese e che ha deciso di riprendere l'esercizio della sovranità su Hong Kong a partire dal 1° luglio 1997.
Il governo del Regno Unito dichiara che riconsegnerà Hong Kong alla Repubblica popolare cinese a decorrere dal 1° luglio 1997.</a:t>
            </a:r>
            <a:endParaRPr lang="it-IT"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61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77500" lnSpcReduction="20000"/>
          </a:bodyPr>
          <a:lstStyle/>
          <a:p>
            <a:pPr marL="0" indent="0" algn="just">
              <a:buNone/>
            </a:pPr>
            <a:r>
              <a:rPr lang="it-IT" sz="3600" dirty="0"/>
              <a:t>La Regione Amministrativa Speciale di Hong Kong sarà direttamente sotto l’autorità del Governo Popolare Centrale della Repubblica Popolare Cinese. La Regione amministrativa speciale di Hong Kong godrà di un elevato grado di autonomia, ad eccezione degli affari esteri e della difesa, che sono di competenza del governo popolare centrale.
La Regione amministrativa speciale di Hong Kong sarà investita del potere esecutivo, legislativo e giudiziario indipendente, compreso quello del giudizio di ultima istanza. Le leggi attualmente in vigore a Hong Kong rimarranno sostanzialmente invariate.
Il governo della Regione amministrativa speciale di Hong Kong sarà composto da abitanti locali. Il capo dell’esecutivo sarà nominato dal Governo Popolare Centrale sulla base dei risultati delle elezioni o delle consultazioni che si terranno a livello locale. […]</a:t>
            </a:r>
            <a:endParaRPr lang="it-IT"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94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85000" lnSpcReduction="20000"/>
          </a:bodyPr>
          <a:lstStyle/>
          <a:p>
            <a:pPr marL="0" indent="0" algn="just">
              <a:buNone/>
            </a:pPr>
            <a:r>
              <a:rPr lang="it-IT" sz="3600" dirty="0"/>
              <a:t>Gli attuali sistemi sociali ed economici di Hong Kong rimarranno invariati, così come lo stile di vita. I diritti e le libertà, compresi quelli della persona, della parola, della stampa, dell’assemblea, dell'associazione, dei viaggi, del movimento, della corrispondenza, dello sciopero, della scelta dell'occupazione, della ricerca accademica e del credo religioso saranno garantiti dalla legge nella Regione amministrativa speciale di Hong Kong. La proprietà privata, la proprietà delle imprese, il diritto legittimo di successione e gli investimenti stranieri saranno protetti dalla legge.
La Regione Amministrativa Speciale di Hong Kong manterrà lo status di porto franco e territorio doganale separato.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7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400" dirty="0"/>
          </a:p>
          <a:p>
            <a:pPr marL="0" indent="0" algn="ctr">
              <a:buNone/>
            </a:pPr>
            <a:r>
              <a:rPr lang="it-IT" sz="4400" dirty="0"/>
              <a:t>secessione-rimedio?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47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lnSpcReduction="10000"/>
          </a:bodyPr>
          <a:lstStyle/>
          <a:p>
            <a:pPr marL="514350" indent="-514350" algn="just">
              <a:buFont typeface="Arial" panose="020B0604020202020204" pitchFamily="34" charset="0"/>
              <a:buAutoNum type="arabicPeriod"/>
            </a:pPr>
            <a:endParaRPr lang="it-IT" sz="3600" dirty="0"/>
          </a:p>
          <a:p>
            <a:pPr marL="0" indent="0" algn="just">
              <a:buNone/>
            </a:pPr>
            <a:r>
              <a:rPr lang="it-IT" sz="4400" dirty="0"/>
              <a:t>Gli scopi delle Nazioni Unite sono: [...]
Sviluppare relazioni amichevoli tra le nazioni basate sul rispetto del principio dell’uguaglianza dei diritti e dell’</a:t>
            </a:r>
            <a:r>
              <a:rPr lang="it-IT" sz="4400" b="1" dirty="0"/>
              <a:t>autodeterminazione dei popoli</a:t>
            </a:r>
            <a:r>
              <a:rPr lang="it-IT" sz="4400" dirty="0"/>
              <a:t>, e prendere altre misure appropriate per rafforzare la pace universale;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Carta delle Nazioni Unite</a:t>
            </a:r>
          </a:p>
          <a:p>
            <a:pPr lvl="0" algn="ctr">
              <a:defRPr/>
            </a:pPr>
            <a:r>
              <a:rPr lang="it-IT" sz="4000" dirty="0"/>
              <a:t>Articolo 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11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lnSpcReduction="10000"/>
          </a:bodyPr>
          <a:lstStyle/>
          <a:p>
            <a:pPr marL="0" indent="0" algn="just">
              <a:lnSpc>
                <a:spcPct val="100000"/>
              </a:lnSpc>
              <a:buNone/>
            </a:pPr>
            <a:r>
              <a:rPr lang="it-IT" sz="2400" dirty="0"/>
              <a:t>Un certo numero di commentatori ha inoltre affermato che il diritto all’autodeterminazione può fondare un diritto alla secessione unilaterale in una </a:t>
            </a:r>
            <a:r>
              <a:rPr lang="it-IT" sz="2400" b="1" dirty="0"/>
              <a:t>terza circostanza </a:t>
            </a:r>
            <a:r>
              <a:rPr lang="it-IT" sz="2400" dirty="0"/>
              <a:t>[...:] </a:t>
            </a:r>
            <a:r>
              <a:rPr lang="it-IT" sz="2400" b="1" dirty="0"/>
              <a:t>quando un popolo è bloccato dall’esercizio significativo del suo diritto all’autodeterminazione internamente, ha il diritto, come ultima risorsa, di esercitarlo con la secessione</a:t>
            </a:r>
            <a:r>
              <a:rPr lang="it-IT" sz="2400" dirty="0"/>
              <a:t>. […] Sebbene non sia chiaro se questa terza proposizione rifletta effettivamente uno standard di diritto internazionale consolidato, non è necessario ai fini del presente esame effettuare tale determinazione. Anche supponendo che la terza circostanza sia sufficiente a creare un diritto alla secessione unilaterale ai sensi del diritto internazionale, non si può dire che l’</a:t>
            </a:r>
            <a:r>
              <a:rPr lang="it-IT" sz="2400" dirty="0" err="1"/>
              <a:t>ttuale</a:t>
            </a:r>
            <a:r>
              <a:rPr lang="it-IT" sz="2400" dirty="0"/>
              <a:t> contesto del </a:t>
            </a:r>
            <a:r>
              <a:rPr lang="it-IT" sz="2400" dirty="0" err="1"/>
              <a:t>Quebec</a:t>
            </a:r>
            <a:r>
              <a:rPr lang="it-IT" sz="2400" dirty="0"/>
              <a:t> si avvicini a tale soglia. […] Non si può plausibilmente dire che alla popolazione del </a:t>
            </a:r>
            <a:r>
              <a:rPr lang="it-IT" sz="2400" dirty="0" err="1"/>
              <a:t>Quebec</a:t>
            </a:r>
            <a:r>
              <a:rPr lang="it-IT" sz="2400" dirty="0"/>
              <a:t> sia stato negato l’accesso al governo. I quebecchesi occupano posizioni di rilievo all'interno del governo del Canada.  I residenti della provincia fanno liberamente scelte politiche e perseguono lo sviluppo economico, sociale e culturale all'interno del </a:t>
            </a:r>
            <a:r>
              <a:rPr lang="it-IT" sz="2400" dirty="0" err="1"/>
              <a:t>Quebec</a:t>
            </a:r>
            <a:r>
              <a:rPr lang="it-IT" sz="2400" dirty="0"/>
              <a:t>, in tutto il Canada e in tutto il mondo. La popolazione del </a:t>
            </a:r>
            <a:r>
              <a:rPr lang="it-IT" sz="2400" dirty="0" err="1"/>
              <a:t>Quebec</a:t>
            </a:r>
            <a:r>
              <a:rPr lang="it-IT" sz="2400" dirty="0"/>
              <a:t> è equamente rappresentata nelle istituzioni legislative, esecutive e giudiziarie.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620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2"/>
            <a:ext cx="10515600" cy="4741493"/>
          </a:xfrm>
        </p:spPr>
        <p:txBody>
          <a:bodyPr vert="horz" lIns="91440" tIns="45720" rIns="91440" bIns="45720" rtlCol="0">
            <a:normAutofit lnSpcReduction="10000"/>
          </a:bodyPr>
          <a:lstStyle/>
          <a:p>
            <a:pPr marL="0" indent="0" algn="just">
              <a:lnSpc>
                <a:spcPct val="100000"/>
              </a:lnSpc>
              <a:buNone/>
            </a:pPr>
            <a:r>
              <a:rPr lang="it-IT" sz="2400" dirty="0"/>
              <a:t>In sintesi, il diritto all’autodeterminazione del diritto internazionale genera solo, nella migliore delle ipotesi, un diritto all’autodeterminazione esterna nelle situazioni delle ex colonie; dove un popolo è oppresso, come ad esempio sotto l’occupazione militare straniera; o dove a un gruppo definibile viene negato un accesso significativo al governo per perseguire il proprio sviluppo politico, economico, sociale e culturale.  In tutte e tre le situazioni, le persone in questione hanno diritto a un diritto all’autodeterminazione esterna perché gli è stata negata la capacità di esercitare internamente il loro diritto all'autodeterminazione. Tali circostanze eccezionali sono manifestamente inapplicabili al </a:t>
            </a:r>
            <a:r>
              <a:rPr lang="it-IT" sz="2400" dirty="0" err="1"/>
              <a:t>Quebec</a:t>
            </a:r>
            <a:r>
              <a:rPr lang="it-IT" sz="2400" dirty="0"/>
              <a:t> nelle condizioni attuali. Di conseguenza, né la popolazione della provincia del </a:t>
            </a:r>
            <a:r>
              <a:rPr lang="it-IT" sz="2400" dirty="0" err="1"/>
              <a:t>Quebec</a:t>
            </a:r>
            <a:r>
              <a:rPr lang="it-IT" sz="2400" dirty="0"/>
              <a:t>, anche se caratterizzata in termini di «popolo» o «popoli», né le sue istituzioni rappresentative, l’Assemblea Nazionale, la legislatura o il governo del </a:t>
            </a:r>
            <a:r>
              <a:rPr lang="it-IT" sz="2400" dirty="0" err="1"/>
              <a:t>Quebec</a:t>
            </a:r>
            <a:r>
              <a:rPr lang="it-IT" sz="2400" dirty="0"/>
              <a:t>, possiedono il diritto, in base al diritto internazionale, di separarsi unilateralmente dal Canada.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27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mappa, atlante, Carattere&#10;&#10;Descrizione generata automaticamente">
            <a:extLst>
              <a:ext uri="{FF2B5EF4-FFF2-40B4-BE49-F238E27FC236}">
                <a16:creationId xmlns:a16="http://schemas.microsoft.com/office/drawing/2014/main" id="{57E49541-8E90-EBEE-EED5-BCA89792BD35}"/>
              </a:ext>
            </a:extLst>
          </p:cNvPr>
          <p:cNvPicPr>
            <a:picLocks noChangeAspect="1"/>
          </p:cNvPicPr>
          <p:nvPr/>
        </p:nvPicPr>
        <p:blipFill>
          <a:blip r:embed="rId3"/>
          <a:srcRect b="3540"/>
          <a:stretch/>
        </p:blipFill>
        <p:spPr>
          <a:xfrm>
            <a:off x="838200" y="754148"/>
            <a:ext cx="10515600" cy="4995575"/>
          </a:xfrm>
          <a:prstGeom prst="rect">
            <a:avLst/>
          </a:prstGeom>
        </p:spPr>
      </p:pic>
      <p:cxnSp>
        <p:nvCxnSpPr>
          <p:cNvPr id="23" name="Straight Connector 2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22</a:t>
            </a:fld>
            <a:endParaRPr lang="en-US"/>
          </a:p>
        </p:txBody>
      </p:sp>
    </p:spTree>
    <p:extLst>
      <p:ext uri="{BB962C8B-B14F-4D97-AF65-F5344CB8AC3E}">
        <p14:creationId xmlns:p14="http://schemas.microsoft.com/office/powerpoint/2010/main" val="37436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2661220"/>
            <a:ext cx="10515600" cy="3695128"/>
          </a:xfrm>
        </p:spPr>
        <p:txBody>
          <a:bodyPr vert="horz" lIns="91440" tIns="45720" rIns="91440" bIns="45720" rtlCol="0">
            <a:normAutofit fontScale="92500"/>
          </a:bodyPr>
          <a:lstStyle/>
          <a:p>
            <a:pPr marL="514350" indent="-514350" algn="just">
              <a:buFont typeface="Arial" panose="020B0604020202020204" pitchFamily="34" charset="0"/>
              <a:buAutoNum type="arabicPeriod"/>
            </a:pPr>
            <a:endParaRPr lang="it-IT" sz="3600" dirty="0"/>
          </a:p>
          <a:p>
            <a:pPr marL="0" indent="0" algn="just">
              <a:buNone/>
            </a:pPr>
            <a:r>
              <a:rPr lang="it-IT" sz="4400" dirty="0"/>
              <a:t>1. </a:t>
            </a:r>
            <a:r>
              <a:rPr lang="it-IT" sz="4400" b="1" dirty="0"/>
              <a:t>Tutti i popoli hanno il diritto di autodeterminazione</a:t>
            </a:r>
            <a:r>
              <a:rPr lang="it-IT" sz="4400" dirty="0"/>
              <a:t>. In virtù di questo diritto, essi decidono liberamente del loro statuto politico e perseguono liberamente il loro sviluppo economico, sociale e culturale.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938992"/>
          </a:xfrm>
          <a:prstGeom prst="rect">
            <a:avLst/>
          </a:prstGeom>
          <a:noFill/>
        </p:spPr>
        <p:txBody>
          <a:bodyPr wrap="square">
            <a:spAutoFit/>
          </a:bodyPr>
          <a:lstStyle/>
          <a:p>
            <a:pPr lvl="0" algn="ctr">
              <a:defRPr/>
            </a:pPr>
            <a:r>
              <a:rPr lang="it-IT" sz="4000" dirty="0"/>
              <a:t>Patto sui diritti civili e politici </a:t>
            </a:r>
          </a:p>
          <a:p>
            <a:pPr lvl="0" algn="ctr">
              <a:defRPr/>
            </a:pPr>
            <a:r>
              <a:rPr lang="it-IT" sz="4000" dirty="0"/>
              <a:t>Patto sui diritti economici, sociali e culturali</a:t>
            </a:r>
          </a:p>
          <a:p>
            <a:pPr lvl="0" algn="ctr">
              <a:defRPr/>
            </a:pPr>
            <a:r>
              <a:rPr lang="it-IT" sz="4000" dirty="0"/>
              <a:t>Articolo 1 comune</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80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r>
              <a:rPr lang="it-IT" sz="4400" dirty="0"/>
              <a:t>autodeterminazione esterna</a:t>
            </a:r>
          </a:p>
          <a:p>
            <a:pPr marL="0" indent="0" algn="ctr">
              <a:buNone/>
            </a:pPr>
            <a:r>
              <a:rPr lang="it-IT" sz="4400" i="1" dirty="0"/>
              <a:t>vs</a:t>
            </a:r>
          </a:p>
          <a:p>
            <a:pPr marL="0" indent="0" algn="ctr">
              <a:buNone/>
            </a:pPr>
            <a:r>
              <a:rPr lang="it-IT" sz="4400" dirty="0"/>
              <a:t>autodeterminazione interna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5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5122" name="Picture 2" descr="Map of Canada showing the province of Quebec in green ">
            <a:extLst>
              <a:ext uri="{FF2B5EF4-FFF2-40B4-BE49-F238E27FC236}">
                <a16:creationId xmlns:a16="http://schemas.microsoft.com/office/drawing/2014/main" id="{BF3FB6C8-5074-24F8-3269-B5B60F46F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20" b="110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solidFill>
                  <a:srgbClr val="FFFFFF"/>
                </a:solidFill>
              </a:rPr>
              <a:pPr>
                <a:spcAft>
                  <a:spcPts val="600"/>
                </a:spcAft>
                <a:defRPr/>
              </a:pPr>
              <a:t>5</a:t>
            </a:fld>
            <a:endParaRPr lang="en-US">
              <a:solidFill>
                <a:srgbClr val="FFFFFF"/>
              </a:solidFill>
            </a:endParaRPr>
          </a:p>
        </p:txBody>
      </p:sp>
      <p:sp>
        <p:nvSpPr>
          <p:cNvPr id="5127" name="Rectangle 5126">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60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a:bodyPr>
          <a:lstStyle/>
          <a:p>
            <a:pPr marL="0" indent="0" algn="just">
              <a:lnSpc>
                <a:spcPct val="100000"/>
              </a:lnSpc>
              <a:buNone/>
            </a:pPr>
            <a:r>
              <a:rPr lang="it-IT" sz="2400" dirty="0"/>
              <a:t>Le fonti riconosciute del diritto internazionale stabiliscono che il diritto all’autodeterminazione di un popolo è normalmente realizzato attraverso l’</a:t>
            </a:r>
            <a:r>
              <a:rPr lang="it-IT" sz="2400" b="1" dirty="0"/>
              <a:t>autodeterminazione interna</a:t>
            </a:r>
            <a:r>
              <a:rPr lang="it-IT" sz="2400" dirty="0"/>
              <a:t>, il perseguimento da parte di un popolo del suo sviluppo politico, economico, sociale e culturale nel quadro di uno Stato esistente. </a:t>
            </a:r>
            <a:r>
              <a:rPr lang="it-IT" sz="2400" b="1" dirty="0"/>
              <a:t>Un diritto all’autodeterminazione esterna (che in questo caso prende potenzialmente la forma dell’affermazione di un diritto alla secessione unilaterale) sorge solo nei casi più estremi e, anche in questo caso, in circostanze accuratamente definite. </a:t>
            </a:r>
            <a:r>
              <a:rPr lang="it-IT" sz="2400" dirty="0"/>
              <a:t> […]
Il principio di diritto internazionale dell’autodeterminazione si è evoluto in un quadro di rispetto dell’integrità territoriale degli Stati esistenti.  I vari documenti internazionali che sostengono l’esistenza del diritto di un popolo all’autodeterminazione contengono anche dichiarazioni parallele a sostegno della conclusione che l’esercizio di tale diritto deve essere sufficientemente limitato per prevenire minacce all’integrità territoriale di uno Stato esistente o alla stabilità delle relazioni tra Stati sovrani.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5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a:bodyPr>
          <a:lstStyle/>
          <a:p>
            <a:pPr marL="0" indent="0" algn="just">
              <a:lnSpc>
                <a:spcPct val="100000"/>
              </a:lnSpc>
              <a:buNone/>
            </a:pPr>
            <a:r>
              <a:rPr lang="it-IT" dirty="0"/>
              <a:t>Di conseguenza, lo stato generale del diritto internazionale per quanto riguarda il diritto all'autodeterminazione è che il diritto opera nell’ambito della protezione superiore concessa all’integrità territoriale degli Stati esistenti.  Tuttavia [...] </a:t>
            </a:r>
            <a:r>
              <a:rPr lang="it-IT" b="1" dirty="0"/>
              <a:t>ci sono alcuni contesti definiti all’interno dei quali il diritto all'autodeterminazione dei popoli consente di esercitare tale diritto «esternamente», il che significherebbe potenzialmente la secessione</a:t>
            </a:r>
            <a:r>
              <a:rPr lang="it-IT" dirty="0"/>
              <a:t>. […] Il </a:t>
            </a:r>
            <a:r>
              <a:rPr lang="it-IT" b="1" dirty="0"/>
              <a:t>diritto dei popoli coloniali </a:t>
            </a:r>
            <a:r>
              <a:rPr lang="it-IT" dirty="0"/>
              <a:t>di esercitare il loro diritto all’autodeterminazione staccandosi dal potere «imperiale» è ormai indiscusso [...]. L'altro caso chiaro in cui matura un diritto all'autodeterminazione esterna è quello in cui un popolo è soggetto a sottomissione, dominazione o sfruttamento stranieri al di fuori di un contesto coloniale.</a:t>
            </a:r>
            <a:endParaRPr lang="it-IT" sz="2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7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8</a:t>
            </a:fld>
            <a:endParaRPr lang="en-US"/>
          </a:p>
        </p:txBody>
      </p:sp>
      <p:pic>
        <p:nvPicPr>
          <p:cNvPr id="1026" name="Picture 2">
            <a:extLst>
              <a:ext uri="{FF2B5EF4-FFF2-40B4-BE49-F238E27FC236}">
                <a16:creationId xmlns:a16="http://schemas.microsoft.com/office/drawing/2014/main" id="{BA8F01F4-FE94-3EE4-5576-83B97D8E4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1" y="-393502"/>
            <a:ext cx="12806363" cy="800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6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DB7E249B-0110-A053-FD78-6AE38F5D5E0B}"/>
              </a:ext>
            </a:extLst>
          </p:cNvPr>
          <p:cNvPicPr>
            <a:picLocks noChangeAspect="1"/>
          </p:cNvPicPr>
          <p:nvPr/>
        </p:nvPicPr>
        <p:blipFill>
          <a:blip r:embed="rId3"/>
          <a:stretch>
            <a:fillRect/>
          </a:stretch>
        </p:blipFill>
        <p:spPr>
          <a:xfrm>
            <a:off x="357188" y="299396"/>
            <a:ext cx="11528848" cy="6287142"/>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9</a:t>
            </a:fld>
            <a:endParaRPr lang="en-US"/>
          </a:p>
        </p:txBody>
      </p:sp>
    </p:spTree>
    <p:extLst>
      <p:ext uri="{BB962C8B-B14F-4D97-AF65-F5344CB8AC3E}">
        <p14:creationId xmlns:p14="http://schemas.microsoft.com/office/powerpoint/2010/main" val="302677427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8855</TotalTime>
  <Words>1646</Words>
  <Application>Microsoft Macintosh PowerPoint</Application>
  <PresentationFormat>Widescreen</PresentationFormat>
  <Paragraphs>92</Paragraphs>
  <Slides>22</Slides>
  <Notes>22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286</cp:revision>
  <dcterms:created xsi:type="dcterms:W3CDTF">2023-02-07T10:10:48Z</dcterms:created>
  <dcterms:modified xsi:type="dcterms:W3CDTF">2025-04-03T13:50:35Z</dcterms:modified>
</cp:coreProperties>
</file>