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359" r:id="rId3"/>
    <p:sldId id="363" r:id="rId4"/>
    <p:sldId id="364" r:id="rId5"/>
    <p:sldId id="365" r:id="rId6"/>
    <p:sldId id="372" r:id="rId7"/>
    <p:sldId id="373" r:id="rId8"/>
    <p:sldId id="366" r:id="rId9"/>
    <p:sldId id="369" r:id="rId10"/>
    <p:sldId id="370" r:id="rId11"/>
    <p:sldId id="371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9FF"/>
    <a:srgbClr val="521B93"/>
    <a:srgbClr val="424242"/>
    <a:srgbClr val="712178"/>
    <a:srgbClr val="2E3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146"/>
  </p:normalViewPr>
  <p:slideViewPr>
    <p:cSldViewPr snapToGrid="0">
      <p:cViewPr varScale="1">
        <p:scale>
          <a:sx n="93" d="100"/>
          <a:sy n="93" d="100"/>
        </p:scale>
        <p:origin x="216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74D22-5072-E84E-B480-64A762CBB498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D5AEF-C83F-624A-8ACF-FAE17F20E2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27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53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9402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887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487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264E0-FB52-675E-10EC-892D51753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32C996-E79E-2C48-DF26-B08E53557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8C53D7-3D19-D54D-C822-6EE48A18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023046-EE20-AF7B-43FB-A44A7182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C86C73-13D0-9555-666D-0C9100C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3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28C98A-4BE2-E3F5-7D4A-0C27030EE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A1432C-4BE0-7AB4-1276-9D42EF4D9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2A8715-3FFC-025D-99E0-8C8C76E1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D65120-40F8-FEBB-F29C-3454B343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54B8B9-64BA-A9C8-5213-7EC9C0D35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44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03C5752-6194-68DD-4110-1FEB7FE5A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24EB9C-1C59-64A6-112C-6E9437FCA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AEFBE0-FAC8-B699-922A-D6930485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2A6EEC-ABB0-703C-6C3B-231922464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8B7AAB-EDBB-9BDB-BE79-00479C0F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1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F37EA-63AE-4BF2-9536-92D24CEF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461603-7059-BBF3-E461-B1E8A2B8A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1F477C-F76B-FF60-2C93-002639E5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A0AEC-8D68-F215-C190-2273646F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741A7A-EA3C-0F5A-F3D1-94900EFF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194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46D7F1-C1F4-A164-7CDE-ADF3AE9B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3E651B-0264-B48A-4B06-C4FA9497B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073EC7-DCF1-1F30-1618-457906F2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74791D-1513-0670-5500-4FD0F6B0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489D82-6404-E16A-F857-A1DD1FDF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23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4BF2F4-0636-111A-DED8-5082EB15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DC82D-C8BE-58F1-6792-604F6974F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5C0171-D259-F5D0-D47F-16650EE6A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CEC8C2-07B3-3F77-8CBD-FAC8D1BB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8E2941-0619-39CD-0E95-C8F5320F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887E02-B5C4-57C4-AF3A-10B0468C9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96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FF58B-9A82-1302-43E2-1C713767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045473-0D65-EA4C-B8E2-B0F25AA84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443DEE-4AF0-0FA9-3518-BD165F256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86FCA57-EB7A-D9FB-D4EB-BCDB62508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21A2C54-F752-6F08-D225-41A4252E7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5130EA-212F-774F-28E1-8B0D4D8C9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2294161-ACA2-D2A4-B4F0-F4AEB0E4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205BE2-9DD1-86FF-9C18-7D794F53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75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1AECD-A598-8930-FD05-14067668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C383197-44CD-8102-1336-3AFC75F02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D54DDCB-3F24-5816-AF82-31638D33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79B6E4-00A5-0C7C-874B-9811BD44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46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2250683-4690-B7F9-FA8B-3D5FB22CB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5B1F87-0C25-BB7D-E018-41DD563D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926DC4-CB7C-8720-6182-711C7814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11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125B4-A08A-7245-001D-6BF03EF17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5F4BD8-0817-6686-544C-E24E91B83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01CAF3-8524-7B9C-9979-D4DA2B7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F822C58-AF2C-30BF-0387-29185E5F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83E744-C862-B8F1-A3D7-35A7BD7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87502F-4AA8-B788-DDB9-F9D847E9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51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96545-4A3A-3D91-E125-87CA20537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28E9926-02DD-E435-D785-7A81F74E1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E86364-A417-E2C8-96BE-143FF0AE2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A3D60C8-46C4-CBED-4750-1367632C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DCD6E4-37E6-F981-E514-55C4F1BD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B3317-D12B-F6ED-E997-9DFA3CE7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85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AB61F03-C014-8FC4-6DD0-7A81D3126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84472C-4F80-DA5C-0B0A-60610954D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3C37F7-72D4-46A9-B303-5337BA429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8CCB4-A755-DE4A-A5AD-C73E95AD64A4}" type="datetimeFigureOut">
              <a:rPr lang="it-IT" smtClean="0"/>
              <a:t>10/11/25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11F0C3-A87C-2E45-7D52-FC35A713F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6EC302-A175-F046-F0FE-FFBA6732C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40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07A83D-1E24-3C21-4698-CDA383EDAF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br>
              <a:rPr lang="it-IT" sz="4000" dirty="0">
                <a:solidFill>
                  <a:srgbClr val="521B93"/>
                </a:solidFill>
              </a:rPr>
            </a:br>
            <a:br>
              <a:rPr lang="it-IT" sz="4000" dirty="0">
                <a:solidFill>
                  <a:srgbClr val="521B93"/>
                </a:solidFill>
              </a:rPr>
            </a:br>
            <a:br>
              <a:rPr lang="it-IT" sz="4000" dirty="0">
                <a:solidFill>
                  <a:srgbClr val="521B93"/>
                </a:solidFill>
              </a:rPr>
            </a:br>
            <a:br>
              <a:rPr lang="it-IT" sz="4000" dirty="0">
                <a:solidFill>
                  <a:srgbClr val="521B93"/>
                </a:solidFill>
              </a:rPr>
            </a:br>
            <a:r>
              <a:rPr lang="it-IT" sz="4000" b="1" dirty="0">
                <a:solidFill>
                  <a:srgbClr val="521B93"/>
                </a:solidFill>
              </a:rPr>
              <a:t>1.3. </a:t>
            </a:r>
            <a:r>
              <a:rPr lang="it-IT" sz="4000" b="1" kern="0" dirty="0">
                <a:solidFill>
                  <a:srgbClr val="521B93"/>
                </a:solidFill>
                <a:effectLst/>
                <a:ea typeface="Times New Roman" panose="02020603050405020304" pitchFamily="18" charset="0"/>
              </a:rPr>
              <a:t>Regimi di storicità: </a:t>
            </a:r>
            <a:r>
              <a:rPr lang="it-IT" sz="4000" b="1" kern="0" dirty="0" err="1">
                <a:solidFill>
                  <a:srgbClr val="521B93"/>
                </a:solidFill>
                <a:effectLst/>
                <a:ea typeface="Times New Roman" panose="02020603050405020304" pitchFamily="18" charset="0"/>
              </a:rPr>
              <a:t>historia</a:t>
            </a:r>
            <a:r>
              <a:rPr lang="it-IT" sz="4000" b="1" kern="0" dirty="0">
                <a:solidFill>
                  <a:srgbClr val="521B93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it-IT" sz="4000" b="1" kern="0" dirty="0" err="1">
                <a:solidFill>
                  <a:srgbClr val="521B93"/>
                </a:solidFill>
                <a:effectLst/>
                <a:ea typeface="Times New Roman" panose="02020603050405020304" pitchFamily="18" charset="0"/>
              </a:rPr>
              <a:t>magistra</a:t>
            </a:r>
            <a:r>
              <a:rPr lang="it-IT" sz="4000" b="1" kern="0" dirty="0">
                <a:solidFill>
                  <a:srgbClr val="521B93"/>
                </a:solidFill>
                <a:effectLst/>
                <a:ea typeface="Times New Roman" panose="02020603050405020304" pitchFamily="18" charset="0"/>
              </a:rPr>
              <a:t> vitae, futurismo, presentismo, antropocene </a:t>
            </a:r>
            <a:endParaRPr lang="it-IT" sz="4000" b="1" dirty="0">
              <a:solidFill>
                <a:srgbClr val="521B93"/>
              </a:solidFill>
              <a:cs typeface="Calibri" panose="020F050202020403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F2CCCD7-0122-0B10-CBD5-BA48D8F81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/>
            <a:endParaRPr lang="it-IT" dirty="0"/>
          </a:p>
          <a:p>
            <a:pPr algn="r"/>
            <a:r>
              <a:rPr lang="it-IT" sz="1500" dirty="0"/>
              <a:t>Storia del tempo presente</a:t>
            </a:r>
          </a:p>
          <a:p>
            <a:pPr algn="r"/>
            <a:r>
              <a:rPr lang="it-IT" sz="1500" dirty="0"/>
              <a:t>Prof.ssa Maddalena Carli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6A84D5F-22F6-B09A-81C6-ADDA8300476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2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4000" y="5342611"/>
            <a:ext cx="504000" cy="504000"/>
          </a:xfrm>
          <a:prstGeom prst="rect">
            <a:avLst/>
          </a:prstGeom>
          <a:solidFill>
            <a:schemeClr val="accent2"/>
          </a:solidFill>
        </p:spPr>
      </p:pic>
    </p:spTree>
    <p:extLst>
      <p:ext uri="{BB962C8B-B14F-4D97-AF65-F5344CB8AC3E}">
        <p14:creationId xmlns:p14="http://schemas.microsoft.com/office/powerpoint/2010/main" val="3579054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“L’era del testimone” (1980-)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Fase della memoria come valore morale e culturale dominante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600" dirty="0">
              <a:solidFill>
                <a:srgbClr val="521B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testimonianza diventa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categoria etica, pedagogica e politica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testimone è percepito come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portatore di verità e autenticità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più credibile dello storico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Nascono musei, memoriali, archivi orali (es. lo </a:t>
            </a:r>
            <a:r>
              <a:rPr 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Shoah Visual History Project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Spielberg)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Shoah diventa paradigma della memoria del Novecento, modello interpretativo per altri traumi storici (genocidi, deportazioni, guerre civili)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“culto della memoria”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rischio di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sacralizzare la testimonianza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trasformandola in retorica o rituale</a:t>
            </a:r>
          </a:p>
          <a:p>
            <a:pPr marL="0" lvl="0" indent="0" algn="just">
              <a:buClr>
                <a:srgbClr val="521B93"/>
              </a:buClr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753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E1843C4E-33A5-C614-717F-ED5DD5A7E3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813520"/>
              </p:ext>
            </p:extLst>
          </p:nvPr>
        </p:nvGraphicFramePr>
        <p:xfrm>
          <a:off x="838200" y="2721134"/>
          <a:ext cx="10515600" cy="256032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181607112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486961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17723944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16171432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054445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it-IT"/>
                        <a:t>Fase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Periodo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Tipo di testimonianza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Funzione principale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Figura dominante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87109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dirty="0"/>
                        <a:t>1. Giudiziaria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1945–fine ’50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Legale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Prova nei processi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Il testimone come attore di giustizia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114128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dirty="0"/>
                        <a:t>2. Pubblica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Anni ’60–’70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Politica e culturale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Ricostruzione della memoria collettiva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Il testimone come portavoce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08361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/>
                        <a:t>3. Memoriale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Anni ’80–oggi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Morale e pedagogica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Trasmissione e sacralizzazione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Il testimone come figura etica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8089FF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52600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03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regime «passatista» (</a:t>
            </a:r>
            <a:r>
              <a:rPr lang="it-IT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magistra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vitae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* In </a:t>
            </a:r>
            <a:r>
              <a:rPr lang="it-IT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 regime passatista viene suddiviso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in: a. Antichità; b. Cristianesimo (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salvezza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regime «futurista» (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magnifiche sorti e progressive &gt; il tempo del progresso/progetto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AutoNum type="arabicPeriod" startAt="2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AutoNum type="arabicPeriod" startAt="2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regime «presentista» 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(crisi del futuro, dominio del presente)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rmAutofit/>
          </a:bodyPr>
          <a:lstStyle/>
          <a:p>
            <a:pPr marL="514350" indent="-514350">
              <a:buAutoNum type="alphaLcPeriod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Kairos,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funzionamento del regime di storicità</a:t>
            </a:r>
          </a:p>
          <a:p>
            <a:pPr marL="514350" indent="-514350">
              <a:buAutoNum type="alphaLcPeriod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«tempo storico» (gli eventi) in cui «funziona»</a:t>
            </a:r>
          </a:p>
          <a:p>
            <a:pPr marL="514350" indent="-514350">
              <a:buAutoNum type="alphaLcPeriod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passaggio tra i differenti regimi di storicità (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crisi/le brecce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tempo)</a:t>
            </a:r>
          </a:p>
        </p:txBody>
      </p:sp>
    </p:spTree>
    <p:extLst>
      <p:ext uri="{BB962C8B-B14F-4D97-AF65-F5344CB8AC3E}">
        <p14:creationId xmlns:p14="http://schemas.microsoft.com/office/powerpoint/2010/main" val="354894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regime «passatista»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</a:t>
            </a:r>
            <a:r>
              <a:rPr lang="it-IT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magistra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vitae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- il passaggio dall’epica (ogni giorno è un nuovo giorno) alla storia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[dall’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Iliade</a:t>
            </a:r>
            <a:r>
              <a:rPr lang="it-IT" sz="1800" dirty="0">
                <a:effectLst/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 all’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Odissea</a:t>
            </a:r>
            <a:r>
              <a:rPr lang="it-IT" sz="1800" dirty="0">
                <a:effectLst/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effectLst/>
              <a:latin typeface="Times New Roman" panose="02020603050405020304" pitchFamily="18" charset="0"/>
              <a:ea typeface="Osaka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la nascita di </a:t>
            </a:r>
            <a:r>
              <a:rPr lang="it-IT" sz="1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sz="1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Kairos e </a:t>
            </a:r>
            <a:r>
              <a:rPr lang="it-IT" sz="1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endParaRPr lang="it-IT" sz="18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effectLst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regime «futurista»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magnifiche sorti e progressive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algn="just">
              <a:spcBef>
                <a:spcPts val="0"/>
              </a:spcBef>
              <a:buNone/>
              <a:tabLst>
                <a:tab pos="457200" algn="l"/>
              </a:tabLst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457200" algn="l"/>
              </a:tabLst>
            </a:pPr>
            <a:endParaRPr lang="it-IT" sz="1800" dirty="0">
              <a:effectLst/>
              <a:latin typeface="Times New Roman" panose="02020603050405020304" pitchFamily="18" charset="0"/>
              <a:ea typeface="Osaka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it-IT" sz="1800" dirty="0"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- </a:t>
            </a:r>
            <a:r>
              <a:rPr lang="it-IT" sz="1800" dirty="0">
                <a:effectLst/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il 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futuro</a:t>
            </a:r>
            <a:r>
              <a:rPr lang="it-IT" sz="1800" dirty="0">
                <a:effectLst/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 come terreno di “esempi” e di possibile intellegibilità del presente </a:t>
            </a:r>
          </a:p>
          <a:p>
            <a:pPr marL="0" lvl="0" indent="0" algn="just">
              <a:spcBef>
                <a:spcPts val="0"/>
              </a:spcBef>
              <a:buNone/>
              <a:tabLst>
                <a:tab pos="457200" algn="l"/>
              </a:tabLst>
            </a:pPr>
            <a:endParaRPr lang="it-IT" sz="1800" dirty="0">
              <a:latin typeface="Times New Roman" panose="02020603050405020304" pitchFamily="18" charset="0"/>
              <a:ea typeface="Osaka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  <a:buFont typeface="Wingdings" pitchFamily="2" charset="2"/>
              <a:buChar char="Ø"/>
              <a:tabLst>
                <a:tab pos="457200" algn="l"/>
              </a:tabLst>
            </a:pPr>
            <a:r>
              <a:rPr lang="it-IT" sz="1800" dirty="0">
                <a:effectLst/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il tempo della Rivoluzione</a:t>
            </a:r>
          </a:p>
          <a:p>
            <a:pPr lvl="0" algn="just">
              <a:spcBef>
                <a:spcPts val="0"/>
              </a:spcBef>
              <a:buFont typeface="Wingdings" pitchFamily="2" charset="2"/>
              <a:buChar char="Ø"/>
              <a:tabLst>
                <a:tab pos="457200" algn="l"/>
              </a:tabLst>
            </a:pPr>
            <a:r>
              <a:rPr lang="it-IT" sz="1800" dirty="0">
                <a:effectLst/>
                <a:latin typeface="Times New Roman" panose="02020603050405020304" pitchFamily="18" charset="0"/>
                <a:ea typeface="Osaka"/>
                <a:cs typeface="Times New Roman" panose="02020603050405020304" pitchFamily="18" charset="0"/>
              </a:rPr>
              <a:t>il viaggio in America di Chateaubriand (1791) e di Tocqueville  (1831-1832) </a:t>
            </a:r>
          </a:p>
          <a:p>
            <a:pPr lvl="0" algn="just">
              <a:spcBef>
                <a:spcPts val="0"/>
              </a:spcBef>
              <a:buFont typeface="Wingdings" pitchFamily="2" charset="2"/>
              <a:buChar char="Ø"/>
              <a:tabLst>
                <a:tab pos="457200" algn="l"/>
              </a:tabLst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prima metà del Novecento</a:t>
            </a:r>
          </a:p>
          <a:p>
            <a:pPr lvl="0" algn="just">
              <a:spcBef>
                <a:spcPts val="0"/>
              </a:spcBef>
              <a:buFont typeface="Wingdings" pitchFamily="2" charset="2"/>
              <a:buChar char="Ø"/>
              <a:tabLst>
                <a:tab pos="457200" algn="l"/>
              </a:tabLst>
            </a:pPr>
            <a:r>
              <a:rPr lang="it-IT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crisi progressiva che si conclude negli anni ‘80 del Novecento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2800" dirty="0">
              <a:solidFill>
                <a:srgbClr val="521B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2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buClr>
                <a:srgbClr val="8089FF"/>
              </a:buClr>
              <a:buFont typeface="+mj-lt"/>
              <a:buAutoNum type="arabicPeriod" startAt="3"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«regime «presentista»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</a:t>
            </a:r>
            <a:r>
              <a:rPr lang="it-IT" sz="1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Hartog</a:t>
            </a:r>
            <a:r>
              <a:rPr lang="it-IT" sz="1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(intervista, «Il Manifesto», 23 marzo 2023)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nostro presente è emerso dal crollo di quello che chiamo il «moderno regime della storicità».</a:t>
            </a:r>
            <a:r>
              <a:rPr lang="it-IT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il futuro ha perso la sua forza di attrazione e ogni ritorno al passato, inteso come modello e portatore di lezioni, è diventato impossibile, è rimasto solo il presente. </a:t>
            </a:r>
            <a:r>
              <a:rPr lang="it-IT" sz="18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presente che, pur non essendo quasi nulla, tendeva a diventare perpetuo, tentava di essere il proprio orizzonte.</a:t>
            </a:r>
            <a:r>
              <a:rPr lang="it-I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Era necessario non solo vivere con i tempi, ma vivere nel presente. Sono così fioriti slogan come «il futuro comincia adesso». Un modo per dire che in realtà conta solo il presente.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 mano che il presentismo ha guadagnato terreno, si è diversificato. Non esiste un solo presentismo, e non è affatto uguale per tutti. C’è </a:t>
            </a:r>
            <a:r>
              <a:rPr lang="it-IT" sz="28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presentismo sofferto o forzato</a:t>
            </a:r>
            <a:r>
              <a:rPr lang="it-IT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quello di tutti coloro per i quali il progetto è vietato, cioè i disoccupati, i migranti, spesso giovani che vivono, a volte realmente, alla giornata. All’altra estremità dello spettro, c’è </a:t>
            </a:r>
            <a:r>
              <a:rPr lang="it-IT" sz="28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presentismo scelto e valorizzato</a:t>
            </a:r>
            <a:r>
              <a:rPr lang="it-IT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quello di coloro che sono stati chiamati i vincitori della globalizzazione, cioè gli agili, i mobili, i flessibili, i connessi. Quello dei bei tempi andati della globalizzazione e del neoliberismo. Senza contare il fatto che oggi siamo passati all’immediatezza dei social network, a un </a:t>
            </a:r>
            <a:r>
              <a:rPr lang="it-IT" sz="28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presentismo dell’istante </a:t>
            </a:r>
            <a:r>
              <a:rPr lang="it-IT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al limite, del nanosecondo, quello dei computer e della finanza.</a:t>
            </a:r>
            <a:endParaRPr lang="it-IT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it-IT" sz="2800" dirty="0">
              <a:solidFill>
                <a:srgbClr val="521B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513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521B93"/>
              </a:buClr>
              <a:buFont typeface="Courier New" panose="02070309020205020404" pitchFamily="49" charset="0"/>
              <a:buChar char="o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seconda metà del Novecento: periodo di crisi del regime «modernista» e della progressiva affermazione del regime «presentista» 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521B93"/>
              </a:buClr>
              <a:buFont typeface="Courier New" panose="02070309020205020404" pitchFamily="49" charset="0"/>
              <a:buChar char="o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«punti di rottura», «le faglie temporali»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521B93"/>
              </a:buClr>
              <a:buFont typeface="Courier New" panose="02070309020205020404" pitchFamily="49" charset="0"/>
              <a:buChar char="o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funzionamento del regime presentista: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521B93"/>
              </a:buClr>
              <a:buFont typeface="Wingdings" pitchFamily="2" charset="2"/>
              <a:buChar char="§"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allungamento e invasività del presente</a:t>
            </a:r>
          </a:p>
          <a:p>
            <a:pPr lvl="0" algn="just">
              <a:buClr>
                <a:srgbClr val="521B93"/>
              </a:buClr>
              <a:buFont typeface="Wingdings" pitchFamily="2" charset="2"/>
              <a:buChar char="§"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trasformazione del presente in attualità /istantaneità</a:t>
            </a:r>
          </a:p>
          <a:p>
            <a:pPr lvl="0" algn="just">
              <a:buClr>
                <a:srgbClr val="521B93"/>
              </a:buClr>
              <a:buFont typeface="Wingdings" pitchFamily="2" charset="2"/>
              <a:buChar char="§"/>
            </a:pPr>
            <a:r>
              <a:rPr lang="it-IT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svalutazione del passato (passato è ciò che non riguarda il presente)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rgbClr val="521B93"/>
              </a:buClr>
              <a:buFont typeface="Wingdings" pitchFamily="2" charset="2"/>
              <a:buChar char="§"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impossibilità del futuro (ex. precarietà; </a:t>
            </a:r>
            <a:r>
              <a:rPr lang="it-IT" sz="1800" b="1" dirty="0">
                <a:solidFill>
                  <a:srgbClr val="8089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distopie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>
              <a:buClr>
                <a:srgbClr val="521B93"/>
              </a:buClr>
              <a:buFont typeface="Courier New" panose="02070309020205020404" pitchFamily="49" charset="0"/>
              <a:buChar char="o"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 tipi di presentismo</a:t>
            </a:r>
          </a:p>
          <a:p>
            <a:pPr marL="342900" lvl="0" indent="-342900" algn="just">
              <a:buClr>
                <a:srgbClr val="521B93"/>
              </a:buClr>
              <a:buFont typeface="Georgia" panose="02040502050405020303" pitchFamily="18" charset="0"/>
              <a:buChar char="-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2800" dirty="0">
              <a:solidFill>
                <a:srgbClr val="521B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8089FF"/>
              </a:buClr>
              <a:buFont typeface="Wingdings" pitchFamily="2" charset="2"/>
              <a:buChar char="ü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patrimonio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8089FF"/>
              </a:buClr>
              <a:buFont typeface="Wingdings" pitchFamily="2" charset="2"/>
              <a:buChar char="ü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8089FF"/>
              </a:buClr>
              <a:buFont typeface="Wingdings" pitchFamily="2" charset="2"/>
              <a:buChar char="ü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memoria/</a:t>
            </a:r>
            <a:r>
              <a:rPr lang="it-IT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l’era del testimone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8089FF"/>
              </a:buClr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8089FF"/>
              </a:buClr>
              <a:buFont typeface="Wingdings" pitchFamily="2" charset="2"/>
              <a:buChar char="ü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commemorazione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8089FF"/>
              </a:buClr>
              <a:buNone/>
            </a:pPr>
            <a:endParaRPr lang="it-IT" dirty="0">
              <a:solidFill>
                <a:srgbClr val="521B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739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 corso del Novecento, soprattutto dopo la Seconda guerra mondiale, la nozione di patrimonio ha conosciuto una forte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istituzionalizzazione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attraverso organismi internazionali come l’UNESCO, che ne ha promosso una definizione più ampia e inclusiva. Da allora, il patrimonio non riguarda più solo oggetti e monumenti (</a:t>
            </a:r>
            <a:r>
              <a:rPr lang="it-IT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patrimonio materiale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ma anche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pratiche, saperi, lingue, rituali e tradizioni orali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patrimonio immateriale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ambito teorico, il patrimonio è oggi inteso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come una realtà fissa o data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 come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costruzione sociale e culturale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ciò che una comunità decide di riconoscere e valorizzare come eredità significativa. Questo implica che il patrimonio è sempre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selettivo e politico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frutto di scelte, esclusioni, negoziazioni e processi di legittimazione.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riflessione contemporanea, influenzata dagli studi postcoloniali e dalla public history, mette in luce anche la dimensione dinamica del patrimonio: esso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vive attraverso gli usi, i riusi e i revival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 ne fanno le comunità, i media e le industrie culturali. In questo senso, parlare di patrimonio oggi significa considerare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memoria, identità, conflitto e partecipazione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più che semplice conservazione di oggetti del passato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Convenzione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UNESCO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1972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sulla protezione del patrimonio mondiale culturale e naturale definiva il patrimonio soprattutto in termini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materiali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comprendendo monumenti, complessi architettonici e siti di valore “universale eccezionale”. Tale impostazione rispecchiava una concezione ereditata dall’Ottocento, legata alla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tutela dei beni tangibili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come testimonianze eminenti della civiltà e della nazione.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la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Convenzione del 2003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sul patrimonio culturale immateriale, l’UNESCO ha introdotto una svolta concettuale: il patrimonio non è più soltanto ciò che si conserva, ma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ciò che si pratica, si trasmette e si riconosce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collettivamente come eredità culturale. Pratiche, rituali, feste, saperi artigianali, tradizioni orali e performative diventano così forme di patrimonio “vivente”, costantemente ricreate dalle comunità.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Ridefinizione del patrimonio come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processo sociale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esso è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selettivo, negoziato e identitario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dipendente dal riconoscimento da parte delle comunità che lo producono e lo mantengono. Ne emerge un paradigma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partecipativo e inclusivo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fondato sul valore della diversità culturale e sulla responsabilità condivisa della trasmissione.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E79080F-CBCA-CD3D-4B95-4CF4012166C8}"/>
              </a:ext>
            </a:extLst>
          </p:cNvPr>
          <p:cNvSpPr txBox="1"/>
          <p:nvPr/>
        </p:nvSpPr>
        <p:spPr>
          <a:xfrm>
            <a:off x="838200" y="1456293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patrimonio</a:t>
            </a:r>
          </a:p>
        </p:txBody>
      </p:sp>
    </p:spTree>
    <p:extLst>
      <p:ext uri="{BB962C8B-B14F-4D97-AF65-F5344CB8AC3E}">
        <p14:creationId xmlns:p14="http://schemas.microsoft.com/office/powerpoint/2010/main" val="3001246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'era del testimone - Annette Wieviorka - copertina">
            <a:extLst>
              <a:ext uri="{FF2B5EF4-FFF2-40B4-BE49-F238E27FC236}">
                <a16:creationId xmlns:a16="http://schemas.microsoft.com/office/drawing/2014/main" id="{840842E8-26BA-9C36-4C4D-244A938BF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529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462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testimoni ‘svalutati’ sia nel regime di storicità </a:t>
            </a:r>
            <a:r>
              <a:rPr lang="it-IT" sz="14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passatista</a:t>
            </a:r>
            <a:r>
              <a:rPr lang="it-IT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(prevalgono gli </a:t>
            </a:r>
            <a:r>
              <a:rPr lang="it-IT" sz="1400" b="1" kern="1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antenati</a:t>
            </a:r>
            <a:r>
              <a:rPr lang="it-IT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che in quello </a:t>
            </a:r>
            <a:r>
              <a:rPr lang="it-IT" sz="14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futurista</a:t>
            </a:r>
            <a:r>
              <a:rPr lang="it-IT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(si guarda ai </a:t>
            </a:r>
            <a:r>
              <a:rPr lang="it-IT" sz="1400" b="1" kern="1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discendenti</a:t>
            </a:r>
            <a:r>
              <a:rPr lang="it-IT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dagli anni ‘80 del Novecento: l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it-IT" sz="1400" b="1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testimonianza diretta</a:t>
            </a:r>
            <a:r>
              <a:rPr lang="it-IT" sz="1400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diventa la forma principale, e spesso dominante, di racconto e di trasmissione del passato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dalla storia alla memoria</a:t>
            </a:r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documento alla voce</a:t>
            </a:r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dallo storico al testimone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8089FF"/>
              </a:buClr>
              <a:buFont typeface="Wingdings" pitchFamily="2" charset="2"/>
              <a:buChar char="ü"/>
            </a:pPr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8089FF"/>
              </a:buClr>
              <a:buFont typeface="Courier New" panose="02070309020205020404" pitchFamily="49" charset="0"/>
              <a:buChar char="o"/>
            </a:pP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ruolo crescente dei media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8089FF"/>
              </a:buClr>
              <a:buFont typeface="Courier New" panose="02070309020205020404" pitchFamily="49" charset="0"/>
              <a:buChar char="o"/>
            </a:pP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crisi della fiducia nella storia ufficiale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8089FF"/>
              </a:buClr>
              <a:buFont typeface="Courier New" panose="02070309020205020404" pitchFamily="49" charset="0"/>
              <a:buChar char="o"/>
            </a:pP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ricerca di un rapporto più emotivo e diretto con il passato</a:t>
            </a:r>
            <a:endParaRPr lang="it-IT" sz="1400" b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8089FF"/>
              </a:buClr>
              <a:buFont typeface="Wingdings" pitchFamily="2" charset="2"/>
              <a:buChar char="ü"/>
            </a:pPr>
            <a:endParaRPr lang="it-IT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 ruolo dei testimoni nel </a:t>
            </a:r>
            <a:r>
              <a:rPr lang="it-IT" sz="14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presentismo</a:t>
            </a:r>
            <a:r>
              <a:rPr lang="it-IT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 modella su uno degli eventi paradigmatici del XX secolo (della costruzione di memoria del XX secolo)</a:t>
            </a:r>
            <a:r>
              <a:rPr lang="it-IT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&gt; </a:t>
            </a:r>
            <a:r>
              <a:rPr lang="it-IT" sz="1400" b="1" kern="100" dirty="0">
                <a:solidFill>
                  <a:srgbClr val="521B9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1400" b="1" kern="1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Shoah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521B93"/>
              </a:buClr>
              <a:buFont typeface="Georgia" panose="02040502050405020303" pitchFamily="18" charset="0"/>
              <a:buChar char="-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0018" y="1813935"/>
            <a:ext cx="5181600" cy="4351338"/>
          </a:xfrm>
          <a:ln>
            <a:solidFill>
              <a:srgbClr val="8089FF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800" b="1" kern="1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Annette </a:t>
            </a:r>
            <a:r>
              <a:rPr lang="it-IT" sz="1800" b="1" kern="100" dirty="0" err="1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Wieviorka</a:t>
            </a:r>
            <a:r>
              <a:rPr lang="it-IT" sz="1800" b="1" kern="1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b="1" i="1" kern="1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</a:t>
            </a:r>
            <a:r>
              <a:rPr lang="it-IT" sz="1800" b="1" i="1" kern="100" dirty="0" err="1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ère</a:t>
            </a:r>
            <a:r>
              <a:rPr lang="it-IT" sz="1800" b="1" i="1" kern="1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i="1" kern="100" dirty="0" err="1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</a:t>
            </a:r>
            <a:r>
              <a:rPr lang="it-IT" sz="1800" b="1" i="1" kern="1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i="1" kern="100" dirty="0" err="1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témoin</a:t>
            </a:r>
            <a:r>
              <a:rPr lang="it-IT" sz="1800" b="1" i="1" kern="1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kern="100" dirty="0">
                <a:solidFill>
                  <a:srgbClr val="521B9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(1998)</a:t>
            </a:r>
          </a:p>
          <a:p>
            <a:pPr marL="0" indent="0" algn="just">
              <a:buNone/>
            </a:pPr>
            <a:endParaRPr lang="it-IT" sz="1800" b="1" kern="100" dirty="0">
              <a:solidFill>
                <a:srgbClr val="521B9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necessità di preservare traccia (non ancora memoria) della Shoah nasce durante la Shoah stessa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negazionismo implicito a ogni genocidio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prende la forma, nei ghetti e nei campi di sterminio, di preservazione delle fonti e di scritti autobiografici [seppelliti, nascosti, fatti uscire dai recinti] </a:t>
            </a:r>
          </a:p>
          <a:p>
            <a:pPr algn="just">
              <a:buFont typeface="Wingdings" pitchFamily="2" charset="2"/>
              <a:buChar char="Ø"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destinatario è la posterità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A951641-508E-A44C-EC16-0EE168D6A817}"/>
              </a:ext>
            </a:extLst>
          </p:cNvPr>
          <p:cNvSpPr txBox="1"/>
          <p:nvPr/>
        </p:nvSpPr>
        <p:spPr>
          <a:xfrm>
            <a:off x="838200" y="1456293"/>
            <a:ext cx="1082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testimone</a:t>
            </a:r>
          </a:p>
        </p:txBody>
      </p:sp>
    </p:spTree>
    <p:extLst>
      <p:ext uri="{BB962C8B-B14F-4D97-AF65-F5344CB8AC3E}">
        <p14:creationId xmlns:p14="http://schemas.microsoft.com/office/powerpoint/2010/main" val="1208661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Dopoguerra (1945–fine anni ’50)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della </a:t>
            </a:r>
            <a:r>
              <a:rPr lang="it-IT" sz="1600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testimonianza giudiziaria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del </a:t>
            </a:r>
            <a:r>
              <a:rPr lang="it-IT" sz="1600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silenzio pubblico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600" dirty="0">
              <a:solidFill>
                <a:srgbClr val="521B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testimoni parlano quasi esclusivamente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 tribunali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come parte dei processi ai criminali nazisti (es. processo di Norimberga, 1945–46)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loro parola è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strumentale alla giustizia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non ancora considerata “memoria collettiva”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memoria interna alla comunità ebraica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società preferisce dimenticare o ricomporre l’unità nazionale, evitando di distinguere il destino specifico degli ebrei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discorso pubblico è dominato dai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resistenti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dai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combattenti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non dalle vittime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>
                <a:srgbClr val="521B93"/>
              </a:buClr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L’emergere della memoria ebraica (1960-1980)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Fase della politicizzazione e della memoria collettiva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partire dal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processo Eichmann (Gerusalemme, 1961)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voce dei sopravvissuti entra per la prima volta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nello spazio pubblico internazionale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testimonianza diventa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centrale per la comprensione del genocidio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emergono le prime opere di memorialistica, la diffusione del diario di Anne Frank, e le narrazioni di Primo Levi raggiungono un pubblico più vasto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società inizia a riconoscere che la Shoah ha una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specificità storica e morale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ricadute sull’identità di Israele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iberazione della parola dei testimoni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che diventano parte integrante della ricostruzione storica</a:t>
            </a:r>
            <a:endParaRPr lang="it-IT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2800" dirty="0">
              <a:solidFill>
                <a:srgbClr val="521B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197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6700</TotalTime>
  <Words>1526</Words>
  <Application>Microsoft Macintosh PowerPoint</Application>
  <PresentationFormat>Widescreen</PresentationFormat>
  <Paragraphs>140</Paragraphs>
  <Slides>11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Georgia</vt:lpstr>
      <vt:lpstr>Times New Roman</vt:lpstr>
      <vt:lpstr>Wingdings</vt:lpstr>
      <vt:lpstr>Tema di Office</vt:lpstr>
      <vt:lpstr>    1.3. Regimi di storicità: historia magistra vitae, futurismo, presentismo, antropocene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107</cp:revision>
  <dcterms:created xsi:type="dcterms:W3CDTF">2025-05-28T06:59:09Z</dcterms:created>
  <dcterms:modified xsi:type="dcterms:W3CDTF">2025-11-10T06:03:21Z</dcterms:modified>
</cp:coreProperties>
</file>