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306" r:id="rId3"/>
    <p:sldId id="290" r:id="rId4"/>
    <p:sldId id="309" r:id="rId5"/>
    <p:sldId id="297" r:id="rId6"/>
    <p:sldId id="298" r:id="rId7"/>
    <p:sldId id="299" r:id="rId8"/>
    <p:sldId id="302" r:id="rId9"/>
    <p:sldId id="300" r:id="rId10"/>
    <p:sldId id="301" r:id="rId11"/>
    <p:sldId id="303" r:id="rId12"/>
    <p:sldId id="304" r:id="rId13"/>
    <p:sldId id="305" r:id="rId14"/>
    <p:sldId id="292" r:id="rId15"/>
    <p:sldId id="294" r:id="rId16"/>
    <p:sldId id="295" r:id="rId17"/>
    <p:sldId id="307" r:id="rId18"/>
    <p:sldId id="308" r:id="rId19"/>
    <p:sldId id="310" r:id="rId20"/>
    <p:sldId id="296" r:id="rId21"/>
    <p:sldId id="314" r:id="rId22"/>
    <p:sldId id="315" r:id="rId23"/>
    <p:sldId id="319" r:id="rId24"/>
    <p:sldId id="321" r:id="rId25"/>
    <p:sldId id="320" r:id="rId26"/>
    <p:sldId id="322" r:id="rId27"/>
    <p:sldId id="323" r:id="rId28"/>
    <p:sldId id="324" r:id="rId29"/>
    <p:sldId id="325" r:id="rId30"/>
    <p:sldId id="326" r:id="rId31"/>
    <p:sldId id="327" r:id="rId32"/>
    <p:sldId id="291" r:id="rId33"/>
    <p:sldId id="311" r:id="rId34"/>
    <p:sldId id="312" r:id="rId35"/>
    <p:sldId id="313" r:id="rId36"/>
    <p:sldId id="293" r:id="rId37"/>
    <p:sldId id="328" r:id="rId38"/>
    <p:sldId id="329" r:id="rId39"/>
    <p:sldId id="330" r:id="rId40"/>
    <p:sldId id="33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7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63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15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611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147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2715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338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746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2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43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66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583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01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97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77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69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79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DFC76-EF54-468A-9123-6A8C4BD7C37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2C759DE-5437-45D1-A900-3F16E680A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19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9C06F9F3-4769-44FE-AD83-2A27C4C63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7753" y="1881810"/>
            <a:ext cx="8915399" cy="2849216"/>
          </a:xfrm>
        </p:spPr>
        <p:txBody>
          <a:bodyPr>
            <a:normAutofit/>
          </a:bodyPr>
          <a:lstStyle/>
          <a:p>
            <a:pPr algn="ctr"/>
            <a:r>
              <a:rPr lang="it-IT" sz="5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Corso di Diritto della Navigazione e dei Trasporti</a:t>
            </a:r>
          </a:p>
          <a:p>
            <a:pPr algn="ctr"/>
            <a:r>
              <a:rPr lang="it-IT" sz="5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Anno accademico 2020-2021</a:t>
            </a:r>
            <a:endParaRPr lang="it-IT" sz="5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646B091C-5E9F-4BF7-A3CF-1A7B6AD4EEE0}"/>
              </a:ext>
            </a:extLst>
          </p:cNvPr>
          <p:cNvSpPr txBox="1"/>
          <p:nvPr/>
        </p:nvSpPr>
        <p:spPr>
          <a:xfrm>
            <a:off x="7484012" y="5669281"/>
            <a:ext cx="440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Massimiliano Musi </a:t>
            </a:r>
          </a:p>
        </p:txBody>
      </p:sp>
      <p:pic>
        <p:nvPicPr>
          <p:cNvPr id="5" name="Picture 2" descr="C:\Users\PBell\Desktop\teramo.jpg">
            <a:extLst>
              <a:ext uri="{FF2B5EF4-FFF2-40B4-BE49-F238E27FC236}">
                <a16:creationId xmlns:a16="http://schemas.microsoft.com/office/drawing/2014/main" xmlns="" id="{7E258CBC-6195-4CE6-9738-289565DB8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19" y="351381"/>
            <a:ext cx="3175068" cy="16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981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FA7073F4-A228-432C-80A6-1F9F9AA21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E61FFD0B-F04C-4163-B897-7C39676A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93A96564-A4F8-4F24-9FD6-9EDA8712DF39}"/>
              </a:ext>
            </a:extLst>
          </p:cNvPr>
          <p:cNvSpPr/>
          <p:nvPr/>
        </p:nvSpPr>
        <p:spPr>
          <a:xfrm>
            <a:off x="609787" y="1998096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Obblighi del noleggiatore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E27B7C0E-2D2A-4B28-B06A-7377F2D162C5}"/>
              </a:ext>
            </a:extLst>
          </p:cNvPr>
          <p:cNvSpPr/>
          <p:nvPr/>
        </p:nvSpPr>
        <p:spPr>
          <a:xfrm>
            <a:off x="1085261" y="3283656"/>
            <a:ext cx="3077711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387,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D6E79CD8-2D04-43B0-8968-78E4E4E40C1B}"/>
              </a:ext>
            </a:extLst>
          </p:cNvPr>
          <p:cNvSpPr/>
          <p:nvPr/>
        </p:nvSpPr>
        <p:spPr>
          <a:xfrm>
            <a:off x="5113922" y="2398977"/>
            <a:ext cx="6851376" cy="321994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«Nel noleggio a tempo sono a carico del noleggiatore la provvista di combustibile, acqua e lubrificanti necessari per il funzionamento dell'apparato motore e degli impianti ausiliari di bordo, nonché' le spese inerenti all'impiego commerciale della nave, comprese quelle di ancoraggio, di canale e simili»</a:t>
            </a:r>
          </a:p>
        </p:txBody>
      </p:sp>
    </p:spTree>
    <p:extLst>
      <p:ext uri="{BB962C8B-B14F-4D97-AF65-F5344CB8AC3E}">
        <p14:creationId xmlns:p14="http://schemas.microsoft.com/office/powerpoint/2010/main" val="256300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4B9A30FD-5A51-47A5-9B7B-7C4D52844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86EE97F9-3C21-4A48-A4CE-6F2521B8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ADB59B0A-A147-49AC-9883-BFC00D012FF8}"/>
              </a:ext>
            </a:extLst>
          </p:cNvPr>
          <p:cNvSpPr/>
          <p:nvPr/>
        </p:nvSpPr>
        <p:spPr>
          <a:xfrm>
            <a:off x="609787" y="1998096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Garanzia del nolo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E3E0C179-3344-4901-A96B-64A9A3ECFCEA}"/>
              </a:ext>
            </a:extLst>
          </p:cNvPr>
          <p:cNvSpPr/>
          <p:nvPr/>
        </p:nvSpPr>
        <p:spPr>
          <a:xfrm>
            <a:off x="1085261" y="3283656"/>
            <a:ext cx="3077711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561,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5FE7D6C3-DFEB-4F28-8B0A-BF71FCDD4565}"/>
              </a:ext>
            </a:extLst>
          </p:cNvPr>
          <p:cNvSpPr/>
          <p:nvPr/>
        </p:nvSpPr>
        <p:spPr>
          <a:xfrm>
            <a:off x="5113922" y="1623887"/>
            <a:ext cx="6851376" cy="447890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«Sono privilegiati sulle cose caricate: 1° le spese giudiziali dovute allo Stato o fatte nell'interesse comune dei creditori per atti conservativi sulle cose o per il processo di esecuzione; 2° i diritti doganali dovuti sulle cose nel luogo di scaricazione; 3° le indennità e i compensi di assistenza e di salvataggio e le somme dovute per contribuzione alle avarie comuni; 4° i crediti derivanti da contratto di trasporto, comprese le spese di scaricazione, e il fitto dei magazzini nei quali le cose scaricate sono depositate; 5° le somme di capitale e di interessi dovute per le obbligazioni contratte dal comandante sul carico nei casi previsti nell'articolo 307. </a:t>
            </a:r>
          </a:p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crediti indicati nei numeri precedenti sono preferiti a quelli garantiti da pegno sulle cose caricate»</a:t>
            </a:r>
          </a:p>
        </p:txBody>
      </p:sp>
    </p:spTree>
    <p:extLst>
      <p:ext uri="{BB962C8B-B14F-4D97-AF65-F5344CB8AC3E}">
        <p14:creationId xmlns:p14="http://schemas.microsoft.com/office/powerpoint/2010/main" val="1657660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C660EC53-2B6D-4EF9-A614-54F2D718B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D8CCDC24-88DF-457A-8225-DFA90D04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F7DABE88-8ABE-44E2-85A3-0BBB6E1C450C}"/>
              </a:ext>
            </a:extLst>
          </p:cNvPr>
          <p:cNvSpPr/>
          <p:nvPr/>
        </p:nvSpPr>
        <p:spPr>
          <a:xfrm>
            <a:off x="609787" y="1998096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Subnoleggio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7F398507-A04C-404A-82E7-B22222D04984}"/>
              </a:ext>
            </a:extLst>
          </p:cNvPr>
          <p:cNvSpPr/>
          <p:nvPr/>
        </p:nvSpPr>
        <p:spPr>
          <a:xfrm>
            <a:off x="1085261" y="3283656"/>
            <a:ext cx="3077711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394,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7708D97F-54AD-4486-B1F2-C611B773E4D2}"/>
              </a:ext>
            </a:extLst>
          </p:cNvPr>
          <p:cNvSpPr/>
          <p:nvPr/>
        </p:nvSpPr>
        <p:spPr>
          <a:xfrm>
            <a:off x="5113922" y="2875722"/>
            <a:ext cx="6851376" cy="23789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«In caso di subnoleggio o di cessione totale o parziale dei diritti derivanti dal contratto, il noleggiatore rimane responsabile verso il noleggiante delle obbligazioni assunte con il contratto di noleggio»</a:t>
            </a:r>
          </a:p>
        </p:txBody>
      </p:sp>
    </p:spTree>
    <p:extLst>
      <p:ext uri="{BB962C8B-B14F-4D97-AF65-F5344CB8AC3E}">
        <p14:creationId xmlns:p14="http://schemas.microsoft.com/office/powerpoint/2010/main" val="2719811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D4F35EB2-15BE-4DFE-92EE-3B0B53190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DD1C0CDD-322C-48B6-9374-16E447F03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63E41D79-8410-4CAE-94DA-C5A563502776}"/>
              </a:ext>
            </a:extLst>
          </p:cNvPr>
          <p:cNvSpPr/>
          <p:nvPr/>
        </p:nvSpPr>
        <p:spPr>
          <a:xfrm>
            <a:off x="609787" y="1998096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Prescrizione 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35EE028A-4312-46AD-89DB-61E836A1E2B5}"/>
              </a:ext>
            </a:extLst>
          </p:cNvPr>
          <p:cNvSpPr/>
          <p:nvPr/>
        </p:nvSpPr>
        <p:spPr>
          <a:xfrm>
            <a:off x="1085261" y="3283656"/>
            <a:ext cx="3077711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395,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FE6C9EEC-5237-4210-91A9-ADD212E54D85}"/>
              </a:ext>
            </a:extLst>
          </p:cNvPr>
          <p:cNvSpPr/>
          <p:nvPr/>
        </p:nvSpPr>
        <p:spPr>
          <a:xfrm>
            <a:off x="4929807" y="1623887"/>
            <a:ext cx="7061994" cy="447890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 diritti derivanti dal contratto di noleggio si prescrivono col decorso di un anno. Il termine decorre, se il noleggio è a tempo dalla scadenza del contratto o dalla fine dell’ultimo viaggio se il viaggio è prorogato a norma dell’articolo 389; se il noleggio è a viaggio dalla fine del viaggio. </a:t>
            </a:r>
          </a:p>
          <a:p>
            <a:pPr algn="ctr"/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 casi in cui il viaggio non sia iniziato o compiuto, il termine decorre dal giorno in cui si è verificato l'avvenimento che ha reso impossibile l'esecuzione del contratto o la continuazione del viaggio. In caso di perdita presunta della nave il termine decorre dalla data della cancellazione di questa dai registri d'iscrizione»</a:t>
            </a:r>
          </a:p>
        </p:txBody>
      </p:sp>
    </p:spTree>
    <p:extLst>
      <p:ext uri="{BB962C8B-B14F-4D97-AF65-F5344CB8AC3E}">
        <p14:creationId xmlns:p14="http://schemas.microsoft.com/office/powerpoint/2010/main" val="3291312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6CAA447C-8B3F-4DE7-948B-7D2892D74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D804D995-6033-4BFD-B5B7-C7C56DB0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8F68C4EA-6643-4A3B-A5E0-1959A3506C70}"/>
              </a:ext>
            </a:extLst>
          </p:cNvPr>
          <p:cNvSpPr/>
          <p:nvPr/>
        </p:nvSpPr>
        <p:spPr>
          <a:xfrm>
            <a:off x="4480044" y="1616521"/>
            <a:ext cx="3231912" cy="66285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Noleggio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990E7139-5775-4382-967C-B7993259F4D8}"/>
              </a:ext>
            </a:extLst>
          </p:cNvPr>
          <p:cNvSpPr/>
          <p:nvPr/>
        </p:nvSpPr>
        <p:spPr>
          <a:xfrm>
            <a:off x="1248131" y="2469006"/>
            <a:ext cx="2990023" cy="959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«a tempo»</a:t>
            </a:r>
          </a:p>
          <a:p>
            <a:pPr algn="ctr"/>
            <a:r>
              <a:rPr lang="it-IT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charter</a:t>
            </a:r>
            <a:r>
              <a:rPr lang="it-IT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F5E611DD-9523-4043-A1A1-30E79637328F}"/>
              </a:ext>
            </a:extLst>
          </p:cNvPr>
          <p:cNvSpPr/>
          <p:nvPr/>
        </p:nvSpPr>
        <p:spPr>
          <a:xfrm>
            <a:off x="7953848" y="2469006"/>
            <a:ext cx="3231913" cy="959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«a viaggio»</a:t>
            </a:r>
          </a:p>
          <a:p>
            <a:pPr algn="ctr"/>
            <a:r>
              <a:rPr lang="it-IT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voyage</a:t>
            </a:r>
            <a:r>
              <a:rPr lang="it-IT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charter</a:t>
            </a:r>
            <a:r>
              <a:rPr lang="it-IT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Freccia circolare a destra 7">
            <a:extLst>
              <a:ext uri="{FF2B5EF4-FFF2-40B4-BE49-F238E27FC236}">
                <a16:creationId xmlns:a16="http://schemas.microsoft.com/office/drawing/2014/main" xmlns="" id="{C8FD3E49-BCE9-444F-BF66-D8889E52510B}"/>
              </a:ext>
            </a:extLst>
          </p:cNvPr>
          <p:cNvSpPr/>
          <p:nvPr/>
        </p:nvSpPr>
        <p:spPr>
          <a:xfrm rot="1494288">
            <a:off x="3812804" y="1840440"/>
            <a:ext cx="487789" cy="959994"/>
          </a:xfrm>
          <a:prstGeom prst="curvedRightArrow">
            <a:avLst>
              <a:gd name="adj1" fmla="val 25000"/>
              <a:gd name="adj2" fmla="val 50000"/>
              <a:gd name="adj3" fmla="val 536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ircolare a sinistra 8">
            <a:extLst>
              <a:ext uri="{FF2B5EF4-FFF2-40B4-BE49-F238E27FC236}">
                <a16:creationId xmlns:a16="http://schemas.microsoft.com/office/drawing/2014/main" xmlns="" id="{32C89D11-49BF-4D2C-9BA9-EB9C98D272EB}"/>
              </a:ext>
            </a:extLst>
          </p:cNvPr>
          <p:cNvSpPr/>
          <p:nvPr/>
        </p:nvSpPr>
        <p:spPr>
          <a:xfrm rot="20381618">
            <a:off x="7859591" y="1858313"/>
            <a:ext cx="609600" cy="959994"/>
          </a:xfrm>
          <a:prstGeom prst="curvedLeftArrow">
            <a:avLst>
              <a:gd name="adj1" fmla="val 25000"/>
              <a:gd name="adj2" fmla="val 50000"/>
              <a:gd name="adj3" fmla="val 57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xmlns="" id="{11BB073E-96C7-4521-AA9E-9806D21FDDE6}"/>
              </a:ext>
            </a:extLst>
          </p:cNvPr>
          <p:cNvSpPr/>
          <p:nvPr/>
        </p:nvSpPr>
        <p:spPr>
          <a:xfrm>
            <a:off x="361890" y="4754405"/>
            <a:ext cx="4762502" cy="149086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parti determinano la durata del noleggio affidando al noleggiatore la facoltà di disporre, entro il periodo fissato, i viaggi che la nave dovrà effettuare</a:t>
            </a: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xmlns="" id="{6A4BE100-1D35-41AC-A909-01CAE8187D66}"/>
              </a:ext>
            </a:extLst>
          </p:cNvPr>
          <p:cNvSpPr/>
          <p:nvPr/>
        </p:nvSpPr>
        <p:spPr>
          <a:xfrm>
            <a:off x="2491351" y="3545144"/>
            <a:ext cx="503581" cy="1093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xmlns="" id="{3F9ECD76-F495-414B-8992-ED541A0515FB}"/>
              </a:ext>
            </a:extLst>
          </p:cNvPr>
          <p:cNvSpPr/>
          <p:nvPr/>
        </p:nvSpPr>
        <p:spPr>
          <a:xfrm>
            <a:off x="7188552" y="4802279"/>
            <a:ext cx="4762502" cy="158997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viaggio, o i viaggi, sono dalle parti prefissati.</a:t>
            </a:r>
          </a:p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NB: il </a:t>
            </a:r>
            <a:r>
              <a:rPr lang="it-IT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voyage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charter 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viene dalla Dottrina qualificato come trasporto e non come noleggio</a:t>
            </a: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xmlns="" id="{7852B187-179A-432D-BFAC-54E9E8E569C3}"/>
              </a:ext>
            </a:extLst>
          </p:cNvPr>
          <p:cNvSpPr/>
          <p:nvPr/>
        </p:nvSpPr>
        <p:spPr>
          <a:xfrm>
            <a:off x="9318013" y="3569081"/>
            <a:ext cx="503581" cy="1093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540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961C4C36-2319-4551-91D8-C2F47125E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2ED43EBC-2728-4614-A9D4-C3E5D0DD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34F469A1-D2F4-4DBE-953D-611B4B026B41}"/>
              </a:ext>
            </a:extLst>
          </p:cNvPr>
          <p:cNvSpPr/>
          <p:nvPr/>
        </p:nvSpPr>
        <p:spPr>
          <a:xfrm>
            <a:off x="649356" y="1524332"/>
            <a:ext cx="3710609" cy="15700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Noleggio a viaggio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D7B6A061-FC32-4CE3-8DBC-89808987EF62}"/>
              </a:ext>
            </a:extLst>
          </p:cNvPr>
          <p:cNvSpPr/>
          <p:nvPr/>
        </p:nvSpPr>
        <p:spPr>
          <a:xfrm>
            <a:off x="7365002" y="1654013"/>
            <a:ext cx="4177642" cy="131070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Ipotesi non contemplata dal Legislatore per il diporto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xmlns="" id="{BE20324B-A9E2-4A46-B486-013922316327}"/>
              </a:ext>
            </a:extLst>
          </p:cNvPr>
          <p:cNvSpPr/>
          <p:nvPr/>
        </p:nvSpPr>
        <p:spPr>
          <a:xfrm>
            <a:off x="5181601" y="2146852"/>
            <a:ext cx="1722782" cy="397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BE7C42F0-E1A3-4C5C-B6FB-354170ED24DE}"/>
              </a:ext>
            </a:extLst>
          </p:cNvPr>
          <p:cNvSpPr/>
          <p:nvPr/>
        </p:nvSpPr>
        <p:spPr>
          <a:xfrm>
            <a:off x="1643267" y="4248246"/>
            <a:ext cx="3313046" cy="131070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dottrina ammette tale fattispecie</a:t>
            </a:r>
          </a:p>
        </p:txBody>
      </p:sp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xmlns="" id="{8DDFC203-965D-4D6D-9DB0-5F8517F25CCF}"/>
              </a:ext>
            </a:extLst>
          </p:cNvPr>
          <p:cNvSpPr/>
          <p:nvPr/>
        </p:nvSpPr>
        <p:spPr>
          <a:xfrm>
            <a:off x="3326296" y="2964722"/>
            <a:ext cx="914400" cy="1570072"/>
          </a:xfrm>
          <a:prstGeom prst="curvedLeftArrow">
            <a:avLst>
              <a:gd name="adj1" fmla="val 25000"/>
              <a:gd name="adj2" fmla="val 50000"/>
              <a:gd name="adj3" fmla="val 510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xmlns="" id="{F6EF2507-FF0E-4EFC-93CA-7852A3D0781A}"/>
              </a:ext>
            </a:extLst>
          </p:cNvPr>
          <p:cNvSpPr/>
          <p:nvPr/>
        </p:nvSpPr>
        <p:spPr>
          <a:xfrm>
            <a:off x="5502855" y="4618678"/>
            <a:ext cx="1603515" cy="569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xmlns="" id="{EC5E667A-2A7C-4819-93ED-36D54364540F}"/>
              </a:ext>
            </a:extLst>
          </p:cNvPr>
          <p:cNvSpPr/>
          <p:nvPr/>
        </p:nvSpPr>
        <p:spPr>
          <a:xfrm>
            <a:off x="7365002" y="4248246"/>
            <a:ext cx="4177642" cy="131070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Laddove venga determinato l’itinerario, i tempi di viaggio e gli ormeggi</a:t>
            </a:r>
          </a:p>
        </p:txBody>
      </p:sp>
    </p:spTree>
    <p:extLst>
      <p:ext uri="{BB962C8B-B14F-4D97-AF65-F5344CB8AC3E}">
        <p14:creationId xmlns:p14="http://schemas.microsoft.com/office/powerpoint/2010/main" val="3590368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4E5BB8B8-A840-49DA-B190-821BE05B1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BE187D2F-A40E-48B7-A803-6491ED38E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C29B80D0-6A18-45EB-A27C-7E3D0639FE43}"/>
              </a:ext>
            </a:extLst>
          </p:cNvPr>
          <p:cNvSpPr/>
          <p:nvPr/>
        </p:nvSpPr>
        <p:spPr>
          <a:xfrm>
            <a:off x="649356" y="1524331"/>
            <a:ext cx="3710609" cy="13107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Time-Charter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D4EBCF4F-CB77-4AE7-B01C-FD96562974AA}"/>
              </a:ext>
            </a:extLst>
          </p:cNvPr>
          <p:cNvSpPr/>
          <p:nvPr/>
        </p:nvSpPr>
        <p:spPr>
          <a:xfrm>
            <a:off x="2143646" y="2647926"/>
            <a:ext cx="3077711" cy="90365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livello internazionale 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xmlns="" id="{90FAE722-FFD8-4B12-9695-2B517F844CA8}"/>
              </a:ext>
            </a:extLst>
          </p:cNvPr>
          <p:cNvCxnSpPr/>
          <p:nvPr/>
        </p:nvCxnSpPr>
        <p:spPr>
          <a:xfrm flipV="1">
            <a:off x="5194852" y="2634211"/>
            <a:ext cx="1378226" cy="31712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7ECFCCB7-C277-40ED-9B29-DD80CA8EAA34}"/>
              </a:ext>
            </a:extLst>
          </p:cNvPr>
          <p:cNvCxnSpPr/>
          <p:nvPr/>
        </p:nvCxnSpPr>
        <p:spPr>
          <a:xfrm>
            <a:off x="5221357" y="3322982"/>
            <a:ext cx="1325217" cy="26504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xmlns="" id="{A19B2C13-9B8C-4B14-A976-1F9CBEFBD5B6}"/>
              </a:ext>
            </a:extLst>
          </p:cNvPr>
          <p:cNvSpPr/>
          <p:nvPr/>
        </p:nvSpPr>
        <p:spPr>
          <a:xfrm>
            <a:off x="6715647" y="2179685"/>
            <a:ext cx="3077711" cy="65535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Baltime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(formulario BIMCO)</a:t>
            </a:r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xmlns="" id="{9B092FB9-5F2F-4BA3-8A5F-6313F1D04585}"/>
              </a:ext>
            </a:extLst>
          </p:cNvPr>
          <p:cNvSpPr/>
          <p:nvPr/>
        </p:nvSpPr>
        <p:spPr>
          <a:xfrm>
            <a:off x="6715647" y="3099754"/>
            <a:ext cx="4568365" cy="80963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NYPE (New York Produce Exchange 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 Exchange 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New York(</a:t>
            </a:r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xmlns="" id="{82D2710F-87DB-46DF-9803-CB29101633C4}"/>
              </a:ext>
            </a:extLst>
          </p:cNvPr>
          <p:cNvSpPr/>
          <p:nvPr/>
        </p:nvSpPr>
        <p:spPr>
          <a:xfrm>
            <a:off x="377900" y="5616214"/>
            <a:ext cx="3077711" cy="90365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livello nazionale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xmlns="" id="{A7ADD058-4488-471E-AB5F-821329850309}"/>
              </a:ext>
            </a:extLst>
          </p:cNvPr>
          <p:cNvSpPr/>
          <p:nvPr/>
        </p:nvSpPr>
        <p:spPr>
          <a:xfrm>
            <a:off x="2438400" y="4067618"/>
            <a:ext cx="3710609" cy="9036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Carichi secchi </a:t>
            </a:r>
          </a:p>
          <a:p>
            <a:pPr algn="ctr"/>
            <a:r>
              <a:rPr lang="it-IT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Gentime</a:t>
            </a:r>
            <a:r>
              <a:rPr 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(formulario BIMCO)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xmlns="" id="{1FD4A9DD-905E-46F6-A470-37CD0DF75674}"/>
              </a:ext>
            </a:extLst>
          </p:cNvPr>
          <p:cNvSpPr/>
          <p:nvPr/>
        </p:nvSpPr>
        <p:spPr>
          <a:xfrm>
            <a:off x="6082749" y="4189925"/>
            <a:ext cx="3710609" cy="9036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Carichi liquidi</a:t>
            </a:r>
          </a:p>
          <a:p>
            <a:pPr algn="ctr"/>
            <a:r>
              <a:rPr lang="it-IT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Shelltime</a:t>
            </a:r>
            <a:r>
              <a:rPr lang="it-IT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STB Time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xmlns="" id="{C9952629-ED72-4C27-8164-80543E11315E}"/>
              </a:ext>
            </a:extLst>
          </p:cNvPr>
          <p:cNvSpPr/>
          <p:nvPr/>
        </p:nvSpPr>
        <p:spPr>
          <a:xfrm>
            <a:off x="5065752" y="5551762"/>
            <a:ext cx="4568365" cy="103256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Italtempo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Camera di Commercio di Genova (uno per i carichi secchi e uno per quelli liquidi)</a:t>
            </a:r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xmlns="" id="{22324C42-6E99-4A39-B2B1-D16AFE598E0B}"/>
              </a:ext>
            </a:extLst>
          </p:cNvPr>
          <p:cNvSpPr/>
          <p:nvPr/>
        </p:nvSpPr>
        <p:spPr>
          <a:xfrm>
            <a:off x="940904" y="2960038"/>
            <a:ext cx="397566" cy="24597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FE9B2057-BE91-4611-A8FB-F62BD7FEDADD}"/>
              </a:ext>
            </a:extLst>
          </p:cNvPr>
          <p:cNvCxnSpPr>
            <a:cxnSpLocks/>
          </p:cNvCxnSpPr>
          <p:nvPr/>
        </p:nvCxnSpPr>
        <p:spPr>
          <a:xfrm flipV="1">
            <a:off x="3604591" y="6068042"/>
            <a:ext cx="1351722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847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776650A-67C1-4DED-ACFC-BDDEA4604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7" y="0"/>
            <a:ext cx="4849446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F9D2017F-2B78-4AD7-9CC2-3F2F8CDB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6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98BA025-C09C-4908-B552-7CFF41891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5" y="0"/>
            <a:ext cx="5299364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BC4DF116-A8FC-4EE1-8827-BD1604708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34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F7FC04C-53A7-4840-927B-B11269B55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3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Bell\Desktop\teramo.jpg">
            <a:extLst>
              <a:ext uri="{FF2B5EF4-FFF2-40B4-BE49-F238E27FC236}">
                <a16:creationId xmlns:a16="http://schemas.microsoft.com/office/drawing/2014/main" xmlns="" id="{6E53ECA1-CC0E-4EC8-B3CE-497C4308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90255" y="2170545"/>
            <a:ext cx="933796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Cap. X – Il noleggio di nave e aeromobile</a:t>
            </a:r>
          </a:p>
        </p:txBody>
      </p:sp>
    </p:spTree>
    <p:extLst>
      <p:ext uri="{BB962C8B-B14F-4D97-AF65-F5344CB8AC3E}">
        <p14:creationId xmlns:p14="http://schemas.microsoft.com/office/powerpoint/2010/main" val="4184819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72E54443-483A-4AFA-B515-23CF2C79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55222781-C1DA-4667-A854-0EA9A62D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47A990AC-2B41-426E-92CE-2233E489D883}"/>
              </a:ext>
            </a:extLst>
          </p:cNvPr>
          <p:cNvSpPr/>
          <p:nvPr/>
        </p:nvSpPr>
        <p:spPr>
          <a:xfrm>
            <a:off x="649356" y="1524331"/>
            <a:ext cx="3710609" cy="13107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Voyage charter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3EF66BDA-E978-4CA3-AE9C-2BA67EED9D8F}"/>
              </a:ext>
            </a:extLst>
          </p:cNvPr>
          <p:cNvSpPr/>
          <p:nvPr/>
        </p:nvSpPr>
        <p:spPr>
          <a:xfrm>
            <a:off x="3535124" y="2467814"/>
            <a:ext cx="3992111" cy="149760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Ampia scelta di formulari, a seconda del tipo di carico e dell’area geografica in cui è impiegato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9D1061B6-43A8-4612-A892-727E0B9AFD18}"/>
              </a:ext>
            </a:extLst>
          </p:cNvPr>
          <p:cNvSpPr/>
          <p:nvPr/>
        </p:nvSpPr>
        <p:spPr>
          <a:xfrm>
            <a:off x="649356" y="5613042"/>
            <a:ext cx="3077711" cy="90365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livello nazionale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xmlns="" id="{8BBBCA80-C99F-4BCD-8C4E-B34BF18716FA}"/>
              </a:ext>
            </a:extLst>
          </p:cNvPr>
          <p:cNvSpPr/>
          <p:nvPr/>
        </p:nvSpPr>
        <p:spPr>
          <a:xfrm>
            <a:off x="964201" y="3028252"/>
            <a:ext cx="347763" cy="2305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6F36F899-F48A-449E-BFFB-F39726ADD790}"/>
              </a:ext>
            </a:extLst>
          </p:cNvPr>
          <p:cNvSpPr/>
          <p:nvPr/>
        </p:nvSpPr>
        <p:spPr>
          <a:xfrm>
            <a:off x="6096000" y="5570113"/>
            <a:ext cx="3790122" cy="90365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Italviaggio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‘92 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(carichi secchi) e </a:t>
            </a:r>
            <a:r>
              <a:rPr lang="it-IT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Italanglo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‘92 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(per carichi liquidi)</a:t>
            </a:r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A88E46D0-0E60-4ED2-954C-FBA57DF4B15B}"/>
              </a:ext>
            </a:extLst>
          </p:cNvPr>
          <p:cNvCxnSpPr/>
          <p:nvPr/>
        </p:nvCxnSpPr>
        <p:spPr>
          <a:xfrm>
            <a:off x="3949150" y="6107334"/>
            <a:ext cx="168302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xmlns="" id="{B70A4BE4-A3D9-486A-9343-4FAB1F3B6DD4}"/>
              </a:ext>
            </a:extLst>
          </p:cNvPr>
          <p:cNvSpPr/>
          <p:nvPr/>
        </p:nvSpPr>
        <p:spPr>
          <a:xfrm>
            <a:off x="8874147" y="2423370"/>
            <a:ext cx="3077711" cy="1636432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Formulario BIMCO, di impiego generale </a:t>
            </a:r>
          </a:p>
          <a:p>
            <a:pPr algn="ctr"/>
            <a:r>
              <a:rPr lang="it-IT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Gencon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it-IT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General Charter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algn="ctr"/>
            <a:endPara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xmlns="" id="{7D4DB59C-0855-4611-B976-0D0A89D12861}"/>
              </a:ext>
            </a:extLst>
          </p:cNvPr>
          <p:cNvSpPr/>
          <p:nvPr/>
        </p:nvSpPr>
        <p:spPr>
          <a:xfrm>
            <a:off x="7712764" y="3041212"/>
            <a:ext cx="821635" cy="400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30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AFF0EDD-49C9-4D81-B5A0-61C141B9B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5" y="0"/>
            <a:ext cx="4852211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5B4CD85-9CEF-4412-BF82-019D7388F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8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B9508D8-E9D7-4D2C-A2FF-E176DA552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5" y="0"/>
            <a:ext cx="4852211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EE4107F6-D031-414C-8911-9097D7E27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2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B0D9987-71CF-4818-AF51-09C218878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7" y="0"/>
            <a:ext cx="4852211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60A80EE-B3FF-4960-8BFE-1BA048BFBC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99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871BB16-55F4-4702-8255-EB19D9BBA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5" y="0"/>
            <a:ext cx="4852211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416152E-49A8-4AFF-9D7A-DD78CDA26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25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6B71715-E5E4-46F3-BAA6-C6EDD8BBE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5" y="0"/>
            <a:ext cx="4852211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CDF89BF-D966-4B52-B9B6-56BCAEEF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5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88366AA-B7F0-444E-832F-1C07B35D4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7" y="0"/>
            <a:ext cx="4852211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F71480D-D7FD-45C6-A154-4C20EB073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59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B61BD20-3708-433F-9C2C-6DF04A862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8" y="0"/>
            <a:ext cx="4852211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CCF10E97-4FF6-4800-8295-7A7EEF321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36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92F0C66-17E0-4E81-A1A3-2490F9D9F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5" y="0"/>
            <a:ext cx="4852211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26160D4-BC5A-4633-9BDB-3459FEF34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49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62D0207-6F3B-4F80-A365-1A7949607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9" y="0"/>
            <a:ext cx="4852211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534D912-016C-411A-8755-92362015E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31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FD616878-8C3A-4044-9C80-5743E66C5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45FCFD04-C3CD-4C0C-9259-951E923BD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A172096B-A1B1-4317-B5F9-07169D6BCC92}"/>
              </a:ext>
            </a:extLst>
          </p:cNvPr>
          <p:cNvSpPr/>
          <p:nvPr/>
        </p:nvSpPr>
        <p:spPr>
          <a:xfrm>
            <a:off x="1273827" y="1656277"/>
            <a:ext cx="5832543" cy="90139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Noleggio di nave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86C585CD-D966-4B69-8EEB-DFF187BEFB0A}"/>
              </a:ext>
            </a:extLst>
          </p:cNvPr>
          <p:cNvSpPr/>
          <p:nvPr/>
        </p:nvSpPr>
        <p:spPr>
          <a:xfrm>
            <a:off x="1292087" y="4572000"/>
            <a:ext cx="9607826" cy="194787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«Il noleggio è il contratto per il quale l'armatore, in corrispettivo del nolo pattuito, si obbliga a compiere con una nave determinata uno o più viaggi prestabiliti, ovvero, entro il periodo di tempo convenuto, i viaggi ordinati dal noleggiatore alle condizioni stabilite dal contratto o dagli usi»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C2D994CD-7821-4175-A41F-E0B282AD3BC1}"/>
              </a:ext>
            </a:extLst>
          </p:cNvPr>
          <p:cNvSpPr/>
          <p:nvPr/>
        </p:nvSpPr>
        <p:spPr>
          <a:xfrm>
            <a:off x="3530046" y="3187369"/>
            <a:ext cx="5131907" cy="959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384, Codice della Navigazione </a:t>
            </a:r>
          </a:p>
        </p:txBody>
      </p:sp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xmlns="" id="{E7C65BB0-FB41-4A6F-A46B-18449F10E728}"/>
              </a:ext>
            </a:extLst>
          </p:cNvPr>
          <p:cNvSpPr/>
          <p:nvPr/>
        </p:nvSpPr>
        <p:spPr>
          <a:xfrm rot="20748227">
            <a:off x="7106370" y="2319130"/>
            <a:ext cx="606395" cy="959994"/>
          </a:xfrm>
          <a:prstGeom prst="curvedLeftArrow">
            <a:avLst>
              <a:gd name="adj1" fmla="val 25000"/>
              <a:gd name="adj2" fmla="val 50000"/>
              <a:gd name="adj3" fmla="val 573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9" name="Picture 4" descr="Risultati immagini per nave">
            <a:extLst>
              <a:ext uri="{FF2B5EF4-FFF2-40B4-BE49-F238E27FC236}">
                <a16:creationId xmlns:a16="http://schemas.microsoft.com/office/drawing/2014/main" xmlns="" id="{DC9BB4C4-FE07-474F-9C5F-959825FC2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651" y="1380929"/>
            <a:ext cx="2936859" cy="1957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27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BE2E2EC-F549-48CC-8544-5C4348043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1" y="0"/>
            <a:ext cx="4852211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0B462B82-FA1E-4A4B-8768-DF97497DB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9" y="-3313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91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B32A71C-6F73-48F6-A341-D523EF2FE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94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04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F35F5150-E151-4F68-B968-8EB140D8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EBDCF761-BE7B-42E4-8D1D-7EC89337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58DFECEB-CA3C-411E-87AB-642288DD3B01}"/>
              </a:ext>
            </a:extLst>
          </p:cNvPr>
          <p:cNvSpPr/>
          <p:nvPr/>
        </p:nvSpPr>
        <p:spPr>
          <a:xfrm>
            <a:off x="1273827" y="1656277"/>
            <a:ext cx="5832543" cy="90139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Noleggio di aeromobile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803B40FB-AEFA-4746-A3DA-A1C5879492CF}"/>
              </a:ext>
            </a:extLst>
          </p:cNvPr>
          <p:cNvSpPr/>
          <p:nvPr/>
        </p:nvSpPr>
        <p:spPr>
          <a:xfrm>
            <a:off x="1292087" y="4572000"/>
            <a:ext cx="9607826" cy="194787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«Al noleggio di aeromobile si applicano le norme degli articoli da 384 a 395, se non derogate dalle disposizioni del presente capo. </a:t>
            </a:r>
          </a:p>
          <a:p>
            <a:pPr algn="ctr"/>
            <a:r>
              <a:rPr lang="it-IT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disposizioni del presente capo si applicano anche in caso di noleggio di parte della capacità dell'aeromobile»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97C78BBB-BF2F-4C53-904C-D48DFF507230}"/>
              </a:ext>
            </a:extLst>
          </p:cNvPr>
          <p:cNvSpPr/>
          <p:nvPr/>
        </p:nvSpPr>
        <p:spPr>
          <a:xfrm>
            <a:off x="3530046" y="3187369"/>
            <a:ext cx="5131907" cy="959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940, Codice della Navigazione </a:t>
            </a:r>
          </a:p>
        </p:txBody>
      </p:sp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xmlns="" id="{BD5641A3-7E88-455B-A61B-F95459A807A2}"/>
              </a:ext>
            </a:extLst>
          </p:cNvPr>
          <p:cNvSpPr/>
          <p:nvPr/>
        </p:nvSpPr>
        <p:spPr>
          <a:xfrm rot="20748227">
            <a:off x="7106370" y="2319130"/>
            <a:ext cx="606395" cy="959994"/>
          </a:xfrm>
          <a:prstGeom prst="curvedLeftArrow">
            <a:avLst>
              <a:gd name="adj1" fmla="val 25000"/>
              <a:gd name="adj2" fmla="val 50000"/>
              <a:gd name="adj3" fmla="val 573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9" name="Picture 2" descr="Risultati immagini per navigazione aerea">
            <a:extLst>
              <a:ext uri="{FF2B5EF4-FFF2-40B4-BE49-F238E27FC236}">
                <a16:creationId xmlns:a16="http://schemas.microsoft.com/office/drawing/2014/main" xmlns="" id="{5CF8E4D8-2105-4133-AFAF-4E47BD3F2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31" y="1280484"/>
            <a:ext cx="3146203" cy="1957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038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BA14FE21-E824-42C6-A51B-91405FEE5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" y="483903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9F710ED2-DBFF-4641-AF3C-A498E83A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26DB05B4-A889-4093-92B1-F0076B2F6872}"/>
              </a:ext>
            </a:extLst>
          </p:cNvPr>
          <p:cNvSpPr/>
          <p:nvPr/>
        </p:nvSpPr>
        <p:spPr>
          <a:xfrm>
            <a:off x="483727" y="1749951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del contratto di noleggio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B1C3E510-363C-4DE8-BBE7-88B31A9150C8}"/>
              </a:ext>
            </a:extLst>
          </p:cNvPr>
          <p:cNvSpPr/>
          <p:nvPr/>
        </p:nvSpPr>
        <p:spPr>
          <a:xfrm>
            <a:off x="4987862" y="2408748"/>
            <a:ext cx="6851376" cy="204050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«Il contratto di noleggio deve essere provato per iscritto»</a:t>
            </a:r>
          </a:p>
          <a:p>
            <a:pPr algn="ctr"/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scritta 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it-IT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probationem</a:t>
            </a:r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A741FADD-C4E6-405B-A15F-826B88E54A24}"/>
              </a:ext>
            </a:extLst>
          </p:cNvPr>
          <p:cNvSpPr/>
          <p:nvPr/>
        </p:nvSpPr>
        <p:spPr>
          <a:xfrm>
            <a:off x="959201" y="3097462"/>
            <a:ext cx="3077711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940 bis,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isultati immagini per aeromobile">
            <a:extLst>
              <a:ext uri="{FF2B5EF4-FFF2-40B4-BE49-F238E27FC236}">
                <a16:creationId xmlns:a16="http://schemas.microsoft.com/office/drawing/2014/main" xmlns="" id="{2B11E98D-7D43-4BC6-A144-65F012A8D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65" y="4732802"/>
            <a:ext cx="3184174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4896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BA14FE21-E824-42C6-A51B-91405FEE5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" y="483903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9F710ED2-DBFF-4641-AF3C-A498E83A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26DB05B4-A889-4093-92B1-F0076B2F6872}"/>
              </a:ext>
            </a:extLst>
          </p:cNvPr>
          <p:cNvSpPr/>
          <p:nvPr/>
        </p:nvSpPr>
        <p:spPr>
          <a:xfrm>
            <a:off x="483727" y="1749951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Sostituibilità dell’aeromobile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B1C3E510-363C-4DE8-BBE7-88B31A9150C8}"/>
              </a:ext>
            </a:extLst>
          </p:cNvPr>
          <p:cNvSpPr/>
          <p:nvPr/>
        </p:nvSpPr>
        <p:spPr>
          <a:xfrm>
            <a:off x="4729402" y="4131530"/>
            <a:ext cx="6851376" cy="204050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«Il noleggiante ha facoltà di sostituire in ogni momento l'aeromobile designato nel contratto con altro di caratteristiche e capacità equivalenti o superiori»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A741FADD-C4E6-405B-A15F-826B88E54A24}"/>
              </a:ext>
            </a:extLst>
          </p:cNvPr>
          <p:cNvSpPr/>
          <p:nvPr/>
        </p:nvSpPr>
        <p:spPr>
          <a:xfrm>
            <a:off x="959201" y="3097462"/>
            <a:ext cx="3077711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940 ter,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isultati immagini per aeromobile">
            <a:extLst>
              <a:ext uri="{FF2B5EF4-FFF2-40B4-BE49-F238E27FC236}">
                <a16:creationId xmlns:a16="http://schemas.microsoft.com/office/drawing/2014/main" xmlns="" id="{2B11E98D-7D43-4BC6-A144-65F012A8D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14" y="1432144"/>
            <a:ext cx="3184174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3261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BA14FE21-E824-42C6-A51B-91405FEE5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" y="483903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9F710ED2-DBFF-4641-AF3C-A498E83A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26DB05B4-A889-4093-92B1-F0076B2F6872}"/>
              </a:ext>
            </a:extLst>
          </p:cNvPr>
          <p:cNvSpPr/>
          <p:nvPr/>
        </p:nvSpPr>
        <p:spPr>
          <a:xfrm>
            <a:off x="483727" y="1749951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Responsabilità verso i terzi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B1C3E510-363C-4DE8-BBE7-88B31A9150C8}"/>
              </a:ext>
            </a:extLst>
          </p:cNvPr>
          <p:cNvSpPr/>
          <p:nvPr/>
        </p:nvSpPr>
        <p:spPr>
          <a:xfrm>
            <a:off x="4987862" y="2052180"/>
            <a:ext cx="6851376" cy="324993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«La responsabilità verso i terzi per le obbligazioni contratte in relazione all'impiego commerciale dell'aeromobile è regolata in conformità delle norme internazionali vigenti nella Repubblica che disciplinano la responsabilità verso i terzi del vettore contraente e del vettore effettivo, disponendone la solidarietà.</a:t>
            </a:r>
          </a:p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 rapporti interni fra noleggiante e noleggiatore, il noleggiante assume i rischi che derivano dall'esercizio e il noleggiatore quelli relativi all'impiego </a:t>
            </a:r>
            <a:r>
              <a:rPr lang="it-IT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commerciale dell’aeromobile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A741FADD-C4E6-405B-A15F-826B88E54A24}"/>
              </a:ext>
            </a:extLst>
          </p:cNvPr>
          <p:cNvSpPr/>
          <p:nvPr/>
        </p:nvSpPr>
        <p:spPr>
          <a:xfrm>
            <a:off x="959201" y="3097462"/>
            <a:ext cx="3334503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940 quater,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isultati immagini per aeromobile">
            <a:extLst>
              <a:ext uri="{FF2B5EF4-FFF2-40B4-BE49-F238E27FC236}">
                <a16:creationId xmlns:a16="http://schemas.microsoft.com/office/drawing/2014/main" xmlns="" id="{2B11E98D-7D43-4BC6-A144-65F012A8D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65" y="4732802"/>
            <a:ext cx="3184174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4925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E02E5962-6C65-4B9C-8EA3-F6D2DFF3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FE652347-4A0E-4F37-B989-F563C6C4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4DBDA7B2-6235-441F-AECC-5423C0EC7FE4}"/>
              </a:ext>
            </a:extLst>
          </p:cNvPr>
          <p:cNvSpPr/>
          <p:nvPr/>
        </p:nvSpPr>
        <p:spPr>
          <a:xfrm>
            <a:off x="649356" y="1524332"/>
            <a:ext cx="7474226" cy="15700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Noleggio delle unità da diporto, art. 47, comma 1, codice della nautica da diporto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BF11360E-FE2D-4C6B-B19E-08D99C3B76B3}"/>
              </a:ext>
            </a:extLst>
          </p:cNvPr>
          <p:cNvSpPr/>
          <p:nvPr/>
        </p:nvSpPr>
        <p:spPr>
          <a:xfrm>
            <a:off x="377900" y="4459667"/>
            <a:ext cx="8454887" cy="2266142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unità da diporto è il contratto con cui una delle parti, in corrispettivo del nolo pattuito, si obbliga a mettere a disposizione dell’altra 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l’unità da diporto per un determinato periodo da trascorrere a scopo ricreativo in zone marine o acque interne di sua scelta, </a:t>
            </a:r>
            <a:r>
              <a:rPr lang="it-IT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fermo o in navigazione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alle condizioni stabilite dal contratto»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xmlns="" id="{0F612750-E2FC-485E-8FFD-4960736EAFE0}"/>
              </a:ext>
            </a:extLst>
          </p:cNvPr>
          <p:cNvSpPr/>
          <p:nvPr/>
        </p:nvSpPr>
        <p:spPr>
          <a:xfrm>
            <a:off x="4081669" y="3269675"/>
            <a:ext cx="609600" cy="987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xmlns="" id="{B05DE514-1214-4532-894B-3AE87ADC5779}"/>
              </a:ext>
            </a:extLst>
          </p:cNvPr>
          <p:cNvSpPr/>
          <p:nvPr/>
        </p:nvSpPr>
        <p:spPr>
          <a:xfrm>
            <a:off x="7305152" y="3429000"/>
            <a:ext cx="4177642" cy="131070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L’unità noleggiata rimane nella disponibilità del noleggiante, alle cui dipendenze resta anche l’equipaggio»</a:t>
            </a:r>
            <a:endParaRPr 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65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xmlns="" id="{ABA6266B-FDF8-4AD4-BD77-38420D80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nella nautica da diporto</a:t>
            </a:r>
          </a:p>
        </p:txBody>
      </p:sp>
      <p:pic>
        <p:nvPicPr>
          <p:cNvPr id="4" name="Picture 2" descr="C:\Users\PBell\Desktop\teramo.jpg">
            <a:extLst>
              <a:ext uri="{FF2B5EF4-FFF2-40B4-BE49-F238E27FC236}">
                <a16:creationId xmlns:a16="http://schemas.microsoft.com/office/drawing/2014/main" xmlns="" id="{E289931C-EFCB-41E5-935A-610061DE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" y="483903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D958F8F0-A6C4-48DC-88BF-30DF59C0DB8F}"/>
              </a:ext>
            </a:extLst>
          </p:cNvPr>
          <p:cNvSpPr/>
          <p:nvPr/>
        </p:nvSpPr>
        <p:spPr>
          <a:xfrm>
            <a:off x="483727" y="1749951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47 – Codice della nautica da diporto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F0121657-FF62-402A-BD8E-0E28F7E3C4B0}"/>
              </a:ext>
            </a:extLst>
          </p:cNvPr>
          <p:cNvSpPr/>
          <p:nvPr/>
        </p:nvSpPr>
        <p:spPr>
          <a:xfrm>
            <a:off x="5001115" y="2317223"/>
            <a:ext cx="6851376" cy="413658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«1. Il noleggio di unità da diporto è il contratto con cui una delle parti, in corrispettivo del nolo pattuito, si obbliga a mettere a disposizione dell'altra l'unità da diporto per un determinato periodo da trascorrere a scopo ricreativo in zone marine o acque interne di sua scelta, da fermo o in navigazione, alle condizioni stabilite dal contratto. L'unità noleggiata rimane nella disponibilità del noleggiante, alle cui dipendenze resta anche l'equipaggio. </a:t>
            </a:r>
          </a:p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Il contratto di noleggio o di subnoleggio delle imbarcazioni e delle navi da diporto è redatto per iscritto a pena di nullità e deve essere tenuto a bordo in originale o copia conforme»</a:t>
            </a:r>
          </a:p>
        </p:txBody>
      </p:sp>
      <p:sp>
        <p:nvSpPr>
          <p:cNvPr id="8" name="Freccia circolare in giù 7">
            <a:extLst>
              <a:ext uri="{FF2B5EF4-FFF2-40B4-BE49-F238E27FC236}">
                <a16:creationId xmlns:a16="http://schemas.microsoft.com/office/drawing/2014/main" xmlns="" id="{409CB876-DF5A-46C8-8167-8200B23CA4EB}"/>
              </a:ext>
            </a:extLst>
          </p:cNvPr>
          <p:cNvSpPr/>
          <p:nvPr/>
        </p:nvSpPr>
        <p:spPr>
          <a:xfrm>
            <a:off x="4416299" y="1483998"/>
            <a:ext cx="1643269" cy="861392"/>
          </a:xfrm>
          <a:prstGeom prst="curvedDownArrow">
            <a:avLst>
              <a:gd name="adj1" fmla="val 25000"/>
              <a:gd name="adj2" fmla="val 50000"/>
              <a:gd name="adj3" fmla="val 57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16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AAF418F4-20B8-47CD-A677-82D5EF9E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" y="483903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4A0F6383-8C78-44BA-B654-9B7D9D9B5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nella nautica da diporto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76F60F63-A8C9-4A0F-8B7B-90C222BBACAB}"/>
              </a:ext>
            </a:extLst>
          </p:cNvPr>
          <p:cNvSpPr/>
          <p:nvPr/>
        </p:nvSpPr>
        <p:spPr>
          <a:xfrm>
            <a:off x="483727" y="1749951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48 – Codice della nautica da diporto</a:t>
            </a:r>
          </a:p>
        </p:txBody>
      </p:sp>
      <p:sp>
        <p:nvSpPr>
          <p:cNvPr id="6" name="Freccia circolare in giù 5">
            <a:extLst>
              <a:ext uri="{FF2B5EF4-FFF2-40B4-BE49-F238E27FC236}">
                <a16:creationId xmlns:a16="http://schemas.microsoft.com/office/drawing/2014/main" xmlns="" id="{0C4F681C-1A82-4366-9A58-AD577A444822}"/>
              </a:ext>
            </a:extLst>
          </p:cNvPr>
          <p:cNvSpPr/>
          <p:nvPr/>
        </p:nvSpPr>
        <p:spPr>
          <a:xfrm>
            <a:off x="4416299" y="1483998"/>
            <a:ext cx="1643269" cy="861392"/>
          </a:xfrm>
          <a:prstGeom prst="curvedDownArrow">
            <a:avLst>
              <a:gd name="adj1" fmla="val 25000"/>
              <a:gd name="adj2" fmla="val 50000"/>
              <a:gd name="adj3" fmla="val 57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F90D49FE-4812-4F32-8676-6D8852BE44C3}"/>
              </a:ext>
            </a:extLst>
          </p:cNvPr>
          <p:cNvSpPr/>
          <p:nvPr/>
        </p:nvSpPr>
        <p:spPr>
          <a:xfrm>
            <a:off x="5001115" y="2317223"/>
            <a:ext cx="6851376" cy="413658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«Il noleggiante è obbligato a mettere a disposizione l'unità da diporto in perfetta efficienza, armata ed equipaggiata convenientemente, completa di tutte le dotazioni di sicurezza, munita dei prescritti documenti e coperta dall'assicurazione di cui alla legge 24 dicembre 1969, n. 990, e successive modificazioni, estesa in favore del noleggiatore e dei passeggeri per gli infortuni e i danni subiti in occasione o in dipendenza del contratto di noleggio, in conformità alle disposizioni ed ai massimali previsti per la responsabilità civile»</a:t>
            </a:r>
          </a:p>
        </p:txBody>
      </p:sp>
    </p:spTree>
    <p:extLst>
      <p:ext uri="{BB962C8B-B14F-4D97-AF65-F5344CB8AC3E}">
        <p14:creationId xmlns:p14="http://schemas.microsoft.com/office/powerpoint/2010/main" val="1284541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54E69904-FC86-4D70-930D-7EDBBFDD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" y="483903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A650E632-3B13-4DB0-A8AB-CE8BFB31F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nella nautica da diporto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E257813B-3095-44D0-86F5-39BAFDF20FA0}"/>
              </a:ext>
            </a:extLst>
          </p:cNvPr>
          <p:cNvSpPr/>
          <p:nvPr/>
        </p:nvSpPr>
        <p:spPr>
          <a:xfrm>
            <a:off x="483727" y="1749951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49 – Codice della nautica da diporto</a:t>
            </a:r>
          </a:p>
        </p:txBody>
      </p:sp>
      <p:sp>
        <p:nvSpPr>
          <p:cNvPr id="6" name="Freccia circolare in giù 5">
            <a:extLst>
              <a:ext uri="{FF2B5EF4-FFF2-40B4-BE49-F238E27FC236}">
                <a16:creationId xmlns:a16="http://schemas.microsoft.com/office/drawing/2014/main" xmlns="" id="{F14BE452-6C0C-4698-B1DE-B2325D5A954E}"/>
              </a:ext>
            </a:extLst>
          </p:cNvPr>
          <p:cNvSpPr/>
          <p:nvPr/>
        </p:nvSpPr>
        <p:spPr>
          <a:xfrm>
            <a:off x="4416299" y="1483998"/>
            <a:ext cx="1643269" cy="861392"/>
          </a:xfrm>
          <a:prstGeom prst="curvedDownArrow">
            <a:avLst>
              <a:gd name="adj1" fmla="val 25000"/>
              <a:gd name="adj2" fmla="val 50000"/>
              <a:gd name="adj3" fmla="val 57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F391E59D-0F75-4426-879C-BC17104A69C3}"/>
              </a:ext>
            </a:extLst>
          </p:cNvPr>
          <p:cNvSpPr/>
          <p:nvPr/>
        </p:nvSpPr>
        <p:spPr>
          <a:xfrm>
            <a:off x="5001115" y="2317223"/>
            <a:ext cx="6851376" cy="413658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«Nel noleggio di unità da diporto, salvo che sia stato diversamente pattuito, il noleggiatore provvede al combustibile, all'acqua ed ai lubrificanti necessari per il funzionamento dell'apparato motore e degli impianti ausiliari di bordo, per la durata del contratto»</a:t>
            </a:r>
          </a:p>
        </p:txBody>
      </p:sp>
    </p:spTree>
    <p:extLst>
      <p:ext uri="{BB962C8B-B14F-4D97-AF65-F5344CB8AC3E}">
        <p14:creationId xmlns:p14="http://schemas.microsoft.com/office/powerpoint/2010/main" val="4049049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FD616878-8C3A-4044-9C80-5743E66C5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45FCFD04-C3CD-4C0C-9259-951E923BD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A172096B-A1B1-4317-B5F9-07169D6BCC92}"/>
              </a:ext>
            </a:extLst>
          </p:cNvPr>
          <p:cNvSpPr/>
          <p:nvPr/>
        </p:nvSpPr>
        <p:spPr>
          <a:xfrm>
            <a:off x="1273827" y="1656277"/>
            <a:ext cx="5832543" cy="90139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Noleggio di nave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86C585CD-D966-4B69-8EEB-DFF187BEFB0A}"/>
              </a:ext>
            </a:extLst>
          </p:cNvPr>
          <p:cNvSpPr/>
          <p:nvPr/>
        </p:nvSpPr>
        <p:spPr>
          <a:xfrm>
            <a:off x="1196209" y="3598063"/>
            <a:ext cx="9607826" cy="194787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fattispecie che viene considerata nel Codice della Navigazione risulta essere quella del noleggio ai fini del trasporto di merci</a:t>
            </a:r>
          </a:p>
        </p:txBody>
      </p:sp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xmlns="" id="{E7C65BB0-FB41-4A6F-A46B-18449F10E728}"/>
              </a:ext>
            </a:extLst>
          </p:cNvPr>
          <p:cNvSpPr/>
          <p:nvPr/>
        </p:nvSpPr>
        <p:spPr>
          <a:xfrm rot="20748227">
            <a:off x="7282691" y="1913158"/>
            <a:ext cx="1096609" cy="1574479"/>
          </a:xfrm>
          <a:prstGeom prst="curvedLeftArrow">
            <a:avLst>
              <a:gd name="adj1" fmla="val 25000"/>
              <a:gd name="adj2" fmla="val 50000"/>
              <a:gd name="adj3" fmla="val 573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81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54E69904-FC86-4D70-930D-7EDBBFDD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" y="483903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A650E632-3B13-4DB0-A8AB-CE8BFB31F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nella nautica da diporto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E257813B-3095-44D0-86F5-39BAFDF20FA0}"/>
              </a:ext>
            </a:extLst>
          </p:cNvPr>
          <p:cNvSpPr/>
          <p:nvPr/>
        </p:nvSpPr>
        <p:spPr>
          <a:xfrm>
            <a:off x="483727" y="1749951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49 </a:t>
            </a:r>
            <a:r>
              <a:rPr lang="it-IT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</a:t>
            </a:r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Codice della nautica da diporto</a:t>
            </a:r>
          </a:p>
        </p:txBody>
      </p:sp>
      <p:sp>
        <p:nvSpPr>
          <p:cNvPr id="6" name="Freccia circolare in giù 5">
            <a:extLst>
              <a:ext uri="{FF2B5EF4-FFF2-40B4-BE49-F238E27FC236}">
                <a16:creationId xmlns:a16="http://schemas.microsoft.com/office/drawing/2014/main" xmlns="" id="{F14BE452-6C0C-4698-B1DE-B2325D5A954E}"/>
              </a:ext>
            </a:extLst>
          </p:cNvPr>
          <p:cNvSpPr/>
          <p:nvPr/>
        </p:nvSpPr>
        <p:spPr>
          <a:xfrm>
            <a:off x="4416299" y="1483998"/>
            <a:ext cx="1643269" cy="861392"/>
          </a:xfrm>
          <a:prstGeom prst="curvedDownArrow">
            <a:avLst>
              <a:gd name="adj1" fmla="val 25000"/>
              <a:gd name="adj2" fmla="val 50000"/>
              <a:gd name="adj3" fmla="val 57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F391E59D-0F75-4426-879C-BC17104A69C3}"/>
              </a:ext>
            </a:extLst>
          </p:cNvPr>
          <p:cNvSpPr/>
          <p:nvPr/>
        </p:nvSpPr>
        <p:spPr>
          <a:xfrm>
            <a:off x="5001115" y="2317223"/>
            <a:ext cx="6851376" cy="413658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«Al fine di incentivare la nautica da diporto e il turismo nautico, il </a:t>
            </a:r>
            <a:r>
              <a:rPr lang="it-IT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proprietario 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 fisica o società non avente come oggetto sociale il noleggio o la locazione, ovvero l'utilizzatore a titolo di locazione finanziaria, di imbarcazioni e navi da diporto di cui all'articolo 3, comma 1, </a:t>
            </a:r>
            <a:r>
              <a:rPr lang="it-IT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iscritte 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 registri nazionali</a:t>
            </a:r>
            <a:r>
              <a:rPr lang="it-IT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può effettuare, in forma occasionale, attività di noleggio della predetta unità. Tale forma di noleggio non costituisce uso commerciale dell'unità </a:t>
            </a:r>
            <a:r>
              <a:rPr lang="it-IT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(…)»</a:t>
            </a:r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C677AB9A-0BEC-47D7-8FB0-E3DDBBA11FB9}"/>
              </a:ext>
            </a:extLst>
          </p:cNvPr>
          <p:cNvSpPr/>
          <p:nvPr/>
        </p:nvSpPr>
        <p:spPr>
          <a:xfrm>
            <a:off x="996434" y="3181188"/>
            <a:ext cx="3334503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Noleggio occasionale </a:t>
            </a:r>
          </a:p>
        </p:txBody>
      </p:sp>
    </p:spTree>
    <p:extLst>
      <p:ext uri="{BB962C8B-B14F-4D97-AF65-F5344CB8AC3E}">
        <p14:creationId xmlns:p14="http://schemas.microsoft.com/office/powerpoint/2010/main" val="2968659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F3E978F2-FDD3-497A-933B-4E18C18D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8353D766-004F-421D-82A0-7E426567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A1C24F8A-B66B-4F9E-9C29-B9E8CA06072C}"/>
              </a:ext>
            </a:extLst>
          </p:cNvPr>
          <p:cNvSpPr/>
          <p:nvPr/>
        </p:nvSpPr>
        <p:spPr>
          <a:xfrm>
            <a:off x="649356" y="1524331"/>
            <a:ext cx="3710609" cy="10598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Noleggio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F505D37C-A356-4364-8365-26581DD50AAC}"/>
              </a:ext>
            </a:extLst>
          </p:cNvPr>
          <p:cNvSpPr/>
          <p:nvPr/>
        </p:nvSpPr>
        <p:spPr>
          <a:xfrm>
            <a:off x="3839926" y="2054252"/>
            <a:ext cx="3992111" cy="105984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</a:t>
            </a:r>
            <a:r>
              <a:rPr lang="it-IT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operis</a:t>
            </a:r>
            <a:r>
              <a:rPr lang="it-IT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56DABA68-05FF-41F7-B6B9-855E7B13F390}"/>
              </a:ext>
            </a:extLst>
          </p:cNvPr>
          <p:cNvSpPr/>
          <p:nvPr/>
        </p:nvSpPr>
        <p:spPr>
          <a:xfrm>
            <a:off x="4929809" y="4027420"/>
            <a:ext cx="6851376" cy="225411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 nel far navigare una nave o un aereo, nel tempo stabilito e per i viaggi ordinati dal noleggiatore, ovvero per il viaggio o i viaggi determinati contrattualmente</a:t>
            </a:r>
          </a:p>
        </p:txBody>
      </p:sp>
      <p:sp>
        <p:nvSpPr>
          <p:cNvPr id="2" name="Freccia circolare a destra 1">
            <a:extLst>
              <a:ext uri="{FF2B5EF4-FFF2-40B4-BE49-F238E27FC236}">
                <a16:creationId xmlns:a16="http://schemas.microsoft.com/office/drawing/2014/main" xmlns="" id="{5C000E32-BF09-4ECB-BD01-0E4A2EA33CAF}"/>
              </a:ext>
            </a:extLst>
          </p:cNvPr>
          <p:cNvSpPr/>
          <p:nvPr/>
        </p:nvSpPr>
        <p:spPr>
          <a:xfrm rot="20335147">
            <a:off x="3823252" y="3159403"/>
            <a:ext cx="1073426" cy="1736034"/>
          </a:xfrm>
          <a:prstGeom prst="curvedRightArrow">
            <a:avLst>
              <a:gd name="adj1" fmla="val 24724"/>
              <a:gd name="adj2" fmla="val 50000"/>
              <a:gd name="adj3" fmla="val 54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8F64C0E1-351F-42F9-9197-A7C0190BAAB2}"/>
              </a:ext>
            </a:extLst>
          </p:cNvPr>
          <p:cNvSpPr/>
          <p:nvPr/>
        </p:nvSpPr>
        <p:spPr>
          <a:xfrm>
            <a:off x="469248" y="5096931"/>
            <a:ext cx="3077711" cy="90365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presupposto è la </a:t>
            </a:r>
            <a:r>
              <a:rPr lang="it-IT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rilevanza del movimento</a:t>
            </a:r>
          </a:p>
        </p:txBody>
      </p:sp>
      <p:sp>
        <p:nvSpPr>
          <p:cNvPr id="9" name="Freccia a sinistra 8">
            <a:extLst>
              <a:ext uri="{FF2B5EF4-FFF2-40B4-BE49-F238E27FC236}">
                <a16:creationId xmlns:a16="http://schemas.microsoft.com/office/drawing/2014/main" xmlns="" id="{B0E8B668-9CFC-4ADA-8FE7-380CB6CC9104}"/>
              </a:ext>
            </a:extLst>
          </p:cNvPr>
          <p:cNvSpPr/>
          <p:nvPr/>
        </p:nvSpPr>
        <p:spPr>
          <a:xfrm>
            <a:off x="3707404" y="5333245"/>
            <a:ext cx="957361" cy="4310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374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BA14FE21-E824-42C6-A51B-91405FEE5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" y="483903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9F710ED2-DBFF-4641-AF3C-A498E83A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26DB05B4-A889-4093-92B1-F0076B2F6872}"/>
              </a:ext>
            </a:extLst>
          </p:cNvPr>
          <p:cNvSpPr/>
          <p:nvPr/>
        </p:nvSpPr>
        <p:spPr>
          <a:xfrm>
            <a:off x="483727" y="1749951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del contratto di noleggio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B1C3E510-363C-4DE8-BBE7-88B31A9150C8}"/>
              </a:ext>
            </a:extLst>
          </p:cNvPr>
          <p:cNvSpPr/>
          <p:nvPr/>
        </p:nvSpPr>
        <p:spPr>
          <a:xfrm>
            <a:off x="5115339" y="1829132"/>
            <a:ext cx="6851376" cy="406841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«Il contratto di noleggio deve essere </a:t>
            </a:r>
            <a:r>
              <a:rPr lang="it-IT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provato per iscritto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 scrittura deve enunciare: 1) gli elementi di individuazione, la nazionalità, la portata della nave; 2) il nome del noleggiante e del noleggiatore; 3) il nome del comandante; 4) l'ammontare del nolo; 5) la durata del contratto o l'indicazione dei viaggi da compiere. </a:t>
            </a:r>
          </a:p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è richiesta la prova scritta quando il noleggio concerne navi minori di stazza lorda non superiore alle venticinque tonnellate, se a vela, o alle dieci, se a propulsione meccanica»</a:t>
            </a:r>
          </a:p>
          <a:p>
            <a:pPr algn="ctr"/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scritta </a:t>
            </a:r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it-IT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probationem</a:t>
            </a:r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A741FADD-C4E6-405B-A15F-826B88E54A24}"/>
              </a:ext>
            </a:extLst>
          </p:cNvPr>
          <p:cNvSpPr/>
          <p:nvPr/>
        </p:nvSpPr>
        <p:spPr>
          <a:xfrm>
            <a:off x="959201" y="3097462"/>
            <a:ext cx="3077711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385,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22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70CFCFDB-90DE-4BB3-8A6F-84F88A37A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71579DE5-1E9F-42F7-80EE-C7DFD64E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C202E71F-119F-4085-84E7-D33AF21E5913}"/>
              </a:ext>
            </a:extLst>
          </p:cNvPr>
          <p:cNvSpPr/>
          <p:nvPr/>
        </p:nvSpPr>
        <p:spPr>
          <a:xfrm>
            <a:off x="609787" y="1915270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Obbligazioni del noleggiante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CB060C54-16B7-46AC-8D5B-B3BABC42080D}"/>
              </a:ext>
            </a:extLst>
          </p:cNvPr>
          <p:cNvSpPr/>
          <p:nvPr/>
        </p:nvSpPr>
        <p:spPr>
          <a:xfrm>
            <a:off x="5115339" y="1829132"/>
            <a:ext cx="6851376" cy="406841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«Il noleggiante è obbligato, prima della partenza, a mettere la nave in stato di navigabilità per il compimento del viaggio, ad armarla ed equipaggiarla convenientemente, e a provvederla dei prescritti documenti. </a:t>
            </a:r>
          </a:p>
          <a:p>
            <a:pPr algn="ctr"/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noleggiante è responsabile dei danni derivanti da difetto di navigabilità, a meno che provi che si tratta di vizio occulto non accertabile con la normale diligenza»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06916AEF-E638-4E74-90D0-93312F14351D}"/>
              </a:ext>
            </a:extLst>
          </p:cNvPr>
          <p:cNvSpPr/>
          <p:nvPr/>
        </p:nvSpPr>
        <p:spPr>
          <a:xfrm>
            <a:off x="1085261" y="3249616"/>
            <a:ext cx="3077711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386,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3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404799AA-A301-4B2A-A2BF-016BF75B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E6584A2F-C9FC-45F7-A313-B9B2B45C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C41686C5-F096-42C4-A111-8EDB8DFB0F30}"/>
              </a:ext>
            </a:extLst>
          </p:cNvPr>
          <p:cNvSpPr/>
          <p:nvPr/>
        </p:nvSpPr>
        <p:spPr>
          <a:xfrm>
            <a:off x="609787" y="1742991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Obbligazioni del noleggiante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D86D8936-F71F-46D6-9E16-922149D23898}"/>
              </a:ext>
            </a:extLst>
          </p:cNvPr>
          <p:cNvSpPr/>
          <p:nvPr/>
        </p:nvSpPr>
        <p:spPr>
          <a:xfrm>
            <a:off x="7553554" y="1779996"/>
            <a:ext cx="3730458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Clausola di «cancello»</a:t>
            </a:r>
            <a:endParaRPr lang="it-IT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xmlns="" id="{DEBADB1C-93F2-4E35-BC96-382435F862BB}"/>
              </a:ext>
            </a:extLst>
          </p:cNvPr>
          <p:cNvSpPr/>
          <p:nvPr/>
        </p:nvSpPr>
        <p:spPr>
          <a:xfrm>
            <a:off x="4988829" y="2239617"/>
            <a:ext cx="1895061" cy="5168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B79C3731-43F0-47F0-A341-3CC85E5433E3}"/>
              </a:ext>
            </a:extLst>
          </p:cNvPr>
          <p:cNvSpPr/>
          <p:nvPr/>
        </p:nvSpPr>
        <p:spPr>
          <a:xfrm>
            <a:off x="2054086" y="3354639"/>
            <a:ext cx="8945217" cy="338192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nave deve essere messa a disposizione in un tempo intercorrente tra un termine iniziale ed un termine definito di «cancello», determinati entrambi contrattualmente.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 del termine iniziale non è possibile che il contratto abbia esecuzione. Una volta spirato il termine di cancello, il noleggiante è comunque tenuto a presentare la nave; il noleggiatore può decidere se attendere l’arrivo della nave e dare esecuzione al contratto, oppure cancellare lo stesso esercitando un diritto di recesso.</a:t>
            </a:r>
          </a:p>
        </p:txBody>
      </p:sp>
    </p:spTree>
    <p:extLst>
      <p:ext uri="{BB962C8B-B14F-4D97-AF65-F5344CB8AC3E}">
        <p14:creationId xmlns:p14="http://schemas.microsoft.com/office/powerpoint/2010/main" val="228512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Bell\Desktop\teramo.jpg">
            <a:extLst>
              <a:ext uri="{FF2B5EF4-FFF2-40B4-BE49-F238E27FC236}">
                <a16:creationId xmlns:a16="http://schemas.microsoft.com/office/drawing/2014/main" xmlns="" id="{AFE29AA2-C796-45B6-A38C-7534C30DA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0" y="338129"/>
            <a:ext cx="2246218" cy="11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A422E359-321B-4E2F-8E86-E2B50D89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29" y="121436"/>
            <a:ext cx="8355283" cy="131070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noleggio di nave e aeromobile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xmlns="" id="{0A181D95-C149-47C8-83EC-2FAB69FB9992}"/>
              </a:ext>
            </a:extLst>
          </p:cNvPr>
          <p:cNvSpPr/>
          <p:nvPr/>
        </p:nvSpPr>
        <p:spPr>
          <a:xfrm>
            <a:off x="742309" y="1818712"/>
            <a:ext cx="4028661" cy="14309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comandante e l’equipaggio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89D9D2A6-6CE5-43C4-A014-475694707B3E}"/>
              </a:ext>
            </a:extLst>
          </p:cNvPr>
          <p:cNvSpPr/>
          <p:nvPr/>
        </p:nvSpPr>
        <p:spPr>
          <a:xfrm>
            <a:off x="5115339" y="1829132"/>
            <a:ext cx="6851376" cy="406841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«Il comandante deve seguire, nei limiti stabiliti dal contratto di noleggio, le istruzioni del noleggiatore sull'impiego commerciale della nave e rilasciare le polizze di carico alle condizioni da lui indicate. </a:t>
            </a:r>
          </a:p>
          <a:p>
            <a:pPr algn="ctr"/>
            <a:endParaRPr lang="it-IT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noleggiante non è responsabile verso il noleggiatore per le obbligazioni assunte dal comandante in dipendenza delle predette operazioni, e per le colpe commerciali del comandante e degli altri componenti dell'equipaggio in dipendenza delle operazioni medesime»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742F2775-F88B-4859-9130-13E6DCF52C1D}"/>
              </a:ext>
            </a:extLst>
          </p:cNvPr>
          <p:cNvSpPr/>
          <p:nvPr/>
        </p:nvSpPr>
        <p:spPr>
          <a:xfrm>
            <a:off x="1217783" y="3199441"/>
            <a:ext cx="3077711" cy="115936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393, Codice della Navigazione</a:t>
            </a:r>
            <a:endParaRPr lang="it-IT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91909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Personalizzato 6">
      <a:dk1>
        <a:srgbClr val="2392AC"/>
      </a:dk1>
      <a:lt1>
        <a:sysClr val="window" lastClr="FFFFFF"/>
      </a:lt1>
      <a:dk2>
        <a:srgbClr val="2E5369"/>
      </a:dk2>
      <a:lt2>
        <a:srgbClr val="CBECF4"/>
      </a:lt2>
      <a:accent1>
        <a:srgbClr val="B1E3EF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963</TotalTime>
  <Words>1905</Words>
  <Application>Microsoft Office PowerPoint</Application>
  <PresentationFormat>Widescreen</PresentationFormat>
  <Paragraphs>132</Paragraphs>
  <Slides>40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5" baseType="lpstr">
      <vt:lpstr>Arial</vt:lpstr>
      <vt:lpstr>Century Gothic</vt:lpstr>
      <vt:lpstr>Times New Roman</vt:lpstr>
      <vt:lpstr>Wingdings 3</vt:lpstr>
      <vt:lpstr>Filo</vt:lpstr>
      <vt:lpstr>Presentazione standard di PowerPoint</vt:lpstr>
      <vt:lpstr>Presentazione standard di PowerPoint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Presentazione standard di PowerPoint</vt:lpstr>
      <vt:lpstr>Presentazione standard di PowerPoint</vt:lpstr>
      <vt:lpstr>Presentazione standard di PowerPoint</vt:lpstr>
      <vt:lpstr>Il noleggio di nave e aeromobile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di nave e aeromobile</vt:lpstr>
      <vt:lpstr>Il noleggio nella nautica da diporto</vt:lpstr>
      <vt:lpstr>Il noleggio nella nautica da diporto</vt:lpstr>
      <vt:lpstr>Il noleggio nella nautica da diporto</vt:lpstr>
      <vt:lpstr>Il noleggio nella nautica da diporto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Zunarelli</dc:creator>
  <cp:lastModifiedBy>massimiliano musi</cp:lastModifiedBy>
  <cp:revision>153</cp:revision>
  <dcterms:created xsi:type="dcterms:W3CDTF">2019-06-28T16:40:01Z</dcterms:created>
  <dcterms:modified xsi:type="dcterms:W3CDTF">2020-11-25T09:11:27Z</dcterms:modified>
</cp:coreProperties>
</file>