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8" r:id="rId2"/>
    <p:sldId id="260" r:id="rId3"/>
    <p:sldId id="282" r:id="rId4"/>
    <p:sldId id="283" r:id="rId5"/>
    <p:sldId id="287" r:id="rId6"/>
    <p:sldId id="284" r:id="rId7"/>
    <p:sldId id="285" r:id="rId8"/>
    <p:sldId id="286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597AF6-5877-40F5-B5C4-F05FA504F389}" type="datetimeFigureOut">
              <a:rPr lang="es-AR" smtClean="0"/>
              <a:t>29/5/2024</a:t>
            </a:fld>
            <a:endParaRPr lang="es-AR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s-AR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DE9627-324E-4E93-8D13-EC2C8F3A5AC0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84505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F7E4FEC-ED59-4E35-9097-BB6E31A56A3A}" type="slidenum">
              <a:rPr lang="it-IT" altLang="it-IT" smtClean="0"/>
              <a:pPr>
                <a:spcBef>
                  <a:spcPct val="0"/>
                </a:spcBef>
              </a:pPr>
              <a:t>1</a:t>
            </a:fld>
            <a:endParaRPr lang="it-IT" altLang="it-IT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494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38188" indent="-28098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382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5954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26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098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670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42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14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DFA8642-929D-44C1-A0CF-FB6797A6CAE3}" type="slidenum">
              <a:rPr lang="it-IT" altLang="it-IT" sz="1000" smtClean="0">
                <a:latin typeface="Arial" panose="020B0604020202020204" pitchFamily="34" charset="0"/>
              </a:rPr>
              <a:pPr/>
              <a:t>2</a:t>
            </a:fld>
            <a:endParaRPr lang="it-IT" altLang="it-IT" sz="1000">
              <a:latin typeface="Arial" panose="020B0604020202020204" pitchFamily="34" charset="0"/>
            </a:endParaRPr>
          </a:p>
        </p:txBody>
      </p:sp>
      <p:sp>
        <p:nvSpPr>
          <p:cNvPr id="354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4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154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38188" indent="-28098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382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5954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26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098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670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42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14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DFA8642-929D-44C1-A0CF-FB6797A6CAE3}" type="slidenum">
              <a:rPr lang="it-IT" altLang="it-IT" sz="1000" smtClean="0">
                <a:latin typeface="Arial" panose="020B0604020202020204" pitchFamily="34" charset="0"/>
              </a:rPr>
              <a:pPr/>
              <a:t>3</a:t>
            </a:fld>
            <a:endParaRPr lang="it-IT" altLang="it-IT" sz="1000">
              <a:latin typeface="Arial" panose="020B0604020202020204" pitchFamily="34" charset="0"/>
            </a:endParaRPr>
          </a:p>
        </p:txBody>
      </p:sp>
      <p:sp>
        <p:nvSpPr>
          <p:cNvPr id="354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4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6029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38188" indent="-28098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382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5954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26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098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670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42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14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DFA8642-929D-44C1-A0CF-FB6797A6CAE3}" type="slidenum">
              <a:rPr lang="it-IT" altLang="it-IT" sz="1000" smtClean="0">
                <a:latin typeface="Arial" panose="020B0604020202020204" pitchFamily="34" charset="0"/>
              </a:rPr>
              <a:pPr/>
              <a:t>4</a:t>
            </a:fld>
            <a:endParaRPr lang="it-IT" altLang="it-IT" sz="1000">
              <a:latin typeface="Arial" panose="020B0604020202020204" pitchFamily="34" charset="0"/>
            </a:endParaRPr>
          </a:p>
        </p:txBody>
      </p:sp>
      <p:sp>
        <p:nvSpPr>
          <p:cNvPr id="354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4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3945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38188" indent="-28098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382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5954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26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098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670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42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14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DFA8642-929D-44C1-A0CF-FB6797A6CAE3}" type="slidenum">
              <a:rPr lang="it-IT" altLang="it-IT" sz="1000" smtClean="0">
                <a:latin typeface="Arial" panose="020B0604020202020204" pitchFamily="34" charset="0"/>
              </a:rPr>
              <a:pPr/>
              <a:t>5</a:t>
            </a:fld>
            <a:endParaRPr lang="it-IT" altLang="it-IT" sz="1000">
              <a:latin typeface="Arial" panose="020B0604020202020204" pitchFamily="34" charset="0"/>
            </a:endParaRPr>
          </a:p>
        </p:txBody>
      </p:sp>
      <p:sp>
        <p:nvSpPr>
          <p:cNvPr id="354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4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56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38188" indent="-28098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382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5954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26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098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670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42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14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DFA8642-929D-44C1-A0CF-FB6797A6CAE3}" type="slidenum">
              <a:rPr lang="it-IT" altLang="it-IT" sz="1000" smtClean="0">
                <a:latin typeface="Arial" panose="020B0604020202020204" pitchFamily="34" charset="0"/>
              </a:rPr>
              <a:pPr/>
              <a:t>6</a:t>
            </a:fld>
            <a:endParaRPr lang="it-IT" altLang="it-IT" sz="1000">
              <a:latin typeface="Arial" panose="020B0604020202020204" pitchFamily="34" charset="0"/>
            </a:endParaRPr>
          </a:p>
        </p:txBody>
      </p:sp>
      <p:sp>
        <p:nvSpPr>
          <p:cNvPr id="354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4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5350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38188" indent="-28098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382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5954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26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098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670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42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14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DFA8642-929D-44C1-A0CF-FB6797A6CAE3}" type="slidenum">
              <a:rPr lang="it-IT" altLang="it-IT" sz="1000" smtClean="0">
                <a:latin typeface="Arial" panose="020B0604020202020204" pitchFamily="34" charset="0"/>
              </a:rPr>
              <a:pPr/>
              <a:t>7</a:t>
            </a:fld>
            <a:endParaRPr lang="it-IT" altLang="it-IT" sz="1000">
              <a:latin typeface="Arial" panose="020B0604020202020204" pitchFamily="34" charset="0"/>
            </a:endParaRPr>
          </a:p>
        </p:txBody>
      </p:sp>
      <p:sp>
        <p:nvSpPr>
          <p:cNvPr id="354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4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5895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38188" indent="-28098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382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5954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26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098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670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42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14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DFA8642-929D-44C1-A0CF-FB6797A6CAE3}" type="slidenum">
              <a:rPr lang="it-IT" altLang="it-IT" sz="1000" smtClean="0">
                <a:latin typeface="Arial" panose="020B0604020202020204" pitchFamily="34" charset="0"/>
              </a:rPr>
              <a:pPr/>
              <a:t>8</a:t>
            </a:fld>
            <a:endParaRPr lang="it-IT" altLang="it-IT" sz="1000">
              <a:latin typeface="Arial" panose="020B0604020202020204" pitchFamily="34" charset="0"/>
            </a:endParaRPr>
          </a:p>
        </p:txBody>
      </p:sp>
      <p:sp>
        <p:nvSpPr>
          <p:cNvPr id="354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4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888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727C-E94A-46DA-A9C7-F3DE7E66A997}" type="datetimeFigureOut">
              <a:rPr lang="es-AR" smtClean="0"/>
              <a:t>29/5/2024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72618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727C-E94A-46DA-A9C7-F3DE7E66A997}" type="datetimeFigureOut">
              <a:rPr lang="es-AR" smtClean="0"/>
              <a:t>29/5/2024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75524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727C-E94A-46DA-A9C7-F3DE7E66A997}" type="datetimeFigureOut">
              <a:rPr lang="es-AR" smtClean="0"/>
              <a:t>29/5/2024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49858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727C-E94A-46DA-A9C7-F3DE7E66A997}" type="datetimeFigureOut">
              <a:rPr lang="es-AR" smtClean="0"/>
              <a:t>29/5/2024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449663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727C-E94A-46DA-A9C7-F3DE7E66A997}" type="datetimeFigureOut">
              <a:rPr lang="es-AR" smtClean="0"/>
              <a:t>29/5/2024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1261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727C-E94A-46DA-A9C7-F3DE7E66A997}" type="datetimeFigureOut">
              <a:rPr lang="es-AR" smtClean="0"/>
              <a:t>29/5/2024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280981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727C-E94A-46DA-A9C7-F3DE7E66A997}" type="datetimeFigureOut">
              <a:rPr lang="es-AR" smtClean="0"/>
              <a:t>29/5/2024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34766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727C-E94A-46DA-A9C7-F3DE7E66A997}" type="datetimeFigureOut">
              <a:rPr lang="es-AR" smtClean="0"/>
              <a:t>29/5/2024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66094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727C-E94A-46DA-A9C7-F3DE7E66A997}" type="datetimeFigureOut">
              <a:rPr lang="es-AR" smtClean="0"/>
              <a:t>29/5/2024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45286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727C-E94A-46DA-A9C7-F3DE7E66A997}" type="datetimeFigureOut">
              <a:rPr lang="es-AR" smtClean="0"/>
              <a:t>29/5/2024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36807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727C-E94A-46DA-A9C7-F3DE7E66A997}" type="datetimeFigureOut">
              <a:rPr lang="es-AR" smtClean="0"/>
              <a:t>29/5/2024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01335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727C-E94A-46DA-A9C7-F3DE7E66A997}" type="datetimeFigureOut">
              <a:rPr lang="es-AR" smtClean="0"/>
              <a:t>29/5/2024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22096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727C-E94A-46DA-A9C7-F3DE7E66A997}" type="datetimeFigureOut">
              <a:rPr lang="es-AR" smtClean="0"/>
              <a:t>29/5/2024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46065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727C-E94A-46DA-A9C7-F3DE7E66A997}" type="datetimeFigureOut">
              <a:rPr lang="es-AR" smtClean="0"/>
              <a:t>29/5/2024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94517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727C-E94A-46DA-A9C7-F3DE7E66A997}" type="datetimeFigureOut">
              <a:rPr lang="es-AR" smtClean="0"/>
              <a:t>29/5/2024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41799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727C-E94A-46DA-A9C7-F3DE7E66A997}" type="datetimeFigureOut">
              <a:rPr lang="es-AR" smtClean="0"/>
              <a:t>29/5/2024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10794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C727C-E94A-46DA-A9C7-F3DE7E66A997}" type="datetimeFigureOut">
              <a:rPr lang="es-AR" smtClean="0"/>
              <a:t>29/5/2024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45696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hyperlink" Target="https://www.negoziodelvino.it/fattoria-giuseppe-savini-B12.ht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580417"/>
            <a:ext cx="8735438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it-IT" altLang="it-IT" sz="2400" dirty="0"/>
              <a:t>CORSO DI LAUREA VITICOLTURA ED ENOLOGIA</a:t>
            </a:r>
            <a:br>
              <a:rPr lang="it-IT" altLang="it-IT" sz="2400" dirty="0"/>
            </a:br>
            <a:br>
              <a:rPr lang="it-IT" altLang="it-IT" sz="2400" dirty="0"/>
            </a:br>
            <a:r>
              <a:rPr lang="it-IT" altLang="it-IT" sz="2400" dirty="0"/>
              <a:t>LEGISLAZIONE E MARKETING DELLE IMPRESE VITIVINICOLE </a:t>
            </a:r>
            <a:br>
              <a:rPr lang="it-IT" altLang="it-IT" sz="2400" dirty="0"/>
            </a:br>
            <a:br>
              <a:rPr lang="it-IT" altLang="it-IT" sz="2400" dirty="0"/>
            </a:br>
            <a:br>
              <a:rPr lang="it-IT" altLang="it-IT" sz="2400" dirty="0"/>
            </a:br>
            <a:br>
              <a:rPr lang="it-IT" altLang="it-IT" sz="2400" dirty="0"/>
            </a:br>
            <a:r>
              <a:rPr lang="it-IT" altLang="it-IT" sz="2400" b="1" dirty="0"/>
              <a:t>DENOMINAZIONE DEL PRODOTTO</a:t>
            </a:r>
            <a:br>
              <a:rPr lang="it-IT" altLang="it-IT" sz="2400" b="1" dirty="0"/>
            </a:br>
            <a:r>
              <a:rPr lang="it-IT" altLang="it-IT" sz="2400" dirty="0"/>
              <a:t>ES. MONTEPULCIANO D’ABRUZZO DOC</a:t>
            </a:r>
            <a:br>
              <a:rPr lang="it-IT" altLang="it-IT" sz="2400" dirty="0"/>
            </a:br>
            <a:br>
              <a:rPr lang="it-IT" altLang="it-IT" sz="2400" dirty="0"/>
            </a:br>
            <a:r>
              <a:rPr lang="it-IT" altLang="it-IT" sz="2400" dirty="0"/>
              <a:t>+ eventuali menzioni e nome di fantasia del prodotto</a:t>
            </a:r>
            <a:br>
              <a:rPr lang="it-IT" altLang="it-IT" sz="2400" dirty="0"/>
            </a:br>
            <a:br>
              <a:rPr lang="it-IT" altLang="it-IT" sz="2400" b="1" dirty="0"/>
            </a:br>
            <a:br>
              <a:rPr lang="it-IT" altLang="it-IT" sz="2400" b="1" dirty="0"/>
            </a:br>
            <a:br>
              <a:rPr lang="it-IT" altLang="it-IT" sz="2400" b="1" dirty="0"/>
            </a:br>
            <a:r>
              <a:rPr lang="it-IT" altLang="it-IT" sz="2400" dirty="0"/>
              <a:t>NOME DELL’ALLIEVO - MATRICOLA</a:t>
            </a:r>
            <a:br>
              <a:rPr lang="it-IT" altLang="it-IT" sz="2400" b="1" dirty="0"/>
            </a:br>
            <a:br>
              <a:rPr lang="it-IT" altLang="it-IT" sz="2400" b="1" dirty="0"/>
            </a:br>
            <a:br>
              <a:rPr lang="it-IT" altLang="it-IT" sz="2400" b="1" dirty="0"/>
            </a:br>
            <a:r>
              <a:rPr lang="it-IT" altLang="it-IT" sz="2400" dirty="0"/>
              <a:t>PROVA FINALE  – ANNO ACCADEMICO 2023-24</a:t>
            </a:r>
            <a:endParaRPr lang="it-IT" alt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3632652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/>
          <p:cNvSpPr>
            <a:spLocks noGrp="1" noChangeArrowheads="1"/>
          </p:cNvSpPr>
          <p:nvPr>
            <p:ph idx="1"/>
          </p:nvPr>
        </p:nvSpPr>
        <p:spPr>
          <a:xfrm>
            <a:off x="1432560" y="1228091"/>
            <a:ext cx="10109200" cy="5518149"/>
          </a:xfrm>
        </p:spPr>
        <p:txBody>
          <a:bodyPr>
            <a:normAutofit/>
          </a:bodyPr>
          <a:lstStyle/>
          <a:p>
            <a:endParaRPr lang="it-IT" altLang="it-IT" sz="2000" dirty="0">
              <a:solidFill>
                <a:schemeClr val="tx1"/>
              </a:solidFill>
            </a:endParaRPr>
          </a:p>
          <a:p>
            <a:r>
              <a:rPr lang="it-IT" altLang="it-IT" sz="2000" dirty="0">
                <a:solidFill>
                  <a:schemeClr val="tx1"/>
                </a:solidFill>
              </a:rPr>
              <a:t>Rif.: Reg. 1308/2013, Allegato VII (definizioni, designazioni e denominazioni di vendita dei prodotti di cui all'articolo 78) – Parte II (Categorie di prodotti vitivinicoli) e </a:t>
            </a:r>
            <a:r>
              <a:rPr lang="it-IT" altLang="it-IT" sz="2000" dirty="0"/>
              <a:t>modifiche apportate dal Reg. 2117/2021</a:t>
            </a:r>
            <a:endParaRPr lang="it-IT" altLang="it-IT" sz="2000" dirty="0">
              <a:solidFill>
                <a:schemeClr val="tx1"/>
              </a:solidFill>
            </a:endParaRPr>
          </a:p>
          <a:p>
            <a:endParaRPr lang="it-IT" altLang="it-IT" sz="2000" dirty="0">
              <a:solidFill>
                <a:schemeClr val="tx1"/>
              </a:solidFill>
            </a:endParaRPr>
          </a:p>
          <a:p>
            <a:r>
              <a:rPr lang="it-IT" altLang="it-IT" sz="2000" dirty="0">
                <a:solidFill>
                  <a:schemeClr val="tx1"/>
                </a:solidFill>
              </a:rPr>
              <a:t>Oppure </a:t>
            </a:r>
          </a:p>
          <a:p>
            <a:pPr lvl="1">
              <a:lnSpc>
                <a:spcPct val="120000"/>
              </a:lnSpc>
            </a:pPr>
            <a:r>
              <a:rPr lang="it-IT" altLang="it-IT" sz="2000" dirty="0">
                <a:solidFill>
                  <a:schemeClr val="tx1"/>
                </a:solidFill>
              </a:rPr>
              <a:t>Reg. (EC) No 110/2008 per le bevande spiritose (IG)</a:t>
            </a:r>
          </a:p>
          <a:p>
            <a:endParaRPr lang="it-IT" altLang="it-IT" sz="2900" dirty="0">
              <a:solidFill>
                <a:schemeClr val="tx1"/>
              </a:solidFill>
            </a:endParaRPr>
          </a:p>
          <a:p>
            <a:r>
              <a:rPr lang="it-IT" altLang="it-IT" sz="2400" dirty="0">
                <a:solidFill>
                  <a:schemeClr val="tx1"/>
                </a:solidFill>
              </a:rPr>
              <a:t>Descrivere brevemente le caratteristiche della categoria di prodotto di riferimento</a:t>
            </a:r>
          </a:p>
          <a:p>
            <a:pPr eaLnBrk="1" hangingPunct="1">
              <a:lnSpc>
                <a:spcPct val="80000"/>
              </a:lnSpc>
            </a:pPr>
            <a:endParaRPr lang="it-IT" altLang="it-IT" sz="2000" dirty="0">
              <a:solidFill>
                <a:schemeClr val="tx1"/>
              </a:solidFill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063750" y="404814"/>
            <a:ext cx="8604250" cy="935037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it-IT" altLang="it-IT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Categoria del prodotto vitivinicolo</a:t>
            </a:r>
            <a:endParaRPr lang="it-IT" altLang="it-IT" sz="32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42709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/>
          <p:cNvSpPr>
            <a:spLocks noGrp="1" noChangeArrowheads="1"/>
          </p:cNvSpPr>
          <p:nvPr>
            <p:ph idx="1"/>
          </p:nvPr>
        </p:nvSpPr>
        <p:spPr>
          <a:xfrm>
            <a:off x="1432560" y="1228091"/>
            <a:ext cx="10109200" cy="5518149"/>
          </a:xfrm>
        </p:spPr>
        <p:txBody>
          <a:bodyPr>
            <a:normAutofit/>
          </a:bodyPr>
          <a:lstStyle/>
          <a:p>
            <a:endParaRPr lang="it-IT" altLang="it-IT" sz="2000" dirty="0">
              <a:solidFill>
                <a:schemeClr val="tx1"/>
              </a:solidFill>
            </a:endParaRPr>
          </a:p>
          <a:p>
            <a:r>
              <a:rPr lang="it-IT" altLang="it-IT" sz="2000" dirty="0">
                <a:solidFill>
                  <a:schemeClr val="tx1"/>
                </a:solidFill>
              </a:rPr>
              <a:t>Rif.: DISCIPLINARE DI PRODUZIONE</a:t>
            </a:r>
          </a:p>
          <a:p>
            <a:endParaRPr lang="it-IT" altLang="it-IT" sz="2000" dirty="0">
              <a:solidFill>
                <a:schemeClr val="tx1"/>
              </a:solidFill>
            </a:endParaRPr>
          </a:p>
          <a:p>
            <a:r>
              <a:rPr lang="it-IT" altLang="it-IT" sz="2000" dirty="0">
                <a:solidFill>
                  <a:schemeClr val="tx1"/>
                </a:solidFill>
              </a:rPr>
              <a:t>Tutti i disciplinari di produzione relativi a VINI DOP / IGP, bevande spiritose IG, vini aromatizzati IG sono scaricabili dal sito del Ministero delle Politiche Agricole Alimentari e Forestali:</a:t>
            </a:r>
          </a:p>
          <a:p>
            <a:r>
              <a:rPr lang="it-IT" altLang="it-IT" sz="2000" dirty="0">
                <a:solidFill>
                  <a:schemeClr val="tx1"/>
                </a:solidFill>
              </a:rPr>
              <a:t>https://www.politicheagricole.it/flex/cm/pages/ServeBLOB.php/L/IT/IDPagina/4625</a:t>
            </a:r>
          </a:p>
          <a:p>
            <a:endParaRPr lang="it-IT" altLang="it-IT" sz="2000" dirty="0">
              <a:solidFill>
                <a:schemeClr val="tx1"/>
              </a:solidFill>
            </a:endParaRPr>
          </a:p>
          <a:p>
            <a:r>
              <a:rPr lang="it-IT" altLang="it-IT" sz="2000" dirty="0">
                <a:solidFill>
                  <a:schemeClr val="tx1"/>
                </a:solidFill>
              </a:rPr>
              <a:t>Sintetizzare solo gli aspetti principali del disciplinare di produzione in relazione al prodotto presentato</a:t>
            </a:r>
          </a:p>
          <a:p>
            <a:endParaRPr lang="it-IT" altLang="it-IT" sz="2900" dirty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it-IT" altLang="it-IT" sz="2000" dirty="0">
              <a:solidFill>
                <a:schemeClr val="tx1"/>
              </a:solidFill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063750" y="404814"/>
            <a:ext cx="8604250" cy="935037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it-IT" altLang="it-IT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Indicazione geografica</a:t>
            </a:r>
            <a:endParaRPr lang="it-IT" altLang="it-IT" sz="32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73386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/>
          <p:cNvSpPr>
            <a:spLocks noGrp="1" noChangeArrowheads="1"/>
          </p:cNvSpPr>
          <p:nvPr>
            <p:ph idx="1"/>
          </p:nvPr>
        </p:nvSpPr>
        <p:spPr>
          <a:xfrm>
            <a:off x="1432560" y="1228091"/>
            <a:ext cx="10109200" cy="5518149"/>
          </a:xfrm>
        </p:spPr>
        <p:txBody>
          <a:bodyPr>
            <a:normAutofit/>
          </a:bodyPr>
          <a:lstStyle/>
          <a:p>
            <a:endParaRPr lang="it-IT" altLang="it-IT" sz="2000" dirty="0">
              <a:solidFill>
                <a:schemeClr val="tx1"/>
              </a:solidFill>
            </a:endParaRPr>
          </a:p>
          <a:p>
            <a:r>
              <a:rPr lang="it-IT" altLang="it-IT" sz="2000" dirty="0">
                <a:solidFill>
                  <a:schemeClr val="tx1"/>
                </a:solidFill>
              </a:rPr>
              <a:t>Rif.: Art. 31 L. n. 238/2016 (testo unico)</a:t>
            </a:r>
          </a:p>
          <a:p>
            <a:r>
              <a:rPr lang="it-IT" altLang="it-IT" sz="2000" dirty="0">
                <a:solidFill>
                  <a:schemeClr val="tx1"/>
                </a:solidFill>
              </a:rPr>
              <a:t>DISCIPLINARE DI PRODUZIONE</a:t>
            </a:r>
          </a:p>
          <a:p>
            <a:endParaRPr lang="it-IT" altLang="it-IT" sz="2000" dirty="0">
              <a:solidFill>
                <a:schemeClr val="tx1"/>
              </a:solidFill>
            </a:endParaRPr>
          </a:p>
          <a:p>
            <a:r>
              <a:rPr lang="it-IT" altLang="it-IT" sz="2000" dirty="0">
                <a:solidFill>
                  <a:schemeClr val="tx1"/>
                </a:solidFill>
              </a:rPr>
              <a:t>Individuare elementi di differenziazione quali specificazioni o menzioni e descriverne le condizioni di applicazione in base a quanto previsto dal Testo unico.</a:t>
            </a:r>
          </a:p>
          <a:p>
            <a:r>
              <a:rPr lang="it-IT" altLang="it-IT" sz="2000" dirty="0">
                <a:solidFill>
                  <a:schemeClr val="tx1"/>
                </a:solidFill>
              </a:rPr>
              <a:t>Fare riferimento al Disciplinare quando le preveda o introdurne di nuove in base alle possibilità offerte dalla norma</a:t>
            </a:r>
          </a:p>
          <a:p>
            <a:endParaRPr lang="it-IT" altLang="it-IT" sz="2000" dirty="0">
              <a:solidFill>
                <a:schemeClr val="tx1"/>
              </a:solidFill>
            </a:endParaRPr>
          </a:p>
          <a:p>
            <a:endParaRPr lang="it-IT" altLang="it-IT" sz="2900" dirty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it-IT" altLang="it-IT" sz="2000" dirty="0">
              <a:solidFill>
                <a:schemeClr val="tx1"/>
              </a:solidFill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063750" y="404814"/>
            <a:ext cx="8604250" cy="935037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it-IT" altLang="it-IT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Specificazioni e menzioni</a:t>
            </a:r>
          </a:p>
        </p:txBody>
      </p:sp>
    </p:spTree>
    <p:extLst>
      <p:ext uri="{BB962C8B-B14F-4D97-AF65-F5344CB8AC3E}">
        <p14:creationId xmlns:p14="http://schemas.microsoft.com/office/powerpoint/2010/main" val="652958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/>
          <p:cNvSpPr>
            <a:spLocks noGrp="1" noChangeArrowheads="1"/>
          </p:cNvSpPr>
          <p:nvPr>
            <p:ph idx="1"/>
          </p:nvPr>
        </p:nvSpPr>
        <p:spPr>
          <a:xfrm>
            <a:off x="1432560" y="1228091"/>
            <a:ext cx="10109200" cy="5518149"/>
          </a:xfrm>
        </p:spPr>
        <p:txBody>
          <a:bodyPr>
            <a:normAutofit/>
          </a:bodyPr>
          <a:lstStyle/>
          <a:p>
            <a:endParaRPr lang="it-IT" altLang="it-IT" sz="2000" dirty="0">
              <a:solidFill>
                <a:schemeClr val="tx1"/>
              </a:solidFill>
            </a:endParaRPr>
          </a:p>
          <a:p>
            <a:r>
              <a:rPr lang="it-IT" altLang="it-IT" sz="2000" dirty="0">
                <a:solidFill>
                  <a:schemeClr val="tx1"/>
                </a:solidFill>
              </a:rPr>
              <a:t>Descrivere brevemente il prodotto individuato / proposto in base: </a:t>
            </a:r>
          </a:p>
          <a:p>
            <a:endParaRPr lang="it-IT" altLang="it-IT" sz="2000" dirty="0">
              <a:solidFill>
                <a:schemeClr val="tx1"/>
              </a:solidFill>
            </a:endParaRPr>
          </a:p>
          <a:p>
            <a:r>
              <a:rPr lang="it-IT" altLang="it-IT" sz="2000" dirty="0">
                <a:solidFill>
                  <a:schemeClr val="tx1"/>
                </a:solidFill>
              </a:rPr>
              <a:t>alla categoria di riferimento (es. tenore di zuccheri, grado alcolico, etc.)</a:t>
            </a:r>
          </a:p>
          <a:p>
            <a:r>
              <a:rPr lang="it-IT" altLang="it-IT" sz="2000" dirty="0">
                <a:solidFill>
                  <a:schemeClr val="tx1"/>
                </a:solidFill>
              </a:rPr>
              <a:t>agli elementi caratterizzanti presenti nel disciplinare</a:t>
            </a:r>
          </a:p>
          <a:p>
            <a:r>
              <a:rPr lang="it-IT" altLang="it-IT" sz="2000" dirty="0">
                <a:solidFill>
                  <a:schemeClr val="tx1"/>
                </a:solidFill>
              </a:rPr>
              <a:t>a specifici elementi della produzione (es. altitudine, etc.)</a:t>
            </a:r>
          </a:p>
          <a:p>
            <a:r>
              <a:rPr lang="it-IT" altLang="it-IT" sz="2000" dirty="0">
                <a:solidFill>
                  <a:schemeClr val="tx1"/>
                </a:solidFill>
              </a:rPr>
              <a:t>ad eventuali pratiche enologiche (</a:t>
            </a:r>
            <a:r>
              <a:rPr lang="it-IT" altLang="it-IT" sz="2000" dirty="0"/>
              <a:t>Art. 80 reg. UE n. 1308/2013 </a:t>
            </a:r>
          </a:p>
          <a:p>
            <a:pPr marL="381000" indent="-38100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  <a:tabLst>
                <a:tab pos="285750" algn="l"/>
              </a:tabLst>
            </a:pPr>
            <a:r>
              <a:rPr lang="it-IT" altLang="it-IT" sz="2000" dirty="0"/>
              <a:t>	(e regolamento delegato 2019/934 della Commissione)</a:t>
            </a:r>
          </a:p>
          <a:p>
            <a:endParaRPr lang="it-IT" altLang="it-IT" sz="2000" dirty="0">
              <a:solidFill>
                <a:schemeClr val="tx1"/>
              </a:solidFill>
            </a:endParaRPr>
          </a:p>
          <a:p>
            <a:endParaRPr lang="it-IT" altLang="it-IT" sz="2900" dirty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it-IT" altLang="it-IT" sz="2000" dirty="0">
              <a:solidFill>
                <a:schemeClr val="tx1"/>
              </a:solidFill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063750" y="404814"/>
            <a:ext cx="8604250" cy="935037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it-IT" altLang="it-IT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Descrizione del prodotto</a:t>
            </a:r>
          </a:p>
        </p:txBody>
      </p:sp>
    </p:spTree>
    <p:extLst>
      <p:ext uri="{BB962C8B-B14F-4D97-AF65-F5344CB8AC3E}">
        <p14:creationId xmlns:p14="http://schemas.microsoft.com/office/powerpoint/2010/main" val="2645071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/>
          <p:cNvSpPr>
            <a:spLocks noGrp="1" noChangeArrowheads="1"/>
          </p:cNvSpPr>
          <p:nvPr>
            <p:ph idx="1"/>
          </p:nvPr>
        </p:nvSpPr>
        <p:spPr>
          <a:xfrm>
            <a:off x="1432560" y="1228091"/>
            <a:ext cx="10109200" cy="5518149"/>
          </a:xfrm>
        </p:spPr>
        <p:txBody>
          <a:bodyPr>
            <a:normAutofit/>
          </a:bodyPr>
          <a:lstStyle/>
          <a:p>
            <a:endParaRPr lang="it-IT" altLang="it-IT" sz="2000" dirty="0">
              <a:solidFill>
                <a:schemeClr val="tx1"/>
              </a:solidFill>
            </a:endParaRPr>
          </a:p>
          <a:p>
            <a:r>
              <a:rPr lang="it-IT" altLang="it-IT" sz="2000" dirty="0">
                <a:solidFill>
                  <a:schemeClr val="tx1"/>
                </a:solidFill>
              </a:rPr>
              <a:t>Riferimenti: </a:t>
            </a:r>
          </a:p>
          <a:p>
            <a:r>
              <a:rPr lang="it-IT" altLang="it-IT" sz="2000" dirty="0">
                <a:solidFill>
                  <a:schemeClr val="tx1"/>
                </a:solidFill>
              </a:rPr>
              <a:t>normativa sull’etichettatura</a:t>
            </a:r>
          </a:p>
          <a:p>
            <a:r>
              <a:rPr lang="it-IT" altLang="it-IT" sz="2000" dirty="0">
                <a:solidFill>
                  <a:schemeClr val="tx1"/>
                </a:solidFill>
              </a:rPr>
              <a:t>DISCIPLINARE DI PRODUZIONE</a:t>
            </a:r>
          </a:p>
          <a:p>
            <a:endParaRPr lang="it-IT" altLang="it-IT" sz="2000" dirty="0">
              <a:solidFill>
                <a:schemeClr val="tx1"/>
              </a:solidFill>
            </a:endParaRPr>
          </a:p>
          <a:p>
            <a:r>
              <a:rPr lang="it-IT" altLang="it-IT" sz="2000" dirty="0">
                <a:solidFill>
                  <a:schemeClr val="tx1"/>
                </a:solidFill>
              </a:rPr>
              <a:t>Disegnare l’etichetta ed eventualmente </a:t>
            </a:r>
          </a:p>
          <a:p>
            <a:pPr marL="0" indent="0">
              <a:buNone/>
            </a:pPr>
            <a:r>
              <a:rPr lang="it-IT" altLang="it-IT" sz="2000" dirty="0">
                <a:solidFill>
                  <a:schemeClr val="tx1"/>
                </a:solidFill>
              </a:rPr>
              <a:t>la contro-etichetta inserendo i possibili elementi </a:t>
            </a:r>
          </a:p>
          <a:p>
            <a:pPr marL="0" indent="0">
              <a:buNone/>
            </a:pPr>
            <a:r>
              <a:rPr lang="it-IT" altLang="it-IT" sz="2000" dirty="0">
                <a:solidFill>
                  <a:schemeClr val="tx1"/>
                </a:solidFill>
              </a:rPr>
              <a:t>di differenziazione</a:t>
            </a:r>
          </a:p>
          <a:p>
            <a:endParaRPr lang="it-IT" altLang="it-IT" sz="2000" dirty="0">
              <a:solidFill>
                <a:schemeClr val="tx1"/>
              </a:solidFill>
            </a:endParaRPr>
          </a:p>
          <a:p>
            <a:r>
              <a:rPr lang="it-IT" altLang="it-IT" sz="2000" dirty="0">
                <a:solidFill>
                  <a:schemeClr val="tx1"/>
                </a:solidFill>
              </a:rPr>
              <a:t>Disegnare l’etichetta ed eventualmente </a:t>
            </a:r>
          </a:p>
          <a:p>
            <a:pPr marL="0" indent="0">
              <a:buNone/>
            </a:pPr>
            <a:r>
              <a:rPr lang="it-IT" altLang="it-IT" sz="2000" dirty="0">
                <a:solidFill>
                  <a:schemeClr val="tx1"/>
                </a:solidFill>
              </a:rPr>
              <a:t>la contro-etichetta con le modifiche che </a:t>
            </a:r>
          </a:p>
          <a:p>
            <a:pPr marL="0" indent="0">
              <a:buNone/>
            </a:pPr>
            <a:r>
              <a:rPr lang="it-IT" altLang="it-IT" sz="2000" dirty="0">
                <a:solidFill>
                  <a:schemeClr val="tx1"/>
                </a:solidFill>
              </a:rPr>
              <a:t>sono entrate in vigore a dicembre 2023</a:t>
            </a:r>
          </a:p>
          <a:p>
            <a:endParaRPr lang="it-IT" altLang="it-IT" sz="2000" dirty="0">
              <a:solidFill>
                <a:schemeClr val="tx1"/>
              </a:solidFill>
            </a:endParaRPr>
          </a:p>
          <a:p>
            <a:endParaRPr lang="it-IT" altLang="it-IT" sz="2000" dirty="0">
              <a:solidFill>
                <a:schemeClr val="tx1"/>
              </a:solidFill>
            </a:endParaRPr>
          </a:p>
          <a:p>
            <a:endParaRPr lang="it-IT" altLang="it-IT" sz="2900" dirty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it-IT" altLang="it-IT" sz="2000" dirty="0">
              <a:solidFill>
                <a:schemeClr val="tx1"/>
              </a:solidFill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063750" y="404814"/>
            <a:ext cx="8604250" cy="935037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it-IT" altLang="it-IT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Etichetta</a:t>
            </a:r>
          </a:p>
        </p:txBody>
      </p:sp>
      <p:pic>
        <p:nvPicPr>
          <p:cNvPr id="19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963" y="1408113"/>
            <a:ext cx="3384550" cy="497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5693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/>
          <p:cNvSpPr>
            <a:spLocks noGrp="1" noChangeArrowheads="1"/>
          </p:cNvSpPr>
          <p:nvPr>
            <p:ph idx="1"/>
          </p:nvPr>
        </p:nvSpPr>
        <p:spPr>
          <a:xfrm>
            <a:off x="1432560" y="1228091"/>
            <a:ext cx="10109200" cy="5518149"/>
          </a:xfrm>
        </p:spPr>
        <p:txBody>
          <a:bodyPr>
            <a:normAutofit/>
          </a:bodyPr>
          <a:lstStyle/>
          <a:p>
            <a:endParaRPr lang="it-IT" altLang="it-IT" sz="2000" dirty="0">
              <a:solidFill>
                <a:schemeClr val="tx1"/>
              </a:solidFill>
            </a:endParaRPr>
          </a:p>
          <a:p>
            <a:r>
              <a:rPr lang="it-IT" altLang="it-IT" sz="2000" dirty="0">
                <a:solidFill>
                  <a:schemeClr val="tx1"/>
                </a:solidFill>
              </a:rPr>
              <a:t>Introdurre e descrivere elementi di ulteriore differenziazione attraverso le varie possibilità di certificazione (biologico, VIVA, </a:t>
            </a:r>
            <a:r>
              <a:rPr lang="it-IT" altLang="it-IT" sz="2000" dirty="0" err="1">
                <a:solidFill>
                  <a:schemeClr val="tx1"/>
                </a:solidFill>
              </a:rPr>
              <a:t>Equalitas</a:t>
            </a:r>
            <a:r>
              <a:rPr lang="it-IT" altLang="it-IT" sz="2000" dirty="0">
                <a:solidFill>
                  <a:schemeClr val="tx1"/>
                </a:solidFill>
              </a:rPr>
              <a:t>, SQNPI, Impronta carbonica, vigneto storico o eroico, </a:t>
            </a:r>
            <a:r>
              <a:rPr lang="it-IT" altLang="it-IT" sz="2000">
                <a:solidFill>
                  <a:schemeClr val="tx1"/>
                </a:solidFill>
              </a:rPr>
              <a:t>marchi collettivi, etc</a:t>
            </a:r>
            <a:r>
              <a:rPr lang="it-IT" altLang="it-IT" sz="2000" dirty="0">
                <a:solidFill>
                  <a:schemeClr val="tx1"/>
                </a:solidFill>
              </a:rPr>
              <a:t>.) </a:t>
            </a:r>
          </a:p>
          <a:p>
            <a:r>
              <a:rPr lang="it-IT" altLang="it-IT" sz="2000" dirty="0">
                <a:solidFill>
                  <a:schemeClr val="tx1"/>
                </a:solidFill>
              </a:rPr>
              <a:t>Indicare il Consorzio di tutela di riferimento e verificare l’esistenza di marchi di consorzio</a:t>
            </a:r>
          </a:p>
          <a:p>
            <a:endParaRPr lang="it-IT" altLang="it-IT" sz="2000" dirty="0">
              <a:solidFill>
                <a:schemeClr val="tx1"/>
              </a:solidFill>
            </a:endParaRPr>
          </a:p>
          <a:p>
            <a:endParaRPr lang="it-IT" altLang="it-IT" sz="2000" dirty="0">
              <a:solidFill>
                <a:schemeClr val="tx1"/>
              </a:solidFill>
            </a:endParaRPr>
          </a:p>
          <a:p>
            <a:endParaRPr lang="it-IT" altLang="it-IT" sz="2900" dirty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it-IT" altLang="it-IT" sz="2000" dirty="0">
              <a:solidFill>
                <a:schemeClr val="tx1"/>
              </a:solidFill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063750" y="404814"/>
            <a:ext cx="8604250" cy="935037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it-IT" altLang="it-IT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Altri marchi o certificazioni</a:t>
            </a: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662" y="5064125"/>
            <a:ext cx="3887787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925" y="3269774"/>
            <a:ext cx="144145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magin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737" y="3374549"/>
            <a:ext cx="1881188" cy="126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magin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75" y="4818062"/>
            <a:ext cx="1541462" cy="154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3722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/>
          <p:cNvSpPr>
            <a:spLocks noGrp="1" noChangeArrowheads="1"/>
          </p:cNvSpPr>
          <p:nvPr>
            <p:ph idx="1"/>
          </p:nvPr>
        </p:nvSpPr>
        <p:spPr>
          <a:xfrm>
            <a:off x="1108710" y="1282280"/>
            <a:ext cx="10109200" cy="5518149"/>
          </a:xfrm>
        </p:spPr>
        <p:txBody>
          <a:bodyPr>
            <a:normAutofit/>
          </a:bodyPr>
          <a:lstStyle/>
          <a:p>
            <a:endParaRPr lang="it-IT" altLang="it-IT" sz="2000" dirty="0">
              <a:solidFill>
                <a:schemeClr val="tx1"/>
              </a:solidFill>
            </a:endParaRPr>
          </a:p>
          <a:p>
            <a:r>
              <a:rPr lang="it-IT" altLang="it-IT" sz="2000" dirty="0">
                <a:solidFill>
                  <a:schemeClr val="tx1"/>
                </a:solidFill>
              </a:rPr>
              <a:t>Individuare prodotti esistenti dalle caratteristiche paragonabili / possibili competitors del prodotto</a:t>
            </a:r>
          </a:p>
          <a:p>
            <a:r>
              <a:rPr lang="it-IT" altLang="it-IT" sz="2000" dirty="0">
                <a:solidFill>
                  <a:schemeClr val="tx1"/>
                </a:solidFill>
              </a:rPr>
              <a:t>Inserire l’immagine della bottiglia e il prezzo di mercato</a:t>
            </a:r>
          </a:p>
          <a:p>
            <a:endParaRPr lang="it-IT" altLang="it-IT" sz="2000" dirty="0">
              <a:solidFill>
                <a:schemeClr val="tx1"/>
              </a:solidFill>
            </a:endParaRPr>
          </a:p>
          <a:p>
            <a:endParaRPr lang="it-IT" altLang="it-IT" sz="2000" dirty="0">
              <a:solidFill>
                <a:schemeClr val="tx1"/>
              </a:solidFill>
            </a:endParaRPr>
          </a:p>
          <a:p>
            <a:endParaRPr lang="it-IT" altLang="it-IT" sz="2900" dirty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it-IT" altLang="it-IT" sz="2000" dirty="0">
              <a:solidFill>
                <a:schemeClr val="tx1"/>
              </a:solidFill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063750" y="404814"/>
            <a:ext cx="8604250" cy="935037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it-IT" altLang="it-IT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Prodotti simili / competitors</a:t>
            </a:r>
          </a:p>
        </p:txBody>
      </p:sp>
      <p:pic>
        <p:nvPicPr>
          <p:cNvPr id="8" name="Picture 2" descr="Montepulciano D'Abruzzo &quot;COLLEVENTANO&quot; DOC">
            <a:extLst>
              <a:ext uri="{FF2B5EF4-FFF2-40B4-BE49-F238E27FC236}">
                <a16:creationId xmlns:a16="http://schemas.microsoft.com/office/drawing/2014/main" id="{08D585E2-9E97-4833-8934-381C69DD3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140" y="3049106"/>
            <a:ext cx="1548237" cy="3439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2B5D5606-9EF3-4E87-A83D-C8E305A8A348}"/>
              </a:ext>
            </a:extLst>
          </p:cNvPr>
          <p:cNvSpPr txBox="1"/>
          <p:nvPr/>
        </p:nvSpPr>
        <p:spPr>
          <a:xfrm>
            <a:off x="1636112" y="4040799"/>
            <a:ext cx="192691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Montepulciano D'Abruzzo "COLLEVENTANO" DOC</a:t>
            </a:r>
          </a:p>
          <a:p>
            <a:r>
              <a:rPr lang="it-IT" sz="1400" dirty="0"/>
              <a:t> </a:t>
            </a:r>
            <a:r>
              <a:rPr lang="it-IT" sz="1400" dirty="0">
                <a:solidFill>
                  <a:schemeClr val="accent5">
                    <a:lumMod val="60000"/>
                    <a:lumOff val="4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Fattoria Giuseppe </a:t>
            </a:r>
            <a:r>
              <a:rPr lang="it-IT" sz="1400" dirty="0" err="1">
                <a:solidFill>
                  <a:schemeClr val="accent5">
                    <a:lumMod val="60000"/>
                    <a:lumOff val="4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Savini</a:t>
            </a:r>
            <a:endParaRPr lang="it-IT" sz="1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endParaRPr lang="it-IT" sz="1400" dirty="0"/>
          </a:p>
          <a:p>
            <a:r>
              <a:rPr lang="it-IT" sz="1400" dirty="0"/>
              <a:t>Prezzo:12,50€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0EEA418B-AF4F-4F7E-A14A-1A036AEEF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75" y="3326703"/>
            <a:ext cx="3094893" cy="288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582B91B-FF77-452E-9F57-628803DB7F88}"/>
              </a:ext>
            </a:extLst>
          </p:cNvPr>
          <p:cNvSpPr txBox="1"/>
          <p:nvPr/>
        </p:nvSpPr>
        <p:spPr>
          <a:xfrm>
            <a:off x="5103583" y="4076145"/>
            <a:ext cx="19696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Montepulciano d'Abruzzo</a:t>
            </a:r>
          </a:p>
          <a:p>
            <a:r>
              <a:rPr lang="it-IT" sz="1400" dirty="0"/>
              <a:t>‘’le murate’’ DOC  </a:t>
            </a:r>
          </a:p>
          <a:p>
            <a:r>
              <a:rPr lang="it-IT" sz="1400" dirty="0"/>
              <a:t> </a:t>
            </a:r>
            <a:r>
              <a:rPr lang="it-IT" sz="1400" u="sng" dirty="0">
                <a:solidFill>
                  <a:srgbClr val="00B0F0"/>
                </a:solidFill>
              </a:rPr>
              <a:t>Nicodemi</a:t>
            </a:r>
          </a:p>
          <a:p>
            <a:endParaRPr lang="it-IT" sz="1400" dirty="0"/>
          </a:p>
          <a:p>
            <a:r>
              <a:rPr lang="it-IT" sz="1400" dirty="0"/>
              <a:t>Prezzo:13,00€</a:t>
            </a:r>
          </a:p>
        </p:txBody>
      </p:sp>
      <p:pic>
        <p:nvPicPr>
          <p:cNvPr id="12" name="Picture 8" descr="Montepulciano d'Abruzzo 'Malandrino' Cataldi Madonna 2018">
            <a:extLst>
              <a:ext uri="{FF2B5EF4-FFF2-40B4-BE49-F238E27FC236}">
                <a16:creationId xmlns:a16="http://schemas.microsoft.com/office/drawing/2014/main" id="{B15083A5-7D87-4504-BF62-B39FE7BD6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2886" y="3291913"/>
            <a:ext cx="1709114" cy="296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3463950-4647-4D99-909E-FA5C407DAD83}"/>
              </a:ext>
            </a:extLst>
          </p:cNvPr>
          <p:cNvSpPr txBox="1"/>
          <p:nvPr/>
        </p:nvSpPr>
        <p:spPr>
          <a:xfrm>
            <a:off x="8613797" y="4041355"/>
            <a:ext cx="17719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Montepulciano d'Abruzzo 'Malandrino’ DOC</a:t>
            </a:r>
          </a:p>
          <a:p>
            <a:r>
              <a:rPr lang="it-IT" sz="1400" u="sng" dirty="0">
                <a:solidFill>
                  <a:schemeClr val="accent5">
                    <a:lumMod val="75000"/>
                  </a:schemeClr>
                </a:solidFill>
              </a:rPr>
              <a:t>Cataldi Madonna</a:t>
            </a:r>
          </a:p>
          <a:p>
            <a:endParaRPr lang="it-IT" sz="1400" u="sng" dirty="0"/>
          </a:p>
          <a:p>
            <a:r>
              <a:rPr lang="it-IT" sz="1400" dirty="0"/>
              <a:t>Prezzo:12,50€</a:t>
            </a:r>
          </a:p>
        </p:txBody>
      </p:sp>
    </p:spTree>
    <p:extLst>
      <p:ext uri="{BB962C8B-B14F-4D97-AF65-F5344CB8AC3E}">
        <p14:creationId xmlns:p14="http://schemas.microsoft.com/office/powerpoint/2010/main" val="2580197528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Filo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Fil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il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567</TotalTime>
  <Words>492</Words>
  <Application>Microsoft Office PowerPoint</Application>
  <PresentationFormat>Widescreen</PresentationFormat>
  <Paragraphs>83</Paragraphs>
  <Slides>8</Slides>
  <Notes>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Times New Roman</vt:lpstr>
      <vt:lpstr>Wingdings 3</vt:lpstr>
      <vt:lpstr>Filo</vt:lpstr>
      <vt:lpstr>CORSO DI LAUREA VITICOLTURA ED ENOLOGIA  LEGISLAZIONE E MARKETING DELLE IMPRESE VITIVINICOLE     DENOMINAZIONE DEL PRODOTTO ES. MONTEPULCIANO D’ABRUZZO DOC  + eventuali menzioni e nome di fantasia del prodotto    NOME DELL’ALLIEVO - MATRICOLA   PROVA FINALE  – ANNO ACCADEMICO 2023-24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UNIVERISTA' DEGLI STUDI DI TERAMO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LEGISLAZIONE E MARKETING DELLE IMPRESE VITIVINICOLE   LEZIONE DEL 22/04   CATEGORIE DI PRODOTTI VITIVINICOLI  INDICAZIONI GEOGRAFICHE</dc:title>
  <dc:creator>Revisore</dc:creator>
  <cp:lastModifiedBy>Emilio Chiodo</cp:lastModifiedBy>
  <cp:revision>43</cp:revision>
  <dcterms:created xsi:type="dcterms:W3CDTF">2020-04-23T09:30:23Z</dcterms:created>
  <dcterms:modified xsi:type="dcterms:W3CDTF">2024-05-29T17:53:14Z</dcterms:modified>
</cp:coreProperties>
</file>