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9" r:id="rId4"/>
    <p:sldId id="307" r:id="rId5"/>
    <p:sldId id="266" r:id="rId6"/>
    <p:sldId id="298" r:id="rId7"/>
    <p:sldId id="265" r:id="rId8"/>
    <p:sldId id="290" r:id="rId9"/>
    <p:sldId id="301" r:id="rId10"/>
    <p:sldId id="292" r:id="rId11"/>
    <p:sldId id="315" r:id="rId12"/>
    <p:sldId id="316" r:id="rId13"/>
    <p:sldId id="310" r:id="rId14"/>
    <p:sldId id="312" r:id="rId15"/>
    <p:sldId id="309" r:id="rId16"/>
    <p:sldId id="311" r:id="rId17"/>
    <p:sldId id="308" r:id="rId18"/>
    <p:sldId id="271" r:id="rId19"/>
    <p:sldId id="317" r:id="rId20"/>
    <p:sldId id="318" r:id="rId21"/>
    <p:sldId id="319" r:id="rId22"/>
    <p:sldId id="313" r:id="rId23"/>
    <p:sldId id="314" r:id="rId24"/>
  </p:sldIdLst>
  <p:sldSz cx="12192000" cy="6858000"/>
  <p:notesSz cx="6797675"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4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2/21/2023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2/21/2023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2/21/2023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2/21/2023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2/21/2023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2/21/2023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2/21/2023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2/21/2023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2/21/2023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geopolitica.info/heartland/"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geopolitica.info/heartland/"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9BC7993-4BA7-43B0-A95B-4A26F386C0E5}"/>
              </a:ext>
            </a:extLst>
          </p:cNvPr>
          <p:cNvSpPr>
            <a:spLocks noGrp="1"/>
          </p:cNvSpPr>
          <p:nvPr>
            <p:ph type="ctrTitle"/>
          </p:nvPr>
        </p:nvSpPr>
        <p:spPr/>
        <p:txBody>
          <a:bodyPr/>
          <a:lstStyle/>
          <a:p>
            <a:r>
              <a:rPr lang="it-IT" dirty="0"/>
              <a:t>La geopolitica. </a:t>
            </a:r>
            <a:r>
              <a:rPr lang="it-IT" dirty="0" err="1"/>
              <a:t>Mackinder</a:t>
            </a:r>
            <a:r>
              <a:rPr lang="it-IT" dirty="0"/>
              <a:t> e </a:t>
            </a:r>
            <a:r>
              <a:rPr lang="it-IT" dirty="0" err="1"/>
              <a:t>Mahan</a:t>
            </a:r>
            <a:endParaRPr lang="it-IT" dirty="0"/>
          </a:p>
        </p:txBody>
      </p:sp>
      <p:sp>
        <p:nvSpPr>
          <p:cNvPr id="3" name="Sottotitolo 2">
            <a:extLst>
              <a:ext uri="{FF2B5EF4-FFF2-40B4-BE49-F238E27FC236}">
                <a16:creationId xmlns:a16="http://schemas.microsoft.com/office/drawing/2014/main" id="{34E0B167-EDFE-4BC6-80BB-E51466B36F7F}"/>
              </a:ext>
            </a:extLst>
          </p:cNvPr>
          <p:cNvSpPr>
            <a:spLocks noGrp="1"/>
          </p:cNvSpPr>
          <p:nvPr>
            <p:ph type="subTitle" idx="1"/>
          </p:nvPr>
        </p:nvSpPr>
        <p:spPr/>
        <p:txBody>
          <a:bodyPr>
            <a:normAutofit lnSpcReduction="10000"/>
          </a:bodyPr>
          <a:lstStyle/>
          <a:p>
            <a:r>
              <a:rPr lang="it-IT" dirty="0"/>
              <a:t>Prof. Pasquale Iuso</a:t>
            </a:r>
          </a:p>
          <a:p>
            <a:r>
              <a:rPr lang="it-IT" dirty="0"/>
              <a:t>Corso di Laurea Magistrale in Politiche Internazionali e della Sostenibilità</a:t>
            </a:r>
          </a:p>
          <a:p>
            <a:r>
              <a:rPr lang="it-IT" dirty="0"/>
              <a:t>Storia e geopolitica del </a:t>
            </a:r>
            <a:r>
              <a:rPr lang="it-IT" dirty="0" err="1"/>
              <a:t>Novecenta</a:t>
            </a:r>
            <a:endParaRPr lang="it-IT" dirty="0"/>
          </a:p>
        </p:txBody>
      </p:sp>
    </p:spTree>
    <p:extLst>
      <p:ext uri="{BB962C8B-B14F-4D97-AF65-F5344CB8AC3E}">
        <p14:creationId xmlns:p14="http://schemas.microsoft.com/office/powerpoint/2010/main" val="2745409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Area Pivot = </a:t>
            </a:r>
            <a:r>
              <a:rPr lang="it-IT" dirty="0" err="1"/>
              <a:t>Heartland</a:t>
            </a:r>
            <a:r>
              <a:rPr lang="it-IT" dirty="0"/>
              <a:t>: il 900</a:t>
            </a:r>
          </a:p>
        </p:txBody>
      </p:sp>
      <p:pic>
        <p:nvPicPr>
          <p:cNvPr id="4" name="Segnaposto contenuto 3" descr="cUORE-DELLA-TERRA-800-JPG.jpg"/>
          <p:cNvPicPr>
            <a:picLocks noGrp="1" noChangeAspect="1"/>
          </p:cNvPicPr>
          <p:nvPr>
            <p:ph idx="1"/>
          </p:nvPr>
        </p:nvPicPr>
        <p:blipFill>
          <a:blip r:embed="rId2"/>
          <a:stretch>
            <a:fillRect/>
          </a:stretch>
        </p:blipFill>
        <p:spPr>
          <a:xfrm>
            <a:off x="3048000" y="1805781"/>
            <a:ext cx="6096000" cy="41148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ACEA00-C985-49E9-A139-14F9F7E70F0B}"/>
              </a:ext>
            </a:extLst>
          </p:cNvPr>
          <p:cNvSpPr>
            <a:spLocks noGrp="1"/>
          </p:cNvSpPr>
          <p:nvPr>
            <p:ph type="title"/>
          </p:nvPr>
        </p:nvSpPr>
        <p:spPr/>
        <p:txBody>
          <a:bodyPr/>
          <a:lstStyle/>
          <a:p>
            <a:r>
              <a:rPr lang="it-IT" dirty="0" err="1"/>
              <a:t>Heartland</a:t>
            </a:r>
            <a:endParaRPr lang="it-IT" dirty="0"/>
          </a:p>
        </p:txBody>
      </p:sp>
      <p:sp>
        <p:nvSpPr>
          <p:cNvPr id="3" name="Segnaposto contenuto 2">
            <a:extLst>
              <a:ext uri="{FF2B5EF4-FFF2-40B4-BE49-F238E27FC236}">
                <a16:creationId xmlns:a16="http://schemas.microsoft.com/office/drawing/2014/main" id="{366EA244-DE2C-4658-BC28-FB357C116FFB}"/>
              </a:ext>
            </a:extLst>
          </p:cNvPr>
          <p:cNvSpPr>
            <a:spLocks noGrp="1"/>
          </p:cNvSpPr>
          <p:nvPr>
            <p:ph idx="1"/>
          </p:nvPr>
        </p:nvSpPr>
        <p:spPr/>
        <p:txBody>
          <a:bodyPr/>
          <a:lstStyle/>
          <a:p>
            <a:r>
              <a:rPr lang="it-IT" dirty="0"/>
              <a:t>La teoria di </a:t>
            </a:r>
            <a:r>
              <a:rPr lang="it-IT" dirty="0" err="1"/>
              <a:t>Mackinder</a:t>
            </a:r>
            <a:r>
              <a:rPr lang="it-IT" dirty="0"/>
              <a:t> ha influenzato generazioni di geografi e geopolitici</a:t>
            </a:r>
          </a:p>
          <a:p>
            <a:r>
              <a:rPr lang="it-IT" dirty="0"/>
              <a:t>La cartina che segue mostra </a:t>
            </a:r>
          </a:p>
          <a:p>
            <a:pPr lvl="1"/>
            <a:r>
              <a:rPr lang="it-IT" dirty="0"/>
              <a:t>1) la centralità dell’</a:t>
            </a:r>
            <a:r>
              <a:rPr lang="it-IT" dirty="0" err="1"/>
              <a:t>Heartland</a:t>
            </a:r>
            <a:r>
              <a:rPr lang="it-IT" dirty="0"/>
              <a:t> fino all’ingresso degli USA nella scena globale</a:t>
            </a:r>
          </a:p>
          <a:p>
            <a:pPr lvl="1"/>
            <a:r>
              <a:rPr lang="it-IT" dirty="0"/>
              <a:t>2) il limite dell’isola mondo e l’intreccio con il Sea Power di A. </a:t>
            </a:r>
            <a:r>
              <a:rPr lang="it-IT" dirty="0" err="1"/>
              <a:t>Mahan</a:t>
            </a:r>
            <a:r>
              <a:rPr lang="it-IT" dirty="0"/>
              <a:t> (che vedremo oggi) e con il </a:t>
            </a:r>
            <a:r>
              <a:rPr lang="it-IT" dirty="0" err="1"/>
              <a:t>Rimland</a:t>
            </a:r>
            <a:r>
              <a:rPr lang="it-IT" dirty="0"/>
              <a:t> di N. </a:t>
            </a:r>
            <a:r>
              <a:rPr lang="it-IT" dirty="0" err="1"/>
              <a:t>Spykman</a:t>
            </a:r>
            <a:endParaRPr lang="it-IT" dirty="0"/>
          </a:p>
          <a:p>
            <a:r>
              <a:rPr lang="it-IT" dirty="0"/>
              <a:t>Tenere bene a mente i periodi storici di riferimento </a:t>
            </a:r>
          </a:p>
          <a:p>
            <a:r>
              <a:rPr lang="it-IT" dirty="0"/>
              <a:t>La combinazione delle tre teorie offre una rappresentazione fondamentale della geopolitica del Novecento</a:t>
            </a:r>
          </a:p>
          <a:p>
            <a:endParaRPr lang="it-IT" dirty="0"/>
          </a:p>
        </p:txBody>
      </p:sp>
    </p:spTree>
    <p:extLst>
      <p:ext uri="{BB962C8B-B14F-4D97-AF65-F5344CB8AC3E}">
        <p14:creationId xmlns:p14="http://schemas.microsoft.com/office/powerpoint/2010/main" val="325493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56D4FFF9-D9FA-44E1-9934-905D18C6422E}"/>
              </a:ext>
            </a:extLst>
          </p:cNvPr>
          <p:cNvPicPr>
            <a:picLocks noChangeAspect="1"/>
          </p:cNvPicPr>
          <p:nvPr/>
        </p:nvPicPr>
        <p:blipFill>
          <a:blip r:embed="rId2"/>
          <a:stretch>
            <a:fillRect/>
          </a:stretch>
        </p:blipFill>
        <p:spPr>
          <a:xfrm>
            <a:off x="2536035" y="647314"/>
            <a:ext cx="8821776" cy="5187556"/>
          </a:xfrm>
          <a:prstGeom prst="rect">
            <a:avLst/>
          </a:prstGeom>
        </p:spPr>
      </p:pic>
      <p:sp>
        <p:nvSpPr>
          <p:cNvPr id="4" name="CasellaDiTesto 3">
            <a:extLst>
              <a:ext uri="{FF2B5EF4-FFF2-40B4-BE49-F238E27FC236}">
                <a16:creationId xmlns:a16="http://schemas.microsoft.com/office/drawing/2014/main" id="{C8D980E9-1FBC-4997-9DCE-0C8165F08977}"/>
              </a:ext>
            </a:extLst>
          </p:cNvPr>
          <p:cNvSpPr txBox="1"/>
          <p:nvPr/>
        </p:nvSpPr>
        <p:spPr>
          <a:xfrm>
            <a:off x="2413000" y="6248400"/>
            <a:ext cx="9025467" cy="276999"/>
          </a:xfrm>
          <a:prstGeom prst="rect">
            <a:avLst/>
          </a:prstGeom>
          <a:noFill/>
        </p:spPr>
        <p:txBody>
          <a:bodyPr wrap="square" rtlCol="0">
            <a:spAutoFit/>
          </a:bodyPr>
          <a:lstStyle/>
          <a:p>
            <a:r>
              <a:rPr lang="it-IT" sz="1200" dirty="0"/>
              <a:t>Fonte: http://www.indiandefencereview.com/news/the-relevance-of-geography-and-history-in-the-maritime-domain/</a:t>
            </a:r>
          </a:p>
        </p:txBody>
      </p:sp>
    </p:spTree>
    <p:extLst>
      <p:ext uri="{BB962C8B-B14F-4D97-AF65-F5344CB8AC3E}">
        <p14:creationId xmlns:p14="http://schemas.microsoft.com/office/powerpoint/2010/main" val="1038844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3FB33D-CC7E-4AB4-8328-B8506FB8A12A}"/>
              </a:ext>
            </a:extLst>
          </p:cNvPr>
          <p:cNvSpPr>
            <a:spLocks noGrp="1"/>
          </p:cNvSpPr>
          <p:nvPr>
            <p:ph type="title"/>
          </p:nvPr>
        </p:nvSpPr>
        <p:spPr/>
        <p:txBody>
          <a:bodyPr/>
          <a:lstStyle/>
          <a:p>
            <a:r>
              <a:rPr lang="it-IT" dirty="0"/>
              <a:t>Teoria del potere marittimo</a:t>
            </a:r>
          </a:p>
        </p:txBody>
      </p:sp>
      <p:sp>
        <p:nvSpPr>
          <p:cNvPr id="3" name="Segnaposto contenuto 2">
            <a:extLst>
              <a:ext uri="{FF2B5EF4-FFF2-40B4-BE49-F238E27FC236}">
                <a16:creationId xmlns:a16="http://schemas.microsoft.com/office/drawing/2014/main" id="{EEF287C9-FE4A-43B5-9278-20ED0AE9FE61}"/>
              </a:ext>
            </a:extLst>
          </p:cNvPr>
          <p:cNvSpPr>
            <a:spLocks noGrp="1"/>
          </p:cNvSpPr>
          <p:nvPr>
            <p:ph idx="1"/>
          </p:nvPr>
        </p:nvSpPr>
        <p:spPr/>
        <p:txBody>
          <a:bodyPr>
            <a:normAutofit fontScale="92500" lnSpcReduction="10000"/>
          </a:bodyPr>
          <a:lstStyle/>
          <a:p>
            <a:r>
              <a:rPr lang="it-IT" dirty="0"/>
              <a:t>Due sono gli esponenti della definizione del potere marittimo:</a:t>
            </a:r>
          </a:p>
          <a:p>
            <a:pPr lvl="1"/>
            <a:r>
              <a:rPr lang="it-IT" dirty="0"/>
              <a:t>Julien Corbett</a:t>
            </a:r>
          </a:p>
          <a:p>
            <a:pPr lvl="1"/>
            <a:r>
              <a:rPr lang="it-IT" dirty="0"/>
              <a:t>Alfred </a:t>
            </a:r>
            <a:r>
              <a:rPr lang="it-IT" dirty="0" err="1"/>
              <a:t>Mahan</a:t>
            </a:r>
            <a:endParaRPr lang="it-IT" dirty="0"/>
          </a:p>
          <a:p>
            <a:r>
              <a:rPr lang="it-IT" dirty="0"/>
              <a:t>Entrambi vivono a cavallo dei due secoli (XIX e XX); il primo è inglese il secondo USA. </a:t>
            </a:r>
          </a:p>
          <a:p>
            <a:r>
              <a:rPr lang="it-IT" dirty="0"/>
              <a:t>Entrambi scrivono e riflettono mentre si assiste all’apogeo ed alla crisi del sistema di Vienna e della definizione dei due blocchi a fine ‘800.</a:t>
            </a:r>
          </a:p>
          <a:p>
            <a:r>
              <a:rPr lang="it-IT" dirty="0"/>
              <a:t>Entrambi assistono all’emergere ed all’espansione della potenza americana prima nel continente e poi al di fuori di esso.</a:t>
            </a:r>
          </a:p>
          <a:p>
            <a:r>
              <a:rPr lang="it-IT" dirty="0"/>
              <a:t>Entrambi scrivono e riflettono in contemporanea a </a:t>
            </a:r>
            <a:r>
              <a:rPr lang="it-IT" dirty="0" err="1"/>
              <a:t>Mackinder</a:t>
            </a:r>
            <a:r>
              <a:rPr lang="it-IT" dirty="0"/>
              <a:t>.</a:t>
            </a:r>
          </a:p>
          <a:p>
            <a:r>
              <a:rPr lang="it-IT" dirty="0"/>
              <a:t>Corbett in particolare cerca di aggiornare la teoria di </a:t>
            </a:r>
            <a:r>
              <a:rPr lang="it-IT" dirty="0" err="1"/>
              <a:t>Clausewitz</a:t>
            </a:r>
            <a:r>
              <a:rPr lang="it-IT" dirty="0"/>
              <a:t> sulla guerra trasferendola nella dimensione marittima. </a:t>
            </a:r>
          </a:p>
        </p:txBody>
      </p:sp>
    </p:spTree>
    <p:extLst>
      <p:ext uri="{BB962C8B-B14F-4D97-AF65-F5344CB8AC3E}">
        <p14:creationId xmlns:p14="http://schemas.microsoft.com/office/powerpoint/2010/main" val="3645730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68215EB-BDCE-49B4-8D85-7A1626F82352}"/>
              </a:ext>
            </a:extLst>
          </p:cNvPr>
          <p:cNvPicPr>
            <a:picLocks noChangeAspect="1"/>
          </p:cNvPicPr>
          <p:nvPr/>
        </p:nvPicPr>
        <p:blipFill>
          <a:blip r:embed="rId2"/>
          <a:stretch>
            <a:fillRect/>
          </a:stretch>
        </p:blipFill>
        <p:spPr>
          <a:xfrm>
            <a:off x="2443913" y="1020804"/>
            <a:ext cx="8580271" cy="4816392"/>
          </a:xfrm>
          <a:prstGeom prst="rect">
            <a:avLst/>
          </a:prstGeom>
        </p:spPr>
      </p:pic>
      <p:sp>
        <p:nvSpPr>
          <p:cNvPr id="4" name="CasellaDiTesto 3">
            <a:extLst>
              <a:ext uri="{FF2B5EF4-FFF2-40B4-BE49-F238E27FC236}">
                <a16:creationId xmlns:a16="http://schemas.microsoft.com/office/drawing/2014/main" id="{749FE41E-E525-4426-B9BE-C9C19B6CBF71}"/>
              </a:ext>
            </a:extLst>
          </p:cNvPr>
          <p:cNvSpPr txBox="1"/>
          <p:nvPr/>
        </p:nvSpPr>
        <p:spPr>
          <a:xfrm>
            <a:off x="2443913" y="6352674"/>
            <a:ext cx="8580271" cy="307777"/>
          </a:xfrm>
          <a:prstGeom prst="rect">
            <a:avLst/>
          </a:prstGeom>
          <a:noFill/>
        </p:spPr>
        <p:txBody>
          <a:bodyPr wrap="square" rtlCol="0">
            <a:spAutoFit/>
          </a:bodyPr>
          <a:lstStyle/>
          <a:p>
            <a:r>
              <a:rPr lang="it-IT" sz="1400" dirty="0"/>
              <a:t>Fonte: https://prezi.com/p/wap_hofekv_n/sea-power-theory/</a:t>
            </a:r>
          </a:p>
        </p:txBody>
      </p:sp>
    </p:spTree>
    <p:extLst>
      <p:ext uri="{BB962C8B-B14F-4D97-AF65-F5344CB8AC3E}">
        <p14:creationId xmlns:p14="http://schemas.microsoft.com/office/powerpoint/2010/main" val="708331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5F372B-6B31-49E3-BCDF-77FA60456FBA}"/>
              </a:ext>
            </a:extLst>
          </p:cNvPr>
          <p:cNvSpPr>
            <a:spLocks noGrp="1"/>
          </p:cNvSpPr>
          <p:nvPr>
            <p:ph type="title"/>
          </p:nvPr>
        </p:nvSpPr>
        <p:spPr/>
        <p:txBody>
          <a:bodyPr/>
          <a:lstStyle/>
          <a:p>
            <a:r>
              <a:rPr lang="it-IT" dirty="0"/>
              <a:t>Teoria del potere marittimo: Corbett</a:t>
            </a:r>
          </a:p>
        </p:txBody>
      </p:sp>
      <p:sp>
        <p:nvSpPr>
          <p:cNvPr id="3" name="Segnaposto contenuto 2">
            <a:extLst>
              <a:ext uri="{FF2B5EF4-FFF2-40B4-BE49-F238E27FC236}">
                <a16:creationId xmlns:a16="http://schemas.microsoft.com/office/drawing/2014/main" id="{F0FC8D4B-90B0-443C-B15B-A98EBDFACB5A}"/>
              </a:ext>
            </a:extLst>
          </p:cNvPr>
          <p:cNvSpPr>
            <a:spLocks noGrp="1"/>
          </p:cNvSpPr>
          <p:nvPr>
            <p:ph idx="1"/>
          </p:nvPr>
        </p:nvSpPr>
        <p:spPr>
          <a:xfrm>
            <a:off x="2589212" y="1752599"/>
            <a:ext cx="8915400" cy="4385733"/>
          </a:xfrm>
        </p:spPr>
        <p:txBody>
          <a:bodyPr>
            <a:normAutofit lnSpcReduction="10000"/>
          </a:bodyPr>
          <a:lstStyle/>
          <a:p>
            <a:pPr>
              <a:lnSpc>
                <a:spcPct val="120000"/>
              </a:lnSpc>
            </a:pPr>
            <a:r>
              <a:rPr lang="it-IT" sz="1600" dirty="0"/>
              <a:t>Julian Corbett (1854 – 1922), come </a:t>
            </a:r>
            <a:r>
              <a:rPr lang="it-IT" sz="1600" dirty="0" err="1"/>
              <a:t>Mahan</a:t>
            </a:r>
            <a:r>
              <a:rPr lang="it-IT" sz="1600" dirty="0"/>
              <a:t> vedeva la guerra navale come parte delle politiche più ampie di una nazione. A questo proposito, il pensatore militare prussiano Carl von </a:t>
            </a:r>
            <a:r>
              <a:rPr lang="it-IT" sz="1600" dirty="0" err="1"/>
              <a:t>Clausewitz</a:t>
            </a:r>
            <a:r>
              <a:rPr lang="it-IT" sz="1600" dirty="0"/>
              <a:t> ebbe un'influenza importante sul suo lavoro</a:t>
            </a:r>
          </a:p>
          <a:p>
            <a:pPr>
              <a:lnSpc>
                <a:spcPct val="120000"/>
              </a:lnSpc>
            </a:pPr>
            <a:r>
              <a:rPr lang="it-IT" sz="1600" dirty="0"/>
              <a:t>Le strategie di Corbett si sono concentrate sull'arte della guerra navale e hanno definito le differenze tra guerra terrestre e guerra navale, cercando di adeguarne le teorie (chiaro influsso di </a:t>
            </a:r>
            <a:r>
              <a:rPr lang="it-IT" sz="1600" dirty="0" err="1"/>
              <a:t>Clausewitz</a:t>
            </a:r>
            <a:r>
              <a:rPr lang="it-IT" sz="1600" dirty="0"/>
              <a:t> – entrambi sono europei e guardano all’Europa) </a:t>
            </a:r>
          </a:p>
          <a:p>
            <a:pPr>
              <a:lnSpc>
                <a:spcPct val="120000"/>
              </a:lnSpc>
            </a:pPr>
            <a:r>
              <a:rPr lang="it-IT" sz="1600" dirty="0"/>
              <a:t>Corbett non ha offerto alcuna teoria generale della guerra in mare. Invece, concentrò i suoi pensieri sulla natura della strategia marittima e su cosa significasse la guerra navale per il potere di una nazione. </a:t>
            </a:r>
          </a:p>
          <a:p>
            <a:pPr>
              <a:lnSpc>
                <a:spcPct val="120000"/>
              </a:lnSpc>
            </a:pPr>
            <a:r>
              <a:rPr lang="it-IT" sz="1600" dirty="0"/>
              <a:t>Per le grandi differenze fra terra e mare, la difesa delle linee di comunicazione marittima (punto importante nella sua impostazione) era molto più difficile  Per questo la guerra in mare e quindi la potenza di una nazione in mare aveva caratteristiche uniche: non puoi conquistare il mare perché non è suscettibile di proprietà.</a:t>
            </a:r>
          </a:p>
        </p:txBody>
      </p:sp>
    </p:spTree>
    <p:extLst>
      <p:ext uri="{BB962C8B-B14F-4D97-AF65-F5344CB8AC3E}">
        <p14:creationId xmlns:p14="http://schemas.microsoft.com/office/powerpoint/2010/main" val="2574329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8F88B5B-9A2F-4D2E-B5CB-158CF12B0D37}"/>
              </a:ext>
            </a:extLst>
          </p:cNvPr>
          <p:cNvSpPr>
            <a:spLocks noGrp="1"/>
          </p:cNvSpPr>
          <p:nvPr>
            <p:ph type="title"/>
          </p:nvPr>
        </p:nvSpPr>
        <p:spPr/>
        <p:txBody>
          <a:bodyPr/>
          <a:lstStyle/>
          <a:p>
            <a:r>
              <a:rPr lang="it-IT" dirty="0"/>
              <a:t>Teoria del potere marittimo: Corbett</a:t>
            </a:r>
          </a:p>
        </p:txBody>
      </p:sp>
      <p:sp>
        <p:nvSpPr>
          <p:cNvPr id="3" name="Segnaposto contenuto 2">
            <a:extLst>
              <a:ext uri="{FF2B5EF4-FFF2-40B4-BE49-F238E27FC236}">
                <a16:creationId xmlns:a16="http://schemas.microsoft.com/office/drawing/2014/main" id="{1358B09B-E23D-401B-8B1B-9CFC54198B9B}"/>
              </a:ext>
            </a:extLst>
          </p:cNvPr>
          <p:cNvSpPr>
            <a:spLocks noGrp="1"/>
          </p:cNvSpPr>
          <p:nvPr>
            <p:ph idx="1"/>
          </p:nvPr>
        </p:nvSpPr>
        <p:spPr/>
        <p:txBody>
          <a:bodyPr>
            <a:normAutofit fontScale="92500" lnSpcReduction="10000"/>
          </a:bodyPr>
          <a:lstStyle/>
          <a:p>
            <a:pPr>
              <a:lnSpc>
                <a:spcPct val="110000"/>
              </a:lnSpc>
            </a:pPr>
            <a:r>
              <a:rPr lang="it-IT" dirty="0"/>
              <a:t>Nel processo di adattamento della teoria di </a:t>
            </a:r>
            <a:r>
              <a:rPr lang="it-IT" dirty="0" err="1"/>
              <a:t>Clausewitz</a:t>
            </a:r>
            <a:r>
              <a:rPr lang="it-IT" dirty="0"/>
              <a:t> alle circostanze uniche della guerra navale, la teoria della «guerra limitata nella strategia marittima» </a:t>
            </a:r>
          </a:p>
          <a:p>
            <a:pPr lvl="1">
              <a:lnSpc>
                <a:spcPct val="110000"/>
              </a:lnSpc>
            </a:pPr>
            <a:r>
              <a:rPr lang="it-IT" dirty="0"/>
              <a:t>Il primo dei suoi due punti era che in condizioni di guerra nel continente, a differenza di quelle nell'ambiente marittimo e imperiale, le guerre venivano combattute principalmente tra stati adiacenti. </a:t>
            </a:r>
          </a:p>
          <a:p>
            <a:pPr lvl="1">
              <a:lnSpc>
                <a:spcPct val="110000"/>
              </a:lnSpc>
            </a:pPr>
            <a:r>
              <a:rPr lang="it-IT" dirty="0"/>
              <a:t>Il secondo punto era che nelle guerre tra stati continentali contigui non esistevano ostacoli strategici alla capacità del nemico di usare tutta la sua forza per proteggere gli interessi vitali minacciati.</a:t>
            </a:r>
          </a:p>
          <a:p>
            <a:pPr lvl="1">
              <a:lnSpc>
                <a:spcPct val="110000"/>
              </a:lnSpc>
            </a:pPr>
            <a:r>
              <a:rPr lang="it-IT" dirty="0"/>
              <a:t>Terzo punto: le condizioni per la guerra limitata ideale esistono solo nella guerra marittima e possono essere sfruttate solo dalla potenza navale preponderante. </a:t>
            </a:r>
          </a:p>
          <a:p>
            <a:pPr lvl="1">
              <a:lnSpc>
                <a:spcPct val="110000"/>
              </a:lnSpc>
            </a:pPr>
            <a:r>
              <a:rPr lang="it-IT" dirty="0"/>
              <a:t>Quarto: quando il Potere che desidera una guerra limitata è in grado di comandare il mare, a quel punto può non solo isolare l'oggetto lontano, ma anche rendere impossibile l'invasione del suo territorio.</a:t>
            </a:r>
          </a:p>
          <a:p>
            <a:endParaRPr lang="it-IT" dirty="0"/>
          </a:p>
        </p:txBody>
      </p:sp>
    </p:spTree>
    <p:extLst>
      <p:ext uri="{BB962C8B-B14F-4D97-AF65-F5344CB8AC3E}">
        <p14:creationId xmlns:p14="http://schemas.microsoft.com/office/powerpoint/2010/main" val="34769980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B48B28E-DB12-4ABD-87F4-423CE4E36B16}"/>
              </a:ext>
            </a:extLst>
          </p:cNvPr>
          <p:cNvSpPr>
            <a:spLocks noGrp="1"/>
          </p:cNvSpPr>
          <p:nvPr>
            <p:ph type="title"/>
          </p:nvPr>
        </p:nvSpPr>
        <p:spPr/>
        <p:txBody>
          <a:bodyPr/>
          <a:lstStyle/>
          <a:p>
            <a:r>
              <a:rPr lang="it-IT" dirty="0"/>
              <a:t>Teoria del potere marittimo: </a:t>
            </a:r>
            <a:r>
              <a:rPr lang="it-IT" dirty="0" err="1"/>
              <a:t>Mahan</a:t>
            </a:r>
            <a:endParaRPr lang="it-IT" dirty="0"/>
          </a:p>
        </p:txBody>
      </p:sp>
      <p:sp>
        <p:nvSpPr>
          <p:cNvPr id="3" name="Segnaposto contenuto 2">
            <a:extLst>
              <a:ext uri="{FF2B5EF4-FFF2-40B4-BE49-F238E27FC236}">
                <a16:creationId xmlns:a16="http://schemas.microsoft.com/office/drawing/2014/main" id="{A6A4BAAE-D4E5-45E9-A6A7-3ABA606575C8}"/>
              </a:ext>
            </a:extLst>
          </p:cNvPr>
          <p:cNvSpPr>
            <a:spLocks noGrp="1"/>
          </p:cNvSpPr>
          <p:nvPr>
            <p:ph idx="1"/>
          </p:nvPr>
        </p:nvSpPr>
        <p:spPr/>
        <p:txBody>
          <a:bodyPr>
            <a:normAutofit/>
          </a:bodyPr>
          <a:lstStyle/>
          <a:p>
            <a:r>
              <a:rPr lang="it-IT" dirty="0"/>
              <a:t>L’ammiraglio americano Alfred </a:t>
            </a:r>
            <a:r>
              <a:rPr lang="it-IT" dirty="0" err="1"/>
              <a:t>Thayer</a:t>
            </a:r>
            <a:r>
              <a:rPr lang="it-IT" dirty="0"/>
              <a:t> </a:t>
            </a:r>
            <a:r>
              <a:rPr lang="it-IT" dirty="0" err="1"/>
              <a:t>Mahan</a:t>
            </a:r>
            <a:r>
              <a:rPr lang="it-IT" dirty="0"/>
              <a:t> fu il principale teorico del </a:t>
            </a:r>
            <a:r>
              <a:rPr lang="it-IT" dirty="0" err="1"/>
              <a:t>seapower</a:t>
            </a:r>
            <a:r>
              <a:rPr lang="it-IT" dirty="0"/>
              <a:t> e dell’espansione imperialistica statunitense tra la fine del XIX e l’inizio del XX secolo. </a:t>
            </a:r>
          </a:p>
          <a:p>
            <a:r>
              <a:rPr lang="it-IT" dirty="0"/>
              <a:t>E’ uno degli autori più studiato nelle accademie navali</a:t>
            </a:r>
          </a:p>
          <a:p>
            <a:r>
              <a:rPr lang="it-IT" dirty="0"/>
              <a:t>Assertore della superiorità delle potenze marittime su quelle continentali, egli riuscì a convincere l’élite politica, economica e militare degli Stati Uniti a intraprendere una campagna di riarmo navale e di conquista di posizioni strategiche</a:t>
            </a:r>
          </a:p>
          <a:p>
            <a:r>
              <a:rPr lang="it-IT" dirty="0"/>
              <a:t>Questi elementi diedero concretezza alla proiezione geopolitica statunitense nell’area caraibica e, soprattutto, nell’Oceano Pacifico</a:t>
            </a:r>
          </a:p>
        </p:txBody>
      </p:sp>
    </p:spTree>
    <p:extLst>
      <p:ext uri="{BB962C8B-B14F-4D97-AF65-F5344CB8AC3E}">
        <p14:creationId xmlns:p14="http://schemas.microsoft.com/office/powerpoint/2010/main" val="3894787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5990DBC-87C5-4C11-BBBF-C6FF3FB2822F}"/>
              </a:ext>
            </a:extLst>
          </p:cNvPr>
          <p:cNvSpPr>
            <a:spLocks noGrp="1"/>
          </p:cNvSpPr>
          <p:nvPr>
            <p:ph type="title"/>
          </p:nvPr>
        </p:nvSpPr>
        <p:spPr/>
        <p:txBody>
          <a:bodyPr>
            <a:normAutofit/>
          </a:bodyPr>
          <a:lstStyle/>
          <a:p>
            <a:pPr algn="ctr"/>
            <a:r>
              <a:rPr lang="it-IT" sz="3200" dirty="0"/>
              <a:t>Teoria del potere marittimo: </a:t>
            </a:r>
            <a:r>
              <a:rPr lang="it-IT" sz="3200" dirty="0" err="1"/>
              <a:t>Mahan</a:t>
            </a:r>
            <a:endParaRPr lang="it-IT" sz="3200" dirty="0"/>
          </a:p>
        </p:txBody>
      </p:sp>
      <p:sp>
        <p:nvSpPr>
          <p:cNvPr id="3" name="Segnaposto contenuto 2">
            <a:extLst>
              <a:ext uri="{FF2B5EF4-FFF2-40B4-BE49-F238E27FC236}">
                <a16:creationId xmlns:a16="http://schemas.microsoft.com/office/drawing/2014/main" id="{82C0E210-0603-4279-883B-E90F48EDD0F0}"/>
              </a:ext>
            </a:extLst>
          </p:cNvPr>
          <p:cNvSpPr>
            <a:spLocks noGrp="1"/>
          </p:cNvSpPr>
          <p:nvPr>
            <p:ph idx="1"/>
          </p:nvPr>
        </p:nvSpPr>
        <p:spPr/>
        <p:txBody>
          <a:bodyPr>
            <a:normAutofit fontScale="92500"/>
          </a:bodyPr>
          <a:lstStyle/>
          <a:p>
            <a:pPr algn="just"/>
            <a:r>
              <a:rPr lang="it-IT" dirty="0"/>
              <a:t>Il problema USA è quello di controllare due oceani e il canale di Panama, fulcro dell’unitarietà strategica tra </a:t>
            </a:r>
            <a:r>
              <a:rPr lang="it-IT" dirty="0" err="1"/>
              <a:t>east</a:t>
            </a:r>
            <a:r>
              <a:rPr lang="it-IT" dirty="0"/>
              <a:t> </a:t>
            </a:r>
            <a:r>
              <a:rPr lang="it-IT" dirty="0" err="1"/>
              <a:t>coast</a:t>
            </a:r>
            <a:r>
              <a:rPr lang="it-IT" dirty="0"/>
              <a:t> e west </a:t>
            </a:r>
            <a:r>
              <a:rPr lang="it-IT" dirty="0" err="1"/>
              <a:t>coast</a:t>
            </a:r>
            <a:r>
              <a:rPr lang="it-IT" dirty="0"/>
              <a:t>. </a:t>
            </a:r>
          </a:p>
          <a:p>
            <a:pPr algn="just"/>
            <a:r>
              <a:rPr lang="it-IT" dirty="0"/>
              <a:t>La questione è quindi atlantica ma anche del Pacifico; di conseguenza il controllo e poi il dominio del mare per gli USA è duplice e si deve basare su perni di appoggio</a:t>
            </a:r>
          </a:p>
          <a:p>
            <a:pPr algn="just"/>
            <a:r>
              <a:rPr lang="it-IT" dirty="0"/>
              <a:t>La teoria del Sea Power, pur all’interno della strategia navale USA, non deve essere considerata solo militare. E’ economica, commerciale, di relazioni internazionali, di potenza (di una potenza emergente nel gioco globale)</a:t>
            </a:r>
          </a:p>
          <a:p>
            <a:pPr algn="just"/>
            <a:r>
              <a:rPr lang="it-IT" dirty="0"/>
              <a:t>La teoria del potere marittimo ispirò il Presidente </a:t>
            </a:r>
            <a:r>
              <a:rPr lang="it-IT" dirty="0" err="1"/>
              <a:t>Roosvelth</a:t>
            </a:r>
            <a:r>
              <a:rPr lang="it-IT" dirty="0"/>
              <a:t>, modificando la curvatura tradizionale della dottrina Monroe in dinamica e aggressiva.</a:t>
            </a:r>
          </a:p>
          <a:p>
            <a:pPr algn="just"/>
            <a:r>
              <a:rPr lang="it-IT" dirty="0"/>
              <a:t>In caso di conflitto era necessario acquisire il dominio del mare (non ci sono ancora aerei e missili)</a:t>
            </a:r>
          </a:p>
          <a:p>
            <a:pPr algn="just"/>
            <a:endParaRPr lang="it-IT" dirty="0"/>
          </a:p>
          <a:p>
            <a:endParaRPr lang="it-IT" dirty="0"/>
          </a:p>
        </p:txBody>
      </p:sp>
    </p:spTree>
    <p:extLst>
      <p:ext uri="{BB962C8B-B14F-4D97-AF65-F5344CB8AC3E}">
        <p14:creationId xmlns:p14="http://schemas.microsoft.com/office/powerpoint/2010/main" val="918260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6717D1C2-191A-4E79-8016-7B50007FB37C}"/>
              </a:ext>
            </a:extLst>
          </p:cNvPr>
          <p:cNvPicPr>
            <a:picLocks noChangeAspect="1"/>
          </p:cNvPicPr>
          <p:nvPr/>
        </p:nvPicPr>
        <p:blipFill>
          <a:blip r:embed="rId2"/>
          <a:stretch>
            <a:fillRect/>
          </a:stretch>
        </p:blipFill>
        <p:spPr>
          <a:xfrm>
            <a:off x="2438400" y="0"/>
            <a:ext cx="9144000" cy="6858000"/>
          </a:xfrm>
          <a:prstGeom prst="rect">
            <a:avLst/>
          </a:prstGeom>
        </p:spPr>
      </p:pic>
    </p:spTree>
    <p:extLst>
      <p:ext uri="{BB962C8B-B14F-4D97-AF65-F5344CB8AC3E}">
        <p14:creationId xmlns:p14="http://schemas.microsoft.com/office/powerpoint/2010/main" val="662300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CC7D15-5673-4342-8774-E46B36E4F22F}"/>
              </a:ext>
            </a:extLst>
          </p:cNvPr>
          <p:cNvSpPr>
            <a:spLocks noGrp="1"/>
          </p:cNvSpPr>
          <p:nvPr>
            <p:ph type="title"/>
          </p:nvPr>
        </p:nvSpPr>
        <p:spPr/>
        <p:txBody>
          <a:bodyPr/>
          <a:lstStyle/>
          <a:p>
            <a:pPr algn="ctr"/>
            <a:r>
              <a:rPr lang="it-IT" dirty="0" err="1"/>
              <a:t>Mackinder</a:t>
            </a:r>
            <a:r>
              <a:rPr lang="it-IT" dirty="0"/>
              <a:t> e </a:t>
            </a:r>
            <a:r>
              <a:rPr lang="it-IT" dirty="0" err="1"/>
              <a:t>Mahan</a:t>
            </a:r>
            <a:endParaRPr lang="it-IT" dirty="0"/>
          </a:p>
        </p:txBody>
      </p:sp>
      <p:sp>
        <p:nvSpPr>
          <p:cNvPr id="3" name="Segnaposto contenuto 2">
            <a:extLst>
              <a:ext uri="{FF2B5EF4-FFF2-40B4-BE49-F238E27FC236}">
                <a16:creationId xmlns:a16="http://schemas.microsoft.com/office/drawing/2014/main" id="{AE9FDEDC-8751-4DEC-B0E1-8BE2AABDF4A5}"/>
              </a:ext>
            </a:extLst>
          </p:cNvPr>
          <p:cNvSpPr>
            <a:spLocks noGrp="1"/>
          </p:cNvSpPr>
          <p:nvPr>
            <p:ph idx="1"/>
          </p:nvPr>
        </p:nvSpPr>
        <p:spPr/>
        <p:txBody>
          <a:bodyPr>
            <a:normAutofit lnSpcReduction="10000"/>
          </a:bodyPr>
          <a:lstStyle/>
          <a:p>
            <a:r>
              <a:rPr lang="it-IT" sz="2800" dirty="0"/>
              <a:t>Prenderemo in considerazione 6 teorie geopolitiche (ne esistono anche altre) più rappresentative </a:t>
            </a:r>
            <a:r>
              <a:rPr lang="it-IT" sz="2800"/>
              <a:t>del Novecento</a:t>
            </a:r>
          </a:p>
          <a:p>
            <a:pPr marL="0" indent="0">
              <a:buNone/>
            </a:pPr>
            <a:endParaRPr lang="it-IT" sz="2800" dirty="0"/>
          </a:p>
          <a:p>
            <a:r>
              <a:rPr lang="it-IT" sz="2800" dirty="0"/>
              <a:t>Le prime due sono:</a:t>
            </a:r>
          </a:p>
          <a:p>
            <a:pPr lvl="1"/>
            <a:r>
              <a:rPr lang="it-IT" sz="2400" dirty="0"/>
              <a:t>Potere continentale – John </a:t>
            </a:r>
            <a:r>
              <a:rPr lang="it-IT" sz="2400" dirty="0" err="1"/>
              <a:t>Mackinder</a:t>
            </a:r>
            <a:endParaRPr lang="it-IT" sz="2400" dirty="0"/>
          </a:p>
          <a:p>
            <a:pPr lvl="1"/>
            <a:r>
              <a:rPr lang="it-IT" sz="2400" dirty="0"/>
              <a:t>Potere marittimo – Alfred </a:t>
            </a:r>
            <a:r>
              <a:rPr lang="it-IT" sz="2400" dirty="0" err="1"/>
              <a:t>Mahan</a:t>
            </a:r>
            <a:r>
              <a:rPr lang="it-IT" sz="2400" dirty="0"/>
              <a:t> (…….e Julien Corbett)</a:t>
            </a:r>
          </a:p>
          <a:p>
            <a:endParaRPr lang="it-IT" dirty="0"/>
          </a:p>
        </p:txBody>
      </p:sp>
    </p:spTree>
    <p:extLst>
      <p:ext uri="{BB962C8B-B14F-4D97-AF65-F5344CB8AC3E}">
        <p14:creationId xmlns:p14="http://schemas.microsoft.com/office/powerpoint/2010/main" val="38370777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20CBA6-509D-4D8F-B82C-B38D8E74E153}"/>
              </a:ext>
            </a:extLst>
          </p:cNvPr>
          <p:cNvSpPr>
            <a:spLocks noGrp="1"/>
          </p:cNvSpPr>
          <p:nvPr>
            <p:ph type="title"/>
          </p:nvPr>
        </p:nvSpPr>
        <p:spPr>
          <a:xfrm>
            <a:off x="2602682" y="425184"/>
            <a:ext cx="8911687" cy="819679"/>
          </a:xfrm>
        </p:spPr>
        <p:txBody>
          <a:bodyPr>
            <a:normAutofit fontScale="90000"/>
          </a:bodyPr>
          <a:lstStyle/>
          <a:p>
            <a:pPr algn="ctr"/>
            <a:r>
              <a:rPr lang="it-IT" dirty="0"/>
              <a:t>Perni dell’Oceano Atlantico del Sea Power </a:t>
            </a:r>
          </a:p>
        </p:txBody>
      </p:sp>
      <p:pic>
        <p:nvPicPr>
          <p:cNvPr id="3" name="Immagine 2">
            <a:extLst>
              <a:ext uri="{FF2B5EF4-FFF2-40B4-BE49-F238E27FC236}">
                <a16:creationId xmlns:a16="http://schemas.microsoft.com/office/drawing/2014/main" id="{EA2F7B1C-7866-4473-A55B-653689E09B66}"/>
              </a:ext>
            </a:extLst>
          </p:cNvPr>
          <p:cNvPicPr>
            <a:picLocks noChangeAspect="1"/>
          </p:cNvPicPr>
          <p:nvPr/>
        </p:nvPicPr>
        <p:blipFill>
          <a:blip r:embed="rId2"/>
          <a:stretch>
            <a:fillRect/>
          </a:stretch>
        </p:blipFill>
        <p:spPr>
          <a:xfrm>
            <a:off x="2967789" y="1244863"/>
            <a:ext cx="8181474" cy="5271329"/>
          </a:xfrm>
          <a:prstGeom prst="rect">
            <a:avLst/>
          </a:prstGeom>
        </p:spPr>
      </p:pic>
    </p:spTree>
    <p:extLst>
      <p:ext uri="{BB962C8B-B14F-4D97-AF65-F5344CB8AC3E}">
        <p14:creationId xmlns:p14="http://schemas.microsoft.com/office/powerpoint/2010/main" val="2655118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085BD0-EDC6-44F0-B926-CDF056024620}"/>
              </a:ext>
            </a:extLst>
          </p:cNvPr>
          <p:cNvSpPr>
            <a:spLocks noGrp="1"/>
          </p:cNvSpPr>
          <p:nvPr>
            <p:ph type="title"/>
          </p:nvPr>
        </p:nvSpPr>
        <p:spPr/>
        <p:txBody>
          <a:bodyPr>
            <a:normAutofit/>
          </a:bodyPr>
          <a:lstStyle/>
          <a:p>
            <a:r>
              <a:rPr lang="it-IT" sz="3200" dirty="0"/>
              <a:t>Perni dell’Oceano Pacifico del Sea Power</a:t>
            </a:r>
          </a:p>
        </p:txBody>
      </p:sp>
      <p:pic>
        <p:nvPicPr>
          <p:cNvPr id="4" name="Immagine 3">
            <a:extLst>
              <a:ext uri="{FF2B5EF4-FFF2-40B4-BE49-F238E27FC236}">
                <a16:creationId xmlns:a16="http://schemas.microsoft.com/office/drawing/2014/main" id="{78E0C9D2-6427-4FC6-A2FB-E4C8439F85DB}"/>
              </a:ext>
            </a:extLst>
          </p:cNvPr>
          <p:cNvPicPr>
            <a:picLocks noChangeAspect="1"/>
          </p:cNvPicPr>
          <p:nvPr/>
        </p:nvPicPr>
        <p:blipFill>
          <a:blip r:embed="rId2"/>
          <a:stretch>
            <a:fillRect/>
          </a:stretch>
        </p:blipFill>
        <p:spPr>
          <a:xfrm>
            <a:off x="1971255" y="1632284"/>
            <a:ext cx="9533356" cy="4661764"/>
          </a:xfrm>
          <a:prstGeom prst="rect">
            <a:avLst/>
          </a:prstGeom>
        </p:spPr>
      </p:pic>
    </p:spTree>
    <p:extLst>
      <p:ext uri="{BB962C8B-B14F-4D97-AF65-F5344CB8AC3E}">
        <p14:creationId xmlns:p14="http://schemas.microsoft.com/office/powerpoint/2010/main" val="35525173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09D00EE-5171-47A0-9074-F3F53F1BD846}"/>
              </a:ext>
            </a:extLst>
          </p:cNvPr>
          <p:cNvSpPr>
            <a:spLocks noGrp="1"/>
          </p:cNvSpPr>
          <p:nvPr>
            <p:ph type="title"/>
          </p:nvPr>
        </p:nvSpPr>
        <p:spPr/>
        <p:txBody>
          <a:bodyPr/>
          <a:lstStyle/>
          <a:p>
            <a:r>
              <a:rPr lang="it-IT" dirty="0"/>
              <a:t>Sea Power nel XX secolo</a:t>
            </a:r>
          </a:p>
        </p:txBody>
      </p:sp>
      <p:sp>
        <p:nvSpPr>
          <p:cNvPr id="3" name="Segnaposto contenuto 2">
            <a:extLst>
              <a:ext uri="{FF2B5EF4-FFF2-40B4-BE49-F238E27FC236}">
                <a16:creationId xmlns:a16="http://schemas.microsoft.com/office/drawing/2014/main" id="{2402EEA8-8A8C-4F5A-AFC6-D4097E755ACC}"/>
              </a:ext>
            </a:extLst>
          </p:cNvPr>
          <p:cNvSpPr>
            <a:spLocks noGrp="1"/>
          </p:cNvSpPr>
          <p:nvPr>
            <p:ph idx="1"/>
          </p:nvPr>
        </p:nvSpPr>
        <p:spPr>
          <a:xfrm>
            <a:off x="2589212" y="1600200"/>
            <a:ext cx="8915400" cy="4311022"/>
          </a:xfrm>
        </p:spPr>
        <p:txBody>
          <a:bodyPr>
            <a:normAutofit lnSpcReduction="10000"/>
          </a:bodyPr>
          <a:lstStyle/>
          <a:p>
            <a:r>
              <a:rPr lang="it-IT" dirty="0"/>
              <a:t>La questione del potere marittimo e delle vie di comunicazione rimane centrale lungo tutto il XX secolo</a:t>
            </a:r>
          </a:p>
          <a:p>
            <a:r>
              <a:rPr lang="it-IT" dirty="0"/>
              <a:t>Con il progresso industriale sviluppa e si orienta sempre più verso il controllo degli stretti, dei passaggi e dei canali</a:t>
            </a:r>
          </a:p>
          <a:p>
            <a:r>
              <a:rPr lang="it-IT" dirty="0"/>
              <a:t>Elementi geografici che rimangono centrali nelle dinamiche commerciali, energetiche, militari.</a:t>
            </a:r>
          </a:p>
          <a:p>
            <a:r>
              <a:rPr lang="it-IT" dirty="0"/>
              <a:t>Questi «colli di bottiglia» hanno determinato particolari relazioni internazionali: vi chiedo </a:t>
            </a:r>
            <a:r>
              <a:rPr lang="it-IT"/>
              <a:t>degli esempi</a:t>
            </a:r>
            <a:endParaRPr lang="it-IT" dirty="0"/>
          </a:p>
          <a:p>
            <a:r>
              <a:rPr lang="it-IT" dirty="0"/>
              <a:t>Con la rivoluzione digitale e l’affermarsi di corridoi energetici composti non più soltanto da materie prime ma da informazioni, oltre </a:t>
            </a:r>
            <a:r>
              <a:rPr lang="it-IT" dirty="0" err="1"/>
              <a:t>chè</a:t>
            </a:r>
            <a:r>
              <a:rPr lang="it-IT" dirty="0"/>
              <a:t> dal modificarsi dei conflitti militari, economici e finanziari specie dal 1990 in poi, perdono parzialmente (solo parzialmente- caso di Taiwan, degli stretti nella guerra russo-ucraina, del canale di Suez bloccato dall’incidente ad una petroliera) la loro centralità </a:t>
            </a:r>
          </a:p>
        </p:txBody>
      </p:sp>
    </p:spTree>
    <p:extLst>
      <p:ext uri="{BB962C8B-B14F-4D97-AF65-F5344CB8AC3E}">
        <p14:creationId xmlns:p14="http://schemas.microsoft.com/office/powerpoint/2010/main" val="16867549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2542E4F4-2A29-4DEB-9634-DCCD81616645}"/>
              </a:ext>
            </a:extLst>
          </p:cNvPr>
          <p:cNvPicPr>
            <a:picLocks noChangeAspect="1"/>
          </p:cNvPicPr>
          <p:nvPr/>
        </p:nvPicPr>
        <p:blipFill>
          <a:blip r:embed="rId2"/>
          <a:stretch>
            <a:fillRect/>
          </a:stretch>
        </p:blipFill>
        <p:spPr>
          <a:xfrm>
            <a:off x="2999778" y="494047"/>
            <a:ext cx="8901457" cy="6115301"/>
          </a:xfrm>
          <a:prstGeom prst="rect">
            <a:avLst/>
          </a:prstGeom>
        </p:spPr>
      </p:pic>
      <p:sp>
        <p:nvSpPr>
          <p:cNvPr id="4" name="CasellaDiTesto 3">
            <a:extLst>
              <a:ext uri="{FF2B5EF4-FFF2-40B4-BE49-F238E27FC236}">
                <a16:creationId xmlns:a16="http://schemas.microsoft.com/office/drawing/2014/main" id="{271576BD-4BE6-4224-AF5F-24BE89BDEB02}"/>
              </a:ext>
            </a:extLst>
          </p:cNvPr>
          <p:cNvSpPr txBox="1"/>
          <p:nvPr/>
        </p:nvSpPr>
        <p:spPr>
          <a:xfrm>
            <a:off x="1278467" y="5621867"/>
            <a:ext cx="1151466" cy="954107"/>
          </a:xfrm>
          <a:prstGeom prst="rect">
            <a:avLst/>
          </a:prstGeom>
          <a:noFill/>
        </p:spPr>
        <p:txBody>
          <a:bodyPr wrap="square" rtlCol="0">
            <a:spAutoFit/>
          </a:bodyPr>
          <a:lstStyle/>
          <a:p>
            <a:r>
              <a:rPr lang="it-IT" sz="1400" dirty="0"/>
              <a:t>Limes n.7/2019. Gerarchia delle onde </a:t>
            </a:r>
          </a:p>
        </p:txBody>
      </p:sp>
    </p:spTree>
    <p:extLst>
      <p:ext uri="{BB962C8B-B14F-4D97-AF65-F5344CB8AC3E}">
        <p14:creationId xmlns:p14="http://schemas.microsoft.com/office/powerpoint/2010/main" val="4000020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5990DBC-87C5-4C11-BBBF-C6FF3FB2822F}"/>
              </a:ext>
            </a:extLst>
          </p:cNvPr>
          <p:cNvSpPr>
            <a:spLocks noGrp="1"/>
          </p:cNvSpPr>
          <p:nvPr>
            <p:ph type="title"/>
          </p:nvPr>
        </p:nvSpPr>
        <p:spPr/>
        <p:txBody>
          <a:bodyPr>
            <a:normAutofit/>
          </a:bodyPr>
          <a:lstStyle/>
          <a:p>
            <a:pPr algn="ctr"/>
            <a:r>
              <a:rPr lang="it-IT" sz="3200" dirty="0"/>
              <a:t>L’</a:t>
            </a:r>
            <a:r>
              <a:rPr lang="it-IT" sz="3200" dirty="0" err="1"/>
              <a:t>Heartland</a:t>
            </a:r>
            <a:r>
              <a:rPr lang="it-IT" sz="3200" dirty="0"/>
              <a:t> o Area Pivot</a:t>
            </a:r>
          </a:p>
        </p:txBody>
      </p:sp>
      <p:sp>
        <p:nvSpPr>
          <p:cNvPr id="3" name="Segnaposto contenuto 2">
            <a:extLst>
              <a:ext uri="{FF2B5EF4-FFF2-40B4-BE49-F238E27FC236}">
                <a16:creationId xmlns:a16="http://schemas.microsoft.com/office/drawing/2014/main" id="{82C0E210-0603-4279-883B-E90F48EDD0F0}"/>
              </a:ext>
            </a:extLst>
          </p:cNvPr>
          <p:cNvSpPr>
            <a:spLocks noGrp="1"/>
          </p:cNvSpPr>
          <p:nvPr>
            <p:ph idx="1"/>
          </p:nvPr>
        </p:nvSpPr>
        <p:spPr>
          <a:xfrm>
            <a:off x="2589212" y="1778000"/>
            <a:ext cx="8915400" cy="4455890"/>
          </a:xfrm>
        </p:spPr>
        <p:txBody>
          <a:bodyPr>
            <a:normAutofit fontScale="85000" lnSpcReduction="20000"/>
          </a:bodyPr>
          <a:lstStyle/>
          <a:p>
            <a:pPr>
              <a:lnSpc>
                <a:spcPct val="120000"/>
              </a:lnSpc>
            </a:pPr>
            <a:r>
              <a:rPr lang="it-IT" dirty="0"/>
              <a:t>John </a:t>
            </a:r>
            <a:r>
              <a:rPr lang="it-IT" dirty="0" err="1"/>
              <a:t>Meckinder</a:t>
            </a:r>
            <a:r>
              <a:rPr lang="it-IT" dirty="0"/>
              <a:t>: area pivot e poi </a:t>
            </a:r>
            <a:r>
              <a:rPr lang="it-IT" dirty="0" err="1"/>
              <a:t>hearthland</a:t>
            </a:r>
            <a:r>
              <a:rPr lang="it-IT" dirty="0"/>
              <a:t> (1904 e 1919): controllare l’</a:t>
            </a:r>
            <a:r>
              <a:rPr lang="it-IT" dirty="0" err="1"/>
              <a:t>hearthland</a:t>
            </a:r>
            <a:r>
              <a:rPr lang="it-IT" dirty="0"/>
              <a:t> garantisce alla massa euroasiatica (isola mondo) il dominio mondiale.</a:t>
            </a:r>
          </a:p>
          <a:p>
            <a:pPr>
              <a:lnSpc>
                <a:spcPct val="120000"/>
              </a:lnSpc>
            </a:pPr>
            <a:r>
              <a:rPr lang="it-IT" dirty="0"/>
              <a:t>Dal cuore di Eurasia muovono le grandi invasioni del passato verso la «mezzaluna interna» (Europa, Medio Oriente, India, Cina)</a:t>
            </a:r>
          </a:p>
          <a:p>
            <a:pPr>
              <a:lnSpc>
                <a:spcPct val="120000"/>
              </a:lnSpc>
            </a:pPr>
            <a:r>
              <a:rPr lang="it-IT" dirty="0"/>
              <a:t>La scoperta dell’America offrì all’Europa la superiorità sulla massa euroasiatica per estendere il suo dominio sulla «mezzaluna esterna»</a:t>
            </a:r>
          </a:p>
          <a:p>
            <a:pPr>
              <a:lnSpc>
                <a:spcPct val="120000"/>
              </a:lnSpc>
            </a:pPr>
            <a:r>
              <a:rPr lang="it-IT" dirty="0"/>
              <a:t>Inizio 900: le ferrovie russe e l’industrializzazione tedesca mettono in pericolo il dominio GB che rompe l’alleanza con la Germania per avvicinarsi a Parigi, agli USA, al Giappone</a:t>
            </a:r>
          </a:p>
          <a:p>
            <a:pPr>
              <a:lnSpc>
                <a:spcPct val="120000"/>
              </a:lnSpc>
            </a:pPr>
            <a:r>
              <a:rPr lang="it-IT" dirty="0"/>
              <a:t>L’</a:t>
            </a:r>
            <a:r>
              <a:rPr lang="it-IT" dirty="0" err="1"/>
              <a:t>herthland</a:t>
            </a:r>
            <a:r>
              <a:rPr lang="it-IT" dirty="0"/>
              <a:t> prima della 1GM era in Siberia e nell’Asia centrale da dove Mosca poteva minacciare l’India, il cuori dell’Impero GB</a:t>
            </a:r>
          </a:p>
          <a:p>
            <a:pPr>
              <a:lnSpc>
                <a:spcPct val="120000"/>
              </a:lnSpc>
            </a:pPr>
            <a:r>
              <a:rPr lang="it-IT" dirty="0"/>
              <a:t>Dopo la 1GM si sposta includendo Balcani, Mar Nero fino all’Adriatico perché il nemico è divenuto la Germania che non doveva accedere alle risorse della massa continentale (area cuscinetto)</a:t>
            </a:r>
          </a:p>
          <a:p>
            <a:pPr>
              <a:lnSpc>
                <a:spcPct val="120000"/>
              </a:lnSpc>
            </a:pPr>
            <a:r>
              <a:rPr lang="it-IT" dirty="0"/>
              <a:t>Con la 2GM l’</a:t>
            </a:r>
            <a:r>
              <a:rPr lang="it-IT" dirty="0" err="1"/>
              <a:t>hearthland</a:t>
            </a:r>
            <a:r>
              <a:rPr lang="it-IT" dirty="0"/>
              <a:t> si sposta di nuovo ad est e nasce un secondo </a:t>
            </a:r>
            <a:r>
              <a:rPr lang="it-IT" dirty="0" err="1"/>
              <a:t>herthland</a:t>
            </a:r>
            <a:r>
              <a:rPr lang="it-IT" dirty="0"/>
              <a:t> marittimo nel cuori dell’Atlantico</a:t>
            </a:r>
          </a:p>
        </p:txBody>
      </p:sp>
    </p:spTree>
    <p:extLst>
      <p:ext uri="{BB962C8B-B14F-4D97-AF65-F5344CB8AC3E}">
        <p14:creationId xmlns:p14="http://schemas.microsoft.com/office/powerpoint/2010/main" val="542407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03FACA-F62B-47F3-B2E6-AEB8CF276ED1}"/>
              </a:ext>
            </a:extLst>
          </p:cNvPr>
          <p:cNvSpPr>
            <a:spLocks noGrp="1"/>
          </p:cNvSpPr>
          <p:nvPr>
            <p:ph type="title"/>
          </p:nvPr>
        </p:nvSpPr>
        <p:spPr/>
        <p:txBody>
          <a:bodyPr/>
          <a:lstStyle/>
          <a:p>
            <a:pPr algn="ctr"/>
            <a:r>
              <a:rPr lang="it-IT" dirty="0" err="1"/>
              <a:t>Mackinder</a:t>
            </a:r>
            <a:r>
              <a:rPr lang="it-IT" dirty="0"/>
              <a:t>. Teoria dell’</a:t>
            </a:r>
            <a:r>
              <a:rPr lang="it-IT" dirty="0" err="1"/>
              <a:t>Heartland</a:t>
            </a:r>
            <a:endParaRPr lang="it-IT" dirty="0"/>
          </a:p>
        </p:txBody>
      </p:sp>
      <p:sp>
        <p:nvSpPr>
          <p:cNvPr id="3" name="Segnaposto contenuto 2">
            <a:extLst>
              <a:ext uri="{FF2B5EF4-FFF2-40B4-BE49-F238E27FC236}">
                <a16:creationId xmlns:a16="http://schemas.microsoft.com/office/drawing/2014/main" id="{31C13B1D-CDA3-42C8-8F40-8F514085EA62}"/>
              </a:ext>
            </a:extLst>
          </p:cNvPr>
          <p:cNvSpPr>
            <a:spLocks noGrp="1"/>
          </p:cNvSpPr>
          <p:nvPr>
            <p:ph idx="1"/>
          </p:nvPr>
        </p:nvSpPr>
        <p:spPr/>
        <p:txBody>
          <a:bodyPr/>
          <a:lstStyle/>
          <a:p>
            <a:pPr algn="ctr"/>
            <a:r>
              <a:rPr lang="it-IT" dirty="0"/>
              <a:t>chi controlla l’est Europa comanda l’</a:t>
            </a:r>
            <a:r>
              <a:rPr lang="it-IT" dirty="0" err="1"/>
              <a:t>Hearthland</a:t>
            </a:r>
            <a:endParaRPr lang="it-IT" dirty="0"/>
          </a:p>
          <a:p>
            <a:pPr algn="ctr"/>
            <a:r>
              <a:rPr lang="it-IT" dirty="0"/>
              <a:t>chi controlla l’</a:t>
            </a:r>
            <a:r>
              <a:rPr lang="it-IT" dirty="0" err="1"/>
              <a:t>Herathland</a:t>
            </a:r>
            <a:r>
              <a:rPr lang="it-IT" dirty="0"/>
              <a:t> comanda l’isola-mondo</a:t>
            </a:r>
          </a:p>
          <a:p>
            <a:pPr algn="ctr"/>
            <a:r>
              <a:rPr lang="it-IT" dirty="0"/>
              <a:t>chi controlla l’isola-mondo comanda il mondo</a:t>
            </a:r>
          </a:p>
          <a:p>
            <a:pPr algn="ctr"/>
            <a:endParaRPr lang="it-IT" dirty="0"/>
          </a:p>
          <a:p>
            <a:pPr algn="ctr"/>
            <a:endParaRPr lang="it-IT" dirty="0"/>
          </a:p>
          <a:p>
            <a:pPr algn="ctr"/>
            <a:r>
              <a:rPr lang="it-IT" dirty="0"/>
              <a:t>Ritroveremo queste idee più avanti, negli anni Novanta del 900, quando si porranno alla base delle nuove relazioni geopolitiche</a:t>
            </a:r>
          </a:p>
        </p:txBody>
      </p:sp>
    </p:spTree>
    <p:extLst>
      <p:ext uri="{BB962C8B-B14F-4D97-AF65-F5344CB8AC3E}">
        <p14:creationId xmlns:p14="http://schemas.microsoft.com/office/powerpoint/2010/main" val="4111144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L’area Pivot di </a:t>
            </a:r>
            <a:r>
              <a:rPr lang="it-IT" dirty="0" err="1"/>
              <a:t>Mackinder</a:t>
            </a:r>
            <a:endParaRPr lang="it-IT" dirty="0"/>
          </a:p>
        </p:txBody>
      </p:sp>
      <p:sp>
        <p:nvSpPr>
          <p:cNvPr id="3" name="Segnaposto contenuto 2"/>
          <p:cNvSpPr>
            <a:spLocks noGrp="1"/>
          </p:cNvSpPr>
          <p:nvPr>
            <p:ph idx="1"/>
          </p:nvPr>
        </p:nvSpPr>
        <p:spPr/>
        <p:txBody>
          <a:bodyPr>
            <a:normAutofit fontScale="77500" lnSpcReduction="20000"/>
          </a:bodyPr>
          <a:lstStyle/>
          <a:p>
            <a:pPr algn="just"/>
            <a:r>
              <a:rPr lang="it-IT" dirty="0"/>
              <a:t>Il modello geopolitico di </a:t>
            </a:r>
            <a:r>
              <a:rPr lang="it-IT" dirty="0" err="1"/>
              <a:t>Mackinder</a:t>
            </a:r>
            <a:r>
              <a:rPr lang="it-IT" dirty="0"/>
              <a:t> ebbe un impatto forte nella politica estera, e nel  rimodellamento di alleanze all’interno del continente europeo.</a:t>
            </a:r>
          </a:p>
          <a:p>
            <a:pPr algn="just"/>
            <a:r>
              <a:rPr lang="it-IT" dirty="0"/>
              <a:t>Elaborò questo modello agli albori del 1900, pochi anni dopo la morte del cancelliere tedesco Otto Von Bismarck. Il Regno Unito, per allora, era una potenza in declino: il potere marittimo della corona inglese si era notevolmente ridotto, a fronte dell’auge degli Stati Uniti come nuova potenza commerciale (gli effetti della rivoluzione dei trasporti)</a:t>
            </a:r>
          </a:p>
          <a:p>
            <a:pPr algn="just"/>
            <a:r>
              <a:rPr lang="it-IT" dirty="0"/>
              <a:t>I progressi compiuti nel campo scientifico introdussero una serie di novità che avrebbero rivoluzionato, nel giro di pochi anni, tanto la società come le relazioni di potere. </a:t>
            </a:r>
          </a:p>
          <a:p>
            <a:pPr algn="just"/>
            <a:r>
              <a:rPr lang="it-IT" dirty="0"/>
              <a:t>Per </a:t>
            </a:r>
            <a:r>
              <a:rPr lang="it-IT" dirty="0" err="1"/>
              <a:t>Mackinder</a:t>
            </a:r>
            <a:r>
              <a:rPr lang="it-IT" dirty="0"/>
              <a:t>, l’innovazione con un maggior impatto geopolitico sarebbe stata l’introduzione massiva delle ferrovie. Il geografo inglese sosteneva che il futuro del commercio mondiale si sarebbe stato appannaggio della grande massa continentale eurasiatica. Chi avesse avuto la capacità di controllare il commercio – come fonte primaria del potere economico e politico – della massa eurasiatica (definita </a:t>
            </a:r>
            <a:r>
              <a:rPr lang="it-IT" i="1" dirty="0"/>
              <a:t>Continental Island</a:t>
            </a:r>
            <a:r>
              <a:rPr lang="it-IT" dirty="0"/>
              <a:t>) avrebbe dominato il mondo.</a:t>
            </a:r>
          </a:p>
          <a:p>
            <a:pPr algn="just"/>
            <a:endParaRPr lang="it-IT" dirty="0"/>
          </a:p>
          <a:p>
            <a:pPr marL="0" indent="0">
              <a:buNone/>
            </a:pPr>
            <a:endParaRPr lang="it-IT" dirty="0"/>
          </a:p>
          <a:p>
            <a:r>
              <a:rPr lang="it-IT" sz="1700" dirty="0"/>
              <a:t>Nota: https://www.termometropolitico.it/1248303_mappe-geopolitiche-globalizzazione.html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A52F87-5EA0-426F-B509-A876E5C35277}"/>
              </a:ext>
            </a:extLst>
          </p:cNvPr>
          <p:cNvSpPr>
            <a:spLocks noGrp="1"/>
          </p:cNvSpPr>
          <p:nvPr>
            <p:ph type="title"/>
          </p:nvPr>
        </p:nvSpPr>
        <p:spPr/>
        <p:txBody>
          <a:bodyPr/>
          <a:lstStyle/>
          <a:p>
            <a:r>
              <a:rPr lang="it-IT" dirty="0"/>
              <a:t>L’area Pivot di </a:t>
            </a:r>
            <a:r>
              <a:rPr lang="it-IT" dirty="0" err="1"/>
              <a:t>Mackinder</a:t>
            </a:r>
            <a:endParaRPr lang="it-IT" dirty="0"/>
          </a:p>
        </p:txBody>
      </p:sp>
      <p:sp>
        <p:nvSpPr>
          <p:cNvPr id="3" name="Segnaposto contenuto 2">
            <a:extLst>
              <a:ext uri="{FF2B5EF4-FFF2-40B4-BE49-F238E27FC236}">
                <a16:creationId xmlns:a16="http://schemas.microsoft.com/office/drawing/2014/main" id="{2BCB2D0E-B8BA-4361-9DE4-878EBF5C188C}"/>
              </a:ext>
            </a:extLst>
          </p:cNvPr>
          <p:cNvSpPr>
            <a:spLocks noGrp="1"/>
          </p:cNvSpPr>
          <p:nvPr>
            <p:ph idx="1"/>
          </p:nvPr>
        </p:nvSpPr>
        <p:spPr/>
        <p:txBody>
          <a:bodyPr>
            <a:normAutofit fontScale="92500" lnSpcReduction="10000"/>
          </a:bodyPr>
          <a:lstStyle/>
          <a:p>
            <a:pPr algn="just"/>
            <a:r>
              <a:rPr lang="it-IT" dirty="0"/>
              <a:t>l’identificazione della regione pivot: </a:t>
            </a:r>
            <a:r>
              <a:rPr lang="it-IT" dirty="0" err="1"/>
              <a:t>Mackinder</a:t>
            </a:r>
            <a:r>
              <a:rPr lang="it-IT" dirty="0"/>
              <a:t> sosteneva che durante la storia dell’umanità, la grande regione dell’est Europa, fino agli Urali è stata decisiva per gli spostamenti degli equilibri di potere sul continente. </a:t>
            </a:r>
          </a:p>
          <a:p>
            <a:pPr algn="just"/>
            <a:r>
              <a:rPr lang="it-IT" dirty="0" err="1"/>
              <a:t>Mackinder</a:t>
            </a:r>
            <a:r>
              <a:rPr lang="it-IT" dirty="0"/>
              <a:t> vedeva nella Russia il cuore del futuro del commercio mondiale. </a:t>
            </a:r>
          </a:p>
          <a:p>
            <a:pPr algn="just"/>
            <a:r>
              <a:rPr lang="it-IT" dirty="0"/>
              <a:t>Considerando la forza dell’impero tedesco di allora, </a:t>
            </a:r>
            <a:r>
              <a:rPr lang="it-IT" dirty="0" err="1"/>
              <a:t>Mackinder</a:t>
            </a:r>
            <a:r>
              <a:rPr lang="it-IT" dirty="0"/>
              <a:t> incentivò la paura contro l’avversario tedesco, consegnando alla storia un rovesciamento del sistema di alleanze. </a:t>
            </a:r>
          </a:p>
          <a:p>
            <a:pPr algn="just"/>
            <a:r>
              <a:rPr lang="it-IT" dirty="0"/>
              <a:t>L’accerchiamento prodotto dall’intesa tra Francia, Regno Unito e Russia produsse, nei tedeschi, il sentimento d’angustia e di limitazione dello spazio vitale (il </a:t>
            </a:r>
            <a:r>
              <a:rPr lang="it-IT" i="1" dirty="0" err="1"/>
              <a:t>lebensraum</a:t>
            </a:r>
            <a:r>
              <a:rPr lang="it-IT" dirty="0"/>
              <a:t>, riutilizzato qualche anno più tardi come elemento legittimante della politica espansionista nazista da Karl </a:t>
            </a:r>
            <a:r>
              <a:rPr lang="it-IT" dirty="0" err="1"/>
              <a:t>Haushofer</a:t>
            </a:r>
            <a:r>
              <a:rPr lang="it-IT" dirty="0"/>
              <a:t>).</a:t>
            </a:r>
          </a:p>
          <a:p>
            <a:endParaRPr lang="it-IT" dirty="0"/>
          </a:p>
          <a:p>
            <a:r>
              <a:rPr lang="it-IT" sz="1400" dirty="0"/>
              <a:t>Nota: https://www.termometropolitico.it/1248303_mappe-geopolitiche-globalizzazione.html</a:t>
            </a:r>
          </a:p>
          <a:p>
            <a:endParaRPr lang="it-IT" dirty="0"/>
          </a:p>
        </p:txBody>
      </p:sp>
    </p:spTree>
    <p:extLst>
      <p:ext uri="{BB962C8B-B14F-4D97-AF65-F5344CB8AC3E}">
        <p14:creationId xmlns:p14="http://schemas.microsoft.com/office/powerpoint/2010/main" val="2922374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L’area Pivot di </a:t>
            </a:r>
            <a:r>
              <a:rPr lang="it-IT" dirty="0" err="1"/>
              <a:t>Mackinder</a:t>
            </a:r>
            <a:endParaRPr lang="it-IT" dirty="0"/>
          </a:p>
        </p:txBody>
      </p:sp>
      <p:pic>
        <p:nvPicPr>
          <p:cNvPr id="4" name="Segnaposto contenuto 3" descr="mappa-mackinder.jpg"/>
          <p:cNvPicPr>
            <a:picLocks noGrp="1" noChangeAspect="1"/>
          </p:cNvPicPr>
          <p:nvPr>
            <p:ph idx="1"/>
          </p:nvPr>
        </p:nvPicPr>
        <p:blipFill>
          <a:blip r:embed="rId2"/>
          <a:stretch>
            <a:fillRect/>
          </a:stretch>
        </p:blipFill>
        <p:spPr>
          <a:xfrm>
            <a:off x="2452662" y="1500174"/>
            <a:ext cx="7000924" cy="4714908"/>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dirty="0"/>
              <a:t>Area Pivot = </a:t>
            </a:r>
            <a:r>
              <a:rPr lang="it-IT" sz="3600" dirty="0" err="1"/>
              <a:t>Heartland</a:t>
            </a:r>
            <a:r>
              <a:rPr lang="it-IT" sz="3600" dirty="0"/>
              <a:t>: il 900</a:t>
            </a:r>
          </a:p>
        </p:txBody>
      </p:sp>
      <p:sp>
        <p:nvSpPr>
          <p:cNvPr id="3" name="Segnaposto contenuto 2"/>
          <p:cNvSpPr>
            <a:spLocks noGrp="1"/>
          </p:cNvSpPr>
          <p:nvPr>
            <p:ph idx="1"/>
          </p:nvPr>
        </p:nvSpPr>
        <p:spPr/>
        <p:txBody>
          <a:bodyPr>
            <a:normAutofit fontScale="85000" lnSpcReduction="10000"/>
          </a:bodyPr>
          <a:lstStyle/>
          <a:p>
            <a:pPr algn="just" fontAlgn="base"/>
            <a:r>
              <a:rPr lang="it-IT" dirty="0" err="1"/>
              <a:t>Mackinder</a:t>
            </a:r>
            <a:r>
              <a:rPr lang="it-IT" dirty="0"/>
              <a:t> per primo capì l’importanza della rivoluzione ferroviaria, ipotizzando che i progressi conseguiti nel trasporto terrestre di uomini e merci avrebbero spostato il baricentro geopolitico del mondo in Eurasia, l’</a:t>
            </a:r>
            <a:r>
              <a:rPr lang="it-IT" dirty="0" err="1"/>
              <a:t>Heartland</a:t>
            </a:r>
            <a:r>
              <a:rPr lang="it-IT" dirty="0"/>
              <a:t>, riducendo drasticamente l’importanza del controllo dei mari e – quindi, le capacità britanniche di mantenere l’egemonia.</a:t>
            </a:r>
          </a:p>
          <a:p>
            <a:pPr algn="just" fontAlgn="base"/>
            <a:r>
              <a:rPr lang="it-IT" dirty="0"/>
              <a:t>Nell’Eurasia, le minacce principali provenivano da potenze emergenti: Germania, Russia e Giappone. Onde evitare che, sfruttando l’enorme bacino di risorse umane e naturali offerte dall’</a:t>
            </a:r>
            <a:r>
              <a:rPr lang="it-IT" dirty="0" err="1"/>
              <a:t>Heartland</a:t>
            </a:r>
            <a:r>
              <a:rPr lang="it-IT" dirty="0"/>
              <a:t>, potesse affermarsi una grande potenza, magari ostile, l’obiettivo britannico avrebbe dovuto essere il contenimento dei principali attori eurasiatici, ricorrendo ad alleanze strategiche, creando stati-cuscinetto e, soprattutto, evitando la formazione di un asse russo-tedesco: le risorse naturali e territoriali russe congiunte alla potenza navale e industriale tedesca avrebbero costituito un grave pericolo.</a:t>
            </a:r>
          </a:p>
          <a:p>
            <a:pPr algn="just" fontAlgn="base"/>
            <a:r>
              <a:rPr lang="it-IT" dirty="0"/>
              <a:t>Come fu accolta la teoria? L’idea degli stati-cuscinetto fu ripresa durante la conferenza di pace di Parigi del 1919, circoscritta all’ambito europeo, per evitare contatti tra quelli che furono gli imperi centrali.</a:t>
            </a:r>
          </a:p>
          <a:p>
            <a:pPr algn="just"/>
            <a:r>
              <a:rPr lang="it-IT" sz="1700" dirty="0">
                <a:hlinkClick r:id="rId2"/>
              </a:rPr>
              <a:t>https://www.geopolitica.info/heartland/</a:t>
            </a:r>
            <a:endParaRPr lang="it-IT" sz="1700" dirty="0"/>
          </a:p>
          <a:p>
            <a:endParaRPr lang="it-IT"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0855E0-D638-4DDE-9F46-559DFD387789}"/>
              </a:ext>
            </a:extLst>
          </p:cNvPr>
          <p:cNvSpPr>
            <a:spLocks noGrp="1"/>
          </p:cNvSpPr>
          <p:nvPr>
            <p:ph type="title"/>
          </p:nvPr>
        </p:nvSpPr>
        <p:spPr/>
        <p:txBody>
          <a:bodyPr/>
          <a:lstStyle/>
          <a:p>
            <a:r>
              <a:rPr lang="it-IT" dirty="0"/>
              <a:t>Area Pivot: il secondo 900</a:t>
            </a:r>
          </a:p>
        </p:txBody>
      </p:sp>
      <p:sp>
        <p:nvSpPr>
          <p:cNvPr id="3" name="Segnaposto contenuto 2">
            <a:extLst>
              <a:ext uri="{FF2B5EF4-FFF2-40B4-BE49-F238E27FC236}">
                <a16:creationId xmlns:a16="http://schemas.microsoft.com/office/drawing/2014/main" id="{2A8D1938-E5A2-4933-A034-1CB11F8A4A8A}"/>
              </a:ext>
            </a:extLst>
          </p:cNvPr>
          <p:cNvSpPr>
            <a:spLocks noGrp="1"/>
          </p:cNvSpPr>
          <p:nvPr>
            <p:ph idx="1"/>
          </p:nvPr>
        </p:nvSpPr>
        <p:spPr/>
        <p:txBody>
          <a:bodyPr>
            <a:normAutofit/>
          </a:bodyPr>
          <a:lstStyle/>
          <a:p>
            <a:pPr algn="just" fontAlgn="base"/>
            <a:r>
              <a:rPr lang="it-IT" dirty="0"/>
              <a:t>Nel secondo dopoguerra, gli studi geopolitici furono accolti con interesse negli Stati Uniti, usciti dalla seconda guerra mondiale come unica superpotenza e intenzionati a far durare il nuovo status quo.</a:t>
            </a:r>
          </a:p>
          <a:p>
            <a:pPr algn="just" fontAlgn="base"/>
            <a:r>
              <a:rPr lang="it-IT" dirty="0"/>
              <a:t>La </a:t>
            </a:r>
            <a:r>
              <a:rPr lang="it-IT" dirty="0" err="1"/>
              <a:t>geostrategia</a:t>
            </a:r>
            <a:r>
              <a:rPr lang="it-IT" dirty="0"/>
              <a:t> contribuì alla formazione delle dottrine di politica estera statunitense per l’intero corso della guerra fredda a livello globale e locale.</a:t>
            </a:r>
          </a:p>
          <a:p>
            <a:pPr algn="just" fontAlgn="base"/>
            <a:r>
              <a:rPr lang="it-IT" dirty="0"/>
              <a:t>Fino al crollo dell’Unione Sovietica, le amministrazioni susseguitesi a Washington fecero proprio il monito di </a:t>
            </a:r>
            <a:r>
              <a:rPr lang="it-IT" dirty="0" err="1"/>
              <a:t>Mackinder</a:t>
            </a:r>
            <a:r>
              <a:rPr lang="it-IT" dirty="0"/>
              <a:t>: </a:t>
            </a:r>
          </a:p>
          <a:p>
            <a:pPr lvl="1" algn="just" fontAlgn="base"/>
            <a:r>
              <a:rPr lang="it-IT" dirty="0"/>
              <a:t>evitare la formazione di una grande potenza eurasiatica, ricorrendo ad alleanze strategiche (convertendo il Giappone in uno stato-satellite, ma anche sfruttando la crisi </a:t>
            </a:r>
            <a:r>
              <a:rPr lang="it-IT" dirty="0" err="1"/>
              <a:t>cino</a:t>
            </a:r>
            <a:r>
              <a:rPr lang="it-IT" dirty="0"/>
              <a:t>-sovietica, avvicinandosi alla Repubblica Popolare Cinese) e contenendo la minaccia sovietica su ogni fronte (dal Vietnam all’Afghanistan).</a:t>
            </a:r>
          </a:p>
          <a:p>
            <a:pPr algn="just"/>
            <a:r>
              <a:rPr lang="it-IT" sz="1400" dirty="0">
                <a:hlinkClick r:id="rId2"/>
              </a:rPr>
              <a:t>https://www.geopolitica.info/heartland/</a:t>
            </a:r>
            <a:endParaRPr lang="it-IT" sz="1400" dirty="0"/>
          </a:p>
          <a:p>
            <a:endParaRPr lang="it-IT" dirty="0"/>
          </a:p>
        </p:txBody>
      </p:sp>
    </p:spTree>
    <p:extLst>
      <p:ext uri="{BB962C8B-B14F-4D97-AF65-F5344CB8AC3E}">
        <p14:creationId xmlns:p14="http://schemas.microsoft.com/office/powerpoint/2010/main" val="2397855749"/>
      </p:ext>
    </p:extLst>
  </p:cSld>
  <p:clrMapOvr>
    <a:masterClrMapping/>
  </p:clrMapOvr>
</p:sld>
</file>

<file path=ppt/theme/theme1.xml><?xml version="1.0" encoding="utf-8"?>
<a:theme xmlns:a="http://schemas.openxmlformats.org/drawingml/2006/main" name="Filo">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200</TotalTime>
  <Words>1929</Words>
  <Application>Microsoft Office PowerPoint</Application>
  <PresentationFormat>Widescreen</PresentationFormat>
  <Paragraphs>102</Paragraphs>
  <Slides>23</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23</vt:i4>
      </vt:variant>
    </vt:vector>
  </HeadingPairs>
  <TitlesOfParts>
    <vt:vector size="27" baseType="lpstr">
      <vt:lpstr>Arial</vt:lpstr>
      <vt:lpstr>Century Gothic</vt:lpstr>
      <vt:lpstr>Wingdings 3</vt:lpstr>
      <vt:lpstr>Filo</vt:lpstr>
      <vt:lpstr>La geopolitica. Mackinder e Mahan</vt:lpstr>
      <vt:lpstr>Mackinder e Mahan</vt:lpstr>
      <vt:lpstr>L’Heartland o Area Pivot</vt:lpstr>
      <vt:lpstr>Mackinder. Teoria dell’Heartland</vt:lpstr>
      <vt:lpstr>L’area Pivot di Mackinder</vt:lpstr>
      <vt:lpstr>L’area Pivot di Mackinder</vt:lpstr>
      <vt:lpstr>L’area Pivot di Mackinder</vt:lpstr>
      <vt:lpstr>Area Pivot = Heartland: il 900</vt:lpstr>
      <vt:lpstr>Area Pivot: il secondo 900</vt:lpstr>
      <vt:lpstr>Area Pivot = Heartland: il 900</vt:lpstr>
      <vt:lpstr>Heartland</vt:lpstr>
      <vt:lpstr>Presentazione standard di PowerPoint</vt:lpstr>
      <vt:lpstr>Teoria del potere marittimo</vt:lpstr>
      <vt:lpstr>Presentazione standard di PowerPoint</vt:lpstr>
      <vt:lpstr>Teoria del potere marittimo: Corbett</vt:lpstr>
      <vt:lpstr>Teoria del potere marittimo: Corbett</vt:lpstr>
      <vt:lpstr>Teoria del potere marittimo: Mahan</vt:lpstr>
      <vt:lpstr>Teoria del potere marittimo: Mahan</vt:lpstr>
      <vt:lpstr>Presentazione standard di PowerPoint</vt:lpstr>
      <vt:lpstr>Perni dell’Oceano Atlantico del Sea Power </vt:lpstr>
      <vt:lpstr>Perni dell’Oceano Pacifico del Sea Power</vt:lpstr>
      <vt:lpstr>Sea Power nel XX secolo</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geopolitica. Mackinder e Mahan</dc:title>
  <dc:creator>utente</dc:creator>
  <cp:lastModifiedBy>utente</cp:lastModifiedBy>
  <cp:revision>19</cp:revision>
  <cp:lastPrinted>2023-02-21T16:08:47Z</cp:lastPrinted>
  <dcterms:created xsi:type="dcterms:W3CDTF">2022-12-22T16:24:00Z</dcterms:created>
  <dcterms:modified xsi:type="dcterms:W3CDTF">2023-02-21T16:09:28Z</dcterms:modified>
</cp:coreProperties>
</file>