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89" d="100"/>
          <a:sy n="89" d="100"/>
        </p:scale>
        <p:origin x="1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10/2/23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a:t>LA GESTIONE DELLE RISORSE UMANE NELLE PMI </a:t>
            </a:r>
          </a:p>
        </p:txBody>
      </p:sp>
      <p:sp>
        <p:nvSpPr>
          <p:cNvPr id="3" name="Sottotitolo 2"/>
          <p:cNvSpPr>
            <a:spLocks noGrp="1"/>
          </p:cNvSpPr>
          <p:nvPr>
            <p:ph type="subTitle" idx="1"/>
          </p:nvPr>
        </p:nvSpPr>
        <p:spPr/>
        <p:txBody>
          <a:bodyPr>
            <a:normAutofit/>
          </a:bodyPr>
          <a:lstStyle/>
          <a:p>
            <a:r>
              <a:rPr lang="it-IT" sz="2800" b="1" dirty="0"/>
              <a:t>PRIMA DEL Covid-19</a:t>
            </a:r>
          </a:p>
          <a:p>
            <a:endParaRPr lang="it-IT" sz="2800" b="1" dirty="0"/>
          </a:p>
        </p:txBody>
      </p:sp>
      <p:pic>
        <p:nvPicPr>
          <p:cNvPr id="6" name="Immagine 5">
            <a:extLst>
              <a:ext uri="{FF2B5EF4-FFF2-40B4-BE49-F238E27FC236}">
                <a16:creationId xmlns:a16="http://schemas.microsoft.com/office/drawing/2014/main" id="{2FAF1AF8-6E72-665B-3D1E-F2E30F751F11}"/>
              </a:ext>
            </a:extLst>
          </p:cNvPr>
          <p:cNvPicPr>
            <a:picLocks noChangeAspect="1"/>
          </p:cNvPicPr>
          <p:nvPr/>
        </p:nvPicPr>
        <p:blipFill>
          <a:blip r:embed="rId2"/>
          <a:stretch>
            <a:fillRect/>
          </a:stretch>
        </p:blipFill>
        <p:spPr>
          <a:xfrm>
            <a:off x="8407400" y="771524"/>
            <a:ext cx="2463800" cy="812800"/>
          </a:xfrm>
          <a:prstGeom prst="rect">
            <a:avLst/>
          </a:prstGeom>
        </p:spPr>
      </p:pic>
    </p:spTree>
    <p:extLst>
      <p:ext uri="{BB962C8B-B14F-4D97-AF65-F5344CB8AC3E}">
        <p14:creationId xmlns:p14="http://schemas.microsoft.com/office/powerpoint/2010/main" val="1506978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200" b="1" dirty="0"/>
              <a:t>3. Tra </a:t>
            </a:r>
            <a:r>
              <a:rPr lang="it-IT" sz="2200" b="1" dirty="0" err="1"/>
              <a:t>formalitÁ</a:t>
            </a:r>
            <a:r>
              <a:rPr lang="it-IT" sz="2200" b="1" dirty="0"/>
              <a:t> e </a:t>
            </a:r>
            <a:r>
              <a:rPr lang="it-IT" sz="2200" b="1" dirty="0" err="1"/>
              <a:t>informalitÁ</a:t>
            </a:r>
            <a:br>
              <a:rPr lang="it-IT" sz="2200" b="1" dirty="0"/>
            </a:br>
            <a:r>
              <a:rPr lang="it-IT" sz="2200" b="1" dirty="0"/>
              <a:t>delle pratiche adottate</a:t>
            </a:r>
            <a:br>
              <a:rPr lang="it-IT" sz="2200" b="1" dirty="0"/>
            </a:br>
            <a:r>
              <a:rPr lang="it-IT" sz="2200" b="1" dirty="0"/>
              <a:t>TRA unilateralismo/partecipazione dei processi decisionali </a:t>
            </a:r>
            <a:r>
              <a:rPr lang="it-IT" sz="1800" dirty="0"/>
              <a:t>(Wilkinson, 1999; </a:t>
            </a:r>
            <a:r>
              <a:rPr lang="it-IT" sz="1800" dirty="0" err="1"/>
              <a:t>Ram</a:t>
            </a:r>
            <a:r>
              <a:rPr lang="it-IT" sz="1800" dirty="0"/>
              <a:t> et al, 2001; </a:t>
            </a:r>
            <a:r>
              <a:rPr lang="it-IT" sz="1800" dirty="0" err="1"/>
              <a:t>Barrett</a:t>
            </a:r>
            <a:r>
              <a:rPr lang="it-IT" sz="1800" dirty="0"/>
              <a:t> e </a:t>
            </a:r>
            <a:r>
              <a:rPr lang="it-IT" sz="1800" dirty="0" err="1"/>
              <a:t>Rainnie</a:t>
            </a:r>
            <a:r>
              <a:rPr lang="it-IT" sz="1800" dirty="0"/>
              <a:t>, 2002; </a:t>
            </a:r>
            <a:r>
              <a:rPr lang="it-IT" sz="1800" dirty="0" err="1"/>
              <a:t>Ram</a:t>
            </a:r>
            <a:r>
              <a:rPr lang="it-IT" sz="1800" dirty="0"/>
              <a:t> e Edwards, 2010; </a:t>
            </a:r>
            <a:r>
              <a:rPr lang="it-IT" sz="1800" dirty="0" err="1"/>
              <a:t>Dundon</a:t>
            </a:r>
            <a:r>
              <a:rPr lang="it-IT" sz="1800" dirty="0"/>
              <a:t> e Wilkinson, 2018, Marlow et al, 2009; </a:t>
            </a:r>
            <a:r>
              <a:rPr lang="it-IT" sz="1800" dirty="0" err="1"/>
              <a:t>Harney</a:t>
            </a:r>
            <a:r>
              <a:rPr lang="it-IT" sz="1800" dirty="0"/>
              <a:t> e </a:t>
            </a:r>
            <a:r>
              <a:rPr lang="it-IT" sz="1800" dirty="0" err="1"/>
              <a:t>Alkhalaf</a:t>
            </a:r>
            <a:r>
              <a:rPr lang="it-IT" sz="1800" dirty="0"/>
              <a:t>, 2020)</a:t>
            </a:r>
            <a:endParaRPr lang="it-IT" sz="1800" b="1" dirty="0"/>
          </a:p>
        </p:txBody>
      </p:sp>
      <p:sp>
        <p:nvSpPr>
          <p:cNvPr id="3" name="Segnaposto contenuto 2"/>
          <p:cNvSpPr>
            <a:spLocks noGrp="1"/>
          </p:cNvSpPr>
          <p:nvPr>
            <p:ph sz="half" idx="1"/>
          </p:nvPr>
        </p:nvSpPr>
        <p:spPr/>
        <p:txBody>
          <a:bodyPr>
            <a:normAutofit/>
          </a:bodyPr>
          <a:lstStyle/>
          <a:p>
            <a:pPr marL="0" indent="0">
              <a:buNone/>
            </a:pPr>
            <a:r>
              <a:rPr lang="it-IT" sz="2800" b="1" dirty="0">
                <a:solidFill>
                  <a:schemeClr val="bg1"/>
                </a:solidFill>
              </a:rPr>
              <a:t>1. SMALL IS BEAUTIFULL</a:t>
            </a:r>
            <a:r>
              <a:rPr lang="it-IT" sz="2800" dirty="0">
                <a:solidFill>
                  <a:schemeClr val="bg1"/>
                </a:solidFill>
              </a:rPr>
              <a:t>, piccolo è bello: le piccole imprese come luoghi di relazioni armoniche </a:t>
            </a:r>
            <a:r>
              <a:rPr lang="it-IT" dirty="0">
                <a:solidFill>
                  <a:schemeClr val="bg1"/>
                </a:solidFill>
              </a:rPr>
              <a:t>(</a:t>
            </a:r>
            <a:r>
              <a:rPr lang="it-IT" dirty="0" err="1">
                <a:solidFill>
                  <a:schemeClr val="bg1"/>
                </a:solidFill>
              </a:rPr>
              <a:t>Ingham</a:t>
            </a:r>
            <a:r>
              <a:rPr lang="it-IT" dirty="0">
                <a:solidFill>
                  <a:schemeClr val="bg1"/>
                </a:solidFill>
              </a:rPr>
              <a:t>, 1970; Bolton, 1971; Schumacher, 1973; </a:t>
            </a:r>
            <a:r>
              <a:rPr lang="it-IT" dirty="0" err="1">
                <a:solidFill>
                  <a:schemeClr val="bg1"/>
                </a:solidFill>
              </a:rPr>
              <a:t>Goss</a:t>
            </a:r>
            <a:r>
              <a:rPr lang="it-IT" dirty="0">
                <a:solidFill>
                  <a:schemeClr val="bg1"/>
                </a:solidFill>
              </a:rPr>
              <a:t>, 1988; </a:t>
            </a:r>
            <a:r>
              <a:rPr lang="it-IT" dirty="0" err="1">
                <a:solidFill>
                  <a:schemeClr val="bg1"/>
                </a:solidFill>
              </a:rPr>
              <a:t>Sabel</a:t>
            </a:r>
            <a:r>
              <a:rPr lang="it-IT" dirty="0">
                <a:solidFill>
                  <a:schemeClr val="bg1"/>
                </a:solidFill>
              </a:rPr>
              <a:t>, 2005);</a:t>
            </a:r>
          </a:p>
        </p:txBody>
      </p:sp>
      <p:sp>
        <p:nvSpPr>
          <p:cNvPr id="4" name="Segnaposto contenuto 3"/>
          <p:cNvSpPr>
            <a:spLocks noGrp="1"/>
          </p:cNvSpPr>
          <p:nvPr>
            <p:ph sz="half" idx="2"/>
          </p:nvPr>
        </p:nvSpPr>
        <p:spPr>
          <a:xfrm>
            <a:off x="5808133" y="685801"/>
            <a:ext cx="5182596" cy="3615266"/>
          </a:xfrm>
        </p:spPr>
        <p:txBody>
          <a:bodyPr>
            <a:normAutofit/>
          </a:bodyPr>
          <a:lstStyle/>
          <a:p>
            <a:pPr marL="0" indent="0">
              <a:buNone/>
            </a:pPr>
            <a:endParaRPr lang="it-IT" sz="2800" b="1" dirty="0"/>
          </a:p>
          <a:p>
            <a:pPr marL="0" indent="0">
              <a:buNone/>
            </a:pPr>
            <a:r>
              <a:rPr lang="it-IT" sz="2800" b="1" dirty="0">
                <a:solidFill>
                  <a:schemeClr val="bg1"/>
                </a:solidFill>
              </a:rPr>
              <a:t>2. BLACK HOUSE o BLACK BOX</a:t>
            </a:r>
            <a:r>
              <a:rPr lang="it-IT" sz="2800" dirty="0"/>
              <a:t>: le piccole imprese come luoghi dell'autocrazia imprenditoriale/manageriale </a:t>
            </a:r>
            <a:r>
              <a:rPr lang="it-IT" sz="1800" dirty="0"/>
              <a:t>(</a:t>
            </a:r>
            <a:r>
              <a:rPr lang="it-IT" sz="1800" dirty="0" err="1"/>
              <a:t>Rainnie</a:t>
            </a:r>
            <a:r>
              <a:rPr lang="it-IT" sz="1800" dirty="0"/>
              <a:t>, 1989). </a:t>
            </a:r>
          </a:p>
          <a:p>
            <a:pPr marL="0" indent="0">
              <a:buNone/>
            </a:pPr>
            <a:endParaRPr lang="it-IT" sz="1800" dirty="0"/>
          </a:p>
          <a:p>
            <a:pPr marL="0" indent="0">
              <a:buNone/>
            </a:pPr>
            <a:endParaRPr lang="it-IT" sz="1800" dirty="0"/>
          </a:p>
        </p:txBody>
      </p:sp>
    </p:spTree>
    <p:extLst>
      <p:ext uri="{BB962C8B-B14F-4D97-AF65-F5344CB8AC3E}">
        <p14:creationId xmlns:p14="http://schemas.microsoft.com/office/powerpoint/2010/main" val="2394626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963271" y="2017059"/>
            <a:ext cx="7180729" cy="4401205"/>
          </a:xfrm>
          <a:prstGeom prst="rect">
            <a:avLst/>
          </a:prstGeom>
        </p:spPr>
        <p:txBody>
          <a:bodyPr wrap="square">
            <a:spAutoFit/>
          </a:bodyPr>
          <a:lstStyle/>
          <a:p>
            <a:pPr indent="228600" algn="just">
              <a:spcAft>
                <a:spcPts val="0"/>
              </a:spcAft>
            </a:pPr>
            <a:r>
              <a:rPr lang="it-IT" sz="2800" dirty="0">
                <a:latin typeface="Times New Roman" panose="02020603050405020304" pitchFamily="18" charset="0"/>
                <a:ea typeface="Calibri" panose="020F0502020204030204" pitchFamily="34" charset="0"/>
                <a:cs typeface="Times New Roman" panose="02020603050405020304" pitchFamily="18" charset="0"/>
              </a:rPr>
              <a:t>Non sono solo le dimensioni d’impresa a definire il modello di gestione delle risorse umane, ma anche le condizioni del mercato del lavoro e dei prodotti, le dinamiche dei settori e delle filiere in cui le imprese sono integrate, le relazioni inter-organizzative, le caratteristiche del contesto istituzionale (</a:t>
            </a:r>
            <a:r>
              <a:rPr lang="it-IT" sz="2800" dirty="0" err="1">
                <a:latin typeface="Times New Roman" panose="02020603050405020304" pitchFamily="18" charset="0"/>
                <a:ea typeface="Calibri" panose="020F0502020204030204" pitchFamily="34" charset="0"/>
                <a:cs typeface="Times New Roman" panose="02020603050405020304" pitchFamily="18" charset="0"/>
              </a:rPr>
              <a:t>Goss</a:t>
            </a:r>
            <a:r>
              <a:rPr lang="it-IT" sz="2800" dirty="0">
                <a:latin typeface="Times New Roman" panose="02020603050405020304" pitchFamily="18" charset="0"/>
                <a:ea typeface="Calibri" panose="020F0502020204030204" pitchFamily="34" charset="0"/>
                <a:cs typeface="Times New Roman" panose="02020603050405020304" pitchFamily="18" charset="0"/>
              </a:rPr>
              <a:t>, 1991; </a:t>
            </a:r>
            <a:r>
              <a:rPr lang="it-IT" sz="2800" dirty="0" err="1">
                <a:latin typeface="Times New Roman" panose="02020603050405020304" pitchFamily="18" charset="0"/>
                <a:ea typeface="Calibri" panose="020F0502020204030204" pitchFamily="34" charset="0"/>
                <a:cs typeface="Times New Roman" panose="02020603050405020304" pitchFamily="18" charset="0"/>
              </a:rPr>
              <a:t>Scase</a:t>
            </a:r>
            <a:r>
              <a:rPr lang="it-IT" sz="2800" dirty="0">
                <a:latin typeface="Times New Roman" panose="02020603050405020304" pitchFamily="18" charset="0"/>
                <a:ea typeface="Calibri" panose="020F0502020204030204" pitchFamily="34" charset="0"/>
                <a:cs typeface="Times New Roman" panose="02020603050405020304" pitchFamily="18" charset="0"/>
              </a:rPr>
              <a:t>, 1995, 2003; </a:t>
            </a:r>
            <a:r>
              <a:rPr lang="it-IT" sz="2800" dirty="0" err="1">
                <a:latin typeface="Times New Roman" panose="02020603050405020304" pitchFamily="18" charset="0"/>
                <a:ea typeface="Calibri" panose="020F0502020204030204" pitchFamily="34" charset="0"/>
                <a:cs typeface="Times New Roman" panose="02020603050405020304" pitchFamily="18" charset="0"/>
              </a:rPr>
              <a:t>Kinnie</a:t>
            </a:r>
            <a:r>
              <a:rPr lang="it-IT" sz="2800" dirty="0">
                <a:latin typeface="Times New Roman" panose="02020603050405020304" pitchFamily="18" charset="0"/>
                <a:ea typeface="Calibri" panose="020F0502020204030204" pitchFamily="34" charset="0"/>
                <a:cs typeface="Times New Roman" panose="02020603050405020304" pitchFamily="18" charset="0"/>
              </a:rPr>
              <a:t> et al, 1998; </a:t>
            </a:r>
            <a:r>
              <a:rPr lang="it-IT" sz="2800" dirty="0" err="1">
                <a:latin typeface="Times New Roman" panose="02020603050405020304" pitchFamily="18" charset="0"/>
                <a:ea typeface="Calibri" panose="020F0502020204030204" pitchFamily="34" charset="0"/>
                <a:cs typeface="Times New Roman" panose="02020603050405020304" pitchFamily="18" charset="0"/>
              </a:rPr>
              <a:t>Tsai</a:t>
            </a:r>
            <a:r>
              <a:rPr lang="it-IT" sz="2800" dirty="0">
                <a:latin typeface="Times New Roman" panose="02020603050405020304" pitchFamily="18" charset="0"/>
                <a:ea typeface="Calibri" panose="020F0502020204030204" pitchFamily="34" charset="0"/>
                <a:cs typeface="Times New Roman" panose="02020603050405020304" pitchFamily="18" charset="0"/>
              </a:rPr>
              <a:t> et al, 2007), le sottoculture industriali presenti/prevalenti (Curran e </a:t>
            </a:r>
            <a:r>
              <a:rPr lang="it-IT" sz="2800" dirty="0" err="1">
                <a:latin typeface="Times New Roman" panose="02020603050405020304" pitchFamily="18" charset="0"/>
                <a:ea typeface="Calibri" panose="020F0502020204030204" pitchFamily="34" charset="0"/>
                <a:cs typeface="Times New Roman" panose="02020603050405020304" pitchFamily="18" charset="0"/>
              </a:rPr>
              <a:t>Stanworth</a:t>
            </a:r>
            <a:r>
              <a:rPr lang="it-IT" sz="2800" dirty="0">
                <a:latin typeface="Times New Roman" panose="02020603050405020304" pitchFamily="18" charset="0"/>
                <a:ea typeface="Calibri" panose="020F0502020204030204" pitchFamily="34" charset="0"/>
                <a:cs typeface="Times New Roman" panose="02020603050405020304" pitchFamily="18" charset="0"/>
              </a:rPr>
              <a:t>, 1979).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243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Differenze tra grandi IMPRESE e PMI NELLA GESTIONE DELLE HR</a:t>
            </a:r>
          </a:p>
        </p:txBody>
      </p:sp>
      <p:sp>
        <p:nvSpPr>
          <p:cNvPr id="3" name="Segnaposto contenuto 2"/>
          <p:cNvSpPr>
            <a:spLocks noGrp="1"/>
          </p:cNvSpPr>
          <p:nvPr>
            <p:ph sz="half" idx="1"/>
          </p:nvPr>
        </p:nvSpPr>
        <p:spPr/>
        <p:txBody>
          <a:bodyPr>
            <a:normAutofit/>
          </a:bodyPr>
          <a:lstStyle/>
          <a:p>
            <a:r>
              <a:rPr lang="it-IT" sz="2400" b="1" dirty="0"/>
              <a:t>IL 90% delle grandi imprese conduce una gestione formale delle risorse umane e delle relazioni di lavoro</a:t>
            </a:r>
          </a:p>
        </p:txBody>
      </p:sp>
      <p:sp>
        <p:nvSpPr>
          <p:cNvPr id="4" name="Segnaposto contenuto 3"/>
          <p:cNvSpPr>
            <a:spLocks noGrp="1"/>
          </p:cNvSpPr>
          <p:nvPr>
            <p:ph sz="half" idx="2"/>
          </p:nvPr>
        </p:nvSpPr>
        <p:spPr/>
        <p:txBody>
          <a:bodyPr/>
          <a:lstStyle/>
          <a:p>
            <a:r>
              <a:rPr lang="it-IT" b="1" dirty="0"/>
              <a:t>Appena il 40% delle PMI adotta pratiche formali di gestione DELLE RISORSE UMANE </a:t>
            </a:r>
          </a:p>
        </p:txBody>
      </p:sp>
    </p:spTree>
    <p:extLst>
      <p:ext uri="{BB962C8B-B14F-4D97-AF65-F5344CB8AC3E}">
        <p14:creationId xmlns:p14="http://schemas.microsoft.com/office/powerpoint/2010/main" val="1398770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1" y="679450"/>
            <a:ext cx="9144001" cy="2743200"/>
          </a:xfrm>
        </p:spPr>
        <p:txBody>
          <a:bodyPr>
            <a:normAutofit fontScale="90000"/>
          </a:bodyPr>
          <a:lstStyle/>
          <a:p>
            <a:pPr algn="just"/>
            <a:r>
              <a:rPr lang="it-IT" sz="2000" b="1" dirty="0"/>
              <a:t>Ciò è in parte dovuto alla carenza di risorse, con la "routinizzazione informale" che gioca un ruolo importante nella gestione quotidiana dell'impresa. L'informalità, tuttavia, non implica una visione particolare della sostanza dei rapporti di lavoro: potrebbe essere associata a un'impresa tanto autocratica quanto armoniosa. Ciò si traduce in una situazione in cui la politica e le pratiche di gestione sono "imprevedibili" e talvolta "indifferenti" alle esigenze delle risorse umane di un'impresa (</a:t>
            </a:r>
            <a:r>
              <a:rPr lang="it-IT" sz="2000" b="1" dirty="0" err="1"/>
              <a:t>Ricthie</a:t>
            </a:r>
            <a:r>
              <a:rPr lang="it-IT" sz="2000" b="1" dirty="0"/>
              <a:t>, 1993: 20).</a:t>
            </a:r>
            <a:br>
              <a:rPr lang="it-IT" sz="2000" b="1" dirty="0"/>
            </a:br>
            <a:br>
              <a:rPr lang="it-IT" sz="2000" b="1" dirty="0"/>
            </a:br>
            <a:endParaRPr lang="it-IT" sz="2000" b="1" dirty="0"/>
          </a:p>
        </p:txBody>
      </p:sp>
      <p:sp>
        <p:nvSpPr>
          <p:cNvPr id="4" name="Segnaposto testo 3"/>
          <p:cNvSpPr>
            <a:spLocks noGrp="1"/>
          </p:cNvSpPr>
          <p:nvPr>
            <p:ph type="body" idx="1"/>
          </p:nvPr>
        </p:nvSpPr>
        <p:spPr>
          <a:xfrm>
            <a:off x="1141411" y="4301067"/>
            <a:ext cx="9144000" cy="1684865"/>
          </a:xfrm>
        </p:spPr>
        <p:txBody>
          <a:bodyPr>
            <a:noAutofit/>
          </a:bodyPr>
          <a:lstStyle/>
          <a:p>
            <a:pPr algn="just"/>
            <a:r>
              <a:rPr lang="it-IT" sz="1800" b="1" dirty="0">
                <a:solidFill>
                  <a:schemeClr val="tx1"/>
                </a:solidFill>
              </a:rPr>
              <a:t>Lo sviluppo strutturato dei dipendenti interferisce con le esigenze delle piccole imprese come flessibilità, autonomia e informalità, che le piccole realtà produttive dovrebbero sfruttare appieno. Le piccole imprese con un investimento minimo o nullo in risorse umane tendono ad avere dipendenti altamente motivati ​​e quando implementano pratiche formali di gestione del personale, la motivazione dei dipendenti diminuisce. Tuttavia, in un contesto avverso di recessione in quelle piccole imprese che procedono a una gestione delle risorse umane più integrata e strategica, la motivazione dei dipendenti tende a salire di nuovo (</a:t>
            </a:r>
            <a:r>
              <a:rPr lang="it-IT" sz="1800" b="1" dirty="0" err="1">
                <a:solidFill>
                  <a:schemeClr val="tx1"/>
                </a:solidFill>
              </a:rPr>
              <a:t>Bryson</a:t>
            </a:r>
            <a:r>
              <a:rPr lang="it-IT" sz="1800" b="1" dirty="0">
                <a:solidFill>
                  <a:schemeClr val="tx1"/>
                </a:solidFill>
              </a:rPr>
              <a:t> and White, 2019)</a:t>
            </a:r>
          </a:p>
        </p:txBody>
      </p:sp>
    </p:spTree>
    <p:extLst>
      <p:ext uri="{BB962C8B-B14F-4D97-AF65-F5344CB8AC3E}">
        <p14:creationId xmlns:p14="http://schemas.microsoft.com/office/powerpoint/2010/main" val="1049091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DIREZIONE D’IMPRESA</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981166412"/>
              </p:ext>
            </p:extLst>
          </p:nvPr>
        </p:nvGraphicFramePr>
        <p:xfrm>
          <a:off x="564776" y="2057400"/>
          <a:ext cx="6520236" cy="3608293"/>
        </p:xfrm>
        <a:graphic>
          <a:graphicData uri="http://schemas.openxmlformats.org/drawingml/2006/table">
            <a:tbl>
              <a:tblPr firstRow="1" firstCol="1" bandRow="1">
                <a:tableStyleId>{5C22544A-7EE6-4342-B048-85BDC9FD1C3A}</a:tableStyleId>
              </a:tblPr>
              <a:tblGrid>
                <a:gridCol w="2272874">
                  <a:extLst>
                    <a:ext uri="{9D8B030D-6E8A-4147-A177-3AD203B41FA5}">
                      <a16:colId xmlns:a16="http://schemas.microsoft.com/office/drawing/2014/main" val="20000"/>
                    </a:ext>
                  </a:extLst>
                </a:gridCol>
                <a:gridCol w="1270639">
                  <a:extLst>
                    <a:ext uri="{9D8B030D-6E8A-4147-A177-3AD203B41FA5}">
                      <a16:colId xmlns:a16="http://schemas.microsoft.com/office/drawing/2014/main" val="20001"/>
                    </a:ext>
                  </a:extLst>
                </a:gridCol>
                <a:gridCol w="942272">
                  <a:extLst>
                    <a:ext uri="{9D8B030D-6E8A-4147-A177-3AD203B41FA5}">
                      <a16:colId xmlns:a16="http://schemas.microsoft.com/office/drawing/2014/main" val="20002"/>
                    </a:ext>
                  </a:extLst>
                </a:gridCol>
                <a:gridCol w="977964">
                  <a:extLst>
                    <a:ext uri="{9D8B030D-6E8A-4147-A177-3AD203B41FA5}">
                      <a16:colId xmlns:a16="http://schemas.microsoft.com/office/drawing/2014/main" val="20003"/>
                    </a:ext>
                  </a:extLst>
                </a:gridCol>
                <a:gridCol w="1056487">
                  <a:extLst>
                    <a:ext uri="{9D8B030D-6E8A-4147-A177-3AD203B41FA5}">
                      <a16:colId xmlns:a16="http://schemas.microsoft.com/office/drawing/2014/main" val="20004"/>
                    </a:ext>
                  </a:extLst>
                </a:gridCol>
              </a:tblGrid>
              <a:tr h="738331">
                <a:tc>
                  <a:txBody>
                    <a:bodyPr/>
                    <a:lstStyle/>
                    <a:p>
                      <a:pPr algn="just" fontAlgn="base">
                        <a:lnSpc>
                          <a:spcPts val="1200"/>
                        </a:lnSpc>
                        <a:spcAft>
                          <a:spcPts val="0"/>
                        </a:spcAft>
                      </a:pPr>
                      <a:r>
                        <a:rPr lang="it-IT" sz="1600">
                          <a:effectLst/>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ts val="1200"/>
                        </a:lnSpc>
                        <a:spcAft>
                          <a:spcPts val="0"/>
                        </a:spcAft>
                      </a:pPr>
                      <a:r>
                        <a:rPr lang="it-IT" sz="1600">
                          <a:effectLst/>
                        </a:rPr>
                        <a:t>Lombardia</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ts val="1200"/>
                        </a:lnSpc>
                        <a:spcAft>
                          <a:spcPts val="0"/>
                        </a:spcAft>
                      </a:pPr>
                      <a:r>
                        <a:rPr lang="it-IT" sz="1600">
                          <a:effectLst/>
                        </a:rPr>
                        <a:t>Toscana</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ts val="1200"/>
                        </a:lnSpc>
                        <a:spcAft>
                          <a:spcPts val="0"/>
                        </a:spcAft>
                      </a:pPr>
                      <a:r>
                        <a:rPr lang="it-IT" sz="1600">
                          <a:effectLst/>
                        </a:rPr>
                        <a:t>Abruzzo</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ts val="1200"/>
                        </a:lnSpc>
                        <a:spcAft>
                          <a:spcPts val="0"/>
                        </a:spcAft>
                      </a:pPr>
                      <a:r>
                        <a:rPr lang="it-IT" sz="1600">
                          <a:effectLst/>
                        </a:rPr>
                        <a:t>Calabria</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802177">
                <a:tc>
                  <a:txBody>
                    <a:bodyPr/>
                    <a:lstStyle/>
                    <a:p>
                      <a:pPr algn="just" fontAlgn="base">
                        <a:lnSpc>
                          <a:spcPct val="115000"/>
                        </a:lnSpc>
                        <a:spcAft>
                          <a:spcPts val="0"/>
                        </a:spcAft>
                      </a:pPr>
                      <a:r>
                        <a:rPr lang="it-IT" sz="1600">
                          <a:effectLst/>
                        </a:rPr>
                        <a:t>Proprietario/Titolare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64,1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69,6</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63,8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62,7</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678145">
                <a:tc>
                  <a:txBody>
                    <a:bodyPr/>
                    <a:lstStyle/>
                    <a:p>
                      <a:pPr algn="just" fontAlgn="base">
                        <a:lnSpc>
                          <a:spcPct val="115000"/>
                        </a:lnSpc>
                        <a:spcAft>
                          <a:spcPts val="0"/>
                        </a:spcAft>
                      </a:pPr>
                      <a:r>
                        <a:rPr lang="it-IT" sz="1600">
                          <a:effectLst/>
                        </a:rPr>
                        <a:t>Manager/Dirigente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17,8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16,5</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18,8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20,7</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908766">
                <a:tc>
                  <a:txBody>
                    <a:bodyPr/>
                    <a:lstStyle/>
                    <a:p>
                      <a:pPr algn="just" fontAlgn="base">
                        <a:lnSpc>
                          <a:spcPct val="115000"/>
                        </a:lnSpc>
                        <a:spcAft>
                          <a:spcPts val="0"/>
                        </a:spcAft>
                      </a:pPr>
                      <a:r>
                        <a:rPr lang="it-IT" sz="1600">
                          <a:effectLst/>
                        </a:rPr>
                        <a:t>Proprietario e manager/dirigente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18,1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13,9</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17,4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16,6</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480874">
                <a:tc>
                  <a:txBody>
                    <a:bodyPr/>
                    <a:lstStyle/>
                    <a:p>
                      <a:pPr algn="just" fontAlgn="base">
                        <a:lnSpc>
                          <a:spcPct val="115000"/>
                        </a:lnSpc>
                        <a:spcAft>
                          <a:spcPts val="0"/>
                        </a:spcAft>
                      </a:pPr>
                      <a:r>
                        <a:rPr lang="it-IT" sz="1600">
                          <a:effectLst/>
                        </a:rPr>
                        <a:t>Totale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100,0</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100,0</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a:effectLst/>
                        </a:rPr>
                        <a:t>100,0</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600" dirty="0">
                          <a:effectLst/>
                        </a:rPr>
                        <a:t>100,0</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bl>
          </a:graphicData>
        </a:graphic>
      </p:graphicFrame>
      <p:sp>
        <p:nvSpPr>
          <p:cNvPr id="4" name="Segnaposto testo 3"/>
          <p:cNvSpPr>
            <a:spLocks noGrp="1"/>
          </p:cNvSpPr>
          <p:nvPr>
            <p:ph type="body" sz="half" idx="2"/>
          </p:nvPr>
        </p:nvSpPr>
        <p:spPr/>
        <p:txBody>
          <a:bodyPr/>
          <a:lstStyle/>
          <a:p>
            <a:endParaRPr lang="it-IT" dirty="0"/>
          </a:p>
        </p:txBody>
      </p:sp>
    </p:spTree>
    <p:extLst>
      <p:ext uri="{BB962C8B-B14F-4D97-AF65-F5344CB8AC3E}">
        <p14:creationId xmlns:p14="http://schemas.microsoft.com/office/powerpoint/2010/main" val="21062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CHI SI OCCUPA DELLA GESTIONE DELLE RISORSE UMANE?</a:t>
            </a:r>
            <a:br>
              <a:rPr lang="it-IT" b="1" dirty="0"/>
            </a:b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529895583"/>
              </p:ext>
            </p:extLst>
          </p:nvPr>
        </p:nvGraphicFramePr>
        <p:xfrm>
          <a:off x="1737360" y="2753658"/>
          <a:ext cx="6574790" cy="2645869"/>
        </p:xfrm>
        <a:graphic>
          <a:graphicData uri="http://schemas.openxmlformats.org/drawingml/2006/table">
            <a:tbl>
              <a:tblPr firstRow="1" firstCol="1" bandRow="1">
                <a:tableStyleId>{5C22544A-7EE6-4342-B048-85BDC9FD1C3A}</a:tableStyleId>
              </a:tblPr>
              <a:tblGrid>
                <a:gridCol w="227584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996950">
                  <a:extLst>
                    <a:ext uri="{9D8B030D-6E8A-4147-A177-3AD203B41FA5}">
                      <a16:colId xmlns:a16="http://schemas.microsoft.com/office/drawing/2014/main" val="20002"/>
                    </a:ext>
                  </a:extLst>
                </a:gridCol>
                <a:gridCol w="1060450">
                  <a:extLst>
                    <a:ext uri="{9D8B030D-6E8A-4147-A177-3AD203B41FA5}">
                      <a16:colId xmlns:a16="http://schemas.microsoft.com/office/drawing/2014/main" val="20003"/>
                    </a:ext>
                  </a:extLst>
                </a:gridCol>
                <a:gridCol w="1047750">
                  <a:extLst>
                    <a:ext uri="{9D8B030D-6E8A-4147-A177-3AD203B41FA5}">
                      <a16:colId xmlns:a16="http://schemas.microsoft.com/office/drawing/2014/main" val="20004"/>
                    </a:ext>
                  </a:extLst>
                </a:gridCol>
              </a:tblGrid>
              <a:tr h="520269">
                <a:tc>
                  <a:txBody>
                    <a:bodyPr/>
                    <a:lstStyle/>
                    <a:p>
                      <a:pPr algn="just" fontAlgn="base">
                        <a:lnSpc>
                          <a:spcPct val="115000"/>
                        </a:lnSpc>
                        <a:spcAft>
                          <a:spcPts val="0"/>
                        </a:spcAft>
                      </a:pPr>
                      <a:r>
                        <a:rPr lang="it-IT" sz="1800" dirty="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Lombardia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Toscana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Abruzzo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Calabria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251470">
                <a:tc>
                  <a:txBody>
                    <a:bodyPr/>
                    <a:lstStyle/>
                    <a:p>
                      <a:pPr algn="just" fontAlgn="base">
                        <a:lnSpc>
                          <a:spcPct val="115000"/>
                        </a:lnSpc>
                        <a:spcAft>
                          <a:spcPts val="0"/>
                        </a:spcAft>
                      </a:pPr>
                      <a:r>
                        <a:rPr lang="it-IT" sz="1800">
                          <a:effectLst/>
                        </a:rPr>
                        <a:t>Proprietario/Titolare</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51,2</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58,3</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51,5</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47,6</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520269">
                <a:tc>
                  <a:txBody>
                    <a:bodyPr/>
                    <a:lstStyle/>
                    <a:p>
                      <a:pPr algn="just" fontAlgn="base">
                        <a:lnSpc>
                          <a:spcPct val="115000"/>
                        </a:lnSpc>
                        <a:spcAft>
                          <a:spcPts val="0"/>
                        </a:spcAft>
                      </a:pPr>
                      <a:r>
                        <a:rPr lang="it-IT" sz="1800">
                          <a:effectLst/>
                        </a:rPr>
                        <a:t>Altra figura interna (manager, ecc.)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30,2</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24,0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27,9</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30,7</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520269">
                <a:tc>
                  <a:txBody>
                    <a:bodyPr/>
                    <a:lstStyle/>
                    <a:p>
                      <a:pPr algn="just" fontAlgn="base">
                        <a:lnSpc>
                          <a:spcPct val="115000"/>
                        </a:lnSpc>
                        <a:spcAft>
                          <a:spcPts val="0"/>
                        </a:spcAft>
                      </a:pPr>
                      <a:r>
                        <a:rPr lang="it-IT" sz="1800">
                          <a:effectLst/>
                        </a:rPr>
                        <a:t>Un esterno (commercialista, ecc.)</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18,6</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17,7</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20,6</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21,7</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251470">
                <a:tc>
                  <a:txBody>
                    <a:bodyPr/>
                    <a:lstStyle/>
                    <a:p>
                      <a:pPr algn="just" fontAlgn="base">
                        <a:lnSpc>
                          <a:spcPct val="115000"/>
                        </a:lnSpc>
                        <a:spcAft>
                          <a:spcPts val="0"/>
                        </a:spcAft>
                      </a:pPr>
                      <a:r>
                        <a:rPr lang="it-IT" sz="1800" dirty="0">
                          <a:effectLst/>
                        </a:rPr>
                        <a:t>Totale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100,0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100,0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100,0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100,0</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bl>
          </a:graphicData>
        </a:graphic>
      </p:graphicFrame>
      <p:sp>
        <p:nvSpPr>
          <p:cNvPr id="4" name="Segnaposto testo 3"/>
          <p:cNvSpPr>
            <a:spLocks noGrp="1"/>
          </p:cNvSpPr>
          <p:nvPr>
            <p:ph type="body" sz="half" idx="2"/>
          </p:nvPr>
        </p:nvSpPr>
        <p:spPr>
          <a:xfrm>
            <a:off x="8312150" y="2425699"/>
            <a:ext cx="3446462" cy="2091267"/>
          </a:xfrm>
        </p:spPr>
        <p:txBody>
          <a:bodyPr>
            <a:normAutofit fontScale="92500" lnSpcReduction="10000"/>
          </a:bodyPr>
          <a:lstStyle/>
          <a:p>
            <a:r>
              <a:rPr lang="it-IT" sz="2000" b="1" dirty="0"/>
              <a:t>Se però consideriamo solo le imprese con più di 15 dipendenti, la propensione </a:t>
            </a:r>
            <a:r>
              <a:rPr lang="it-IT" sz="2000" b="1"/>
              <a:t>ad avere una </a:t>
            </a:r>
            <a:r>
              <a:rPr lang="it-IT" sz="2000" b="1" dirty="0"/>
              <a:t>figura interna o una figura esterna responsabile delle risorse </a:t>
            </a:r>
            <a:r>
              <a:rPr lang="it-IT" sz="2000" b="1"/>
              <a:t>umane cresce</a:t>
            </a:r>
            <a:endParaRPr lang="it-IT" sz="2000" b="1" dirty="0"/>
          </a:p>
          <a:p>
            <a:endParaRPr lang="it-IT" sz="2000" b="1" dirty="0"/>
          </a:p>
        </p:txBody>
      </p:sp>
    </p:spTree>
    <p:extLst>
      <p:ext uri="{BB962C8B-B14F-4D97-AF65-F5344CB8AC3E}">
        <p14:creationId xmlns:p14="http://schemas.microsoft.com/office/powerpoint/2010/main" val="2463734515"/>
      </p:ext>
    </p:extLst>
  </p:cSld>
  <p:clrMapOvr>
    <a:masterClrMapping/>
  </p:clrMapOvr>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144</TotalTime>
  <Words>567</Words>
  <Application>Microsoft Macintosh PowerPoint</Application>
  <PresentationFormat>Widescreen</PresentationFormat>
  <Paragraphs>65</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Calibri</vt:lpstr>
      <vt:lpstr>Century Gothic</vt:lpstr>
      <vt:lpstr>Times New Roman</vt:lpstr>
      <vt:lpstr>Wingdings 3</vt:lpstr>
      <vt:lpstr>Sezione</vt:lpstr>
      <vt:lpstr>LA GESTIONE DELLE RISORSE UMANE NELLE PMI </vt:lpstr>
      <vt:lpstr>3. Tra formalitÁ e informalitÁ delle pratiche adottate TRA unilateralismo/partecipazione dei processi decisionali (Wilkinson, 1999; Ram et al, 2001; Barrett e Rainnie, 2002; Ram e Edwards, 2010; Dundon e Wilkinson, 2018, Marlow et al, 2009; Harney e Alkhalaf, 2020)</vt:lpstr>
      <vt:lpstr>Presentazione standard di PowerPoint</vt:lpstr>
      <vt:lpstr>Differenze tra grandi IMPRESE e PMI NELLA GESTIONE DELLE HR</vt:lpstr>
      <vt:lpstr>Ciò è in parte dovuto alla carenza di risorse, con la "routinizzazione informale" che gioca un ruolo importante nella gestione quotidiana dell'impresa. L'informalità, tuttavia, non implica una visione particolare della sostanza dei rapporti di lavoro: potrebbe essere associata a un'impresa tanto autocratica quanto armoniosa. Ciò si traduce in una situazione in cui la politica e le pratiche di gestione sono "imprevedibili" e talvolta "indifferenti" alle esigenze delle risorse umane di un'impresa (Ricthie, 1993: 20).  </vt:lpstr>
      <vt:lpstr>DIREZIONE D’IMPRESA</vt:lpstr>
      <vt:lpstr>CHI SI OCCUPA DELLA GESTIONE DELLE RISORSE UMANE?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GESTIONE DELLE RISORSE UMANE NELLE PMI</dc:title>
  <dc:creator>rossella</dc:creator>
  <cp:lastModifiedBy>Microsoft Office User</cp:lastModifiedBy>
  <cp:revision>15</cp:revision>
  <dcterms:created xsi:type="dcterms:W3CDTF">2022-02-17T09:02:12Z</dcterms:created>
  <dcterms:modified xsi:type="dcterms:W3CDTF">2023-10-02T14:45:35Z</dcterms:modified>
</cp:coreProperties>
</file>