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1"/>
  </p:sldMasterIdLst>
  <p:notesMasterIdLst>
    <p:notesMasterId r:id="rId48"/>
  </p:notesMasterIdLst>
  <p:sldIdLst>
    <p:sldId id="280" r:id="rId2"/>
    <p:sldId id="256" r:id="rId3"/>
    <p:sldId id="259" r:id="rId4"/>
    <p:sldId id="282" r:id="rId5"/>
    <p:sldId id="345" r:id="rId6"/>
    <p:sldId id="260" r:id="rId7"/>
    <p:sldId id="261" r:id="rId8"/>
    <p:sldId id="262" r:id="rId9"/>
    <p:sldId id="284" r:id="rId10"/>
    <p:sldId id="285" r:id="rId11"/>
    <p:sldId id="287" r:id="rId12"/>
    <p:sldId id="267" r:id="rId13"/>
    <p:sldId id="286" r:id="rId14"/>
    <p:sldId id="268" r:id="rId15"/>
    <p:sldId id="269" r:id="rId16"/>
    <p:sldId id="270" r:id="rId17"/>
    <p:sldId id="271" r:id="rId18"/>
    <p:sldId id="272" r:id="rId19"/>
    <p:sldId id="273" r:id="rId20"/>
    <p:sldId id="274" r:id="rId21"/>
    <p:sldId id="276" r:id="rId22"/>
    <p:sldId id="277" r:id="rId23"/>
    <p:sldId id="289" r:id="rId24"/>
    <p:sldId id="342" r:id="rId25"/>
    <p:sldId id="344" r:id="rId26"/>
    <p:sldId id="308" r:id="rId27"/>
    <p:sldId id="309" r:id="rId28"/>
    <p:sldId id="293" r:id="rId29"/>
    <p:sldId id="295" r:id="rId30"/>
    <p:sldId id="296" r:id="rId31"/>
    <p:sldId id="297" r:id="rId32"/>
    <p:sldId id="298" r:id="rId33"/>
    <p:sldId id="299" r:id="rId34"/>
    <p:sldId id="300" r:id="rId35"/>
    <p:sldId id="302" r:id="rId36"/>
    <p:sldId id="303" r:id="rId37"/>
    <p:sldId id="304" r:id="rId38"/>
    <p:sldId id="306" r:id="rId39"/>
    <p:sldId id="307" r:id="rId40"/>
    <p:sldId id="335" r:id="rId41"/>
    <p:sldId id="336" r:id="rId42"/>
    <p:sldId id="337" r:id="rId43"/>
    <p:sldId id="338" r:id="rId44"/>
    <p:sldId id="339" r:id="rId45"/>
    <p:sldId id="340" r:id="rId46"/>
    <p:sldId id="343" r:id="rId47"/>
  </p:sldIdLst>
  <p:sldSz cx="9144000" cy="6858000" type="screen4x3"/>
  <p:notesSz cx="6797675" cy="9929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0"/>
    <p:restoredTop sz="94673"/>
  </p:normalViewPr>
  <p:slideViewPr>
    <p:cSldViewPr>
      <p:cViewPr varScale="1">
        <p:scale>
          <a:sx n="97" d="100"/>
          <a:sy n="97" d="100"/>
        </p:scale>
        <p:origin x="208" y="4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831E71D-E71E-440A-996A-317415935C00}" type="datetimeFigureOut">
              <a:rPr lang="it-IT" smtClean="0"/>
              <a:t>19/10/25</a:t>
            </a:fld>
            <a:endParaRPr lang="it-IT"/>
          </a:p>
        </p:txBody>
      </p:sp>
      <p:sp>
        <p:nvSpPr>
          <p:cNvPr id="4" name="Segnaposto immagine diapositiva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6463"/>
            <a:ext cx="5438775" cy="4468812"/>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31338"/>
            <a:ext cx="2946400" cy="496887"/>
          </a:xfrm>
          <a:prstGeom prst="rect">
            <a:avLst/>
          </a:prstGeom>
        </p:spPr>
        <p:txBody>
          <a:bodyPr vert="horz" lIns="91440" tIns="45720" rIns="91440" bIns="45720" rtlCol="0" anchor="b"/>
          <a:lstStyle>
            <a:lvl1pPr algn="r">
              <a:defRPr sz="1200"/>
            </a:lvl1pPr>
          </a:lstStyle>
          <a:p>
            <a:fld id="{591B6375-4F37-4653-98EE-F871F58D7562}" type="slidenum">
              <a:rPr lang="it-IT" smtClean="0"/>
              <a:t>‹N›</a:t>
            </a:fld>
            <a:endParaRPr lang="it-IT"/>
          </a:p>
        </p:txBody>
      </p:sp>
    </p:spTree>
    <p:extLst>
      <p:ext uri="{BB962C8B-B14F-4D97-AF65-F5344CB8AC3E}">
        <p14:creationId xmlns:p14="http://schemas.microsoft.com/office/powerpoint/2010/main" val="201430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716DADD-3CE1-4177-A588-C69BF34AB95A}" type="slidenum">
              <a:rPr lang="it-IT" altLang="it-IT" sz="1200"/>
              <a:pPr eaLnBrk="1" hangingPunct="1"/>
              <a:t>40</a:t>
            </a:fld>
            <a:endParaRPr lang="it-IT" altLang="it-IT"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altLang="it-IT"/>
              <a:t>Valutazione di scarso interesse per al popolazione generale, ma se una molecola ha un</a:t>
            </a:r>
            <a:r>
              <a:rPr lang="ja-JP" altLang="it-IT"/>
              <a:t>’</a:t>
            </a:r>
            <a:r>
              <a:rPr lang="it-IT" altLang="ja-JP"/>
              <a:t>elevata tossicità (DL 50 ordine dei microg/Kg di peso corporeo) non è opportuno fare ulteriori prove</a:t>
            </a:r>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5AA0C46-F90C-4846-9950-F661DDA5C2DB}" type="slidenum">
              <a:rPr lang="it-IT" altLang="it-IT" sz="1200"/>
              <a:pPr eaLnBrk="1" hangingPunct="1"/>
              <a:t>41</a:t>
            </a:fld>
            <a:endParaRPr lang="it-IT" altLang="it-IT"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altLang="it-IT"/>
              <a:t>Valutazione di scarso interesse per la popolazione generale, ma se una molecola ha un</a:t>
            </a:r>
            <a:r>
              <a:rPr lang="ja-JP" altLang="it-IT"/>
              <a:t>’</a:t>
            </a:r>
            <a:r>
              <a:rPr lang="it-IT" altLang="ja-JP"/>
              <a:t>elevata tossicità (DL 50 ordine dei microg/Kg di peso corporeo) non è opportuno fare ulteriori prove</a:t>
            </a:r>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5790AEC-BA62-4931-8DAE-D8CCA33A9D7F}" type="slidenum">
              <a:rPr lang="it-IT" altLang="it-IT" sz="1200"/>
              <a:pPr eaLnBrk="1" hangingPunct="1"/>
              <a:t>42</a:t>
            </a:fld>
            <a:endParaRPr lang="it-IT" altLang="it-IT"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altLang="it-IT"/>
              <a:t>Più attendibili quanto più lunga è la sperimentazione e quanto più gli animali hanno un metabolismo vicino all</a:t>
            </a:r>
            <a:r>
              <a:rPr lang="ja-JP" altLang="it-IT"/>
              <a:t>’</a:t>
            </a:r>
            <a:r>
              <a:rPr lang="it-IT" altLang="ja-JP"/>
              <a:t>uomo.</a:t>
            </a:r>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3AF67CA-79A1-4AA8-81B4-6EF3A4C0AD92}" type="slidenum">
              <a:rPr lang="it-IT" altLang="it-IT" sz="1200"/>
              <a:pPr eaLnBrk="1" hangingPunct="1"/>
              <a:t>43</a:t>
            </a:fld>
            <a:endParaRPr lang="it-IT" altLang="it-IT"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altLang="it-IT"/>
              <a:t>Forma = prodotto puro, con solvente, 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40D0671-0DD1-4D04-BD12-12FD1E20588E}" type="slidenum">
              <a:rPr lang="it-IT" altLang="it-IT" sz="1200"/>
              <a:pPr eaLnBrk="1" hangingPunct="1"/>
              <a:t>44</a:t>
            </a:fld>
            <a:endParaRPr lang="it-IT" altLang="it-IT"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C2F666D-5D1A-46F1-BDD6-C98090011245}" type="slidenum">
              <a:rPr lang="it-IT" altLang="it-IT" sz="1200"/>
              <a:pPr eaLnBrk="1" hangingPunct="1"/>
              <a:t>45</a:t>
            </a:fld>
            <a:endParaRPr lang="it-IT" altLang="it-IT"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altLang="it-IT"/>
              <a:t>Va inoltre ricordato che vi è una sostanziale differenza tra dose assente e dose biodisponibile, cioè in grado di provocare azione su siti specifici dell</a:t>
            </a:r>
            <a:r>
              <a:rPr lang="ja-JP" altLang="it-IT"/>
              <a:t>’</a:t>
            </a:r>
            <a:r>
              <a:rPr lang="it-IT" altLang="ja-JP"/>
              <a:t>organismo sulla quale le informazioni attendibili sono piuttosto scarse.</a:t>
            </a:r>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E7AEE49-72DD-4513-8F60-4420A521ADD0}" type="datetimeFigureOut">
              <a:rPr lang="it-IT" smtClean="0"/>
              <a:t>19/10/25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80586D-872D-4EA1-91AD-5180C34FEF76}" type="slidenum">
              <a:rPr lang="it-IT" smtClean="0"/>
              <a:t>‹N›</a:t>
            </a:fld>
            <a:endParaRPr lang="it-IT"/>
          </a:p>
        </p:txBody>
      </p:sp>
    </p:spTree>
    <p:extLst>
      <p:ext uri="{BB962C8B-B14F-4D97-AF65-F5344CB8AC3E}">
        <p14:creationId xmlns:p14="http://schemas.microsoft.com/office/powerpoint/2010/main" val="39632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E7AEE49-72DD-4513-8F60-4420A521ADD0}" type="datetimeFigureOut">
              <a:rPr lang="it-IT" smtClean="0"/>
              <a:t>19/10/25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80586D-872D-4EA1-91AD-5180C34FEF76}" type="slidenum">
              <a:rPr lang="it-IT" smtClean="0"/>
              <a:t>‹N›</a:t>
            </a:fld>
            <a:endParaRPr lang="it-IT"/>
          </a:p>
        </p:txBody>
      </p:sp>
    </p:spTree>
    <p:extLst>
      <p:ext uri="{BB962C8B-B14F-4D97-AF65-F5344CB8AC3E}">
        <p14:creationId xmlns:p14="http://schemas.microsoft.com/office/powerpoint/2010/main" val="25792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E7AEE49-72DD-4513-8F60-4420A521ADD0}" type="datetimeFigureOut">
              <a:rPr lang="it-IT" smtClean="0"/>
              <a:t>19/10/25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80586D-872D-4EA1-91AD-5180C34FEF76}" type="slidenum">
              <a:rPr lang="it-IT" smtClean="0"/>
              <a:t>‹N›</a:t>
            </a:fld>
            <a:endParaRPr lang="it-IT"/>
          </a:p>
        </p:txBody>
      </p:sp>
    </p:spTree>
    <p:extLst>
      <p:ext uri="{BB962C8B-B14F-4D97-AF65-F5344CB8AC3E}">
        <p14:creationId xmlns:p14="http://schemas.microsoft.com/office/powerpoint/2010/main" val="324786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E7AEE49-72DD-4513-8F60-4420A521ADD0}" type="datetimeFigureOut">
              <a:rPr lang="it-IT" smtClean="0"/>
              <a:t>19/10/25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80586D-872D-4EA1-91AD-5180C34FEF76}" type="slidenum">
              <a:rPr lang="it-IT" smtClean="0"/>
              <a:t>‹N›</a:t>
            </a:fld>
            <a:endParaRPr lang="it-IT"/>
          </a:p>
        </p:txBody>
      </p:sp>
    </p:spTree>
    <p:extLst>
      <p:ext uri="{BB962C8B-B14F-4D97-AF65-F5344CB8AC3E}">
        <p14:creationId xmlns:p14="http://schemas.microsoft.com/office/powerpoint/2010/main" val="29480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E7AEE49-72DD-4513-8F60-4420A521ADD0}" type="datetimeFigureOut">
              <a:rPr lang="it-IT" smtClean="0"/>
              <a:t>19/10/25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80586D-872D-4EA1-91AD-5180C34FEF76}" type="slidenum">
              <a:rPr lang="it-IT" smtClean="0"/>
              <a:t>‹N›</a:t>
            </a:fld>
            <a:endParaRPr lang="it-IT"/>
          </a:p>
        </p:txBody>
      </p:sp>
    </p:spTree>
    <p:extLst>
      <p:ext uri="{BB962C8B-B14F-4D97-AF65-F5344CB8AC3E}">
        <p14:creationId xmlns:p14="http://schemas.microsoft.com/office/powerpoint/2010/main" val="132666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E7AEE49-72DD-4513-8F60-4420A521ADD0}" type="datetimeFigureOut">
              <a:rPr lang="it-IT" smtClean="0"/>
              <a:t>19/10/25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80586D-872D-4EA1-91AD-5180C34FEF76}" type="slidenum">
              <a:rPr lang="it-IT" smtClean="0"/>
              <a:t>‹N›</a:t>
            </a:fld>
            <a:endParaRPr lang="it-IT"/>
          </a:p>
        </p:txBody>
      </p:sp>
    </p:spTree>
    <p:extLst>
      <p:ext uri="{BB962C8B-B14F-4D97-AF65-F5344CB8AC3E}">
        <p14:creationId xmlns:p14="http://schemas.microsoft.com/office/powerpoint/2010/main" val="2695739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E7AEE49-72DD-4513-8F60-4420A521ADD0}" type="datetimeFigureOut">
              <a:rPr lang="it-IT" smtClean="0"/>
              <a:t>19/10/25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B80586D-872D-4EA1-91AD-5180C34FEF76}" type="slidenum">
              <a:rPr lang="it-IT" smtClean="0"/>
              <a:t>‹N›</a:t>
            </a:fld>
            <a:endParaRPr lang="it-IT"/>
          </a:p>
        </p:txBody>
      </p:sp>
    </p:spTree>
    <p:extLst>
      <p:ext uri="{BB962C8B-B14F-4D97-AF65-F5344CB8AC3E}">
        <p14:creationId xmlns:p14="http://schemas.microsoft.com/office/powerpoint/2010/main" val="188652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E7AEE49-72DD-4513-8F60-4420A521ADD0}" type="datetimeFigureOut">
              <a:rPr lang="it-IT" smtClean="0"/>
              <a:t>19/10/25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B80586D-872D-4EA1-91AD-5180C34FEF76}" type="slidenum">
              <a:rPr lang="it-IT" smtClean="0"/>
              <a:t>‹N›</a:t>
            </a:fld>
            <a:endParaRPr lang="it-IT"/>
          </a:p>
        </p:txBody>
      </p:sp>
    </p:spTree>
    <p:extLst>
      <p:ext uri="{BB962C8B-B14F-4D97-AF65-F5344CB8AC3E}">
        <p14:creationId xmlns:p14="http://schemas.microsoft.com/office/powerpoint/2010/main" val="3683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E7AEE49-72DD-4513-8F60-4420A521ADD0}" type="datetimeFigureOut">
              <a:rPr lang="it-IT" smtClean="0"/>
              <a:t>19/10/25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B80586D-872D-4EA1-91AD-5180C34FEF76}" type="slidenum">
              <a:rPr lang="it-IT" smtClean="0"/>
              <a:t>‹N›</a:t>
            </a:fld>
            <a:endParaRPr lang="it-IT"/>
          </a:p>
        </p:txBody>
      </p:sp>
    </p:spTree>
    <p:extLst>
      <p:ext uri="{BB962C8B-B14F-4D97-AF65-F5344CB8AC3E}">
        <p14:creationId xmlns:p14="http://schemas.microsoft.com/office/powerpoint/2010/main" val="100986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E7AEE49-72DD-4513-8F60-4420A521ADD0}" type="datetimeFigureOut">
              <a:rPr lang="it-IT" smtClean="0"/>
              <a:t>19/10/25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80586D-872D-4EA1-91AD-5180C34FEF76}" type="slidenum">
              <a:rPr lang="it-IT" smtClean="0"/>
              <a:t>‹N›</a:t>
            </a:fld>
            <a:endParaRPr lang="it-IT"/>
          </a:p>
        </p:txBody>
      </p:sp>
    </p:spTree>
    <p:extLst>
      <p:ext uri="{BB962C8B-B14F-4D97-AF65-F5344CB8AC3E}">
        <p14:creationId xmlns:p14="http://schemas.microsoft.com/office/powerpoint/2010/main" val="210499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E7AEE49-72DD-4513-8F60-4420A521ADD0}" type="datetimeFigureOut">
              <a:rPr lang="it-IT" smtClean="0"/>
              <a:t>19/10/25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80586D-872D-4EA1-91AD-5180C34FEF76}" type="slidenum">
              <a:rPr lang="it-IT" smtClean="0"/>
              <a:t>‹N›</a:t>
            </a:fld>
            <a:endParaRPr lang="it-IT"/>
          </a:p>
        </p:txBody>
      </p:sp>
    </p:spTree>
    <p:extLst>
      <p:ext uri="{BB962C8B-B14F-4D97-AF65-F5344CB8AC3E}">
        <p14:creationId xmlns:p14="http://schemas.microsoft.com/office/powerpoint/2010/main" val="425826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AEE49-72DD-4513-8F60-4420A521ADD0}" type="datetimeFigureOut">
              <a:rPr lang="it-IT" smtClean="0"/>
              <a:t>19/10/25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0586D-872D-4EA1-91AD-5180C34FEF76}" type="slidenum">
              <a:rPr lang="it-IT" smtClean="0"/>
              <a:t>‹N›</a:t>
            </a:fld>
            <a:endParaRPr lang="it-IT"/>
          </a:p>
        </p:txBody>
      </p:sp>
    </p:spTree>
    <p:extLst>
      <p:ext uri="{BB962C8B-B14F-4D97-AF65-F5344CB8AC3E}">
        <p14:creationId xmlns:p14="http://schemas.microsoft.com/office/powerpoint/2010/main" val="192746682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1700808"/>
            <a:ext cx="8496944" cy="1944688"/>
          </a:xfrm>
          <a:solidFill>
            <a:schemeClr val="accent1">
              <a:lumMod val="20000"/>
              <a:lumOff val="80000"/>
            </a:schemeClr>
          </a:solidFill>
          <a:ln w="57150">
            <a:solidFill>
              <a:schemeClr val="tx1"/>
            </a:solidFill>
            <a:miter lim="800000"/>
            <a:headEnd/>
            <a:tailEnd/>
          </a:ln>
        </p:spPr>
        <p:txBody>
          <a:bodyPr>
            <a:normAutofit/>
          </a:bodyPr>
          <a:lstStyle/>
          <a:p>
            <a:r>
              <a:rPr lang="it-IT" sz="4000" b="1" dirty="0">
                <a:solidFill>
                  <a:srgbClr val="FF0000"/>
                </a:solidFill>
              </a:rPr>
              <a:t>Elementi di Tossicologia degli Alimenti </a:t>
            </a:r>
            <a:br>
              <a:rPr lang="it-IT" sz="3600" dirty="0">
                <a:solidFill>
                  <a:srgbClr val="FF0000"/>
                </a:solidFill>
              </a:rPr>
            </a:br>
            <a:r>
              <a:rPr lang="it-IT" sz="3600" dirty="0"/>
              <a:t>Valutazione del rischio da residui chimici presenti negli alimenti</a:t>
            </a:r>
            <a:endParaRPr lang="it-IT" sz="3600" dirty="0">
              <a:latin typeface="Comic Sans MS" pitchFamily="66" charset="0"/>
            </a:endParaRPr>
          </a:p>
        </p:txBody>
      </p:sp>
    </p:spTree>
    <p:extLst>
      <p:ext uri="{BB962C8B-B14F-4D97-AF65-F5344CB8AC3E}">
        <p14:creationId xmlns:p14="http://schemas.microsoft.com/office/powerpoint/2010/main" val="252776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4357688" y="1928813"/>
            <a:ext cx="4357687" cy="292893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2800" dirty="0">
                <a:solidFill>
                  <a:schemeClr val="tx1"/>
                </a:solidFill>
              </a:rPr>
              <a:t>Comunicazione del  Rischio</a:t>
            </a:r>
          </a:p>
        </p:txBody>
      </p:sp>
      <p:sp>
        <p:nvSpPr>
          <p:cNvPr id="6" name="Ovale 5"/>
          <p:cNvSpPr/>
          <p:nvPr/>
        </p:nvSpPr>
        <p:spPr>
          <a:xfrm>
            <a:off x="1071563" y="3714750"/>
            <a:ext cx="4429125" cy="2786063"/>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3200" dirty="0"/>
              <a:t>Gestione del Rischio</a:t>
            </a:r>
          </a:p>
        </p:txBody>
      </p:sp>
      <p:sp>
        <p:nvSpPr>
          <p:cNvPr id="7" name="Ovale 6"/>
          <p:cNvSpPr/>
          <p:nvPr/>
        </p:nvSpPr>
        <p:spPr>
          <a:xfrm>
            <a:off x="857250" y="1428750"/>
            <a:ext cx="4214813" cy="2786063"/>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2800" b="1" dirty="0">
                <a:solidFill>
                  <a:srgbClr val="C00000"/>
                </a:solidFill>
              </a:rPr>
              <a:t>Valutazione del Rischio da residui di farmaci</a:t>
            </a:r>
          </a:p>
        </p:txBody>
      </p:sp>
      <p:sp>
        <p:nvSpPr>
          <p:cNvPr id="18436" name="CasellaDiTesto 7"/>
          <p:cNvSpPr txBox="1">
            <a:spLocks noChangeArrowheads="1"/>
          </p:cNvSpPr>
          <p:nvPr/>
        </p:nvSpPr>
        <p:spPr bwMode="auto">
          <a:xfrm>
            <a:off x="785813" y="500063"/>
            <a:ext cx="75469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it-IT"/>
              <a:t>Procedure dell</a:t>
            </a:r>
            <a:r>
              <a:rPr lang="ja-JP" altLang="it-IT"/>
              <a:t>’</a:t>
            </a:r>
            <a:r>
              <a:rPr lang="it-IT" altLang="ja-JP"/>
              <a:t>analisi del rischio (FAO/WHO 2005)</a:t>
            </a:r>
            <a:endParaRPr lang="it-IT"/>
          </a:p>
        </p:txBody>
      </p:sp>
    </p:spTree>
    <p:extLst>
      <p:ext uri="{BB962C8B-B14F-4D97-AF65-F5344CB8AC3E}">
        <p14:creationId xmlns:p14="http://schemas.microsoft.com/office/powerpoint/2010/main" val="235722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152400"/>
            <a:ext cx="8353425" cy="685800"/>
          </a:xfrm>
          <a:solidFill>
            <a:schemeClr val="accent4">
              <a:lumMod val="20000"/>
              <a:lumOff val="80000"/>
            </a:schemeClr>
          </a:solidFill>
          <a:ln w="38100">
            <a:solidFill>
              <a:schemeClr val="tx1"/>
            </a:solidFill>
            <a:miter lim="800000"/>
            <a:headEnd/>
            <a:tailEnd/>
          </a:ln>
        </p:spPr>
        <p:txBody>
          <a:bodyPr>
            <a:normAutofit/>
          </a:bodyPr>
          <a:lstStyle/>
          <a:p>
            <a:r>
              <a:rPr lang="it-IT" sz="3600" b="1" dirty="0">
                <a:solidFill>
                  <a:srgbClr val="FF3300"/>
                </a:solidFill>
                <a:latin typeface="CG Times" pitchFamily="18" charset="0"/>
              </a:rPr>
              <a:t>Analisi di Rischio</a:t>
            </a:r>
          </a:p>
        </p:txBody>
      </p:sp>
      <p:sp>
        <p:nvSpPr>
          <p:cNvPr id="6147" name="Text Box 3"/>
          <p:cNvSpPr txBox="1">
            <a:spLocks noChangeArrowheads="1"/>
          </p:cNvSpPr>
          <p:nvPr/>
        </p:nvSpPr>
        <p:spPr bwMode="auto">
          <a:xfrm>
            <a:off x="533400" y="1143001"/>
            <a:ext cx="8215063" cy="4721292"/>
          </a:xfrm>
          <a:prstGeom prst="rect">
            <a:avLst/>
          </a:prstGeom>
          <a:solidFill>
            <a:schemeClr val="accent5">
              <a:lumMod val="20000"/>
              <a:lumOff val="80000"/>
            </a:schemeClr>
          </a:solidFill>
          <a:ln w="28575">
            <a:solidFill>
              <a:schemeClr val="tx1"/>
            </a:solidFill>
            <a:miter lim="800000"/>
            <a:headEnd/>
            <a:tailEnd/>
          </a:ln>
          <a:effectLst/>
        </p:spPr>
        <p:txBody>
          <a:bodyPr wrap="square">
            <a:spAutoFit/>
          </a:bodyPr>
          <a:lstStyle/>
          <a:p>
            <a:r>
              <a:rPr lang="it-IT" sz="2800" dirty="0">
                <a:latin typeface="CG Times" pitchFamily="18" charset="0"/>
              </a:rPr>
              <a:t>			 </a:t>
            </a:r>
            <a:r>
              <a:rPr lang="it-IT" sz="3200" b="1" dirty="0">
                <a:solidFill>
                  <a:srgbClr val="FF3300"/>
                </a:solidFill>
                <a:latin typeface="CG Times" pitchFamily="18" charset="0"/>
              </a:rPr>
              <a:t>Valutazione di rischio</a:t>
            </a:r>
          </a:p>
          <a:p>
            <a:pPr algn="ctr">
              <a:lnSpc>
                <a:spcPct val="80000"/>
              </a:lnSpc>
            </a:pPr>
            <a:endParaRPr lang="it-IT" sz="2800" b="1" dirty="0">
              <a:solidFill>
                <a:srgbClr val="FF3300"/>
              </a:solidFill>
              <a:latin typeface="CG Times" pitchFamily="18" charset="0"/>
            </a:endParaRPr>
          </a:p>
          <a:p>
            <a:pPr algn="just">
              <a:lnSpc>
                <a:spcPct val="110000"/>
              </a:lnSpc>
              <a:buFontTx/>
              <a:buChar char="•"/>
            </a:pPr>
            <a:r>
              <a:rPr lang="it-IT" sz="2800" b="1" dirty="0">
                <a:solidFill>
                  <a:srgbClr val="C00000"/>
                </a:solidFill>
                <a:latin typeface="CG Times" pitchFamily="18" charset="0"/>
              </a:rPr>
              <a:t>Identificazione del pericolo: </a:t>
            </a:r>
            <a:r>
              <a:rPr lang="it-IT" sz="2800" b="1" dirty="0">
                <a:latin typeface="CG Times" pitchFamily="18" charset="0"/>
              </a:rPr>
              <a:t>Caratteristiche chimico-fisiche del farmaco</a:t>
            </a:r>
            <a:endParaRPr lang="it-IT" sz="2800" dirty="0">
              <a:latin typeface="CG Times" pitchFamily="18" charset="0"/>
            </a:endParaRPr>
          </a:p>
          <a:p>
            <a:pPr algn="just">
              <a:lnSpc>
                <a:spcPct val="110000"/>
              </a:lnSpc>
              <a:buFontTx/>
              <a:buChar char="•"/>
            </a:pPr>
            <a:endParaRPr lang="it-IT" sz="2800" dirty="0">
              <a:latin typeface="CG Times" pitchFamily="18" charset="0"/>
            </a:endParaRPr>
          </a:p>
          <a:p>
            <a:pPr algn="just">
              <a:lnSpc>
                <a:spcPct val="110000"/>
              </a:lnSpc>
              <a:buFontTx/>
              <a:buChar char="•"/>
            </a:pPr>
            <a:r>
              <a:rPr lang="it-IT" sz="2800" b="1" dirty="0">
                <a:solidFill>
                  <a:srgbClr val="C00000"/>
                </a:solidFill>
                <a:latin typeface="CG Times" pitchFamily="18" charset="0"/>
              </a:rPr>
              <a:t>Caratterizzazione del pericolo:</a:t>
            </a:r>
            <a:r>
              <a:rPr lang="it-IT" sz="2800" dirty="0">
                <a:solidFill>
                  <a:srgbClr val="C00000"/>
                </a:solidFill>
                <a:latin typeface="CG Times" pitchFamily="18" charset="0"/>
              </a:rPr>
              <a:t> </a:t>
            </a:r>
            <a:r>
              <a:rPr lang="it-IT" sz="2800" b="1" dirty="0">
                <a:latin typeface="CG Times" pitchFamily="18" charset="0"/>
              </a:rPr>
              <a:t>valutazione dose-risposta</a:t>
            </a:r>
          </a:p>
          <a:p>
            <a:pPr algn="just">
              <a:lnSpc>
                <a:spcPct val="110000"/>
              </a:lnSpc>
              <a:buFontTx/>
              <a:buChar char="•"/>
            </a:pPr>
            <a:endParaRPr lang="it-IT" sz="2800" dirty="0">
              <a:latin typeface="CG Times" pitchFamily="18" charset="0"/>
            </a:endParaRPr>
          </a:p>
          <a:p>
            <a:pPr algn="just">
              <a:lnSpc>
                <a:spcPct val="110000"/>
              </a:lnSpc>
              <a:buFontTx/>
              <a:buChar char="•"/>
            </a:pPr>
            <a:r>
              <a:rPr lang="it-IT" sz="2800" b="1" dirty="0">
                <a:solidFill>
                  <a:srgbClr val="C00000"/>
                </a:solidFill>
                <a:latin typeface="CG Times" pitchFamily="18" charset="0"/>
              </a:rPr>
              <a:t>Determinazione della sicurezza:</a:t>
            </a:r>
            <a:r>
              <a:rPr lang="it-IT" sz="2800" dirty="0">
                <a:solidFill>
                  <a:srgbClr val="C00000"/>
                </a:solidFill>
                <a:latin typeface="CG Times" pitchFamily="18" charset="0"/>
              </a:rPr>
              <a:t> </a:t>
            </a:r>
            <a:r>
              <a:rPr lang="it-IT" sz="2800" b="1" dirty="0">
                <a:solidFill>
                  <a:schemeClr val="tx1">
                    <a:lumMod val="95000"/>
                    <a:lumOff val="5000"/>
                  </a:schemeClr>
                </a:solidFill>
                <a:latin typeface="CG Times" pitchFamily="18" charset="0"/>
              </a:rPr>
              <a:t>definizione dei LIMITI SOGLIA</a:t>
            </a:r>
          </a:p>
        </p:txBody>
      </p:sp>
    </p:spTree>
    <p:extLst>
      <p:ext uri="{BB962C8B-B14F-4D97-AF65-F5344CB8AC3E}">
        <p14:creationId xmlns:p14="http://schemas.microsoft.com/office/powerpoint/2010/main" val="45668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528" y="188640"/>
            <a:ext cx="8352928" cy="1584176"/>
          </a:xfrm>
          <a:solidFill>
            <a:schemeClr val="accent3">
              <a:lumMod val="20000"/>
              <a:lumOff val="80000"/>
            </a:schemeClr>
          </a:solidFill>
        </p:spPr>
        <p:txBody>
          <a:bodyPr>
            <a:noAutofit/>
          </a:bodyPr>
          <a:lstStyle/>
          <a:p>
            <a:r>
              <a:rPr lang="it-IT" sz="2800" b="1" dirty="0">
                <a:solidFill>
                  <a:schemeClr val="tx1"/>
                </a:solidFill>
              </a:rPr>
              <a:t>VALUTAZIONE  DEL RISCHIO TOSSICOLOGICO  DA RESIDUI DI FARMACI</a:t>
            </a:r>
            <a:r>
              <a:rPr lang="it-IT" sz="2800" b="1" dirty="0"/>
              <a:t> </a:t>
            </a:r>
            <a:br>
              <a:rPr lang="it-IT" sz="2800" b="1" dirty="0"/>
            </a:br>
            <a:r>
              <a:rPr lang="it-IT" sz="2800" b="1" dirty="0"/>
              <a:t>Regolamento (CE) n°470/2009 </a:t>
            </a:r>
            <a:endParaRPr lang="it-IT" sz="2800" b="1" dirty="0">
              <a:solidFill>
                <a:schemeClr val="tx1"/>
              </a:solidFill>
            </a:endParaRPr>
          </a:p>
        </p:txBody>
      </p:sp>
      <p:sp>
        <p:nvSpPr>
          <p:cNvPr id="12291" name="Rectangle 3"/>
          <p:cNvSpPr>
            <a:spLocks noGrp="1" noChangeArrowheads="1"/>
          </p:cNvSpPr>
          <p:nvPr>
            <p:ph idx="1"/>
          </p:nvPr>
        </p:nvSpPr>
        <p:spPr>
          <a:xfrm>
            <a:off x="107504" y="1772816"/>
            <a:ext cx="8928992" cy="4752528"/>
          </a:xfrm>
          <a:solidFill>
            <a:schemeClr val="accent5">
              <a:lumMod val="20000"/>
              <a:lumOff val="80000"/>
            </a:schemeClr>
          </a:solidFill>
        </p:spPr>
        <p:txBody>
          <a:bodyPr>
            <a:normAutofit fontScale="77500" lnSpcReduction="20000"/>
          </a:bodyPr>
          <a:lstStyle/>
          <a:p>
            <a:pPr marL="0" indent="0" algn="ctr">
              <a:buClr>
                <a:srgbClr val="FF0066"/>
              </a:buClr>
              <a:buNone/>
            </a:pPr>
            <a:r>
              <a:rPr lang="it-IT" sz="3100" b="1" u="sng" dirty="0">
                <a:solidFill>
                  <a:srgbClr val="C00000"/>
                </a:solidFill>
              </a:rPr>
              <a:t>Caratterizzazione del pericolo</a:t>
            </a:r>
          </a:p>
          <a:p>
            <a:pPr marL="0" indent="0" algn="ctr">
              <a:buClr>
                <a:srgbClr val="FF0066"/>
              </a:buClr>
              <a:buNone/>
            </a:pPr>
            <a:endParaRPr lang="it-IT" sz="3100" b="1" u="sng" dirty="0">
              <a:solidFill>
                <a:srgbClr val="C00000"/>
              </a:solidFill>
            </a:endParaRPr>
          </a:p>
          <a:p>
            <a:pPr marL="0" indent="0">
              <a:buClr>
                <a:srgbClr val="FF0066"/>
              </a:buClr>
              <a:buNone/>
            </a:pPr>
            <a:r>
              <a:rPr lang="it-IT" sz="3100" b="1" dirty="0">
                <a:solidFill>
                  <a:srgbClr val="FF0000"/>
                </a:solidFill>
              </a:rPr>
              <a:t>STUDI TOSSICOLOGICI PRIMARI</a:t>
            </a:r>
          </a:p>
          <a:p>
            <a:pPr marL="0" indent="0">
              <a:buClr>
                <a:srgbClr val="FF0066"/>
              </a:buClr>
              <a:buNone/>
            </a:pPr>
            <a:endParaRPr lang="it-IT" sz="1800" b="1" dirty="0"/>
          </a:p>
          <a:p>
            <a:pPr marL="0" indent="0">
              <a:buClr>
                <a:srgbClr val="FF0066"/>
              </a:buClr>
              <a:buNone/>
            </a:pPr>
            <a:r>
              <a:rPr lang="it-IT" sz="2800" b="1" dirty="0">
                <a:solidFill>
                  <a:srgbClr val="FF0000"/>
                </a:solidFill>
              </a:rPr>
              <a:t>TOSSICITA’ ACUTA</a:t>
            </a:r>
          </a:p>
          <a:p>
            <a:pPr marL="0" indent="0">
              <a:buClr>
                <a:srgbClr val="FF0066"/>
              </a:buClr>
              <a:buFontTx/>
              <a:buNone/>
            </a:pPr>
            <a:r>
              <a:rPr lang="it-IT" sz="3400" dirty="0"/>
              <a:t>Valuta l’intrinseca tossicità acuta delle sostanze.</a:t>
            </a:r>
          </a:p>
          <a:p>
            <a:pPr marL="0" indent="0">
              <a:buClr>
                <a:srgbClr val="FF0066"/>
              </a:buClr>
              <a:buFontTx/>
              <a:buNone/>
            </a:pPr>
            <a:r>
              <a:rPr lang="it-IT" sz="3400" dirty="0"/>
              <a:t>Informazioni circa la </a:t>
            </a:r>
            <a:r>
              <a:rPr lang="it-IT" sz="3400" b="1" dirty="0">
                <a:solidFill>
                  <a:srgbClr val="FF0000"/>
                </a:solidFill>
              </a:rPr>
              <a:t>minima dose tossica </a:t>
            </a:r>
            <a:r>
              <a:rPr lang="it-IT" sz="3400" dirty="0"/>
              <a:t>e </a:t>
            </a:r>
            <a:r>
              <a:rPr lang="it-IT" sz="3400" b="1" dirty="0">
                <a:solidFill>
                  <a:srgbClr val="FF0000"/>
                </a:solidFill>
              </a:rPr>
              <a:t>la massima dose senza effetto</a:t>
            </a:r>
            <a:r>
              <a:rPr lang="it-IT" sz="3400" b="1" i="1" dirty="0"/>
              <a:t>.</a:t>
            </a:r>
          </a:p>
          <a:p>
            <a:pPr marL="0" indent="0">
              <a:buClr>
                <a:srgbClr val="FF0066"/>
              </a:buClr>
              <a:buFontTx/>
              <a:buNone/>
            </a:pPr>
            <a:r>
              <a:rPr lang="it-IT" sz="3400" dirty="0"/>
              <a:t>Deve essere realizzata su quattro specie (due non roditori).</a:t>
            </a:r>
          </a:p>
          <a:p>
            <a:pPr marL="0" indent="0">
              <a:buClr>
                <a:srgbClr val="FF0066"/>
              </a:buClr>
              <a:buNone/>
            </a:pPr>
            <a:r>
              <a:rPr lang="it-IT" sz="2800" b="1" dirty="0">
                <a:solidFill>
                  <a:srgbClr val="FF0000"/>
                </a:solidFill>
              </a:rPr>
              <a:t>TOSSICITA’ SUBCRONICA</a:t>
            </a:r>
            <a:endParaRPr lang="it-IT" sz="2800" b="1" i="1" dirty="0">
              <a:solidFill>
                <a:srgbClr val="FF0000"/>
              </a:solidFill>
            </a:endParaRPr>
          </a:p>
          <a:p>
            <a:pPr marL="0" indent="0">
              <a:buClr>
                <a:srgbClr val="FF0066"/>
              </a:buClr>
              <a:buNone/>
            </a:pPr>
            <a:r>
              <a:rPr lang="it-IT" sz="3400" dirty="0"/>
              <a:t>Durata 90 giorni. Valuta i possibili effetti tossici del farmaco in seguito a somministrazioni ripetute.</a:t>
            </a:r>
          </a:p>
        </p:txBody>
      </p:sp>
    </p:spTree>
    <p:extLst>
      <p:ext uri="{BB962C8B-B14F-4D97-AF65-F5344CB8AC3E}">
        <p14:creationId xmlns:p14="http://schemas.microsoft.com/office/powerpoint/2010/main" val="136290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9208" y="269776"/>
            <a:ext cx="8229600" cy="1143000"/>
          </a:xfrm>
          <a:solidFill>
            <a:schemeClr val="bg1">
              <a:lumMod val="95000"/>
            </a:schemeClr>
          </a:solidFill>
        </p:spPr>
        <p:txBody>
          <a:bodyPr>
            <a:normAutofit/>
          </a:bodyPr>
          <a:lstStyle/>
          <a:p>
            <a:r>
              <a:rPr lang="it-IT" sz="3200" b="1" dirty="0">
                <a:solidFill>
                  <a:srgbClr val="FF0000"/>
                </a:solidFill>
              </a:rPr>
              <a:t>STUDI TOSSICOLOGICI PRIMARI</a:t>
            </a:r>
            <a:endParaRPr lang="it-IT" sz="3200" dirty="0"/>
          </a:p>
        </p:txBody>
      </p:sp>
      <p:sp>
        <p:nvSpPr>
          <p:cNvPr id="4" name="Rettangolo 3"/>
          <p:cNvSpPr/>
          <p:nvPr/>
        </p:nvSpPr>
        <p:spPr>
          <a:xfrm>
            <a:off x="498167" y="1628800"/>
            <a:ext cx="8352928" cy="4893647"/>
          </a:xfrm>
          <a:prstGeom prst="rect">
            <a:avLst/>
          </a:prstGeom>
          <a:solidFill>
            <a:schemeClr val="accent5">
              <a:lumMod val="20000"/>
              <a:lumOff val="80000"/>
            </a:schemeClr>
          </a:solidFill>
        </p:spPr>
        <p:txBody>
          <a:bodyPr wrap="square">
            <a:spAutoFit/>
          </a:bodyPr>
          <a:lstStyle/>
          <a:p>
            <a:pPr>
              <a:buClr>
                <a:srgbClr val="FF0066"/>
              </a:buClr>
            </a:pPr>
            <a:r>
              <a:rPr lang="it-IT" sz="2400" dirty="0"/>
              <a:t>Informazioni circa:</a:t>
            </a:r>
          </a:p>
          <a:p>
            <a:pPr>
              <a:buClr>
                <a:srgbClr val="FF0066"/>
              </a:buClr>
            </a:pPr>
            <a:r>
              <a:rPr lang="it-IT" sz="2400" dirty="0"/>
              <a:t> </a:t>
            </a:r>
            <a:r>
              <a:rPr lang="it-IT" sz="2400" b="1" dirty="0">
                <a:solidFill>
                  <a:srgbClr val="FF0000"/>
                </a:solidFill>
              </a:rPr>
              <a:t>la dose minima</a:t>
            </a:r>
            <a:r>
              <a:rPr lang="it-IT" sz="2400" dirty="0">
                <a:solidFill>
                  <a:srgbClr val="FF0000"/>
                </a:solidFill>
              </a:rPr>
              <a:t> </a:t>
            </a:r>
            <a:r>
              <a:rPr lang="it-IT" sz="2400" dirty="0"/>
              <a:t>che per somministrazione ripetuta produce un effetto tossico Misurabile; </a:t>
            </a:r>
          </a:p>
          <a:p>
            <a:pPr>
              <a:buClr>
                <a:srgbClr val="FF0066"/>
              </a:buClr>
            </a:pPr>
            <a:r>
              <a:rPr lang="it-IT" sz="2400" b="1" dirty="0">
                <a:solidFill>
                  <a:srgbClr val="FF0000"/>
                </a:solidFill>
              </a:rPr>
              <a:t>l’organo o il tessuto interessato</a:t>
            </a:r>
            <a:r>
              <a:rPr lang="it-IT" sz="2400" dirty="0"/>
              <a:t>; 	</a:t>
            </a:r>
          </a:p>
          <a:p>
            <a:pPr>
              <a:buClr>
                <a:srgbClr val="FF0066"/>
              </a:buClr>
            </a:pPr>
            <a:r>
              <a:rPr lang="it-IT" sz="2400" b="1" dirty="0">
                <a:solidFill>
                  <a:srgbClr val="FF0000"/>
                </a:solidFill>
              </a:rPr>
              <a:t>reversibilità</a:t>
            </a:r>
            <a:r>
              <a:rPr lang="it-IT" sz="2400" dirty="0">
                <a:solidFill>
                  <a:srgbClr val="FF0000"/>
                </a:solidFill>
              </a:rPr>
              <a:t> </a:t>
            </a:r>
            <a:r>
              <a:rPr lang="it-IT" sz="2400" dirty="0"/>
              <a:t>degli effetti dopo sospensione del trattamento; </a:t>
            </a:r>
            <a:r>
              <a:rPr lang="it-IT" sz="2400" b="1" dirty="0">
                <a:solidFill>
                  <a:srgbClr val="FF0000"/>
                </a:solidFill>
              </a:rPr>
              <a:t>livello di dose che non produce effetti dannosi</a:t>
            </a:r>
            <a:r>
              <a:rPr lang="it-IT" sz="2400" b="1" dirty="0"/>
              <a:t>. </a:t>
            </a:r>
            <a:r>
              <a:rPr lang="it-IT" sz="2400" dirty="0"/>
              <a:t> </a:t>
            </a:r>
          </a:p>
          <a:p>
            <a:pPr>
              <a:buClr>
                <a:srgbClr val="FF0066"/>
              </a:buClr>
            </a:pPr>
            <a:r>
              <a:rPr lang="it-IT" sz="2400" dirty="0"/>
              <a:t>Ratto e cane sono le specie maggiormente impiegate.</a:t>
            </a:r>
          </a:p>
          <a:p>
            <a:pPr>
              <a:buClr>
                <a:srgbClr val="FF0066"/>
              </a:buClr>
            </a:pPr>
            <a:endParaRPr lang="it-IT" sz="2400" b="1" dirty="0"/>
          </a:p>
          <a:p>
            <a:pPr>
              <a:buClr>
                <a:srgbClr val="FF0066"/>
              </a:buClr>
            </a:pPr>
            <a:r>
              <a:rPr lang="it-IT" sz="2400" b="1" dirty="0">
                <a:solidFill>
                  <a:srgbClr val="FF0000"/>
                </a:solidFill>
              </a:rPr>
              <a:t>Studi di MUTAGENICITA’ in vitro e in vivo</a:t>
            </a:r>
          </a:p>
          <a:p>
            <a:pPr>
              <a:buClr>
                <a:srgbClr val="FF0066"/>
              </a:buClr>
            </a:pPr>
            <a:r>
              <a:rPr lang="it-IT" sz="2400" dirty="0"/>
              <a:t>Correlazione tra </a:t>
            </a:r>
            <a:r>
              <a:rPr lang="it-IT" sz="2400" dirty="0" err="1"/>
              <a:t>mutagenicità</a:t>
            </a:r>
            <a:r>
              <a:rPr lang="it-IT" sz="2400" dirty="0"/>
              <a:t> e cancerogenesi; Test di </a:t>
            </a:r>
            <a:r>
              <a:rPr lang="it-IT" sz="2400" dirty="0" err="1"/>
              <a:t>Ames</a:t>
            </a:r>
            <a:r>
              <a:rPr lang="it-IT" sz="2400" dirty="0"/>
              <a:t> (screening); Altri test.</a:t>
            </a:r>
          </a:p>
          <a:p>
            <a:pPr>
              <a:buClr>
                <a:srgbClr val="FF0066"/>
              </a:buClr>
            </a:pPr>
            <a:r>
              <a:rPr lang="it-IT" sz="2400" b="1" dirty="0">
                <a:solidFill>
                  <a:srgbClr val="FF0000"/>
                </a:solidFill>
              </a:rPr>
              <a:t>Studi di FARMACOCINETICA (nella specie target) </a:t>
            </a:r>
            <a:endParaRPr lang="it-IT" sz="2400" b="1" i="1" dirty="0">
              <a:solidFill>
                <a:srgbClr val="FF0000"/>
              </a:solidFill>
            </a:endParaRPr>
          </a:p>
          <a:p>
            <a:pPr>
              <a:buClr>
                <a:srgbClr val="FF0066"/>
              </a:buClr>
            </a:pPr>
            <a:r>
              <a:rPr lang="it-IT" sz="2400" dirty="0"/>
              <a:t>Assorbimento; Distribuzione; Biotrasformazione; Eliminazione</a:t>
            </a:r>
          </a:p>
        </p:txBody>
      </p:sp>
    </p:spTree>
    <p:extLst>
      <p:ext uri="{BB962C8B-B14F-4D97-AF65-F5344CB8AC3E}">
        <p14:creationId xmlns:p14="http://schemas.microsoft.com/office/powerpoint/2010/main" val="507468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609600"/>
          </a:xfrm>
          <a:solidFill>
            <a:schemeClr val="bg1">
              <a:lumMod val="95000"/>
            </a:schemeClr>
          </a:solidFill>
        </p:spPr>
        <p:txBody>
          <a:bodyPr>
            <a:normAutofit fontScale="90000"/>
          </a:bodyPr>
          <a:lstStyle/>
          <a:p>
            <a:br>
              <a:rPr lang="it-IT" sz="2800" b="1" dirty="0">
                <a:solidFill>
                  <a:srgbClr val="FF0000"/>
                </a:solidFill>
              </a:rPr>
            </a:br>
            <a:r>
              <a:rPr lang="it-IT" sz="2800" b="1" dirty="0">
                <a:solidFill>
                  <a:srgbClr val="FF0000"/>
                </a:solidFill>
              </a:rPr>
              <a:t>STUDI TOSSICOLOGICI SECONDARI</a:t>
            </a:r>
            <a:br>
              <a:rPr lang="it-IT" sz="2800" b="1" dirty="0">
                <a:solidFill>
                  <a:srgbClr val="FF0000"/>
                </a:solidFill>
              </a:rPr>
            </a:br>
            <a:endParaRPr lang="it-IT" sz="2800" b="1" dirty="0">
              <a:solidFill>
                <a:srgbClr val="FF0000"/>
              </a:solidFill>
            </a:endParaRPr>
          </a:p>
        </p:txBody>
      </p:sp>
      <p:sp>
        <p:nvSpPr>
          <p:cNvPr id="13315" name="Rectangle 3"/>
          <p:cNvSpPr>
            <a:spLocks noGrp="1" noChangeArrowheads="1"/>
          </p:cNvSpPr>
          <p:nvPr>
            <p:ph idx="1"/>
          </p:nvPr>
        </p:nvSpPr>
        <p:spPr>
          <a:xfrm>
            <a:off x="395536" y="1268760"/>
            <a:ext cx="8568952" cy="4899248"/>
          </a:xfrm>
          <a:solidFill>
            <a:schemeClr val="accent3">
              <a:lumMod val="20000"/>
              <a:lumOff val="80000"/>
            </a:schemeClr>
          </a:solidFill>
        </p:spPr>
        <p:txBody>
          <a:bodyPr>
            <a:normAutofit fontScale="92500" lnSpcReduction="20000"/>
          </a:bodyPr>
          <a:lstStyle/>
          <a:p>
            <a:pPr>
              <a:buFontTx/>
              <a:buNone/>
            </a:pPr>
            <a:r>
              <a:rPr lang="it-IT" sz="2000" dirty="0"/>
              <a:t>Essi prevedono:</a:t>
            </a:r>
          </a:p>
          <a:p>
            <a:r>
              <a:rPr lang="it-IT" sz="2000" b="1" i="1" dirty="0"/>
              <a:t>somministrazione a lungo termine</a:t>
            </a:r>
            <a:r>
              <a:rPr lang="it-IT" sz="2000" dirty="0"/>
              <a:t> ai roditori mediante l’alimento;</a:t>
            </a:r>
          </a:p>
          <a:p>
            <a:r>
              <a:rPr lang="it-IT" sz="2000" dirty="0"/>
              <a:t>uno studio di </a:t>
            </a:r>
            <a:r>
              <a:rPr lang="it-IT" sz="2000" b="1" dirty="0">
                <a:solidFill>
                  <a:srgbClr val="FF0000"/>
                </a:solidFill>
              </a:rPr>
              <a:t>tossicità cronica in un non roditore</a:t>
            </a:r>
            <a:r>
              <a:rPr lang="it-IT" sz="2000" dirty="0"/>
              <a:t>;</a:t>
            </a:r>
          </a:p>
          <a:p>
            <a:r>
              <a:rPr lang="it-IT" sz="2000" dirty="0"/>
              <a:t>valutazione di possibili </a:t>
            </a:r>
            <a:r>
              <a:rPr lang="it-IT" sz="2000" b="1" dirty="0">
                <a:solidFill>
                  <a:srgbClr val="FF0000"/>
                </a:solidFill>
              </a:rPr>
              <a:t>effetti sulla riproduzione</a:t>
            </a:r>
            <a:r>
              <a:rPr lang="it-IT" sz="2000" dirty="0"/>
              <a:t>.	</a:t>
            </a:r>
          </a:p>
          <a:p>
            <a:r>
              <a:rPr lang="it-IT" sz="2000" dirty="0"/>
              <a:t>Valutazioni di possibili </a:t>
            </a:r>
            <a:r>
              <a:rPr lang="it-IT" sz="2000" b="1" dirty="0">
                <a:solidFill>
                  <a:srgbClr val="FF0000"/>
                </a:solidFill>
              </a:rPr>
              <a:t>effetti </a:t>
            </a:r>
            <a:r>
              <a:rPr lang="it-IT" sz="2000" b="1" dirty="0" err="1">
                <a:solidFill>
                  <a:srgbClr val="FF0000"/>
                </a:solidFill>
              </a:rPr>
              <a:t>postgenazionali</a:t>
            </a:r>
            <a:endParaRPr lang="it-IT" sz="2000" b="1" dirty="0">
              <a:solidFill>
                <a:srgbClr val="FF0000"/>
              </a:solidFill>
            </a:endParaRPr>
          </a:p>
          <a:p>
            <a:r>
              <a:rPr lang="it-IT" sz="2000" dirty="0"/>
              <a:t>Valutazione possibili </a:t>
            </a:r>
            <a:r>
              <a:rPr lang="it-IT" sz="2000" b="1" dirty="0">
                <a:solidFill>
                  <a:srgbClr val="FF0000"/>
                </a:solidFill>
              </a:rPr>
              <a:t>effetti neurotossici </a:t>
            </a:r>
          </a:p>
          <a:p>
            <a:pPr>
              <a:buFontTx/>
              <a:buNone/>
            </a:pPr>
            <a:r>
              <a:rPr lang="it-IT" sz="2000" i="1" dirty="0"/>
              <a:t>La specie selezionata deve quanto più possibile rassomigliare alla specie cui l’impiego del farmaco è destinato.</a:t>
            </a:r>
            <a:endParaRPr lang="it-IT" sz="2000" dirty="0"/>
          </a:p>
          <a:p>
            <a:endParaRPr lang="it-IT" sz="2000" dirty="0"/>
          </a:p>
          <a:p>
            <a:pPr algn="just">
              <a:buFontTx/>
              <a:buNone/>
            </a:pPr>
            <a:r>
              <a:rPr lang="it-IT" sz="2000" dirty="0"/>
              <a:t>Questi studi hanno lo scopo di stabilire il </a:t>
            </a:r>
            <a:r>
              <a:rPr lang="it-IT" sz="2000" b="1" dirty="0"/>
              <a:t>NOEL</a:t>
            </a:r>
            <a:r>
              <a:rPr lang="it-IT" sz="2000" dirty="0"/>
              <a:t> (</a:t>
            </a:r>
            <a:r>
              <a:rPr lang="it-IT" sz="2000" b="1" dirty="0"/>
              <a:t>No </a:t>
            </a:r>
            <a:r>
              <a:rPr lang="it-IT" sz="2000" b="1" dirty="0" err="1"/>
              <a:t>Observed</a:t>
            </a:r>
            <a:r>
              <a:rPr lang="it-IT" sz="2000" b="1" dirty="0"/>
              <a:t> </a:t>
            </a:r>
            <a:r>
              <a:rPr lang="it-IT" sz="2000" b="1" dirty="0" err="1"/>
              <a:t>Effect</a:t>
            </a:r>
            <a:r>
              <a:rPr lang="it-IT" sz="2000" b="1" dirty="0"/>
              <a:t> Level) NOAEL (No </a:t>
            </a:r>
            <a:r>
              <a:rPr lang="it-IT" sz="2000" b="1" dirty="0" err="1"/>
              <a:t>Observed</a:t>
            </a:r>
            <a:r>
              <a:rPr lang="it-IT" sz="2000" b="1" dirty="0"/>
              <a:t> </a:t>
            </a:r>
            <a:r>
              <a:rPr lang="it-IT" sz="2000" b="1" dirty="0" err="1"/>
              <a:t>Adverse</a:t>
            </a:r>
            <a:r>
              <a:rPr lang="it-IT" sz="2000" b="1" dirty="0"/>
              <a:t> </a:t>
            </a:r>
            <a:r>
              <a:rPr lang="it-IT" sz="2000" b="1" dirty="0" err="1"/>
              <a:t>Effect</a:t>
            </a:r>
            <a:r>
              <a:rPr lang="it-IT" sz="2000" b="1" dirty="0"/>
              <a:t> Level)  o LOAEL  (</a:t>
            </a:r>
            <a:r>
              <a:rPr lang="it-IT" sz="2000" b="1" dirty="0" err="1"/>
              <a:t>Lowest</a:t>
            </a:r>
            <a:r>
              <a:rPr lang="it-IT" sz="2000" b="1" dirty="0"/>
              <a:t> </a:t>
            </a:r>
            <a:r>
              <a:rPr lang="it-IT" sz="2000" b="1" dirty="0" err="1"/>
              <a:t>Observed</a:t>
            </a:r>
            <a:r>
              <a:rPr lang="it-IT" sz="2000" b="1" dirty="0"/>
              <a:t> </a:t>
            </a:r>
            <a:r>
              <a:rPr lang="it-IT" sz="2000" b="1" dirty="0" err="1"/>
              <a:t>Adverse</a:t>
            </a:r>
            <a:r>
              <a:rPr lang="it-IT" sz="2000" b="1" dirty="0"/>
              <a:t> </a:t>
            </a:r>
            <a:r>
              <a:rPr lang="it-IT" sz="2000" b="1" dirty="0" err="1"/>
              <a:t>Effect</a:t>
            </a:r>
            <a:r>
              <a:rPr lang="it-IT" sz="2000" b="1" dirty="0"/>
              <a:t> Level)</a:t>
            </a:r>
          </a:p>
          <a:p>
            <a:pPr algn="just">
              <a:buFontTx/>
              <a:buNone/>
            </a:pPr>
            <a:r>
              <a:rPr lang="it-IT" sz="2000" dirty="0"/>
              <a:t>Ossia avvicinarsi o stabilire il dosaggio del farmaco (nella specie più sensibile) che non sortirà alcun effetto negativo (determinabile e misurabile) se l’esposizione è cronica </a:t>
            </a:r>
            <a:endParaRPr lang="it-IT" sz="1800" dirty="0"/>
          </a:p>
          <a:p>
            <a:pPr algn="just">
              <a:buFontTx/>
              <a:buNone/>
            </a:pPr>
            <a:endParaRPr lang="it-IT" sz="1800" dirty="0"/>
          </a:p>
          <a:p>
            <a:pPr algn="just">
              <a:buFontTx/>
              <a:buNone/>
            </a:pPr>
            <a:r>
              <a:rPr lang="it-IT" sz="1800" dirty="0"/>
              <a:t>	</a:t>
            </a:r>
            <a:r>
              <a:rPr lang="it-IT" sz="2400" dirty="0"/>
              <a:t>Dal NOAEL , NOEL o LOAEL verrà stabilità la </a:t>
            </a:r>
            <a:r>
              <a:rPr lang="it-IT" sz="2400" b="1" dirty="0"/>
              <a:t>DGA (ADI)</a:t>
            </a:r>
            <a:endParaRPr lang="it-IT" sz="1800" b="1" dirty="0"/>
          </a:p>
        </p:txBody>
      </p:sp>
    </p:spTree>
    <p:extLst>
      <p:ext uri="{BB962C8B-B14F-4D97-AF65-F5344CB8AC3E}">
        <p14:creationId xmlns:p14="http://schemas.microsoft.com/office/powerpoint/2010/main" val="311420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a:xfrm>
            <a:off x="107504" y="332656"/>
            <a:ext cx="8640960" cy="603920"/>
          </a:xfrm>
          <a:solidFill>
            <a:schemeClr val="tx2">
              <a:lumMod val="20000"/>
              <a:lumOff val="80000"/>
            </a:schemeClr>
          </a:solidFill>
        </p:spPr>
        <p:txBody>
          <a:bodyPr>
            <a:normAutofit fontScale="90000"/>
          </a:bodyPr>
          <a:lstStyle/>
          <a:p>
            <a:r>
              <a:rPr lang="it-IT" sz="2400" b="1" dirty="0">
                <a:solidFill>
                  <a:schemeClr val="tx1"/>
                </a:solidFill>
              </a:rPr>
              <a:t>VALUTAZIONE  DEL RISCHIO TOSSICOLOGICO  DA RESIDUI DI FARMACI</a:t>
            </a:r>
          </a:p>
        </p:txBody>
      </p:sp>
      <p:sp>
        <p:nvSpPr>
          <p:cNvPr id="14338" name="Rectangle 3"/>
          <p:cNvSpPr>
            <a:spLocks noGrp="1" noChangeArrowheads="1"/>
          </p:cNvSpPr>
          <p:nvPr>
            <p:ph idx="1"/>
          </p:nvPr>
        </p:nvSpPr>
        <p:spPr>
          <a:xfrm>
            <a:off x="179512" y="1340768"/>
            <a:ext cx="8964488" cy="5040560"/>
          </a:xfrm>
          <a:solidFill>
            <a:schemeClr val="accent5">
              <a:lumMod val="20000"/>
              <a:lumOff val="80000"/>
            </a:schemeClr>
          </a:solidFill>
        </p:spPr>
        <p:txBody>
          <a:bodyPr>
            <a:noAutofit/>
          </a:bodyPr>
          <a:lstStyle/>
          <a:p>
            <a:pPr algn="just"/>
            <a:endParaRPr lang="it-IT" sz="2400" b="1" dirty="0"/>
          </a:p>
          <a:p>
            <a:pPr algn="just"/>
            <a:r>
              <a:rPr lang="it-IT" sz="2400" dirty="0"/>
              <a:t>La </a:t>
            </a:r>
            <a:r>
              <a:rPr lang="it-IT" sz="2400" b="1" i="1" u="sng" dirty="0"/>
              <a:t>Dose Giornaliera Accettabile</a:t>
            </a:r>
            <a:r>
              <a:rPr lang="it-IT" sz="2400" dirty="0"/>
              <a:t> </a:t>
            </a:r>
            <a:r>
              <a:rPr lang="it-IT" sz="2400" b="1" dirty="0"/>
              <a:t>DGA (ADI) </a:t>
            </a:r>
            <a:r>
              <a:rPr lang="it-IT" sz="2400" dirty="0"/>
              <a:t>è quel valore espresso in mg che indica la quantità massima di sostanza in esame (Farmaco, Fitofarmaco) che può essere ingerita quotidianamente con l’alimento, per tutta la vita, senza rischi apprezzabili per la salute del consumatore. </a:t>
            </a:r>
          </a:p>
          <a:p>
            <a:pPr marL="0" indent="0" algn="ctr">
              <a:buNone/>
            </a:pPr>
            <a:r>
              <a:rPr lang="it-IT" sz="2400" b="1" i="1" dirty="0"/>
              <a:t>DOSE RIFERITA AL RISCHIO</a:t>
            </a:r>
          </a:p>
          <a:p>
            <a:pPr algn="just"/>
            <a:endParaRPr lang="it-IT" sz="2400" b="1" dirty="0"/>
          </a:p>
          <a:p>
            <a:pPr algn="ctr">
              <a:buFontTx/>
              <a:buNone/>
            </a:pPr>
            <a:r>
              <a:rPr lang="it-IT" sz="2400" b="1" dirty="0">
                <a:solidFill>
                  <a:schemeClr val="accent2"/>
                </a:solidFill>
              </a:rPr>
              <a:t>			</a:t>
            </a:r>
            <a:r>
              <a:rPr lang="it-IT" sz="2400" b="1" dirty="0">
                <a:solidFill>
                  <a:srgbClr val="FF0000"/>
                </a:solidFill>
              </a:rPr>
              <a:t>DSE o NOAEL x 70 </a:t>
            </a:r>
            <a:r>
              <a:rPr lang="it-IT" sz="2000" b="1" dirty="0"/>
              <a:t>(peso medio uomo)</a:t>
            </a:r>
          </a:p>
          <a:p>
            <a:pPr algn="ctr">
              <a:buFontTx/>
              <a:buNone/>
            </a:pPr>
            <a:r>
              <a:rPr lang="it-IT" sz="2400" b="1" dirty="0"/>
              <a:t>DGA (ADI) =   </a:t>
            </a:r>
            <a:r>
              <a:rPr lang="it-IT" sz="2400" b="1" dirty="0">
                <a:sym typeface="Symbol" pitchFamily="18" charset="2"/>
              </a:rPr>
              <a:t></a:t>
            </a:r>
            <a:r>
              <a:rPr lang="it-IT" sz="2400" b="1" dirty="0"/>
              <a:t> </a:t>
            </a:r>
            <a:r>
              <a:rPr lang="it-IT" sz="2400" b="1" dirty="0">
                <a:sym typeface="Symbol" pitchFamily="18" charset="2"/>
              </a:rPr>
              <a:t></a:t>
            </a:r>
            <a:r>
              <a:rPr lang="it-IT" sz="2400" b="1" dirty="0"/>
              <a:t> </a:t>
            </a:r>
            <a:r>
              <a:rPr lang="it-IT" sz="2400" b="1" dirty="0">
                <a:sym typeface="Symbol" pitchFamily="18" charset="2"/>
              </a:rPr>
              <a:t></a:t>
            </a:r>
            <a:r>
              <a:rPr lang="it-IT" sz="2400" b="1" dirty="0"/>
              <a:t> </a:t>
            </a:r>
            <a:r>
              <a:rPr lang="it-IT" sz="2400" b="1" dirty="0">
                <a:sym typeface="Symbol" pitchFamily="18" charset="2"/>
              </a:rPr>
              <a:t></a:t>
            </a:r>
            <a:r>
              <a:rPr lang="it-IT" sz="2400" b="1" dirty="0"/>
              <a:t> </a:t>
            </a:r>
            <a:r>
              <a:rPr lang="it-IT" sz="2400" b="1" dirty="0">
                <a:sym typeface="Symbol" pitchFamily="18" charset="2"/>
              </a:rPr>
              <a:t></a:t>
            </a:r>
            <a:r>
              <a:rPr lang="it-IT" sz="2400" b="1" dirty="0"/>
              <a:t> </a:t>
            </a:r>
            <a:r>
              <a:rPr lang="it-IT" sz="2400" b="1" dirty="0">
                <a:sym typeface="Symbol" pitchFamily="18" charset="2"/>
              </a:rPr>
              <a:t></a:t>
            </a:r>
            <a:r>
              <a:rPr lang="it-IT" sz="2400" b="1" dirty="0"/>
              <a:t> </a:t>
            </a:r>
            <a:r>
              <a:rPr lang="it-IT" sz="2400" b="1" dirty="0">
                <a:sym typeface="Symbol" pitchFamily="18" charset="2"/>
              </a:rPr>
              <a:t></a:t>
            </a:r>
            <a:r>
              <a:rPr lang="it-IT" sz="2400" b="1" dirty="0"/>
              <a:t> </a:t>
            </a:r>
            <a:r>
              <a:rPr lang="it-IT" sz="2400" b="1" dirty="0">
                <a:sym typeface="Symbol" pitchFamily="18" charset="2"/>
              </a:rPr>
              <a:t></a:t>
            </a:r>
            <a:r>
              <a:rPr lang="it-IT" sz="2400" b="1" dirty="0"/>
              <a:t> </a:t>
            </a:r>
            <a:r>
              <a:rPr lang="it-IT" sz="2400" b="1" dirty="0">
                <a:sym typeface="Symbol" pitchFamily="18" charset="2"/>
              </a:rPr>
              <a:t></a:t>
            </a:r>
            <a:r>
              <a:rPr lang="it-IT" sz="2400" b="1" dirty="0"/>
              <a:t> </a:t>
            </a:r>
            <a:r>
              <a:rPr lang="it-IT" sz="2400" b="1" dirty="0">
                <a:sym typeface="Symbol" pitchFamily="18" charset="2"/>
              </a:rPr>
              <a:t></a:t>
            </a:r>
            <a:r>
              <a:rPr lang="it-IT" sz="2400" b="1" dirty="0"/>
              <a:t> </a:t>
            </a:r>
          </a:p>
          <a:p>
            <a:pPr algn="ctr">
              <a:buFontTx/>
              <a:buNone/>
            </a:pPr>
            <a:r>
              <a:rPr lang="it-IT" sz="2400" b="1" dirty="0"/>
              <a:t>		</a:t>
            </a:r>
            <a:r>
              <a:rPr lang="it-IT" sz="2400" b="1" dirty="0">
                <a:solidFill>
                  <a:srgbClr val="FF0000"/>
                </a:solidFill>
              </a:rPr>
              <a:t>Fattore di sicurezza</a:t>
            </a:r>
          </a:p>
          <a:p>
            <a:pPr>
              <a:buFontTx/>
              <a:buNone/>
            </a:pPr>
            <a:endParaRPr lang="it-IT" sz="2400" b="1" dirty="0"/>
          </a:p>
        </p:txBody>
      </p:sp>
    </p:spTree>
    <p:extLst>
      <p:ext uri="{BB962C8B-B14F-4D97-AF65-F5344CB8AC3E}">
        <p14:creationId xmlns:p14="http://schemas.microsoft.com/office/powerpoint/2010/main" val="4213949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533400" y="1412776"/>
            <a:ext cx="8143056" cy="4683224"/>
          </a:xfrm>
          <a:solidFill>
            <a:schemeClr val="accent4">
              <a:lumMod val="20000"/>
              <a:lumOff val="80000"/>
            </a:schemeClr>
          </a:solidFill>
        </p:spPr>
        <p:txBody>
          <a:bodyPr>
            <a:normAutofit/>
          </a:bodyPr>
          <a:lstStyle/>
          <a:p>
            <a:pPr algn="just"/>
            <a:r>
              <a:rPr lang="it-IT" sz="2400" b="1" dirty="0"/>
              <a:t>Fattore di sicurezza = varia da 100 a 10.000</a:t>
            </a:r>
          </a:p>
          <a:p>
            <a:pPr algn="just">
              <a:buFontTx/>
              <a:buNone/>
            </a:pPr>
            <a:r>
              <a:rPr lang="it-IT" sz="2400" b="1" dirty="0"/>
              <a:t>Varia in funzione del diverso contributo, nelle diverse condizioni sperimentali, dei singoli fattori di sicurezza</a:t>
            </a:r>
          </a:p>
          <a:p>
            <a:pPr algn="just">
              <a:buFontTx/>
              <a:buNone/>
            </a:pPr>
            <a:endParaRPr lang="it-IT" sz="2400" b="1" dirty="0"/>
          </a:p>
          <a:p>
            <a:pPr lvl="2" algn="just">
              <a:buFontTx/>
              <a:buNone/>
            </a:pPr>
            <a:r>
              <a:rPr lang="it-IT" b="1" dirty="0"/>
              <a:t>10 = </a:t>
            </a:r>
            <a:r>
              <a:rPr lang="it-IT" b="1" dirty="0">
                <a:solidFill>
                  <a:srgbClr val="C00000"/>
                </a:solidFill>
              </a:rPr>
              <a:t>fattore massimo della variabilità interspecifica</a:t>
            </a:r>
            <a:r>
              <a:rPr lang="it-IT" b="1" dirty="0"/>
              <a:t>;</a:t>
            </a:r>
          </a:p>
          <a:p>
            <a:pPr lvl="2" algn="just">
              <a:buFontTx/>
              <a:buNone/>
            </a:pPr>
            <a:r>
              <a:rPr lang="it-IT" b="1" dirty="0"/>
              <a:t>10 = </a:t>
            </a:r>
            <a:r>
              <a:rPr lang="it-IT" b="1" dirty="0">
                <a:solidFill>
                  <a:srgbClr val="C00000"/>
                </a:solidFill>
              </a:rPr>
              <a:t>fattore massimo della variabilità intraspecifica</a:t>
            </a:r>
            <a:r>
              <a:rPr lang="it-IT" b="1" dirty="0"/>
              <a:t>;</a:t>
            </a:r>
          </a:p>
          <a:p>
            <a:pPr lvl="2" algn="just">
              <a:buFontTx/>
              <a:buNone/>
            </a:pPr>
            <a:r>
              <a:rPr lang="it-IT" b="1" dirty="0"/>
              <a:t>10 = </a:t>
            </a:r>
            <a:r>
              <a:rPr lang="it-IT" b="1" dirty="0">
                <a:solidFill>
                  <a:srgbClr val="C00000"/>
                </a:solidFill>
              </a:rPr>
              <a:t>fattore dell’estrapolazione dall’esposizione subcronica a quella cronica</a:t>
            </a:r>
            <a:r>
              <a:rPr lang="it-IT" b="1" dirty="0"/>
              <a:t>;</a:t>
            </a:r>
          </a:p>
          <a:p>
            <a:pPr lvl="2" algn="just">
              <a:buNone/>
            </a:pPr>
            <a:r>
              <a:rPr lang="it-IT" b="1" dirty="0"/>
              <a:t>1 - 10 = </a:t>
            </a:r>
            <a:r>
              <a:rPr lang="it-IT" b="1" dirty="0">
                <a:solidFill>
                  <a:srgbClr val="C00000"/>
                </a:solidFill>
              </a:rPr>
              <a:t>fattore di estrapolazione dal NOAEL al LOAEL</a:t>
            </a:r>
            <a:endParaRPr lang="it-IT" dirty="0">
              <a:solidFill>
                <a:srgbClr val="C00000"/>
              </a:solidFill>
            </a:endParaRPr>
          </a:p>
        </p:txBody>
      </p:sp>
      <p:sp>
        <p:nvSpPr>
          <p:cNvPr id="5" name="Rectangle 4"/>
          <p:cNvSpPr>
            <a:spLocks noGrp="1" noChangeArrowheads="1"/>
          </p:cNvSpPr>
          <p:nvPr>
            <p:ph type="title"/>
          </p:nvPr>
        </p:nvSpPr>
        <p:spPr>
          <a:xfrm>
            <a:off x="107504" y="332656"/>
            <a:ext cx="8640960" cy="603920"/>
          </a:xfrm>
          <a:solidFill>
            <a:schemeClr val="tx2">
              <a:lumMod val="20000"/>
              <a:lumOff val="80000"/>
            </a:schemeClr>
          </a:solidFill>
        </p:spPr>
        <p:txBody>
          <a:bodyPr>
            <a:normAutofit fontScale="90000"/>
          </a:bodyPr>
          <a:lstStyle/>
          <a:p>
            <a:r>
              <a:rPr lang="it-IT" sz="2400" b="1" dirty="0">
                <a:solidFill>
                  <a:schemeClr val="tx1"/>
                </a:solidFill>
              </a:rPr>
              <a:t>VALUTAZIONE  DEL RISCHIO TOSSICOLOGICO  DA RESIDUI DI FARMACI</a:t>
            </a:r>
          </a:p>
        </p:txBody>
      </p:sp>
    </p:spTree>
    <p:extLst>
      <p:ext uri="{BB962C8B-B14F-4D97-AF65-F5344CB8AC3E}">
        <p14:creationId xmlns:p14="http://schemas.microsoft.com/office/powerpoint/2010/main" val="124095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685800" y="1412776"/>
            <a:ext cx="7702624" cy="4911824"/>
          </a:xfrm>
          <a:solidFill>
            <a:schemeClr val="accent4">
              <a:lumMod val="20000"/>
              <a:lumOff val="80000"/>
            </a:schemeClr>
          </a:solidFill>
        </p:spPr>
        <p:txBody>
          <a:bodyPr>
            <a:normAutofit/>
          </a:bodyPr>
          <a:lstStyle/>
          <a:p>
            <a:pPr marL="0" indent="0" algn="just">
              <a:buNone/>
            </a:pPr>
            <a:r>
              <a:rPr lang="it-IT" sz="2400" b="1" dirty="0"/>
              <a:t>Stabilita la DGA si calcola il limite massimo di residuo accettabile nella derrata </a:t>
            </a:r>
            <a:r>
              <a:rPr lang="it-IT" sz="2400" b="1" i="1" dirty="0"/>
              <a:t>- </a:t>
            </a:r>
            <a:r>
              <a:rPr lang="it-IT" sz="2400" b="1" dirty="0">
                <a:solidFill>
                  <a:srgbClr val="C00000"/>
                </a:solidFill>
              </a:rPr>
              <a:t>MRL</a:t>
            </a:r>
            <a:r>
              <a:rPr lang="it-IT" sz="2400" b="1" dirty="0"/>
              <a:t> </a:t>
            </a:r>
          </a:p>
          <a:p>
            <a:pPr marL="0" indent="0" algn="just">
              <a:buNone/>
            </a:pPr>
            <a:endParaRPr lang="it-IT" sz="1800" b="1" dirty="0"/>
          </a:p>
          <a:p>
            <a:pPr algn="ctr">
              <a:buFontTx/>
              <a:buNone/>
            </a:pPr>
            <a:r>
              <a:rPr lang="it-IT" sz="1800" b="1" dirty="0"/>
              <a:t>QUANTITATIVI TEORICI DI ALIMENTI DI O.A. ASSUNTI QUOTIDIANAMENTE DA UN INDIVIDUO</a:t>
            </a:r>
          </a:p>
          <a:p>
            <a:pPr algn="just"/>
            <a:endParaRPr lang="it-IT" sz="1800" b="1" dirty="0"/>
          </a:p>
          <a:p>
            <a:pPr marL="0" indent="0">
              <a:buNone/>
            </a:pPr>
            <a:r>
              <a:rPr lang="it-IT" sz="1800" b="1" dirty="0"/>
              <a:t>		MAMMIFERI	POLLAME	ALTRI	</a:t>
            </a:r>
          </a:p>
          <a:p>
            <a:r>
              <a:rPr lang="it-IT" sz="1800" b="1" dirty="0"/>
              <a:t>muscolo	300 g		300 g		</a:t>
            </a:r>
            <a:r>
              <a:rPr lang="it-IT" sz="2400" b="1" dirty="0">
                <a:solidFill>
                  <a:srgbClr val="C00000"/>
                </a:solidFill>
              </a:rPr>
              <a:t>pesce	300 g</a:t>
            </a:r>
            <a:r>
              <a:rPr lang="it-IT" sz="1800" b="1" dirty="0"/>
              <a:t>	</a:t>
            </a:r>
          </a:p>
          <a:p>
            <a:r>
              <a:rPr lang="it-IT" sz="1800" b="1" dirty="0"/>
              <a:t>fegato	100 g		100 g			</a:t>
            </a:r>
          </a:p>
          <a:p>
            <a:r>
              <a:rPr lang="it-IT" sz="1800" b="1" dirty="0"/>
              <a:t>reni		50 g		10 g			</a:t>
            </a:r>
          </a:p>
          <a:p>
            <a:r>
              <a:rPr lang="it-IT" sz="1800" b="1" dirty="0"/>
              <a:t>grasso	50 g		90 g			</a:t>
            </a:r>
          </a:p>
          <a:p>
            <a:r>
              <a:rPr lang="it-IT" sz="1800" b="1" dirty="0"/>
              <a:t>latte e </a:t>
            </a:r>
            <a:r>
              <a:rPr lang="it-IT" sz="1800" b="1" dirty="0" err="1"/>
              <a:t>deriv</a:t>
            </a:r>
            <a:r>
              <a:rPr lang="it-IT" sz="1800" b="1" dirty="0"/>
              <a:t>.	1500 g		uova	100 g	miele	20 g	</a:t>
            </a:r>
          </a:p>
          <a:p>
            <a:endParaRPr lang="it-IT" sz="1800" b="1" dirty="0"/>
          </a:p>
        </p:txBody>
      </p:sp>
      <p:sp>
        <p:nvSpPr>
          <p:cNvPr id="5" name="Rectangle 4"/>
          <p:cNvSpPr>
            <a:spLocks noGrp="1" noChangeArrowheads="1"/>
          </p:cNvSpPr>
          <p:nvPr>
            <p:ph type="title"/>
          </p:nvPr>
        </p:nvSpPr>
        <p:spPr>
          <a:xfrm>
            <a:off x="107504" y="332656"/>
            <a:ext cx="8640960" cy="603920"/>
          </a:xfrm>
          <a:solidFill>
            <a:schemeClr val="tx2">
              <a:lumMod val="20000"/>
              <a:lumOff val="80000"/>
            </a:schemeClr>
          </a:solidFill>
        </p:spPr>
        <p:txBody>
          <a:bodyPr>
            <a:normAutofit fontScale="90000"/>
          </a:bodyPr>
          <a:lstStyle/>
          <a:p>
            <a:r>
              <a:rPr lang="it-IT" sz="2400" b="1" dirty="0">
                <a:solidFill>
                  <a:schemeClr val="tx1"/>
                </a:solidFill>
              </a:rPr>
              <a:t>VALUTAZIONE  DEL RISCHIO TOSSICOLOGICO  DA RESIDUI DI FARMACI</a:t>
            </a:r>
          </a:p>
        </p:txBody>
      </p:sp>
    </p:spTree>
    <p:extLst>
      <p:ext uri="{BB962C8B-B14F-4D97-AF65-F5344CB8AC3E}">
        <p14:creationId xmlns:p14="http://schemas.microsoft.com/office/powerpoint/2010/main" val="435319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solidFill>
            <a:schemeClr val="accent3">
              <a:lumMod val="20000"/>
              <a:lumOff val="80000"/>
            </a:schemeClr>
          </a:solidFill>
        </p:spPr>
        <p:txBody>
          <a:bodyPr>
            <a:normAutofit lnSpcReduction="10000"/>
          </a:bodyPr>
          <a:lstStyle/>
          <a:p>
            <a:pPr algn="just">
              <a:buClr>
                <a:srgbClr val="FF0066"/>
              </a:buClr>
            </a:pPr>
            <a:r>
              <a:rPr lang="it-IT" sz="2800" dirty="0"/>
              <a:t>Conoscendo gli MRL e i dati di cinetica di eliminazione dei residui nella specie di interesse è possibile stabilire il </a:t>
            </a:r>
            <a:r>
              <a:rPr lang="it-IT" sz="2800" b="1" dirty="0">
                <a:solidFill>
                  <a:srgbClr val="000099"/>
                </a:solidFill>
              </a:rPr>
              <a:t>tempo di sospensione</a:t>
            </a:r>
            <a:r>
              <a:rPr lang="it-IT" sz="2800" dirty="0"/>
              <a:t> cioè il periodo di tempo che deve intercorrere tra la sospensione della somministrazione del farmaco ed il consumo della derrata alimentare. Nei pesci è espresso come </a:t>
            </a:r>
            <a:r>
              <a:rPr lang="it-IT" sz="2800" b="1" dirty="0">
                <a:solidFill>
                  <a:srgbClr val="C00000"/>
                </a:solidFill>
              </a:rPr>
              <a:t>gradi/giorno</a:t>
            </a:r>
          </a:p>
          <a:p>
            <a:pPr algn="just">
              <a:buClr>
                <a:srgbClr val="FF0066"/>
              </a:buClr>
            </a:pPr>
            <a:r>
              <a:rPr lang="it-IT" sz="2800" dirty="0"/>
              <a:t>Con il decreto n° 675/92 e successive modifiche sono stati indicati gli </a:t>
            </a:r>
            <a:r>
              <a:rPr lang="it-IT" sz="2800" b="1" i="1" u="sng" dirty="0"/>
              <a:t>MRL</a:t>
            </a:r>
            <a:r>
              <a:rPr lang="it-IT" sz="2800" dirty="0"/>
              <a:t> da applicare ai medicamenti ad uso veterinario autorizzati nelle specie produttori di derrate</a:t>
            </a:r>
          </a:p>
        </p:txBody>
      </p:sp>
      <p:sp>
        <p:nvSpPr>
          <p:cNvPr id="5" name="Rectangle 4"/>
          <p:cNvSpPr>
            <a:spLocks noGrp="1" noChangeArrowheads="1"/>
          </p:cNvSpPr>
          <p:nvPr>
            <p:ph type="title"/>
          </p:nvPr>
        </p:nvSpPr>
        <p:spPr>
          <a:xfrm>
            <a:off x="107504" y="332656"/>
            <a:ext cx="8640960" cy="603920"/>
          </a:xfrm>
          <a:solidFill>
            <a:schemeClr val="tx2">
              <a:lumMod val="20000"/>
              <a:lumOff val="80000"/>
            </a:schemeClr>
          </a:solidFill>
        </p:spPr>
        <p:txBody>
          <a:bodyPr>
            <a:normAutofit fontScale="90000"/>
          </a:bodyPr>
          <a:lstStyle/>
          <a:p>
            <a:r>
              <a:rPr lang="it-IT" sz="2400" b="1" dirty="0">
                <a:solidFill>
                  <a:schemeClr val="tx1"/>
                </a:solidFill>
              </a:rPr>
              <a:t>VALUTAZIONE  DEL RISCHIO TOSSICOLOGICO  DA RESIDUI DI FARMACI</a:t>
            </a:r>
          </a:p>
        </p:txBody>
      </p:sp>
    </p:spTree>
    <p:extLst>
      <p:ext uri="{BB962C8B-B14F-4D97-AF65-F5344CB8AC3E}">
        <p14:creationId xmlns:p14="http://schemas.microsoft.com/office/powerpoint/2010/main" val="1161662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609600"/>
            <a:ext cx="8382000" cy="1524000"/>
          </a:xfrm>
          <a:solidFill>
            <a:schemeClr val="accent1">
              <a:lumMod val="20000"/>
              <a:lumOff val="80000"/>
            </a:schemeClr>
          </a:solidFill>
        </p:spPr>
        <p:txBody>
          <a:bodyPr>
            <a:normAutofit/>
          </a:bodyPr>
          <a:lstStyle/>
          <a:p>
            <a:r>
              <a:rPr lang="it-IT" sz="3200" b="1">
                <a:solidFill>
                  <a:schemeClr val="tx1"/>
                </a:solidFill>
              </a:rPr>
              <a:t>Allegato I</a:t>
            </a:r>
            <a:br>
              <a:rPr lang="it-IT" sz="3200" b="1">
                <a:solidFill>
                  <a:schemeClr val="tx1"/>
                </a:solidFill>
              </a:rPr>
            </a:br>
            <a:r>
              <a:rPr lang="it-IT" sz="2000" b="1">
                <a:solidFill>
                  <a:schemeClr val="tx1"/>
                </a:solidFill>
              </a:rPr>
              <a:t> </a:t>
            </a:r>
            <a:r>
              <a:rPr lang="it-IT" sz="2800"/>
              <a:t>Elenco delle sostanze farmacologicamente attive per le quali sono stati fissati dei limiti massimi di residui.</a:t>
            </a:r>
            <a:endParaRPr lang="it-IT" sz="2000"/>
          </a:p>
        </p:txBody>
      </p:sp>
      <p:sp>
        <p:nvSpPr>
          <p:cNvPr id="18435" name="Rectangle 4"/>
          <p:cNvSpPr>
            <a:spLocks noGrp="1" noChangeArrowheads="1"/>
          </p:cNvSpPr>
          <p:nvPr>
            <p:ph idx="1"/>
          </p:nvPr>
        </p:nvSpPr>
        <p:spPr>
          <a:xfrm>
            <a:off x="228600" y="2743200"/>
            <a:ext cx="8534400" cy="1676400"/>
          </a:xfrm>
          <a:solidFill>
            <a:schemeClr val="accent4">
              <a:lumMod val="20000"/>
              <a:lumOff val="80000"/>
            </a:schemeClr>
          </a:solidFill>
        </p:spPr>
        <p:txBody>
          <a:bodyPr>
            <a:normAutofit/>
          </a:bodyPr>
          <a:lstStyle/>
          <a:p>
            <a:pPr>
              <a:buFontTx/>
              <a:buNone/>
            </a:pPr>
            <a:r>
              <a:rPr lang="it-IT" sz="2000" b="1" dirty="0"/>
              <a:t>Sostanza	</a:t>
            </a:r>
            <a:r>
              <a:rPr lang="it-IT" sz="2000" b="1" dirty="0" err="1"/>
              <a:t>res.marcatore</a:t>
            </a:r>
            <a:r>
              <a:rPr lang="it-IT" sz="2000" b="1" dirty="0"/>
              <a:t>		LMR </a:t>
            </a:r>
            <a:r>
              <a:rPr lang="it-IT" sz="1400" b="1" dirty="0"/>
              <a:t>muscolo e pelle in proporzioni naturali</a:t>
            </a:r>
            <a:r>
              <a:rPr lang="it-IT" sz="1200" dirty="0"/>
              <a:t>	</a:t>
            </a:r>
          </a:p>
          <a:p>
            <a:pPr>
              <a:buFontTx/>
              <a:buNone/>
            </a:pPr>
            <a:r>
              <a:rPr lang="it-IT" sz="1800" b="1" dirty="0" err="1"/>
              <a:t>Ossitetarciclina</a:t>
            </a:r>
            <a:r>
              <a:rPr lang="it-IT" sz="1800" b="1" dirty="0"/>
              <a:t> 	</a:t>
            </a:r>
            <a:r>
              <a:rPr lang="it-IT" sz="1800" b="1" dirty="0" err="1"/>
              <a:t>ossitetraciclina</a:t>
            </a:r>
            <a:r>
              <a:rPr lang="it-IT" sz="1800" b="1" dirty="0"/>
              <a:t> 		100 µg/kg		</a:t>
            </a:r>
            <a:r>
              <a:rPr lang="it-IT" dirty="0"/>
              <a:t>	</a:t>
            </a:r>
          </a:p>
          <a:p>
            <a:pPr algn="just">
              <a:buFontTx/>
              <a:buNone/>
            </a:pPr>
            <a:r>
              <a:rPr lang="it-IT" sz="1800" b="1" dirty="0"/>
              <a:t>Sulfamidici	sulfamidici</a:t>
            </a:r>
            <a:r>
              <a:rPr lang="it-IT" sz="1800" dirty="0"/>
              <a:t>		</a:t>
            </a:r>
            <a:r>
              <a:rPr lang="it-IT" sz="1800" b="1" dirty="0"/>
              <a:t>100 µg/kg </a:t>
            </a:r>
            <a:endParaRPr lang="it-IT" sz="1800" dirty="0"/>
          </a:p>
          <a:p>
            <a:endParaRPr lang="it-IT" dirty="0"/>
          </a:p>
        </p:txBody>
      </p:sp>
    </p:spTree>
    <p:extLst>
      <p:ext uri="{BB962C8B-B14F-4D97-AF65-F5344CB8AC3E}">
        <p14:creationId xmlns:p14="http://schemas.microsoft.com/office/powerpoint/2010/main" val="266075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95536" y="1916832"/>
            <a:ext cx="8496944" cy="2380828"/>
          </a:xfrm>
          <a:prstGeom prst="rect">
            <a:avLst/>
          </a:prstGeom>
          <a:solidFill>
            <a:schemeClr val="accent3">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Font di sistema regolare"/>
              <a:buChar char="👀"/>
            </a:pPr>
            <a:br>
              <a:rPr lang="it-IT" sz="3200" b="1" dirty="0">
                <a:solidFill>
                  <a:schemeClr val="tx2">
                    <a:lumMod val="50000"/>
                  </a:schemeClr>
                </a:solidFill>
                <a:latin typeface="Trebuchet MS" pitchFamily="34" charset="0"/>
              </a:rPr>
            </a:br>
            <a:r>
              <a:rPr lang="it-IT" sz="3200" b="1" dirty="0">
                <a:solidFill>
                  <a:schemeClr val="tx2">
                    <a:lumMod val="50000"/>
                  </a:schemeClr>
                </a:solidFill>
                <a:latin typeface="Trebuchet MS" pitchFamily="34" charset="0"/>
              </a:rPr>
              <a:t>Analisi del rischio da sostanze chimiche </a:t>
            </a:r>
            <a:br>
              <a:rPr lang="it-IT" sz="3200" b="1" dirty="0">
                <a:solidFill>
                  <a:schemeClr val="tx2">
                    <a:lumMod val="50000"/>
                  </a:schemeClr>
                </a:solidFill>
                <a:latin typeface="Trebuchet MS" pitchFamily="34" charset="0"/>
              </a:rPr>
            </a:br>
            <a:r>
              <a:rPr lang="it-IT" sz="3200" b="1" dirty="0">
                <a:solidFill>
                  <a:schemeClr val="tx2">
                    <a:lumMod val="50000"/>
                  </a:schemeClr>
                </a:solidFill>
                <a:latin typeface="Trebuchet MS" pitchFamily="34" charset="0"/>
              </a:rPr>
              <a:t>Valutazione del rischio da residui </a:t>
            </a:r>
            <a:br>
              <a:rPr lang="it-IT" sz="3200" b="1" dirty="0">
                <a:solidFill>
                  <a:schemeClr val="tx2">
                    <a:lumMod val="50000"/>
                  </a:schemeClr>
                </a:solidFill>
                <a:latin typeface="Trebuchet MS" pitchFamily="34" charset="0"/>
              </a:rPr>
            </a:br>
            <a:r>
              <a:rPr lang="it-IT" sz="3200" b="1" dirty="0">
                <a:solidFill>
                  <a:schemeClr val="tx2">
                    <a:lumMod val="50000"/>
                  </a:schemeClr>
                </a:solidFill>
                <a:latin typeface="Trebuchet MS" pitchFamily="34" charset="0"/>
              </a:rPr>
              <a:t>Piani di controllo e metodologie analitiche  </a:t>
            </a:r>
            <a:br>
              <a:rPr lang="it-IT" sz="3200" b="1" dirty="0">
                <a:solidFill>
                  <a:schemeClr val="tx2">
                    <a:lumMod val="50000"/>
                  </a:schemeClr>
                </a:solidFill>
                <a:latin typeface="Trebuchet MS" pitchFamily="34" charset="0"/>
              </a:rPr>
            </a:br>
            <a:endParaRPr lang="it-IT" sz="3200" b="1" dirty="0">
              <a:solidFill>
                <a:schemeClr val="tx2">
                  <a:lumMod val="50000"/>
                </a:schemeClr>
              </a:solidFill>
              <a:latin typeface="Trebuchet MS" pitchFamily="34" charset="0"/>
            </a:endParaRPr>
          </a:p>
        </p:txBody>
      </p:sp>
    </p:spTree>
    <p:extLst>
      <p:ext uri="{BB962C8B-B14F-4D97-AF65-F5344CB8AC3E}">
        <p14:creationId xmlns:p14="http://schemas.microsoft.com/office/powerpoint/2010/main" val="287797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116632"/>
            <a:ext cx="8686800" cy="1828800"/>
          </a:xfrm>
          <a:solidFill>
            <a:schemeClr val="bg2">
              <a:lumMod val="90000"/>
            </a:schemeClr>
          </a:solidFill>
        </p:spPr>
        <p:txBody>
          <a:bodyPr>
            <a:normAutofit/>
          </a:bodyPr>
          <a:lstStyle/>
          <a:p>
            <a:r>
              <a:rPr lang="it-IT" sz="3200" b="1" dirty="0">
                <a:solidFill>
                  <a:schemeClr val="tx1"/>
                </a:solidFill>
              </a:rPr>
              <a:t>Allegato II</a:t>
            </a:r>
            <a:br>
              <a:rPr lang="it-IT" sz="3200" b="1" dirty="0">
                <a:solidFill>
                  <a:schemeClr val="tx1"/>
                </a:solidFill>
              </a:rPr>
            </a:br>
            <a:r>
              <a:rPr lang="it-IT" sz="2800" dirty="0">
                <a:solidFill>
                  <a:schemeClr val="tx1"/>
                </a:solidFill>
              </a:rPr>
              <a:t>Elenco delle sostanze </a:t>
            </a:r>
            <a:r>
              <a:rPr lang="it-IT" sz="2800" b="1" dirty="0">
                <a:solidFill>
                  <a:srgbClr val="C00000"/>
                </a:solidFill>
              </a:rPr>
              <a:t>non </a:t>
            </a:r>
            <a:r>
              <a:rPr lang="it-IT" sz="2800" dirty="0">
                <a:solidFill>
                  <a:schemeClr val="tx1"/>
                </a:solidFill>
              </a:rPr>
              <a:t>soggette ad un </a:t>
            </a:r>
            <a:r>
              <a:rPr lang="it-IT" sz="2800" b="1" dirty="0">
                <a:solidFill>
                  <a:srgbClr val="C00000"/>
                </a:solidFill>
              </a:rPr>
              <a:t>LMR</a:t>
            </a:r>
            <a:r>
              <a:rPr lang="it-IT" sz="2800" dirty="0">
                <a:solidFill>
                  <a:schemeClr val="tx1"/>
                </a:solidFill>
              </a:rPr>
              <a:t>.</a:t>
            </a:r>
            <a:br>
              <a:rPr lang="it-IT" sz="2800" dirty="0">
                <a:solidFill>
                  <a:schemeClr val="tx1"/>
                </a:solidFill>
              </a:rPr>
            </a:br>
            <a:endParaRPr lang="it-IT" sz="2800" dirty="0">
              <a:solidFill>
                <a:schemeClr val="tx1"/>
              </a:solidFill>
            </a:endParaRPr>
          </a:p>
        </p:txBody>
      </p:sp>
      <p:sp>
        <p:nvSpPr>
          <p:cNvPr id="5" name="Rectangle 2"/>
          <p:cNvSpPr txBox="1">
            <a:spLocks noChangeArrowheads="1"/>
          </p:cNvSpPr>
          <p:nvPr/>
        </p:nvSpPr>
        <p:spPr>
          <a:xfrm>
            <a:off x="379574" y="2060848"/>
            <a:ext cx="8512905" cy="2677228"/>
          </a:xfrm>
          <a:prstGeom prst="rect">
            <a:avLst/>
          </a:prstGeom>
          <a:solidFill>
            <a:schemeClr val="accent3">
              <a:lumMod val="20000"/>
              <a:lumOff val="80000"/>
            </a:schemeClr>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a:t>Allegato III</a:t>
            </a:r>
          </a:p>
          <a:p>
            <a:pPr algn="just"/>
            <a:r>
              <a:rPr lang="it-IT" sz="2800" dirty="0"/>
              <a:t>Elenco delle sostanze per le quali, in mancanza di dati scientifici, non è possibile stabilire un LMR definitivo, bensì, pur senza mettere a repentaglio la salute dei consumatori, </a:t>
            </a:r>
            <a:r>
              <a:rPr lang="it-IT" sz="2800" b="1" dirty="0">
                <a:solidFill>
                  <a:srgbClr val="C00000"/>
                </a:solidFill>
              </a:rPr>
              <a:t>solo un limite provvisorio</a:t>
            </a:r>
            <a:r>
              <a:rPr lang="it-IT" sz="2800" dirty="0"/>
              <a:t> e limitato al tempo necessario per completare gli studi scientifici; tale periodo di tempo può essere prorogato solo una volta e in casi eccezionali.</a:t>
            </a:r>
            <a:endParaRPr lang="it-IT" sz="2400" dirty="0"/>
          </a:p>
        </p:txBody>
      </p:sp>
      <p:sp>
        <p:nvSpPr>
          <p:cNvPr id="6" name="Rectangle 2"/>
          <p:cNvSpPr txBox="1">
            <a:spLocks noChangeArrowheads="1"/>
          </p:cNvSpPr>
          <p:nvPr/>
        </p:nvSpPr>
        <p:spPr>
          <a:xfrm>
            <a:off x="205680" y="4797152"/>
            <a:ext cx="8686800" cy="1828800"/>
          </a:xfrm>
          <a:prstGeom prst="rect">
            <a:avLst/>
          </a:prstGeom>
          <a:solidFill>
            <a:schemeClr val="bg2">
              <a:lumMod val="90000"/>
            </a:schemeClr>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a:t>Allegato IV</a:t>
            </a:r>
            <a:br>
              <a:rPr lang="it-IT" sz="3200" b="1" dirty="0"/>
            </a:br>
            <a:r>
              <a:rPr lang="it-IT" sz="2800" dirty="0"/>
              <a:t>Elenco delle sostanze  per le quali </a:t>
            </a:r>
            <a:r>
              <a:rPr lang="it-IT" sz="2800" b="1" dirty="0">
                <a:solidFill>
                  <a:srgbClr val="C00000"/>
                </a:solidFill>
              </a:rPr>
              <a:t>non può essere stabilito alcun LMR </a:t>
            </a:r>
            <a:r>
              <a:rPr lang="it-IT" sz="2800" dirty="0"/>
              <a:t>perché presentano rischi per la salute umana, a prescindere dalla loro quantità</a:t>
            </a:r>
          </a:p>
        </p:txBody>
      </p:sp>
    </p:spTree>
    <p:extLst>
      <p:ext uri="{BB962C8B-B14F-4D97-AF65-F5344CB8AC3E}">
        <p14:creationId xmlns:p14="http://schemas.microsoft.com/office/powerpoint/2010/main" val="3078206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147248" cy="1930226"/>
          </a:xfrm>
          <a:solidFill>
            <a:schemeClr val="bg2"/>
          </a:solidFill>
        </p:spPr>
        <p:txBody>
          <a:bodyPr>
            <a:normAutofit fontScale="90000"/>
          </a:bodyPr>
          <a:lstStyle/>
          <a:p>
            <a:r>
              <a:rPr lang="it-IT" b="1" dirty="0"/>
              <a:t>RESIDUO ZERO </a:t>
            </a:r>
            <a:br>
              <a:rPr lang="it-IT" b="1" dirty="0"/>
            </a:br>
            <a:r>
              <a:rPr lang="it-IT" b="1" dirty="0"/>
              <a:t>(Non determinabile  analiticamente– </a:t>
            </a:r>
            <a:br>
              <a:rPr lang="it-IT" b="1" dirty="0"/>
            </a:br>
            <a:r>
              <a:rPr lang="it-IT" b="1" dirty="0"/>
              <a:t>Residuo analitico zero)</a:t>
            </a:r>
          </a:p>
        </p:txBody>
      </p:sp>
      <p:sp>
        <p:nvSpPr>
          <p:cNvPr id="21507" name="Rectangle 3"/>
          <p:cNvSpPr>
            <a:spLocks noGrp="1" noChangeArrowheads="1"/>
          </p:cNvSpPr>
          <p:nvPr>
            <p:ph idx="1"/>
          </p:nvPr>
        </p:nvSpPr>
        <p:spPr>
          <a:xfrm>
            <a:off x="685800" y="2895600"/>
            <a:ext cx="7772400" cy="2514600"/>
          </a:xfrm>
          <a:solidFill>
            <a:schemeClr val="tx2">
              <a:lumMod val="40000"/>
              <a:lumOff val="60000"/>
            </a:schemeClr>
          </a:solidFill>
        </p:spPr>
        <p:txBody>
          <a:bodyPr>
            <a:normAutofit/>
          </a:bodyPr>
          <a:lstStyle/>
          <a:p>
            <a:pPr algn="just"/>
            <a:r>
              <a:rPr lang="it-IT" dirty="0"/>
              <a:t>Per tutti i principi attivi non menzionati nel Regolamento CEE continua ad essere in vigore il «residuo zero», rappresentato dal limite di sensibilità della metodica analitica</a:t>
            </a:r>
          </a:p>
        </p:txBody>
      </p:sp>
    </p:spTree>
    <p:extLst>
      <p:ext uri="{BB962C8B-B14F-4D97-AF65-F5344CB8AC3E}">
        <p14:creationId xmlns:p14="http://schemas.microsoft.com/office/powerpoint/2010/main" val="158428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251520" y="1412776"/>
            <a:ext cx="8458200" cy="4475584"/>
          </a:xfrm>
          <a:solidFill>
            <a:schemeClr val="accent1">
              <a:lumMod val="20000"/>
              <a:lumOff val="80000"/>
            </a:schemeClr>
          </a:solidFill>
        </p:spPr>
        <p:txBody>
          <a:bodyPr>
            <a:normAutofit/>
          </a:bodyPr>
          <a:lstStyle/>
          <a:p>
            <a:pPr algn="just">
              <a:buFontTx/>
              <a:buNone/>
            </a:pPr>
            <a:r>
              <a:rPr lang="it-IT" sz="2800" b="1" dirty="0">
                <a:latin typeface="Arial" pitchFamily="34" charset="0"/>
              </a:rPr>
              <a:t>La presenza di residui di farmaci e fitofarmaci negli alimenti può essere ricondotta sostanzialmente a queste cause</a:t>
            </a:r>
            <a:r>
              <a:rPr lang="it-IT" sz="2400" b="1" dirty="0">
                <a:latin typeface="Arial" pitchFamily="34" charset="0"/>
              </a:rPr>
              <a:t>:</a:t>
            </a:r>
          </a:p>
          <a:p>
            <a:pPr algn="just">
              <a:buFontTx/>
              <a:buNone/>
            </a:pPr>
            <a:endParaRPr lang="it-IT" sz="2400" dirty="0"/>
          </a:p>
          <a:p>
            <a:pPr algn="just">
              <a:buFontTx/>
              <a:buNone/>
            </a:pPr>
            <a:r>
              <a:rPr lang="it-IT" sz="2400" dirty="0"/>
              <a:t>1)  mancato rispetto dei tempi di sospensione (non valutazione corretta delle condizioni di temperatura dell’acqua)</a:t>
            </a:r>
          </a:p>
          <a:p>
            <a:pPr algn="just">
              <a:buFontTx/>
              <a:buNone/>
            </a:pPr>
            <a:r>
              <a:rPr lang="it-IT" sz="2400" dirty="0"/>
              <a:t>2) uso improprio dei farmaci (dosaggi diversi da quelli prescritti);</a:t>
            </a:r>
          </a:p>
          <a:p>
            <a:pPr algn="just">
              <a:buFontTx/>
              <a:buNone/>
            </a:pPr>
            <a:r>
              <a:rPr lang="it-IT" sz="2400" dirty="0"/>
              <a:t>3) uso di mangimi contaminati</a:t>
            </a:r>
          </a:p>
          <a:p>
            <a:pPr algn="just">
              <a:buFontTx/>
              <a:buNone/>
            </a:pPr>
            <a:r>
              <a:rPr lang="it-IT" sz="2400" dirty="0"/>
              <a:t>4) impiego fraudolento di farmaci e fitofarmaci non autorizzati.</a:t>
            </a:r>
          </a:p>
          <a:p>
            <a:endParaRPr lang="it-IT" sz="2400" dirty="0"/>
          </a:p>
        </p:txBody>
      </p:sp>
    </p:spTree>
    <p:extLst>
      <p:ext uri="{BB962C8B-B14F-4D97-AF65-F5344CB8AC3E}">
        <p14:creationId xmlns:p14="http://schemas.microsoft.com/office/powerpoint/2010/main" val="4018056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395536" y="1196752"/>
            <a:ext cx="8458200" cy="4475584"/>
          </a:xfrm>
          <a:solidFill>
            <a:schemeClr val="accent1">
              <a:lumMod val="20000"/>
              <a:lumOff val="80000"/>
            </a:schemeClr>
          </a:solidFill>
        </p:spPr>
        <p:txBody>
          <a:bodyPr>
            <a:normAutofit/>
          </a:bodyPr>
          <a:lstStyle/>
          <a:p>
            <a:pPr algn="just">
              <a:buFontTx/>
              <a:buNone/>
            </a:pPr>
            <a:r>
              <a:rPr lang="it-IT" sz="2800" b="1" dirty="0">
                <a:latin typeface="Arial" pitchFamily="34" charset="0"/>
              </a:rPr>
              <a:t>La scarsa disponibilità di farmaci per l’acquacoltura, soprattutto per le specie ittiche non appartenenti alla classe dei salmonidi, porta all’ampio ricorso </a:t>
            </a:r>
            <a:r>
              <a:rPr lang="it-IT" sz="2800" b="1" dirty="0">
                <a:solidFill>
                  <a:srgbClr val="C00000"/>
                </a:solidFill>
                <a:latin typeface="Arial" pitchFamily="34" charset="0"/>
              </a:rPr>
              <a:t>dell’uso in deroga </a:t>
            </a:r>
            <a:r>
              <a:rPr lang="it-IT" sz="2800" b="1" dirty="0">
                <a:latin typeface="Arial" pitchFamily="34" charset="0"/>
              </a:rPr>
              <a:t>(possibilità prevista dalla 193/2006)</a:t>
            </a:r>
          </a:p>
          <a:p>
            <a:pPr algn="just">
              <a:buFontTx/>
              <a:buNone/>
            </a:pPr>
            <a:r>
              <a:rPr lang="it-IT" sz="2800" b="1" dirty="0">
                <a:latin typeface="Arial" pitchFamily="34" charset="0"/>
              </a:rPr>
              <a:t>Farmaci registrati per l’acquacoltura in Italia</a:t>
            </a:r>
          </a:p>
          <a:p>
            <a:pPr algn="just">
              <a:buFontTx/>
              <a:buNone/>
            </a:pPr>
            <a:r>
              <a:rPr lang="it-IT" sz="2800" b="1" dirty="0" err="1">
                <a:solidFill>
                  <a:srgbClr val="C00000"/>
                </a:solidFill>
                <a:latin typeface="Arial" pitchFamily="34" charset="0"/>
              </a:rPr>
              <a:t>Ossitetraciclina</a:t>
            </a:r>
            <a:r>
              <a:rPr lang="it-IT" sz="2800" b="1" dirty="0">
                <a:solidFill>
                  <a:srgbClr val="C00000"/>
                </a:solidFill>
                <a:latin typeface="Arial" pitchFamily="34" charset="0"/>
              </a:rPr>
              <a:t>, </a:t>
            </a:r>
            <a:r>
              <a:rPr lang="it-IT" sz="2800" b="1" dirty="0" err="1">
                <a:solidFill>
                  <a:srgbClr val="C00000"/>
                </a:solidFill>
                <a:latin typeface="Arial" pitchFamily="34" charset="0"/>
              </a:rPr>
              <a:t>clortetraciclina</a:t>
            </a:r>
            <a:r>
              <a:rPr lang="it-IT" sz="2800" b="1" dirty="0">
                <a:solidFill>
                  <a:srgbClr val="C00000"/>
                </a:solidFill>
                <a:latin typeface="Arial" pitchFamily="34" charset="0"/>
              </a:rPr>
              <a:t>, </a:t>
            </a:r>
            <a:r>
              <a:rPr lang="it-IT" sz="2800" b="1" dirty="0" err="1">
                <a:solidFill>
                  <a:srgbClr val="C00000"/>
                </a:solidFill>
                <a:latin typeface="Arial" pitchFamily="34" charset="0"/>
              </a:rPr>
              <a:t>flumechina</a:t>
            </a:r>
            <a:r>
              <a:rPr lang="it-IT" sz="2800" b="1" dirty="0">
                <a:solidFill>
                  <a:srgbClr val="C00000"/>
                </a:solidFill>
                <a:latin typeface="Arial" pitchFamily="34" charset="0"/>
              </a:rPr>
              <a:t>, </a:t>
            </a:r>
            <a:r>
              <a:rPr lang="it-IT" sz="2800" b="1" dirty="0" err="1">
                <a:solidFill>
                  <a:srgbClr val="C00000"/>
                </a:solidFill>
                <a:latin typeface="Arial" pitchFamily="34" charset="0"/>
              </a:rPr>
              <a:t>amoxacillina,sulfadiazina</a:t>
            </a:r>
            <a:r>
              <a:rPr lang="it-IT" sz="2800" b="1" dirty="0">
                <a:solidFill>
                  <a:srgbClr val="C00000"/>
                </a:solidFill>
                <a:latin typeface="Arial" pitchFamily="34" charset="0"/>
              </a:rPr>
              <a:t> in </a:t>
            </a:r>
            <a:r>
              <a:rPr lang="it-IT" sz="2800" b="1" dirty="0" err="1">
                <a:solidFill>
                  <a:srgbClr val="C00000"/>
                </a:solidFill>
                <a:latin typeface="Arial" pitchFamily="34" charset="0"/>
              </a:rPr>
              <a:t>ass</a:t>
            </a:r>
            <a:r>
              <a:rPr lang="it-IT" sz="2800" b="1" dirty="0">
                <a:solidFill>
                  <a:srgbClr val="C00000"/>
                </a:solidFill>
                <a:latin typeface="Arial" pitchFamily="34" charset="0"/>
              </a:rPr>
              <a:t>, </a:t>
            </a:r>
            <a:r>
              <a:rPr lang="it-IT" sz="2800" b="1" dirty="0" err="1">
                <a:solidFill>
                  <a:srgbClr val="C00000"/>
                </a:solidFill>
                <a:latin typeface="Arial" pitchFamily="34" charset="0"/>
              </a:rPr>
              <a:t>trimetoprim</a:t>
            </a:r>
            <a:r>
              <a:rPr lang="it-IT" sz="2800" b="1" dirty="0">
                <a:solidFill>
                  <a:srgbClr val="C00000"/>
                </a:solidFill>
                <a:latin typeface="Arial" pitchFamily="34" charset="0"/>
              </a:rPr>
              <a:t>, </a:t>
            </a:r>
            <a:r>
              <a:rPr lang="it-IT" sz="2800" b="1" dirty="0" err="1">
                <a:solidFill>
                  <a:srgbClr val="C00000"/>
                </a:solidFill>
                <a:latin typeface="Arial" pitchFamily="34" charset="0"/>
              </a:rPr>
              <a:t>bronopol</a:t>
            </a:r>
            <a:r>
              <a:rPr lang="it-IT" sz="2800" b="1" dirty="0">
                <a:latin typeface="Arial" pitchFamily="34" charset="0"/>
              </a:rPr>
              <a:t> (disinfettante)</a:t>
            </a:r>
            <a:endParaRPr lang="it-IT" sz="2400" dirty="0"/>
          </a:p>
        </p:txBody>
      </p:sp>
      <p:sp>
        <p:nvSpPr>
          <p:cNvPr id="2" name="CasellaDiTesto 1"/>
          <p:cNvSpPr txBox="1"/>
          <p:nvPr/>
        </p:nvSpPr>
        <p:spPr>
          <a:xfrm>
            <a:off x="899592" y="297522"/>
            <a:ext cx="6943650" cy="707886"/>
          </a:xfrm>
          <a:prstGeom prst="rect">
            <a:avLst/>
          </a:prstGeom>
          <a:noFill/>
        </p:spPr>
        <p:txBody>
          <a:bodyPr wrap="square" rtlCol="0">
            <a:spAutoFit/>
          </a:bodyPr>
          <a:lstStyle/>
          <a:p>
            <a:pPr algn="ctr"/>
            <a:r>
              <a:rPr lang="it-IT" sz="2000" b="1" dirty="0">
                <a:solidFill>
                  <a:schemeClr val="tx1">
                    <a:lumMod val="95000"/>
                    <a:lumOff val="5000"/>
                  </a:schemeClr>
                </a:solidFill>
              </a:rPr>
              <a:t>Valenza economica dei farmaci e fitofarmaci </a:t>
            </a:r>
          </a:p>
          <a:p>
            <a:pPr algn="ctr"/>
            <a:r>
              <a:rPr lang="it-IT" sz="2000" b="1" dirty="0">
                <a:solidFill>
                  <a:schemeClr val="tx1">
                    <a:lumMod val="95000"/>
                    <a:lumOff val="5000"/>
                  </a:schemeClr>
                </a:solidFill>
              </a:rPr>
              <a:t>(conseguenza: limitata disponibilità di farmaci e fitofarmaci) </a:t>
            </a:r>
          </a:p>
        </p:txBody>
      </p:sp>
      <p:sp>
        <p:nvSpPr>
          <p:cNvPr id="4" name="Titolo 1"/>
          <p:cNvSpPr>
            <a:spLocks noGrp="1"/>
          </p:cNvSpPr>
          <p:nvPr>
            <p:ph type="title"/>
          </p:nvPr>
        </p:nvSpPr>
        <p:spPr>
          <a:xfrm>
            <a:off x="467544" y="5877272"/>
            <a:ext cx="8291264" cy="576064"/>
          </a:xfrm>
        </p:spPr>
        <p:txBody>
          <a:bodyPr>
            <a:noAutofit/>
          </a:bodyPr>
          <a:lstStyle/>
          <a:p>
            <a:r>
              <a:rPr lang="it-IT" sz="1800" b="1" dirty="0"/>
              <a:t>Aspetto limitante nella registrazione dei farmaci in acquacoltura è la valutazione dell’impatto ambientale</a:t>
            </a:r>
          </a:p>
        </p:txBody>
      </p:sp>
    </p:spTree>
    <p:extLst>
      <p:ext uri="{BB962C8B-B14F-4D97-AF65-F5344CB8AC3E}">
        <p14:creationId xmlns:p14="http://schemas.microsoft.com/office/powerpoint/2010/main" val="1000185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25"/>
            <a:ext cx="9144000" cy="70151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3" name="Tabella 2"/>
          <p:cNvGraphicFramePr>
            <a:graphicFrameLocks noGrp="1"/>
          </p:cNvGraphicFramePr>
          <p:nvPr/>
        </p:nvGraphicFramePr>
        <p:xfrm>
          <a:off x="63500" y="835025"/>
          <a:ext cx="9016999" cy="5911851"/>
        </p:xfrm>
        <a:graphic>
          <a:graphicData uri="http://schemas.openxmlformats.org/drawingml/2006/table">
            <a:tbl>
              <a:tblPr firstRow="1" bandRow="1">
                <a:tableStyleId>{5C22544A-7EE6-4342-B048-85BDC9FD1C3A}</a:tableStyleId>
              </a:tblPr>
              <a:tblGrid>
                <a:gridCol w="1124589">
                  <a:extLst>
                    <a:ext uri="{9D8B030D-6E8A-4147-A177-3AD203B41FA5}">
                      <a16:colId xmlns:a16="http://schemas.microsoft.com/office/drawing/2014/main" val="20000"/>
                    </a:ext>
                  </a:extLst>
                </a:gridCol>
                <a:gridCol w="767359">
                  <a:extLst>
                    <a:ext uri="{9D8B030D-6E8A-4147-A177-3AD203B41FA5}">
                      <a16:colId xmlns:a16="http://schemas.microsoft.com/office/drawing/2014/main" val="20001"/>
                    </a:ext>
                  </a:extLst>
                </a:gridCol>
                <a:gridCol w="816600">
                  <a:extLst>
                    <a:ext uri="{9D8B030D-6E8A-4147-A177-3AD203B41FA5}">
                      <a16:colId xmlns:a16="http://schemas.microsoft.com/office/drawing/2014/main" val="20002"/>
                    </a:ext>
                  </a:extLst>
                </a:gridCol>
                <a:gridCol w="503987">
                  <a:extLst>
                    <a:ext uri="{9D8B030D-6E8A-4147-A177-3AD203B41FA5}">
                      <a16:colId xmlns:a16="http://schemas.microsoft.com/office/drawing/2014/main" val="20003"/>
                    </a:ext>
                  </a:extLst>
                </a:gridCol>
                <a:gridCol w="725020">
                  <a:extLst>
                    <a:ext uri="{9D8B030D-6E8A-4147-A177-3AD203B41FA5}">
                      <a16:colId xmlns:a16="http://schemas.microsoft.com/office/drawing/2014/main" val="20004"/>
                    </a:ext>
                  </a:extLst>
                </a:gridCol>
                <a:gridCol w="681869">
                  <a:extLst>
                    <a:ext uri="{9D8B030D-6E8A-4147-A177-3AD203B41FA5}">
                      <a16:colId xmlns:a16="http://schemas.microsoft.com/office/drawing/2014/main" val="20005"/>
                    </a:ext>
                  </a:extLst>
                </a:gridCol>
                <a:gridCol w="681869">
                  <a:extLst>
                    <a:ext uri="{9D8B030D-6E8A-4147-A177-3AD203B41FA5}">
                      <a16:colId xmlns:a16="http://schemas.microsoft.com/office/drawing/2014/main" val="20006"/>
                    </a:ext>
                  </a:extLst>
                </a:gridCol>
                <a:gridCol w="944289">
                  <a:extLst>
                    <a:ext uri="{9D8B030D-6E8A-4147-A177-3AD203B41FA5}">
                      <a16:colId xmlns:a16="http://schemas.microsoft.com/office/drawing/2014/main" val="20007"/>
                    </a:ext>
                  </a:extLst>
                </a:gridCol>
                <a:gridCol w="935975">
                  <a:extLst>
                    <a:ext uri="{9D8B030D-6E8A-4147-A177-3AD203B41FA5}">
                      <a16:colId xmlns:a16="http://schemas.microsoft.com/office/drawing/2014/main" val="20008"/>
                    </a:ext>
                  </a:extLst>
                </a:gridCol>
                <a:gridCol w="719981">
                  <a:extLst>
                    <a:ext uri="{9D8B030D-6E8A-4147-A177-3AD203B41FA5}">
                      <a16:colId xmlns:a16="http://schemas.microsoft.com/office/drawing/2014/main" val="20009"/>
                    </a:ext>
                  </a:extLst>
                </a:gridCol>
                <a:gridCol w="1115461">
                  <a:extLst>
                    <a:ext uri="{9D8B030D-6E8A-4147-A177-3AD203B41FA5}">
                      <a16:colId xmlns:a16="http://schemas.microsoft.com/office/drawing/2014/main" val="20010"/>
                    </a:ext>
                  </a:extLst>
                </a:gridCol>
              </a:tblGrid>
              <a:tr h="731601">
                <a:tc>
                  <a:txBody>
                    <a:bodyPr/>
                    <a:lstStyle/>
                    <a:p>
                      <a:r>
                        <a:rPr lang="it-IT" sz="1400" dirty="0"/>
                        <a:t>P. </a:t>
                      </a:r>
                      <a:r>
                        <a:rPr lang="it-IT" sz="1400" dirty="0" err="1"/>
                        <a:t>Att</a:t>
                      </a:r>
                      <a:r>
                        <a:rPr lang="it-IT" sz="1400" dirty="0"/>
                        <a:t>.</a:t>
                      </a:r>
                    </a:p>
                  </a:txBody>
                  <a:tcPr marL="91427" marR="91427" marT="45725" marB="45725"/>
                </a:tc>
                <a:tc>
                  <a:txBody>
                    <a:bodyPr/>
                    <a:lstStyle/>
                    <a:p>
                      <a:r>
                        <a:rPr lang="it-IT" sz="1400" dirty="0"/>
                        <a:t>Austria</a:t>
                      </a:r>
                    </a:p>
                  </a:txBody>
                  <a:tcPr marL="91427" marR="91427" marT="45725" marB="45725"/>
                </a:tc>
                <a:tc>
                  <a:txBody>
                    <a:bodyPr/>
                    <a:lstStyle/>
                    <a:p>
                      <a:r>
                        <a:rPr lang="it-IT" sz="1400" dirty="0"/>
                        <a:t>Bulgaria</a:t>
                      </a:r>
                    </a:p>
                  </a:txBody>
                  <a:tcPr marL="91427" marR="91427" marT="45725" marB="45725"/>
                </a:tc>
                <a:tc>
                  <a:txBody>
                    <a:bodyPr/>
                    <a:lstStyle/>
                    <a:p>
                      <a:r>
                        <a:rPr lang="it-IT" sz="1400" dirty="0"/>
                        <a:t>Rep</a:t>
                      </a:r>
                      <a:r>
                        <a:rPr lang="it-IT" sz="1400" baseline="0" dirty="0"/>
                        <a:t> Ceca</a:t>
                      </a:r>
                      <a:endParaRPr lang="it-IT" sz="1400" dirty="0"/>
                    </a:p>
                  </a:txBody>
                  <a:tcPr marL="91427" marR="91427" marT="45725" marB="45725"/>
                </a:tc>
                <a:tc>
                  <a:txBody>
                    <a:bodyPr/>
                    <a:lstStyle/>
                    <a:p>
                      <a:r>
                        <a:rPr lang="it-IT" sz="1400" dirty="0"/>
                        <a:t>Francia</a:t>
                      </a:r>
                    </a:p>
                  </a:txBody>
                  <a:tcPr marL="91427" marR="91427" marT="45725" marB="45725"/>
                </a:tc>
                <a:tc>
                  <a:txBody>
                    <a:bodyPr/>
                    <a:lstStyle/>
                    <a:p>
                      <a:r>
                        <a:rPr lang="it-IT" sz="1400" dirty="0"/>
                        <a:t>Grecia</a:t>
                      </a:r>
                    </a:p>
                  </a:txBody>
                  <a:tcPr marL="91427" marR="91427" marT="45725" marB="45725"/>
                </a:tc>
                <a:tc>
                  <a:txBody>
                    <a:bodyPr/>
                    <a:lstStyle/>
                    <a:p>
                      <a:r>
                        <a:rPr lang="it-IT" sz="1600" dirty="0" err="1">
                          <a:solidFill>
                            <a:schemeClr val="tx1"/>
                          </a:solidFill>
                        </a:rPr>
                        <a:t>italia</a:t>
                      </a:r>
                      <a:endParaRPr lang="it-IT" sz="1600" dirty="0">
                        <a:solidFill>
                          <a:schemeClr val="tx1"/>
                        </a:solidFill>
                      </a:endParaRPr>
                    </a:p>
                  </a:txBody>
                  <a:tcPr marL="91427" marR="91427" marT="45725" marB="45725">
                    <a:solidFill>
                      <a:schemeClr val="accent6">
                        <a:lumMod val="20000"/>
                        <a:lumOff val="80000"/>
                      </a:schemeClr>
                    </a:solidFill>
                  </a:tcPr>
                </a:tc>
                <a:tc>
                  <a:txBody>
                    <a:bodyPr/>
                    <a:lstStyle/>
                    <a:p>
                      <a:r>
                        <a:rPr lang="it-IT" sz="1400" dirty="0"/>
                        <a:t>Portogallo</a:t>
                      </a:r>
                    </a:p>
                  </a:txBody>
                  <a:tcPr marL="91427" marR="91427" marT="45725" marB="45725"/>
                </a:tc>
                <a:tc>
                  <a:txBody>
                    <a:bodyPr/>
                    <a:lstStyle/>
                    <a:p>
                      <a:r>
                        <a:rPr lang="it-IT" sz="1400" dirty="0"/>
                        <a:t>Romania </a:t>
                      </a:r>
                    </a:p>
                  </a:txBody>
                  <a:tcPr marL="91427" marR="91427" marT="45725" marB="45725"/>
                </a:tc>
                <a:tc>
                  <a:txBody>
                    <a:bodyPr/>
                    <a:lstStyle/>
                    <a:p>
                      <a:r>
                        <a:rPr lang="it-IT" sz="1400" dirty="0"/>
                        <a:t>Spagna</a:t>
                      </a:r>
                    </a:p>
                  </a:txBody>
                  <a:tcPr marL="91427" marR="91427" marT="45725" marB="45725"/>
                </a:tc>
                <a:tc>
                  <a:txBody>
                    <a:bodyPr/>
                    <a:lstStyle/>
                    <a:p>
                      <a:r>
                        <a:rPr lang="it-IT" sz="1400" dirty="0"/>
                        <a:t>Slovacchia</a:t>
                      </a:r>
                    </a:p>
                  </a:txBody>
                  <a:tcPr marL="91427" marR="91427" marT="45725" marB="45725"/>
                </a:tc>
                <a:extLst>
                  <a:ext uri="{0D108BD9-81ED-4DB2-BD59-A6C34878D82A}">
                    <a16:rowId xmlns:a16="http://schemas.microsoft.com/office/drawing/2014/main" val="10000"/>
                  </a:ext>
                </a:extLst>
              </a:tr>
              <a:tr h="521464">
                <a:tc>
                  <a:txBody>
                    <a:bodyPr/>
                    <a:lstStyle/>
                    <a:p>
                      <a:r>
                        <a:rPr lang="it-IT" sz="1400" b="1" dirty="0" err="1"/>
                        <a:t>Fluvalinate</a:t>
                      </a:r>
                      <a:endParaRPr lang="it-IT" sz="1400" b="1" dirty="0"/>
                    </a:p>
                  </a:txBody>
                  <a:tcPr marL="91427" marR="91427" marT="45725" marB="45725"/>
                </a:tc>
                <a:tc>
                  <a:txBody>
                    <a:bodyPr/>
                    <a:lstStyle/>
                    <a:p>
                      <a:endParaRPr lang="it-IT" sz="1800" b="1" dirty="0"/>
                    </a:p>
                  </a:txBody>
                  <a:tcPr marL="91427" marR="91427" marT="45725" marB="45725"/>
                </a:tc>
                <a:tc>
                  <a:txBody>
                    <a:bodyPr/>
                    <a:lstStyle/>
                    <a:p>
                      <a:endParaRPr lang="it-IT" sz="1800" b="1" dirty="0"/>
                    </a:p>
                  </a:txBody>
                  <a:tcPr marL="91427" marR="91427" marT="45725" marB="45725"/>
                </a:tc>
                <a:tc>
                  <a:txBody>
                    <a:bodyPr/>
                    <a:lstStyle/>
                    <a:p>
                      <a:r>
                        <a:rPr lang="it-IT" sz="1800" b="1" dirty="0"/>
                        <a:t>si</a:t>
                      </a:r>
                    </a:p>
                  </a:txBody>
                  <a:tcPr marL="91427" marR="91427" marT="45725" marB="45725"/>
                </a:tc>
                <a:tc>
                  <a:txBody>
                    <a:bodyPr/>
                    <a:lstStyle/>
                    <a:p>
                      <a:endParaRPr lang="it-IT" sz="1800" b="1" dirty="0"/>
                    </a:p>
                  </a:txBody>
                  <a:tcPr marL="91427" marR="91427" marT="45725" marB="45725"/>
                </a:tc>
                <a:tc>
                  <a:txBody>
                    <a:bodyPr/>
                    <a:lstStyle/>
                    <a:p>
                      <a:endParaRPr lang="it-IT" sz="1800" b="1" dirty="0"/>
                    </a:p>
                  </a:txBody>
                  <a:tcPr marL="91427" marR="91427" marT="45725" marB="45725"/>
                </a:tc>
                <a:tc>
                  <a:txBody>
                    <a:bodyPr/>
                    <a:lstStyle/>
                    <a:p>
                      <a:endParaRPr lang="it-IT" sz="1800" b="1" dirty="0"/>
                    </a:p>
                  </a:txBody>
                  <a:tcPr marL="91427" marR="91427" marT="45725" marB="45725">
                    <a:solidFill>
                      <a:schemeClr val="accent6">
                        <a:lumMod val="20000"/>
                        <a:lumOff val="80000"/>
                      </a:schemeClr>
                    </a:solidFill>
                  </a:tcPr>
                </a:tc>
                <a:tc>
                  <a:txBody>
                    <a:bodyPr/>
                    <a:lstStyle/>
                    <a:p>
                      <a:endParaRPr lang="it-IT" sz="1800" b="1"/>
                    </a:p>
                  </a:txBody>
                  <a:tcPr marL="91427" marR="91427" marT="45725" marB="45725"/>
                </a:tc>
                <a:tc>
                  <a:txBody>
                    <a:bodyPr/>
                    <a:lstStyle/>
                    <a:p>
                      <a:r>
                        <a:rPr lang="it-IT" sz="1800" b="1" dirty="0"/>
                        <a:t>si</a:t>
                      </a:r>
                    </a:p>
                  </a:txBody>
                  <a:tcPr marL="91427" marR="91427" marT="45725" marB="45725"/>
                </a:tc>
                <a:tc>
                  <a:txBody>
                    <a:bodyPr/>
                    <a:lstStyle/>
                    <a:p>
                      <a:endParaRPr lang="it-IT" sz="1800" b="1" dirty="0"/>
                    </a:p>
                  </a:txBody>
                  <a:tcPr marL="91427" marR="91427" marT="45725" marB="45725"/>
                </a:tc>
                <a:tc>
                  <a:txBody>
                    <a:bodyPr/>
                    <a:lstStyle/>
                    <a:p>
                      <a:r>
                        <a:rPr lang="it-IT" sz="1800" b="1" dirty="0"/>
                        <a:t>si</a:t>
                      </a:r>
                    </a:p>
                  </a:txBody>
                  <a:tcPr marL="91427" marR="91427" marT="45725" marB="45725"/>
                </a:tc>
                <a:extLst>
                  <a:ext uri="{0D108BD9-81ED-4DB2-BD59-A6C34878D82A}">
                    <a16:rowId xmlns:a16="http://schemas.microsoft.com/office/drawing/2014/main" val="10001"/>
                  </a:ext>
                </a:extLst>
              </a:tr>
              <a:tr h="566203">
                <a:tc>
                  <a:txBody>
                    <a:bodyPr/>
                    <a:lstStyle/>
                    <a:p>
                      <a:r>
                        <a:rPr lang="it-IT" sz="1400" b="1" dirty="0" err="1"/>
                        <a:t>Amitraz</a:t>
                      </a:r>
                      <a:r>
                        <a:rPr lang="it-IT" sz="1400" b="1" dirty="0"/>
                        <a:t> -</a:t>
                      </a:r>
                      <a:r>
                        <a:rPr lang="it-IT" sz="1400" b="1" dirty="0" err="1"/>
                        <a:t>fluvalinate</a:t>
                      </a:r>
                      <a:endParaRPr lang="it-IT" sz="1400" b="1" dirty="0"/>
                    </a:p>
                  </a:txBody>
                  <a:tcPr marL="91427" marR="91427" marT="45725" marB="45725"/>
                </a:tc>
                <a:tc>
                  <a:txBody>
                    <a:bodyPr/>
                    <a:lstStyle/>
                    <a:p>
                      <a:endParaRPr lang="it-IT" sz="1800" b="1" dirty="0"/>
                    </a:p>
                  </a:txBody>
                  <a:tcPr marL="91427" marR="91427" marT="45725" marB="45725"/>
                </a:tc>
                <a:tc>
                  <a:txBody>
                    <a:bodyPr/>
                    <a:lstStyle/>
                    <a:p>
                      <a:endParaRPr lang="it-IT" sz="1800" b="1"/>
                    </a:p>
                  </a:txBody>
                  <a:tcPr marL="91427" marR="91427" marT="45725" marB="45725"/>
                </a:tc>
                <a:tc>
                  <a:txBody>
                    <a:bodyPr/>
                    <a:lstStyle/>
                    <a:p>
                      <a:endParaRPr lang="it-IT" sz="1800" b="1"/>
                    </a:p>
                  </a:txBody>
                  <a:tcPr marL="91427" marR="91427" marT="45725" marB="45725"/>
                </a:tc>
                <a:tc>
                  <a:txBody>
                    <a:bodyPr/>
                    <a:lstStyle/>
                    <a:p>
                      <a:endParaRPr lang="it-IT" sz="1800" b="1" dirty="0"/>
                    </a:p>
                  </a:txBody>
                  <a:tcPr marL="91427" marR="91427" marT="45725" marB="45725"/>
                </a:tc>
                <a:tc>
                  <a:txBody>
                    <a:bodyPr/>
                    <a:lstStyle/>
                    <a:p>
                      <a:endParaRPr lang="it-IT" sz="1800" b="1" dirty="0"/>
                    </a:p>
                  </a:txBody>
                  <a:tcPr marL="91427" marR="91427" marT="45725" marB="45725"/>
                </a:tc>
                <a:tc>
                  <a:txBody>
                    <a:bodyPr/>
                    <a:lstStyle/>
                    <a:p>
                      <a:endParaRPr lang="it-IT" sz="1800" b="1" dirty="0"/>
                    </a:p>
                  </a:txBody>
                  <a:tcPr marL="91427" marR="91427" marT="45725" marB="45725">
                    <a:solidFill>
                      <a:schemeClr val="accent6">
                        <a:lumMod val="20000"/>
                        <a:lumOff val="80000"/>
                      </a:schemeClr>
                    </a:solidFill>
                  </a:tcPr>
                </a:tc>
                <a:tc>
                  <a:txBody>
                    <a:bodyPr/>
                    <a:lstStyle/>
                    <a:p>
                      <a:endParaRPr lang="it-IT" sz="1800" b="1" dirty="0"/>
                    </a:p>
                  </a:txBody>
                  <a:tcPr marL="91427" marR="91427" marT="45725" marB="45725"/>
                </a:tc>
                <a:tc>
                  <a:txBody>
                    <a:bodyPr/>
                    <a:lstStyle/>
                    <a:p>
                      <a:r>
                        <a:rPr lang="it-IT" sz="1800" b="1" dirty="0"/>
                        <a:t>si</a:t>
                      </a:r>
                    </a:p>
                  </a:txBody>
                  <a:tcPr marL="91427" marR="91427" marT="45725" marB="45725"/>
                </a:tc>
                <a:tc>
                  <a:txBody>
                    <a:bodyPr/>
                    <a:lstStyle/>
                    <a:p>
                      <a:endParaRPr lang="it-IT" sz="1800" b="1" dirty="0"/>
                    </a:p>
                  </a:txBody>
                  <a:tcPr marL="91427" marR="91427" marT="45725" marB="45725"/>
                </a:tc>
                <a:tc>
                  <a:txBody>
                    <a:bodyPr/>
                    <a:lstStyle/>
                    <a:p>
                      <a:endParaRPr lang="it-IT" sz="1800" b="1" dirty="0"/>
                    </a:p>
                  </a:txBody>
                  <a:tcPr marL="91427" marR="91427" marT="45725" marB="45725"/>
                </a:tc>
                <a:extLst>
                  <a:ext uri="{0D108BD9-81ED-4DB2-BD59-A6C34878D82A}">
                    <a16:rowId xmlns:a16="http://schemas.microsoft.com/office/drawing/2014/main" val="10002"/>
                  </a:ext>
                </a:extLst>
              </a:tr>
              <a:tr h="466910">
                <a:tc>
                  <a:txBody>
                    <a:bodyPr/>
                    <a:lstStyle/>
                    <a:p>
                      <a:r>
                        <a:rPr lang="it-IT" sz="1400" b="1" dirty="0" err="1"/>
                        <a:t>Amitraz</a:t>
                      </a:r>
                      <a:endParaRPr lang="it-IT" sz="1400" b="1" dirty="0"/>
                    </a:p>
                  </a:txBody>
                  <a:tcPr marL="91427" marR="91427" marT="45725" marB="45725"/>
                </a:tc>
                <a:tc>
                  <a:txBody>
                    <a:bodyPr/>
                    <a:lstStyle/>
                    <a:p>
                      <a:endParaRPr lang="it-IT" sz="1800" b="1"/>
                    </a:p>
                  </a:txBody>
                  <a:tcPr marL="91427" marR="91427" marT="45725" marB="45725"/>
                </a:tc>
                <a:tc>
                  <a:txBody>
                    <a:bodyPr/>
                    <a:lstStyle/>
                    <a:p>
                      <a:endParaRPr lang="it-IT" sz="1800" b="1"/>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endParaRPr lang="it-IT" sz="1800" b="1"/>
                    </a:p>
                  </a:txBody>
                  <a:tcPr marL="91427" marR="91427" marT="45725" marB="45725"/>
                </a:tc>
                <a:tc>
                  <a:txBody>
                    <a:bodyPr/>
                    <a:lstStyle/>
                    <a:p>
                      <a:r>
                        <a:rPr lang="it-IT" sz="1800" b="1" dirty="0"/>
                        <a:t>si</a:t>
                      </a:r>
                    </a:p>
                  </a:txBody>
                  <a:tcPr marL="91427" marR="91427" marT="45725" marB="45725">
                    <a:solidFill>
                      <a:schemeClr val="accent6">
                        <a:lumMod val="20000"/>
                        <a:lumOff val="80000"/>
                      </a:schemeClr>
                    </a:solidFill>
                  </a:tcPr>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extLst>
                  <a:ext uri="{0D108BD9-81ED-4DB2-BD59-A6C34878D82A}">
                    <a16:rowId xmlns:a16="http://schemas.microsoft.com/office/drawing/2014/main" val="10003"/>
                  </a:ext>
                </a:extLst>
              </a:tr>
              <a:tr h="451549">
                <a:tc>
                  <a:txBody>
                    <a:bodyPr/>
                    <a:lstStyle/>
                    <a:p>
                      <a:r>
                        <a:rPr lang="it-IT" sz="1400" b="1" dirty="0" err="1"/>
                        <a:t>Flumetrina</a:t>
                      </a:r>
                      <a:endParaRPr lang="it-IT" sz="1400" b="1" dirty="0"/>
                    </a:p>
                  </a:txBody>
                  <a:tcPr marL="91427" marR="91427" marT="45725" marB="45725"/>
                </a:tc>
                <a:tc>
                  <a:txBody>
                    <a:bodyPr/>
                    <a:lstStyle/>
                    <a:p>
                      <a:endParaRPr lang="it-IT" sz="1800" b="1"/>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endParaRPr lang="it-IT" sz="1800" b="1"/>
                    </a:p>
                  </a:txBody>
                  <a:tcPr marL="91427" marR="91427" marT="45725" marB="45725"/>
                </a:tc>
                <a:tc>
                  <a:txBody>
                    <a:bodyPr/>
                    <a:lstStyle/>
                    <a:p>
                      <a:r>
                        <a:rPr lang="it-IT" sz="1800" b="1" dirty="0"/>
                        <a:t>si</a:t>
                      </a:r>
                    </a:p>
                  </a:txBody>
                  <a:tcPr marL="91427" marR="91427" marT="45725" marB="45725"/>
                </a:tc>
                <a:tc>
                  <a:txBody>
                    <a:bodyPr/>
                    <a:lstStyle/>
                    <a:p>
                      <a:endParaRPr lang="it-IT" sz="1800" b="1" dirty="0"/>
                    </a:p>
                  </a:txBody>
                  <a:tcPr marL="91427" marR="91427" marT="45725" marB="45725">
                    <a:solidFill>
                      <a:schemeClr val="accent6">
                        <a:lumMod val="20000"/>
                        <a:lumOff val="80000"/>
                      </a:schemeClr>
                    </a:solidFill>
                  </a:tcPr>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extLst>
                  <a:ext uri="{0D108BD9-81ED-4DB2-BD59-A6C34878D82A}">
                    <a16:rowId xmlns:a16="http://schemas.microsoft.com/office/drawing/2014/main" val="10004"/>
                  </a:ext>
                </a:extLst>
              </a:tr>
              <a:tr h="603405">
                <a:tc>
                  <a:txBody>
                    <a:bodyPr/>
                    <a:lstStyle/>
                    <a:p>
                      <a:r>
                        <a:rPr lang="it-IT" sz="1400" b="1" dirty="0" err="1"/>
                        <a:t>Coumaphos</a:t>
                      </a:r>
                      <a:endParaRPr lang="it-IT" sz="1400" b="1" dirty="0"/>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endParaRPr lang="it-IT" sz="1800" b="1"/>
                    </a:p>
                  </a:txBody>
                  <a:tcPr marL="91427" marR="91427" marT="45725" marB="45725"/>
                </a:tc>
                <a:tc>
                  <a:txBody>
                    <a:bodyPr/>
                    <a:lstStyle/>
                    <a:p>
                      <a:endParaRPr lang="it-IT" sz="1800" b="1"/>
                    </a:p>
                  </a:txBody>
                  <a:tcPr marL="91427" marR="91427" marT="45725" marB="45725"/>
                </a:tc>
                <a:tc>
                  <a:txBody>
                    <a:bodyPr/>
                    <a:lstStyle/>
                    <a:p>
                      <a:r>
                        <a:rPr lang="it-IT" sz="1800" b="1" dirty="0"/>
                        <a:t>si</a:t>
                      </a:r>
                    </a:p>
                  </a:txBody>
                  <a:tcPr marL="91427" marR="91427" marT="45725" marB="45725"/>
                </a:tc>
                <a:tc>
                  <a:txBody>
                    <a:bodyPr/>
                    <a:lstStyle/>
                    <a:p>
                      <a:endParaRPr lang="it-IT" sz="1800" b="1" dirty="0"/>
                    </a:p>
                  </a:txBody>
                  <a:tcPr marL="91427" marR="91427" marT="45725" marB="45725">
                    <a:solidFill>
                      <a:schemeClr val="accent6">
                        <a:lumMod val="20000"/>
                        <a:lumOff val="80000"/>
                      </a:schemeClr>
                    </a:solidFill>
                  </a:tcPr>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endParaRPr lang="it-IT" sz="1800" b="1" dirty="0"/>
                    </a:p>
                  </a:txBody>
                  <a:tcPr marL="91427" marR="91427" marT="45725" marB="45725"/>
                </a:tc>
                <a:tc>
                  <a:txBody>
                    <a:bodyPr/>
                    <a:lstStyle/>
                    <a:p>
                      <a:endParaRPr lang="it-IT" sz="1800" b="1" dirty="0"/>
                    </a:p>
                  </a:txBody>
                  <a:tcPr marL="91427" marR="91427" marT="45725" marB="45725"/>
                </a:tc>
                <a:extLst>
                  <a:ext uri="{0D108BD9-81ED-4DB2-BD59-A6C34878D82A}">
                    <a16:rowId xmlns:a16="http://schemas.microsoft.com/office/drawing/2014/main" val="10005"/>
                  </a:ext>
                </a:extLst>
              </a:tr>
              <a:tr h="365801">
                <a:tc>
                  <a:txBody>
                    <a:bodyPr/>
                    <a:lstStyle/>
                    <a:p>
                      <a:r>
                        <a:rPr lang="it-IT" sz="1400" b="1" dirty="0"/>
                        <a:t>timolo</a:t>
                      </a:r>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solidFill>
                      <a:schemeClr val="accent6">
                        <a:lumMod val="20000"/>
                        <a:lumOff val="80000"/>
                      </a:schemeClr>
                    </a:solidFill>
                  </a:tcPr>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endParaRPr lang="it-IT" sz="1800" b="1" dirty="0"/>
                    </a:p>
                  </a:txBody>
                  <a:tcPr marL="91427" marR="91427" marT="45725" marB="45725"/>
                </a:tc>
                <a:extLst>
                  <a:ext uri="{0D108BD9-81ED-4DB2-BD59-A6C34878D82A}">
                    <a16:rowId xmlns:a16="http://schemas.microsoft.com/office/drawing/2014/main" val="10006"/>
                  </a:ext>
                </a:extLst>
              </a:tr>
              <a:tr h="504112">
                <a:tc>
                  <a:txBody>
                    <a:bodyPr/>
                    <a:lstStyle/>
                    <a:p>
                      <a:r>
                        <a:rPr lang="it-IT" sz="1400" b="1" dirty="0" err="1"/>
                        <a:t>Ac</a:t>
                      </a:r>
                      <a:r>
                        <a:rPr lang="it-IT" sz="1400" b="1" dirty="0"/>
                        <a:t> Formico</a:t>
                      </a:r>
                    </a:p>
                  </a:txBody>
                  <a:tcPr marL="91427" marR="91427" marT="45725" marB="45725"/>
                </a:tc>
                <a:tc>
                  <a:txBody>
                    <a:bodyPr/>
                    <a:lstStyle/>
                    <a:p>
                      <a:endParaRPr lang="it-IT" sz="1800" b="1" dirty="0"/>
                    </a:p>
                  </a:txBody>
                  <a:tcPr marL="91427" marR="91427" marT="45725" marB="45725"/>
                </a:tc>
                <a:tc>
                  <a:txBody>
                    <a:bodyPr/>
                    <a:lstStyle/>
                    <a:p>
                      <a:r>
                        <a:rPr lang="it-IT" sz="1800" b="1" dirty="0"/>
                        <a:t>si</a:t>
                      </a:r>
                    </a:p>
                  </a:txBody>
                  <a:tcPr marL="91427" marR="91427" marT="45725" marB="45725"/>
                </a:tc>
                <a:tc>
                  <a:txBody>
                    <a:bodyPr/>
                    <a:lstStyle/>
                    <a:p>
                      <a:r>
                        <a:rPr lang="it-IT" sz="1800" b="1" dirty="0"/>
                        <a:t>si</a:t>
                      </a:r>
                    </a:p>
                  </a:txBody>
                  <a:tcPr marL="91427" marR="91427" marT="45725" marB="45725"/>
                </a:tc>
                <a:tc>
                  <a:txBody>
                    <a:bodyPr/>
                    <a:lstStyle/>
                    <a:p>
                      <a:endParaRPr lang="it-IT" sz="1800" b="1"/>
                    </a:p>
                  </a:txBody>
                  <a:tcPr marL="91427" marR="91427" marT="45725" marB="45725"/>
                </a:tc>
                <a:tc>
                  <a:txBody>
                    <a:bodyPr/>
                    <a:lstStyle/>
                    <a:p>
                      <a:endParaRPr lang="it-IT" sz="1800" b="1"/>
                    </a:p>
                  </a:txBody>
                  <a:tcPr marL="91427" marR="91427" marT="45725" marB="45725"/>
                </a:tc>
                <a:tc>
                  <a:txBody>
                    <a:bodyPr/>
                    <a:lstStyle/>
                    <a:p>
                      <a:endParaRPr lang="it-IT" sz="1800" b="1" dirty="0"/>
                    </a:p>
                  </a:txBody>
                  <a:tcPr marL="91427" marR="91427" marT="45725" marB="45725">
                    <a:solidFill>
                      <a:schemeClr val="accent6">
                        <a:lumMod val="20000"/>
                        <a:lumOff val="80000"/>
                      </a:schemeClr>
                    </a:solidFill>
                  </a:tcPr>
                </a:tc>
                <a:tc>
                  <a:txBody>
                    <a:bodyPr/>
                    <a:lstStyle/>
                    <a:p>
                      <a:endParaRPr lang="it-IT" sz="1800" b="1"/>
                    </a:p>
                  </a:txBody>
                  <a:tcPr marL="91427" marR="91427" marT="45725" marB="45725"/>
                </a:tc>
                <a:tc>
                  <a:txBody>
                    <a:bodyPr/>
                    <a:lstStyle/>
                    <a:p>
                      <a:endParaRPr lang="it-IT" sz="1800" b="1" dirty="0"/>
                    </a:p>
                  </a:txBody>
                  <a:tcPr marL="91427" marR="91427" marT="45725" marB="45725"/>
                </a:tc>
                <a:tc>
                  <a:txBody>
                    <a:bodyPr/>
                    <a:lstStyle/>
                    <a:p>
                      <a:endParaRPr lang="it-IT" sz="1800" b="1" dirty="0"/>
                    </a:p>
                  </a:txBody>
                  <a:tcPr marL="91427" marR="91427" marT="45725" marB="45725"/>
                </a:tc>
                <a:tc>
                  <a:txBody>
                    <a:bodyPr/>
                    <a:lstStyle/>
                    <a:p>
                      <a:r>
                        <a:rPr lang="it-IT" sz="1800" b="1" dirty="0"/>
                        <a:t>si</a:t>
                      </a:r>
                    </a:p>
                  </a:txBody>
                  <a:tcPr marL="91427" marR="91427" marT="45725" marB="45725"/>
                </a:tc>
                <a:extLst>
                  <a:ext uri="{0D108BD9-81ED-4DB2-BD59-A6C34878D82A}">
                    <a16:rowId xmlns:a16="http://schemas.microsoft.com/office/drawing/2014/main" val="10007"/>
                  </a:ext>
                </a:extLst>
              </a:tr>
              <a:tr h="579184">
                <a:tc>
                  <a:txBody>
                    <a:bodyPr/>
                    <a:lstStyle/>
                    <a:p>
                      <a:r>
                        <a:rPr lang="it-IT" sz="1400" b="1" dirty="0" err="1"/>
                        <a:t>Ac</a:t>
                      </a:r>
                      <a:r>
                        <a:rPr lang="it-IT" sz="1400" b="1" dirty="0"/>
                        <a:t> ossalico</a:t>
                      </a:r>
                    </a:p>
                  </a:txBody>
                  <a:tcPr marL="91427" marR="91427" marT="45725" marB="45725"/>
                </a:tc>
                <a:tc>
                  <a:txBody>
                    <a:bodyPr/>
                    <a:lstStyle/>
                    <a:p>
                      <a:endParaRPr lang="it-IT" sz="1800" b="1" dirty="0"/>
                    </a:p>
                  </a:txBody>
                  <a:tcPr marL="91427" marR="91427" marT="45725" marB="45725"/>
                </a:tc>
                <a:tc>
                  <a:txBody>
                    <a:bodyPr/>
                    <a:lstStyle/>
                    <a:p>
                      <a:endParaRPr lang="it-IT" sz="1800" b="1" dirty="0"/>
                    </a:p>
                  </a:txBody>
                  <a:tcPr marL="91427" marR="91427" marT="45725" marB="45725"/>
                </a:tc>
                <a:tc>
                  <a:txBody>
                    <a:bodyPr/>
                    <a:lstStyle/>
                    <a:p>
                      <a:endParaRPr lang="it-IT" sz="1800" b="1"/>
                    </a:p>
                  </a:txBody>
                  <a:tcPr marL="91427" marR="91427" marT="45725" marB="45725"/>
                </a:tc>
                <a:tc>
                  <a:txBody>
                    <a:bodyPr/>
                    <a:lstStyle/>
                    <a:p>
                      <a:endParaRPr lang="it-IT" sz="1800" b="1"/>
                    </a:p>
                  </a:txBody>
                  <a:tcPr marL="91427" marR="91427" marT="45725" marB="45725"/>
                </a:tc>
                <a:tc>
                  <a:txBody>
                    <a:bodyPr/>
                    <a:lstStyle/>
                    <a:p>
                      <a:endParaRPr lang="it-IT" sz="1800" b="1"/>
                    </a:p>
                  </a:txBody>
                  <a:tcPr marL="91427" marR="91427" marT="45725" marB="45725"/>
                </a:tc>
                <a:tc>
                  <a:txBody>
                    <a:bodyPr/>
                    <a:lstStyle/>
                    <a:p>
                      <a:r>
                        <a:rPr lang="it-IT" sz="1800" b="1" dirty="0"/>
                        <a:t>si</a:t>
                      </a:r>
                    </a:p>
                  </a:txBody>
                  <a:tcPr marL="91427" marR="91427" marT="45725" marB="45725">
                    <a:solidFill>
                      <a:schemeClr val="accent6">
                        <a:lumMod val="20000"/>
                        <a:lumOff val="80000"/>
                      </a:schemeClr>
                    </a:solidFill>
                  </a:tcPr>
                </a:tc>
                <a:tc>
                  <a:txBody>
                    <a:bodyPr/>
                    <a:lstStyle/>
                    <a:p>
                      <a:endParaRPr lang="it-IT" sz="1800" b="1"/>
                    </a:p>
                  </a:txBody>
                  <a:tcPr marL="91427" marR="91427" marT="45725" marB="45725"/>
                </a:tc>
                <a:tc>
                  <a:txBody>
                    <a:bodyPr/>
                    <a:lstStyle/>
                    <a:p>
                      <a:r>
                        <a:rPr lang="it-IT" sz="1800" b="1" dirty="0"/>
                        <a:t>Si </a:t>
                      </a:r>
                      <a:r>
                        <a:rPr lang="it-IT" sz="1400" b="1" dirty="0"/>
                        <a:t>con </a:t>
                      </a:r>
                      <a:r>
                        <a:rPr lang="it-IT" sz="1400" b="1" dirty="0" err="1"/>
                        <a:t>ac</a:t>
                      </a:r>
                      <a:r>
                        <a:rPr lang="it-IT" sz="1400" b="1" dirty="0"/>
                        <a:t>. citrico</a:t>
                      </a:r>
                    </a:p>
                  </a:txBody>
                  <a:tcPr marL="91427" marR="91427" marT="45725" marB="45725"/>
                </a:tc>
                <a:tc>
                  <a:txBody>
                    <a:bodyPr/>
                    <a:lstStyle/>
                    <a:p>
                      <a:r>
                        <a:rPr lang="it-IT" sz="1800" b="1" dirty="0"/>
                        <a:t>si</a:t>
                      </a:r>
                    </a:p>
                  </a:txBody>
                  <a:tcPr marL="91427" marR="91427" marT="45725" marB="45725"/>
                </a:tc>
                <a:tc>
                  <a:txBody>
                    <a:bodyPr/>
                    <a:lstStyle/>
                    <a:p>
                      <a:endParaRPr lang="it-IT" sz="1800" b="1" dirty="0"/>
                    </a:p>
                  </a:txBody>
                  <a:tcPr marL="91427" marR="91427" marT="45725" marB="45725"/>
                </a:tc>
                <a:extLst>
                  <a:ext uri="{0D108BD9-81ED-4DB2-BD59-A6C34878D82A}">
                    <a16:rowId xmlns:a16="http://schemas.microsoft.com/office/drawing/2014/main" val="10008"/>
                  </a:ext>
                </a:extLst>
              </a:tr>
              <a:tr h="518217">
                <a:tc>
                  <a:txBody>
                    <a:bodyPr/>
                    <a:lstStyle/>
                    <a:p>
                      <a:r>
                        <a:rPr lang="it-IT" sz="1400" b="1" dirty="0"/>
                        <a:t>Orto-</a:t>
                      </a:r>
                      <a:r>
                        <a:rPr lang="it-IT" sz="1400" b="1" dirty="0" err="1"/>
                        <a:t>idrossi</a:t>
                      </a:r>
                      <a:r>
                        <a:rPr lang="it-IT" sz="1400" b="1" dirty="0"/>
                        <a:t>-benzoico</a:t>
                      </a:r>
                    </a:p>
                  </a:txBody>
                  <a:tcPr marL="91427" marR="91427" marT="45725" marB="45725"/>
                </a:tc>
                <a:tc>
                  <a:txBody>
                    <a:bodyPr/>
                    <a:lstStyle/>
                    <a:p>
                      <a:endParaRPr lang="it-IT" sz="1800" b="1" dirty="0"/>
                    </a:p>
                  </a:txBody>
                  <a:tcPr marL="91427" marR="91427" marT="45725" marB="45725"/>
                </a:tc>
                <a:tc>
                  <a:txBody>
                    <a:bodyPr/>
                    <a:lstStyle/>
                    <a:p>
                      <a:endParaRPr lang="it-IT" sz="1800" b="1" dirty="0"/>
                    </a:p>
                  </a:txBody>
                  <a:tcPr marL="91427" marR="91427" marT="45725" marB="45725"/>
                </a:tc>
                <a:tc>
                  <a:txBody>
                    <a:bodyPr/>
                    <a:lstStyle/>
                    <a:p>
                      <a:endParaRPr lang="it-IT" sz="1800" b="1"/>
                    </a:p>
                  </a:txBody>
                  <a:tcPr marL="91427" marR="91427" marT="45725" marB="45725"/>
                </a:tc>
                <a:tc>
                  <a:txBody>
                    <a:bodyPr/>
                    <a:lstStyle/>
                    <a:p>
                      <a:endParaRPr lang="it-IT" sz="1800" b="1"/>
                    </a:p>
                  </a:txBody>
                  <a:tcPr marL="91427" marR="91427" marT="45725" marB="45725"/>
                </a:tc>
                <a:tc>
                  <a:txBody>
                    <a:bodyPr/>
                    <a:lstStyle/>
                    <a:p>
                      <a:endParaRPr lang="it-IT" sz="1800" b="1"/>
                    </a:p>
                  </a:txBody>
                  <a:tcPr marL="91427" marR="91427" marT="45725" marB="45725"/>
                </a:tc>
                <a:tc>
                  <a:txBody>
                    <a:bodyPr/>
                    <a:lstStyle/>
                    <a:p>
                      <a:endParaRPr lang="it-IT" sz="1800" b="1" dirty="0"/>
                    </a:p>
                  </a:txBody>
                  <a:tcPr marL="91427" marR="91427" marT="45725" marB="45725">
                    <a:solidFill>
                      <a:schemeClr val="accent6">
                        <a:lumMod val="20000"/>
                        <a:lumOff val="80000"/>
                      </a:schemeClr>
                    </a:solidFill>
                  </a:tcPr>
                </a:tc>
                <a:tc>
                  <a:txBody>
                    <a:bodyPr/>
                    <a:lstStyle/>
                    <a:p>
                      <a:endParaRPr lang="it-IT" sz="1800" b="1"/>
                    </a:p>
                  </a:txBody>
                  <a:tcPr marL="91427" marR="91427" marT="45725" marB="45725"/>
                </a:tc>
                <a:tc>
                  <a:txBody>
                    <a:bodyPr/>
                    <a:lstStyle/>
                    <a:p>
                      <a:endParaRPr lang="it-IT" sz="1800" b="1"/>
                    </a:p>
                  </a:txBody>
                  <a:tcPr marL="91427" marR="91427" marT="45725" marB="45725"/>
                </a:tc>
                <a:tc>
                  <a:txBody>
                    <a:bodyPr/>
                    <a:lstStyle/>
                    <a:p>
                      <a:endParaRPr lang="it-IT" sz="1800" b="1" dirty="0"/>
                    </a:p>
                  </a:txBody>
                  <a:tcPr marL="91427" marR="91427" marT="45725" marB="45725"/>
                </a:tc>
                <a:tc>
                  <a:txBody>
                    <a:bodyPr/>
                    <a:lstStyle/>
                    <a:p>
                      <a:r>
                        <a:rPr lang="it-IT" sz="1800" b="1" dirty="0"/>
                        <a:t>si</a:t>
                      </a:r>
                    </a:p>
                  </a:txBody>
                  <a:tcPr marL="91427" marR="91427" marT="45725" marB="45725"/>
                </a:tc>
                <a:extLst>
                  <a:ext uri="{0D108BD9-81ED-4DB2-BD59-A6C34878D82A}">
                    <a16:rowId xmlns:a16="http://schemas.microsoft.com/office/drawing/2014/main" val="10009"/>
                  </a:ext>
                </a:extLst>
              </a:tr>
              <a:tr h="603405">
                <a:tc>
                  <a:txBody>
                    <a:bodyPr/>
                    <a:lstStyle/>
                    <a:p>
                      <a:r>
                        <a:rPr lang="it-IT" sz="1400" b="1" dirty="0" err="1"/>
                        <a:t>ossitetraciclina</a:t>
                      </a:r>
                      <a:endParaRPr lang="it-IT" sz="1400" b="1" dirty="0"/>
                    </a:p>
                  </a:txBody>
                  <a:tcPr marL="91427" marR="91427" marT="45725" marB="45725"/>
                </a:tc>
                <a:tc>
                  <a:txBody>
                    <a:bodyPr/>
                    <a:lstStyle/>
                    <a:p>
                      <a:endParaRPr lang="it-IT" sz="1800" b="1" dirty="0"/>
                    </a:p>
                  </a:txBody>
                  <a:tcPr marL="91427" marR="91427" marT="45725" marB="45725"/>
                </a:tc>
                <a:tc>
                  <a:txBody>
                    <a:bodyPr/>
                    <a:lstStyle/>
                    <a:p>
                      <a:endParaRPr lang="it-IT" sz="1800" b="1" dirty="0"/>
                    </a:p>
                  </a:txBody>
                  <a:tcPr marL="91427" marR="91427" marT="45725" marB="45725"/>
                </a:tc>
                <a:tc>
                  <a:txBody>
                    <a:bodyPr/>
                    <a:lstStyle/>
                    <a:p>
                      <a:endParaRPr lang="it-IT" sz="1800" b="1"/>
                    </a:p>
                  </a:txBody>
                  <a:tcPr marL="91427" marR="91427" marT="45725" marB="45725"/>
                </a:tc>
                <a:tc>
                  <a:txBody>
                    <a:bodyPr/>
                    <a:lstStyle/>
                    <a:p>
                      <a:endParaRPr lang="it-IT" sz="1800" b="1"/>
                    </a:p>
                  </a:txBody>
                  <a:tcPr marL="91427" marR="91427" marT="45725" marB="45725"/>
                </a:tc>
                <a:tc>
                  <a:txBody>
                    <a:bodyPr/>
                    <a:lstStyle/>
                    <a:p>
                      <a:endParaRPr lang="it-IT" sz="1800" b="1"/>
                    </a:p>
                  </a:txBody>
                  <a:tcPr marL="91427" marR="91427" marT="45725" marB="45725"/>
                </a:tc>
                <a:tc>
                  <a:txBody>
                    <a:bodyPr/>
                    <a:lstStyle/>
                    <a:p>
                      <a:endParaRPr lang="it-IT" sz="1800" b="1" dirty="0"/>
                    </a:p>
                  </a:txBody>
                  <a:tcPr marL="91427" marR="91427" marT="45725" marB="45725">
                    <a:solidFill>
                      <a:schemeClr val="accent6">
                        <a:lumMod val="20000"/>
                        <a:lumOff val="80000"/>
                      </a:schemeClr>
                    </a:solidFill>
                  </a:tcPr>
                </a:tc>
                <a:tc>
                  <a:txBody>
                    <a:bodyPr/>
                    <a:lstStyle/>
                    <a:p>
                      <a:endParaRPr lang="it-IT" sz="1800" b="1"/>
                    </a:p>
                  </a:txBody>
                  <a:tcPr marL="91427" marR="91427" marT="45725" marB="45725"/>
                </a:tc>
                <a:tc>
                  <a:txBody>
                    <a:bodyPr/>
                    <a:lstStyle/>
                    <a:p>
                      <a:endParaRPr lang="it-IT" sz="1800" b="1"/>
                    </a:p>
                  </a:txBody>
                  <a:tcPr marL="91427" marR="91427" marT="45725" marB="45725"/>
                </a:tc>
                <a:tc>
                  <a:txBody>
                    <a:bodyPr/>
                    <a:lstStyle/>
                    <a:p>
                      <a:endParaRPr lang="it-IT" sz="1800" b="1" dirty="0"/>
                    </a:p>
                  </a:txBody>
                  <a:tcPr marL="91427" marR="91427" marT="45725" marB="45725"/>
                </a:tc>
                <a:tc>
                  <a:txBody>
                    <a:bodyPr/>
                    <a:lstStyle/>
                    <a:p>
                      <a:r>
                        <a:rPr lang="it-IT" sz="1800" b="1" dirty="0"/>
                        <a:t>si</a:t>
                      </a:r>
                    </a:p>
                  </a:txBody>
                  <a:tcPr marL="91427" marR="91427" marT="45725" marB="45725"/>
                </a:tc>
                <a:extLst>
                  <a:ext uri="{0D108BD9-81ED-4DB2-BD59-A6C34878D82A}">
                    <a16:rowId xmlns:a16="http://schemas.microsoft.com/office/drawing/2014/main" val="10010"/>
                  </a:ext>
                </a:extLst>
              </a:tr>
            </a:tbl>
          </a:graphicData>
        </a:graphic>
      </p:graphicFrame>
      <p:sp>
        <p:nvSpPr>
          <p:cNvPr id="21652" name="CasellaDiTesto 3"/>
          <p:cNvSpPr txBox="1">
            <a:spLocks noChangeArrowheads="1"/>
          </p:cNvSpPr>
          <p:nvPr/>
        </p:nvSpPr>
        <p:spPr bwMode="auto">
          <a:xfrm>
            <a:off x="611188" y="1588"/>
            <a:ext cx="7705725" cy="6461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it-IT" altLang="it-IT" sz="1800" b="1"/>
              <a:t>Principi attivi di farmaci registrati per l</a:t>
            </a:r>
            <a:r>
              <a:rPr lang="ja-JP" altLang="it-IT" sz="1800" b="1"/>
              <a:t>’</a:t>
            </a:r>
            <a:r>
              <a:rPr lang="it-IT" altLang="ja-JP" sz="1800" b="1"/>
              <a:t>impiego </a:t>
            </a:r>
          </a:p>
          <a:p>
            <a:pPr algn="ctr" eaLnBrk="1" hangingPunct="1"/>
            <a:r>
              <a:rPr lang="it-IT" altLang="it-IT" sz="1800" b="1"/>
              <a:t>in apicoltura in alcuni paesi Europei</a:t>
            </a:r>
          </a:p>
        </p:txBody>
      </p:sp>
    </p:spTree>
    <p:extLst>
      <p:ext uri="{BB962C8B-B14F-4D97-AF65-F5344CB8AC3E}">
        <p14:creationId xmlns:p14="http://schemas.microsoft.com/office/powerpoint/2010/main" val="1955570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4357688" y="1928813"/>
            <a:ext cx="4357687" cy="292893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2800" b="1" dirty="0">
                <a:solidFill>
                  <a:srgbClr val="FF0000"/>
                </a:solidFill>
              </a:rPr>
              <a:t>Comunicazione del  Rischio</a:t>
            </a:r>
          </a:p>
        </p:txBody>
      </p:sp>
      <p:sp>
        <p:nvSpPr>
          <p:cNvPr id="6" name="Ovale 5"/>
          <p:cNvSpPr/>
          <p:nvPr/>
        </p:nvSpPr>
        <p:spPr>
          <a:xfrm>
            <a:off x="1071563" y="3714750"/>
            <a:ext cx="4429125" cy="2786063"/>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3200" b="1" dirty="0">
                <a:solidFill>
                  <a:srgbClr val="FF0000"/>
                </a:solidFill>
              </a:rPr>
              <a:t>Gestione del Rischio</a:t>
            </a:r>
          </a:p>
        </p:txBody>
      </p:sp>
      <p:sp>
        <p:nvSpPr>
          <p:cNvPr id="7" name="Ovale 6"/>
          <p:cNvSpPr/>
          <p:nvPr/>
        </p:nvSpPr>
        <p:spPr>
          <a:xfrm>
            <a:off x="857250" y="1428750"/>
            <a:ext cx="4214813" cy="2786063"/>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3200" dirty="0">
                <a:solidFill>
                  <a:schemeClr val="tx1"/>
                </a:solidFill>
              </a:rPr>
              <a:t>Valutazione del Rischio</a:t>
            </a:r>
          </a:p>
        </p:txBody>
      </p:sp>
      <p:sp>
        <p:nvSpPr>
          <p:cNvPr id="18436" name="CasellaDiTesto 7"/>
          <p:cNvSpPr txBox="1">
            <a:spLocks noChangeArrowheads="1"/>
          </p:cNvSpPr>
          <p:nvPr/>
        </p:nvSpPr>
        <p:spPr bwMode="auto">
          <a:xfrm>
            <a:off x="785813" y="500063"/>
            <a:ext cx="75863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it-IT" b="1"/>
              <a:t>Procedure dell</a:t>
            </a:r>
            <a:r>
              <a:rPr lang="ja-JP" altLang="it-IT" b="1"/>
              <a:t>’</a:t>
            </a:r>
            <a:r>
              <a:rPr lang="it-IT" altLang="ja-JP" b="1"/>
              <a:t>analisi del rischio (FAO/WHO 2005)</a:t>
            </a:r>
            <a:endParaRPr lang="it-IT" b="1"/>
          </a:p>
        </p:txBody>
      </p:sp>
    </p:spTree>
    <p:extLst>
      <p:ext uri="{BB962C8B-B14F-4D97-AF65-F5344CB8AC3E}">
        <p14:creationId xmlns:p14="http://schemas.microsoft.com/office/powerpoint/2010/main" val="3923458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4357688" y="1928813"/>
            <a:ext cx="4357687" cy="292893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2800" dirty="0">
                <a:solidFill>
                  <a:schemeClr val="tx1"/>
                </a:solidFill>
              </a:rPr>
              <a:t>Comunicazione del  Rischio</a:t>
            </a:r>
          </a:p>
        </p:txBody>
      </p:sp>
      <p:sp>
        <p:nvSpPr>
          <p:cNvPr id="6" name="Ovale 5"/>
          <p:cNvSpPr/>
          <p:nvPr/>
        </p:nvSpPr>
        <p:spPr>
          <a:xfrm>
            <a:off x="1071563" y="3714750"/>
            <a:ext cx="4429125" cy="2786063"/>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3200" dirty="0"/>
              <a:t>Gestione del Rischio</a:t>
            </a:r>
          </a:p>
        </p:txBody>
      </p:sp>
      <p:sp>
        <p:nvSpPr>
          <p:cNvPr id="7" name="Ovale 6"/>
          <p:cNvSpPr/>
          <p:nvPr/>
        </p:nvSpPr>
        <p:spPr>
          <a:xfrm>
            <a:off x="857250" y="1428750"/>
            <a:ext cx="4214813" cy="2786063"/>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2800" b="1" dirty="0">
                <a:solidFill>
                  <a:srgbClr val="C00000"/>
                </a:solidFill>
              </a:rPr>
              <a:t>Valutazione del Rischio da residui Inquinanti e/o contaminanti</a:t>
            </a:r>
          </a:p>
        </p:txBody>
      </p:sp>
      <p:sp>
        <p:nvSpPr>
          <p:cNvPr id="18436" name="CasellaDiTesto 7"/>
          <p:cNvSpPr txBox="1">
            <a:spLocks noChangeArrowheads="1"/>
          </p:cNvSpPr>
          <p:nvPr/>
        </p:nvSpPr>
        <p:spPr bwMode="auto">
          <a:xfrm>
            <a:off x="785813" y="500063"/>
            <a:ext cx="75469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it-IT"/>
              <a:t>Procedure dell</a:t>
            </a:r>
            <a:r>
              <a:rPr lang="ja-JP" altLang="it-IT"/>
              <a:t>’</a:t>
            </a:r>
            <a:r>
              <a:rPr lang="it-IT" altLang="ja-JP"/>
              <a:t>analisi del rischio (FAO/WHO 2005)</a:t>
            </a:r>
            <a:endParaRPr lang="it-IT"/>
          </a:p>
        </p:txBody>
      </p:sp>
    </p:spTree>
    <p:extLst>
      <p:ext uri="{BB962C8B-B14F-4D97-AF65-F5344CB8AC3E}">
        <p14:creationId xmlns:p14="http://schemas.microsoft.com/office/powerpoint/2010/main" val="1208232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152400"/>
            <a:ext cx="8353425" cy="685800"/>
          </a:xfrm>
          <a:solidFill>
            <a:schemeClr val="bg2">
              <a:lumMod val="75000"/>
            </a:schemeClr>
          </a:solidFill>
          <a:ln w="38100">
            <a:solidFill>
              <a:schemeClr val="tx1"/>
            </a:solidFill>
            <a:miter lim="800000"/>
            <a:headEnd/>
            <a:tailEnd/>
          </a:ln>
        </p:spPr>
        <p:txBody>
          <a:bodyPr/>
          <a:lstStyle/>
          <a:p>
            <a:r>
              <a:rPr lang="it-IT" sz="3200" b="1" dirty="0">
                <a:solidFill>
                  <a:srgbClr val="FF3300"/>
                </a:solidFill>
                <a:latin typeface="Trebuchet MS" pitchFamily="34" charset="0"/>
              </a:rPr>
              <a:t>Analisi di Rischio</a:t>
            </a:r>
          </a:p>
        </p:txBody>
      </p:sp>
      <p:sp>
        <p:nvSpPr>
          <p:cNvPr id="6147" name="Text Box 3"/>
          <p:cNvSpPr txBox="1">
            <a:spLocks noChangeArrowheads="1"/>
          </p:cNvSpPr>
          <p:nvPr/>
        </p:nvSpPr>
        <p:spPr bwMode="auto">
          <a:xfrm>
            <a:off x="251520" y="1143000"/>
            <a:ext cx="8784976" cy="5336846"/>
          </a:xfrm>
          <a:prstGeom prst="rect">
            <a:avLst/>
          </a:prstGeom>
          <a:solidFill>
            <a:schemeClr val="bg2">
              <a:lumMod val="90000"/>
            </a:schemeClr>
          </a:solidFill>
          <a:ln w="28575">
            <a:solidFill>
              <a:schemeClr val="tx1"/>
            </a:solidFill>
            <a:miter lim="800000"/>
            <a:headEnd/>
            <a:tailEnd/>
          </a:ln>
          <a:effectLst/>
        </p:spPr>
        <p:txBody>
          <a:bodyPr wrap="square">
            <a:spAutoFit/>
          </a:bodyPr>
          <a:lstStyle/>
          <a:p>
            <a:r>
              <a:rPr lang="it-IT" sz="2400" dirty="0">
                <a:latin typeface="Trebuchet MS" pitchFamily="34" charset="0"/>
              </a:rPr>
              <a:t>			 </a:t>
            </a:r>
            <a:r>
              <a:rPr lang="it-IT" sz="2400" b="1" dirty="0">
                <a:solidFill>
                  <a:srgbClr val="C00000"/>
                </a:solidFill>
                <a:latin typeface="Trebuchet MS" pitchFamily="34" charset="0"/>
              </a:rPr>
              <a:t>Valutazione di rischio</a:t>
            </a:r>
          </a:p>
          <a:p>
            <a:pPr algn="ctr">
              <a:lnSpc>
                <a:spcPct val="80000"/>
              </a:lnSpc>
            </a:pPr>
            <a:endParaRPr lang="it-IT" sz="2400" b="1" dirty="0">
              <a:solidFill>
                <a:srgbClr val="FF3300"/>
              </a:solidFill>
              <a:latin typeface="Trebuchet MS" pitchFamily="34" charset="0"/>
            </a:endParaRPr>
          </a:p>
          <a:p>
            <a:pPr algn="just">
              <a:lnSpc>
                <a:spcPct val="110000"/>
              </a:lnSpc>
              <a:buFontTx/>
              <a:buChar char="•"/>
            </a:pPr>
            <a:r>
              <a:rPr lang="it-IT" sz="2400" b="1" dirty="0">
                <a:solidFill>
                  <a:srgbClr val="C00000"/>
                </a:solidFill>
                <a:latin typeface="Trebuchet MS" pitchFamily="34" charset="0"/>
              </a:rPr>
              <a:t>Identificazione del pericolo:</a:t>
            </a:r>
            <a:r>
              <a:rPr lang="it-IT" sz="2400" dirty="0">
                <a:solidFill>
                  <a:srgbClr val="C00000"/>
                </a:solidFill>
                <a:latin typeface="Trebuchet MS" pitchFamily="34" charset="0"/>
              </a:rPr>
              <a:t> </a:t>
            </a:r>
            <a:r>
              <a:rPr lang="it-IT" sz="2400" dirty="0">
                <a:latin typeface="Trebuchet MS" pitchFamily="34" charset="0"/>
              </a:rPr>
              <a:t>indagine preliminare</a:t>
            </a:r>
          </a:p>
          <a:p>
            <a:pPr algn="just">
              <a:lnSpc>
                <a:spcPct val="110000"/>
              </a:lnSpc>
              <a:buFontTx/>
              <a:buChar char="•"/>
            </a:pPr>
            <a:endParaRPr lang="it-IT" sz="2400" dirty="0">
              <a:latin typeface="Trebuchet MS" pitchFamily="34" charset="0"/>
            </a:endParaRPr>
          </a:p>
          <a:p>
            <a:pPr algn="just">
              <a:lnSpc>
                <a:spcPct val="110000"/>
              </a:lnSpc>
              <a:buFontTx/>
              <a:buChar char="•"/>
            </a:pPr>
            <a:r>
              <a:rPr lang="it-IT" sz="2400" b="1" dirty="0">
                <a:solidFill>
                  <a:srgbClr val="C00000"/>
                </a:solidFill>
                <a:latin typeface="Trebuchet MS" pitchFamily="34" charset="0"/>
              </a:rPr>
              <a:t>Caratterizzazione del pericolo:</a:t>
            </a:r>
            <a:r>
              <a:rPr lang="it-IT" sz="2400" dirty="0">
                <a:solidFill>
                  <a:srgbClr val="C00000"/>
                </a:solidFill>
                <a:latin typeface="Trebuchet MS" pitchFamily="34" charset="0"/>
              </a:rPr>
              <a:t> </a:t>
            </a:r>
            <a:r>
              <a:rPr lang="it-IT" sz="2400" dirty="0">
                <a:latin typeface="Trebuchet MS" pitchFamily="34" charset="0"/>
              </a:rPr>
              <a:t>valutazione dose-risposta</a:t>
            </a:r>
          </a:p>
          <a:p>
            <a:pPr algn="just">
              <a:lnSpc>
                <a:spcPct val="110000"/>
              </a:lnSpc>
              <a:buFontTx/>
              <a:buChar char="•"/>
            </a:pPr>
            <a:endParaRPr lang="it-IT" sz="2400" dirty="0">
              <a:latin typeface="Trebuchet MS" pitchFamily="34" charset="0"/>
            </a:endParaRPr>
          </a:p>
          <a:p>
            <a:pPr algn="just">
              <a:lnSpc>
                <a:spcPct val="110000"/>
              </a:lnSpc>
              <a:buFontTx/>
              <a:buChar char="•"/>
            </a:pPr>
            <a:r>
              <a:rPr lang="it-IT" sz="2400" b="1" dirty="0">
                <a:solidFill>
                  <a:srgbClr val="C00000"/>
                </a:solidFill>
                <a:latin typeface="Trebuchet MS" pitchFamily="34" charset="0"/>
              </a:rPr>
              <a:t>Determinazione della sicurezza:</a:t>
            </a:r>
            <a:r>
              <a:rPr lang="it-IT" sz="2400" dirty="0">
                <a:solidFill>
                  <a:srgbClr val="C00000"/>
                </a:solidFill>
                <a:latin typeface="Trebuchet MS" pitchFamily="34" charset="0"/>
              </a:rPr>
              <a:t> </a:t>
            </a:r>
            <a:r>
              <a:rPr lang="it-IT" sz="2400" dirty="0">
                <a:latin typeface="Trebuchet MS" pitchFamily="34" charset="0"/>
              </a:rPr>
              <a:t>definizione della TDI</a:t>
            </a:r>
            <a:endParaRPr lang="it-IT" sz="2400" b="1" dirty="0">
              <a:solidFill>
                <a:srgbClr val="FF3300"/>
              </a:solidFill>
              <a:latin typeface="Trebuchet MS" pitchFamily="34" charset="0"/>
            </a:endParaRPr>
          </a:p>
          <a:p>
            <a:pPr algn="just">
              <a:lnSpc>
                <a:spcPct val="110000"/>
              </a:lnSpc>
              <a:buFontTx/>
              <a:buChar char="•"/>
            </a:pPr>
            <a:endParaRPr lang="it-IT" sz="2400" dirty="0">
              <a:latin typeface="Trebuchet MS" pitchFamily="34" charset="0"/>
            </a:endParaRPr>
          </a:p>
          <a:p>
            <a:pPr>
              <a:lnSpc>
                <a:spcPct val="80000"/>
              </a:lnSpc>
              <a:buFontTx/>
              <a:buChar char="•"/>
            </a:pPr>
            <a:r>
              <a:rPr lang="it-IT" sz="2400" b="1" dirty="0">
                <a:solidFill>
                  <a:schemeClr val="folHlink"/>
                </a:solidFill>
                <a:latin typeface="Trebuchet MS" pitchFamily="34" charset="0"/>
              </a:rPr>
              <a:t>Gestione del rischio</a:t>
            </a:r>
            <a:r>
              <a:rPr lang="it-IT" sz="2400" b="1" dirty="0">
                <a:solidFill>
                  <a:srgbClr val="FF3300"/>
                </a:solidFill>
                <a:latin typeface="Trebuchet MS" pitchFamily="34" charset="0"/>
              </a:rPr>
              <a:t>:</a:t>
            </a:r>
            <a:r>
              <a:rPr lang="it-IT" sz="2400" dirty="0">
                <a:latin typeface="Trebuchet MS" pitchFamily="34" charset="0"/>
              </a:rPr>
              <a:t> concentrazioni massime tollerabili </a:t>
            </a:r>
          </a:p>
          <a:p>
            <a:pPr>
              <a:lnSpc>
                <a:spcPct val="80000"/>
              </a:lnSpc>
              <a:buFontTx/>
              <a:buChar char="•"/>
            </a:pPr>
            <a:endParaRPr lang="it-IT" sz="2400" b="1" dirty="0">
              <a:solidFill>
                <a:srgbClr val="FF3300"/>
              </a:solidFill>
              <a:latin typeface="Trebuchet MS" pitchFamily="34" charset="0"/>
            </a:endParaRPr>
          </a:p>
          <a:p>
            <a:pPr>
              <a:lnSpc>
                <a:spcPct val="110000"/>
              </a:lnSpc>
              <a:buFontTx/>
              <a:buChar char="•"/>
            </a:pPr>
            <a:r>
              <a:rPr lang="it-IT" sz="2400" b="1" dirty="0">
                <a:solidFill>
                  <a:schemeClr val="folHlink"/>
                </a:solidFill>
                <a:latin typeface="Trebuchet MS" pitchFamily="34" charset="0"/>
              </a:rPr>
              <a:t>Caratterizzazione del rischio</a:t>
            </a:r>
            <a:r>
              <a:rPr lang="it-IT" sz="2400" dirty="0">
                <a:latin typeface="Trebuchet MS" pitchFamily="34" charset="0"/>
              </a:rPr>
              <a:t>: valutazione dell’esposizione </a:t>
            </a:r>
            <a:br>
              <a:rPr lang="it-IT" sz="2400" dirty="0">
                <a:latin typeface="Trebuchet MS" pitchFamily="34" charset="0"/>
              </a:rPr>
            </a:br>
            <a:r>
              <a:rPr lang="it-IT" sz="2400" dirty="0">
                <a:latin typeface="Trebuchet MS" pitchFamily="34" charset="0"/>
              </a:rPr>
              <a:t> 			              confronto con i limiti soglia</a:t>
            </a:r>
          </a:p>
          <a:p>
            <a:pPr algn="ctr"/>
            <a:endParaRPr lang="it-IT" sz="2400" b="1" dirty="0">
              <a:latin typeface="Trebuchet MS" pitchFamily="34" charset="0"/>
            </a:endParaRPr>
          </a:p>
          <a:p>
            <a:pPr>
              <a:buFontTx/>
              <a:buChar char="•"/>
            </a:pPr>
            <a:r>
              <a:rPr lang="it-IT" sz="2400" b="1" dirty="0">
                <a:latin typeface="Trebuchet MS" pitchFamily="34" charset="0"/>
              </a:rPr>
              <a:t>Comunicazione del rischio</a:t>
            </a:r>
          </a:p>
        </p:txBody>
      </p:sp>
    </p:spTree>
    <p:extLst>
      <p:ext uri="{BB962C8B-B14F-4D97-AF65-F5344CB8AC3E}">
        <p14:creationId xmlns:p14="http://schemas.microsoft.com/office/powerpoint/2010/main" val="738958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333375"/>
            <a:ext cx="7991475" cy="1079500"/>
          </a:xfrm>
          <a:solidFill>
            <a:srgbClr val="FFFFCC"/>
          </a:solidFill>
          <a:ln w="19050">
            <a:solidFill>
              <a:schemeClr val="tx1"/>
            </a:solidFill>
            <a:miter lim="800000"/>
            <a:headEnd/>
            <a:tailEnd/>
          </a:ln>
        </p:spPr>
        <p:txBody>
          <a:bodyPr/>
          <a:lstStyle/>
          <a:p>
            <a:pPr>
              <a:lnSpc>
                <a:spcPct val="70000"/>
              </a:lnSpc>
            </a:pPr>
            <a:r>
              <a:rPr lang="it-IT" sz="2400" b="1" dirty="0">
                <a:solidFill>
                  <a:srgbClr val="FF3300"/>
                </a:solidFill>
                <a:latin typeface="Trebuchet MS" pitchFamily="34" charset="0"/>
              </a:rPr>
              <a:t>CARATTERIZZAZIONE DEL PERICOLO</a:t>
            </a:r>
            <a:br>
              <a:rPr lang="it-IT" sz="2400" b="1" dirty="0">
                <a:solidFill>
                  <a:srgbClr val="FF3300"/>
                </a:solidFill>
                <a:latin typeface="Trebuchet MS" pitchFamily="34" charset="0"/>
              </a:rPr>
            </a:br>
            <a:r>
              <a:rPr lang="it-IT" sz="2400" b="1" dirty="0">
                <a:solidFill>
                  <a:schemeClr val="tx1"/>
                </a:solidFill>
                <a:latin typeface="Trebuchet MS" pitchFamily="34" charset="0"/>
              </a:rPr>
              <a:t> </a:t>
            </a:r>
            <a:br>
              <a:rPr lang="it-IT" sz="2400" b="1" dirty="0">
                <a:solidFill>
                  <a:schemeClr val="tx1"/>
                </a:solidFill>
                <a:latin typeface="Trebuchet MS" pitchFamily="34" charset="0"/>
              </a:rPr>
            </a:br>
            <a:r>
              <a:rPr lang="it-IT" sz="1800" b="1" dirty="0">
                <a:solidFill>
                  <a:schemeClr val="tx1"/>
                </a:solidFill>
                <a:latin typeface="Trebuchet MS" pitchFamily="34" charset="0"/>
              </a:rPr>
              <a:t>SICUREZZA PER ESPOSIZIONI DI LUNGA DURATA</a:t>
            </a:r>
          </a:p>
        </p:txBody>
      </p:sp>
      <p:sp>
        <p:nvSpPr>
          <p:cNvPr id="19459" name="Text Box 3"/>
          <p:cNvSpPr txBox="1">
            <a:spLocks noChangeArrowheads="1"/>
          </p:cNvSpPr>
          <p:nvPr/>
        </p:nvSpPr>
        <p:spPr bwMode="auto">
          <a:xfrm>
            <a:off x="684213" y="1700213"/>
            <a:ext cx="7989887" cy="4551362"/>
          </a:xfrm>
          <a:prstGeom prst="rect">
            <a:avLst/>
          </a:prstGeom>
          <a:solidFill>
            <a:schemeClr val="accent3">
              <a:lumMod val="20000"/>
              <a:lumOff val="80000"/>
            </a:schemeClr>
          </a:solidFill>
          <a:ln w="28575">
            <a:solidFill>
              <a:schemeClr val="tx1"/>
            </a:solidFill>
            <a:miter lim="800000"/>
            <a:headEnd/>
            <a:tailEnd/>
          </a:ln>
          <a:effectLst/>
        </p:spPr>
        <p:txBody>
          <a:bodyPr>
            <a:spAutoFit/>
          </a:bodyPr>
          <a:lstStyle/>
          <a:p>
            <a:pPr>
              <a:lnSpc>
                <a:spcPct val="80000"/>
              </a:lnSpc>
              <a:buFont typeface="Wingdings" pitchFamily="2" charset="2"/>
              <a:buChar char="Ø"/>
            </a:pPr>
            <a:r>
              <a:rPr lang="it-IT" b="1" dirty="0">
                <a:solidFill>
                  <a:schemeClr val="tx2"/>
                </a:solidFill>
                <a:latin typeface="Trebuchet MS" pitchFamily="34" charset="0"/>
              </a:rPr>
              <a:t> Sperimentazione </a:t>
            </a:r>
            <a:r>
              <a:rPr lang="it-IT" b="1" u="sng" dirty="0">
                <a:solidFill>
                  <a:schemeClr val="tx2"/>
                </a:solidFill>
                <a:latin typeface="Trebuchet MS" pitchFamily="34" charset="0"/>
              </a:rPr>
              <a:t>croniche</a:t>
            </a:r>
            <a:r>
              <a:rPr lang="it-IT" sz="1600" dirty="0">
                <a:solidFill>
                  <a:schemeClr val="tx2"/>
                </a:solidFill>
                <a:latin typeface="Trebuchet MS" pitchFamily="34" charset="0"/>
              </a:rPr>
              <a:t> (70% della vita fisiologica) su animali </a:t>
            </a:r>
            <a:r>
              <a:rPr lang="it-IT" sz="1600" u="sng" dirty="0">
                <a:solidFill>
                  <a:schemeClr val="tx2"/>
                </a:solidFill>
                <a:latin typeface="Trebuchet MS" pitchFamily="34" charset="0"/>
              </a:rPr>
              <a:t>sensibili</a:t>
            </a:r>
            <a:r>
              <a:rPr lang="it-IT" sz="1600" dirty="0">
                <a:solidFill>
                  <a:schemeClr val="tx2"/>
                </a:solidFill>
                <a:latin typeface="Trebuchet MS" pitchFamily="34" charset="0"/>
              </a:rPr>
              <a:t> </a:t>
            </a:r>
          </a:p>
          <a:p>
            <a:pPr>
              <a:lnSpc>
                <a:spcPct val="80000"/>
              </a:lnSpc>
              <a:buFont typeface="Wingdings" pitchFamily="2" charset="2"/>
              <a:buChar char="Ø"/>
            </a:pPr>
            <a:endParaRPr lang="it-IT" sz="1600" dirty="0">
              <a:solidFill>
                <a:schemeClr val="tx2"/>
              </a:solidFill>
              <a:latin typeface="Trebuchet MS" pitchFamily="34" charset="0"/>
            </a:endParaRPr>
          </a:p>
          <a:p>
            <a:pPr>
              <a:lnSpc>
                <a:spcPct val="80000"/>
              </a:lnSpc>
              <a:buFont typeface="Wingdings" pitchFamily="2" charset="2"/>
              <a:buChar char="Ø"/>
            </a:pPr>
            <a:r>
              <a:rPr lang="it-IT" b="1" dirty="0">
                <a:solidFill>
                  <a:schemeClr val="tx2"/>
                </a:solidFill>
                <a:latin typeface="Trebuchet MS" pitchFamily="34" charset="0"/>
              </a:rPr>
              <a:t> Dati epidemiologici (UOMO</a:t>
            </a:r>
            <a:r>
              <a:rPr lang="it-IT" sz="1600" dirty="0">
                <a:solidFill>
                  <a:schemeClr val="tx2"/>
                </a:solidFill>
                <a:latin typeface="Trebuchet MS" pitchFamily="34" charset="0"/>
              </a:rPr>
              <a:t>) </a:t>
            </a:r>
          </a:p>
          <a:p>
            <a:pPr algn="ctr">
              <a:lnSpc>
                <a:spcPct val="80000"/>
              </a:lnSpc>
            </a:pPr>
            <a:endParaRPr lang="it-IT" b="1" dirty="0">
              <a:solidFill>
                <a:srgbClr val="FF3300"/>
              </a:solidFill>
              <a:latin typeface="Trebuchet MS" pitchFamily="34" charset="0"/>
            </a:endParaRPr>
          </a:p>
          <a:p>
            <a:pPr algn="ctr">
              <a:lnSpc>
                <a:spcPct val="80000"/>
              </a:lnSpc>
            </a:pPr>
            <a:r>
              <a:rPr lang="it-IT" b="1" dirty="0">
                <a:solidFill>
                  <a:srgbClr val="CC0000"/>
                </a:solidFill>
                <a:latin typeface="Trebuchet MS" pitchFamily="34" charset="0"/>
              </a:rPr>
              <a:t>DEFINIZIONE DELLE DOSI SOGLIA </a:t>
            </a:r>
          </a:p>
          <a:p>
            <a:pPr algn="ctr">
              <a:lnSpc>
                <a:spcPct val="30000"/>
              </a:lnSpc>
            </a:pPr>
            <a:endParaRPr lang="it-IT" b="1" dirty="0">
              <a:solidFill>
                <a:srgbClr val="FF0000"/>
              </a:solidFill>
              <a:latin typeface="Trebuchet MS" pitchFamily="34" charset="0"/>
            </a:endParaRPr>
          </a:p>
          <a:p>
            <a:pPr>
              <a:lnSpc>
                <a:spcPct val="80000"/>
              </a:lnSpc>
              <a:buFont typeface="Wingdings" pitchFamily="2" charset="2"/>
              <a:buNone/>
            </a:pPr>
            <a:endParaRPr lang="it-IT" sz="1600" dirty="0">
              <a:solidFill>
                <a:schemeClr val="tx2"/>
              </a:solidFill>
              <a:latin typeface="Trebuchet MS" pitchFamily="34" charset="0"/>
            </a:endParaRPr>
          </a:p>
          <a:p>
            <a:pPr>
              <a:lnSpc>
                <a:spcPct val="80000"/>
              </a:lnSpc>
              <a:buFont typeface="Wingdings" pitchFamily="2" charset="2"/>
              <a:buNone/>
            </a:pPr>
            <a:r>
              <a:rPr lang="it-IT" b="1" dirty="0">
                <a:solidFill>
                  <a:srgbClr val="CC0000"/>
                </a:solidFill>
                <a:latin typeface="Trebuchet MS" pitchFamily="34" charset="0"/>
              </a:rPr>
              <a:t>NOAEL - LOAEL</a:t>
            </a:r>
            <a:r>
              <a:rPr lang="it-IT" b="1" dirty="0">
                <a:latin typeface="Trebuchet MS" pitchFamily="34" charset="0"/>
              </a:rPr>
              <a:t> :</a:t>
            </a:r>
            <a:r>
              <a:rPr lang="it-IT" dirty="0">
                <a:latin typeface="Trebuchet MS" pitchFamily="34" charset="0"/>
              </a:rPr>
              <a:t> </a:t>
            </a:r>
            <a:r>
              <a:rPr lang="en-GB" sz="1600" b="1" dirty="0">
                <a:latin typeface="Trebuchet MS" pitchFamily="34" charset="0"/>
              </a:rPr>
              <a:t>No (Lowest)-observed-adverse-effect-level)</a:t>
            </a:r>
            <a:r>
              <a:rPr lang="en-GB" sz="2400" dirty="0">
                <a:latin typeface="Trebuchet MS" pitchFamily="34" charset="0"/>
              </a:rPr>
              <a:t> </a:t>
            </a:r>
            <a:endParaRPr lang="it-IT" dirty="0">
              <a:latin typeface="Trebuchet MS" pitchFamily="34" charset="0"/>
            </a:endParaRPr>
          </a:p>
          <a:p>
            <a:pPr>
              <a:lnSpc>
                <a:spcPct val="80000"/>
              </a:lnSpc>
              <a:buFont typeface="Wingdings" pitchFamily="2" charset="2"/>
              <a:buNone/>
            </a:pPr>
            <a:endParaRPr lang="it-IT" sz="1600" dirty="0">
              <a:latin typeface="Trebuchet MS" pitchFamily="34" charset="0"/>
            </a:endParaRPr>
          </a:p>
          <a:p>
            <a:r>
              <a:rPr lang="de-DE" b="1" dirty="0">
                <a:solidFill>
                  <a:srgbClr val="CC0000"/>
                </a:solidFill>
                <a:latin typeface="Trebuchet MS" pitchFamily="34" charset="0"/>
              </a:rPr>
              <a:t>BMD= Benchmark dose</a:t>
            </a:r>
            <a:r>
              <a:rPr lang="de-DE" sz="1600" dirty="0">
                <a:latin typeface="Trebuchet MS" pitchFamily="34" charset="0"/>
              </a:rPr>
              <a:t> –       </a:t>
            </a:r>
            <a:r>
              <a:rPr lang="de-DE" sz="1600" b="1" dirty="0">
                <a:solidFill>
                  <a:srgbClr val="CC0000"/>
                </a:solidFill>
                <a:latin typeface="Trebuchet MS" pitchFamily="34" charset="0"/>
              </a:rPr>
              <a:t>BMDL</a:t>
            </a:r>
            <a:r>
              <a:rPr lang="de-DE" sz="1600" dirty="0">
                <a:latin typeface="Trebuchet MS" pitchFamily="34" charset="0"/>
              </a:rPr>
              <a:t>= </a:t>
            </a:r>
            <a:r>
              <a:rPr lang="de-DE" sz="1600" b="1" dirty="0" err="1">
                <a:latin typeface="Trebuchet MS" pitchFamily="34" charset="0"/>
              </a:rPr>
              <a:t>BMDLower</a:t>
            </a:r>
            <a:r>
              <a:rPr lang="de-DE" sz="1600" b="1" dirty="0">
                <a:latin typeface="Trebuchet MS" pitchFamily="34" charset="0"/>
              </a:rPr>
              <a:t> </a:t>
            </a:r>
            <a:r>
              <a:rPr lang="de-DE" sz="1600" b="1" dirty="0" err="1">
                <a:latin typeface="Trebuchet MS" pitchFamily="34" charset="0"/>
              </a:rPr>
              <a:t>limit</a:t>
            </a:r>
            <a:r>
              <a:rPr lang="de-DE" sz="1600" dirty="0">
                <a:latin typeface="Trebuchet MS" pitchFamily="34" charset="0"/>
              </a:rPr>
              <a:t> </a:t>
            </a:r>
          </a:p>
          <a:p>
            <a:pPr algn="just"/>
            <a:r>
              <a:rPr lang="it-IT" sz="1600" dirty="0">
                <a:latin typeface="Trebuchet MS" pitchFamily="34" charset="0"/>
              </a:rPr>
              <a:t>Valutazione quantitativa che utilizza una curva dose-probabilità per determinare il livello di dosaggio equivalente al NOAEL (sotto del rischio di background). </a:t>
            </a:r>
          </a:p>
          <a:p>
            <a:pPr>
              <a:lnSpc>
                <a:spcPct val="80000"/>
              </a:lnSpc>
              <a:buFont typeface="Wingdings" pitchFamily="2" charset="2"/>
              <a:buNone/>
            </a:pPr>
            <a:endParaRPr lang="it-IT" sz="1600" dirty="0">
              <a:solidFill>
                <a:schemeClr val="tx2"/>
              </a:solidFill>
              <a:latin typeface="Trebuchet MS" pitchFamily="34" charset="0"/>
            </a:endParaRPr>
          </a:p>
          <a:p>
            <a:pPr>
              <a:lnSpc>
                <a:spcPct val="80000"/>
              </a:lnSpc>
              <a:buFont typeface="Wingdings" pitchFamily="2" charset="2"/>
              <a:buNone/>
            </a:pPr>
            <a:r>
              <a:rPr lang="it-IT" b="1" dirty="0">
                <a:solidFill>
                  <a:srgbClr val="CC0000"/>
                </a:solidFill>
                <a:latin typeface="Trebuchet MS" pitchFamily="34" charset="0"/>
              </a:rPr>
              <a:t>EHDI</a:t>
            </a:r>
            <a:r>
              <a:rPr lang="it-IT" b="1" dirty="0">
                <a:latin typeface="Trebuchet MS" pitchFamily="34" charset="0"/>
              </a:rPr>
              <a:t>=</a:t>
            </a:r>
            <a:r>
              <a:rPr lang="it-IT" sz="1600" b="1" dirty="0">
                <a:latin typeface="Trebuchet MS" pitchFamily="34" charset="0"/>
              </a:rPr>
              <a:t> (</a:t>
            </a:r>
            <a:r>
              <a:rPr lang="it-IT" sz="1600" b="1" dirty="0" err="1">
                <a:latin typeface="Trebuchet MS" pitchFamily="34" charset="0"/>
              </a:rPr>
              <a:t>Equivalent</a:t>
            </a:r>
            <a:r>
              <a:rPr lang="it-IT" sz="1600" b="1" dirty="0">
                <a:latin typeface="Trebuchet MS" pitchFamily="34" charset="0"/>
              </a:rPr>
              <a:t> – Human - </a:t>
            </a:r>
            <a:r>
              <a:rPr lang="it-IT" sz="1600" b="1" dirty="0" err="1">
                <a:latin typeface="Trebuchet MS" pitchFamily="34" charset="0"/>
              </a:rPr>
              <a:t>Daily</a:t>
            </a:r>
            <a:r>
              <a:rPr lang="it-IT" sz="1600" b="1" dirty="0">
                <a:latin typeface="Trebuchet MS" pitchFamily="34" charset="0"/>
              </a:rPr>
              <a:t> - </a:t>
            </a:r>
            <a:r>
              <a:rPr lang="it-IT" sz="1600" b="1" dirty="0" err="1">
                <a:latin typeface="Trebuchet MS" pitchFamily="34" charset="0"/>
              </a:rPr>
              <a:t>Intake</a:t>
            </a:r>
            <a:r>
              <a:rPr lang="it-IT" sz="1600" b="1" dirty="0">
                <a:latin typeface="Trebuchet MS" pitchFamily="34" charset="0"/>
              </a:rPr>
              <a:t>) per sostanze bioaccumulabili:</a:t>
            </a:r>
            <a:endParaRPr lang="it-IT" sz="1600" dirty="0">
              <a:latin typeface="Trebuchet MS" pitchFamily="34" charset="0"/>
            </a:endParaRPr>
          </a:p>
          <a:p>
            <a:pPr algn="just"/>
            <a:r>
              <a:rPr lang="it-IT" sz="1600" dirty="0">
                <a:latin typeface="Trebuchet MS" pitchFamily="34" charset="0"/>
              </a:rPr>
              <a:t>Dose che l’uomo deve assumere giornalmente per lunghi periodi per arrivare (</a:t>
            </a:r>
            <a:r>
              <a:rPr lang="it-IT" sz="1600" u="sng" dirty="0">
                <a:latin typeface="Trebuchet MS" pitchFamily="34" charset="0"/>
              </a:rPr>
              <a:t>all’equilibrio</a:t>
            </a:r>
            <a:r>
              <a:rPr lang="it-IT" sz="1600" dirty="0">
                <a:latin typeface="Trebuchet MS" pitchFamily="34" charset="0"/>
              </a:rPr>
              <a:t>) ad avere un carico corporeo come quello che negli animali ha prodotto un NOAEL o un LOAEL</a:t>
            </a:r>
          </a:p>
          <a:p>
            <a:pPr>
              <a:lnSpc>
                <a:spcPct val="80000"/>
              </a:lnSpc>
              <a:buFont typeface="Wingdings" pitchFamily="2" charset="2"/>
              <a:buNone/>
            </a:pPr>
            <a:endParaRPr lang="it-IT" sz="1600" dirty="0">
              <a:solidFill>
                <a:schemeClr val="tx2"/>
              </a:solidFill>
              <a:latin typeface="Trebuchet MS" pitchFamily="34" charset="0"/>
            </a:endParaRPr>
          </a:p>
          <a:p>
            <a:pPr>
              <a:lnSpc>
                <a:spcPct val="80000"/>
              </a:lnSpc>
            </a:pPr>
            <a:r>
              <a:rPr lang="it-IT" sz="1600" b="1" dirty="0">
                <a:solidFill>
                  <a:srgbClr val="FF0000"/>
                </a:solidFill>
                <a:latin typeface="Trebuchet MS" pitchFamily="34" charset="0"/>
              </a:rPr>
              <a:t>per diossine e PCB sono necessari  20 – 30 anni per raggiungere un carico corporeo stabile</a:t>
            </a:r>
            <a:r>
              <a:rPr lang="it-IT" sz="2400" b="1" dirty="0">
                <a:solidFill>
                  <a:srgbClr val="FF0000"/>
                </a:solidFill>
                <a:latin typeface="Trebuchet MS" pitchFamily="34" charset="0"/>
              </a:rPr>
              <a:t> </a:t>
            </a:r>
          </a:p>
        </p:txBody>
      </p:sp>
    </p:spTree>
    <p:extLst>
      <p:ext uri="{BB962C8B-B14F-4D97-AF65-F5344CB8AC3E}">
        <p14:creationId xmlns:p14="http://schemas.microsoft.com/office/powerpoint/2010/main" val="2979570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69925" y="13366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it-IT" sz="2400">
              <a:latin typeface="Trebuchet MS" pitchFamily="34" charset="0"/>
            </a:endParaRPr>
          </a:p>
        </p:txBody>
      </p:sp>
      <p:sp>
        <p:nvSpPr>
          <p:cNvPr id="21507" name="Text Box 3"/>
          <p:cNvSpPr txBox="1">
            <a:spLocks noChangeArrowheads="1"/>
          </p:cNvSpPr>
          <p:nvPr/>
        </p:nvSpPr>
        <p:spPr bwMode="auto">
          <a:xfrm>
            <a:off x="468313" y="1341438"/>
            <a:ext cx="8135937" cy="1035050"/>
          </a:xfrm>
          <a:prstGeom prst="rect">
            <a:avLst/>
          </a:prstGeom>
          <a:solidFill>
            <a:schemeClr val="bg2">
              <a:lumMod val="90000"/>
            </a:schemeClr>
          </a:solidFill>
          <a:ln w="28575">
            <a:solidFill>
              <a:schemeClr val="tx1"/>
            </a:solidFill>
            <a:miter lim="800000"/>
            <a:headEnd/>
            <a:tailEnd/>
          </a:ln>
          <a:effectLst/>
        </p:spPr>
        <p:txBody>
          <a:bodyPr>
            <a:spAutoFit/>
          </a:bodyPr>
          <a:lstStyle/>
          <a:p>
            <a:r>
              <a:rPr lang="it-IT" sz="2000">
                <a:solidFill>
                  <a:schemeClr val="tx2"/>
                </a:solidFill>
                <a:latin typeface="Trebuchet MS" pitchFamily="34" charset="0"/>
              </a:rPr>
              <a:t>		        </a:t>
            </a:r>
            <a:r>
              <a:rPr lang="it-IT" sz="2000" b="1">
                <a:solidFill>
                  <a:schemeClr val="tx2"/>
                </a:solidFill>
                <a:latin typeface="Trebuchet MS" pitchFamily="34" charset="0"/>
              </a:rPr>
              <a:t>NOAEL o LOAEL o BMDL o EHDI</a:t>
            </a:r>
            <a:endParaRPr lang="de-DE" sz="2000" b="1">
              <a:latin typeface="Trebuchet MS" pitchFamily="34" charset="0"/>
            </a:endParaRPr>
          </a:p>
          <a:p>
            <a:r>
              <a:rPr lang="it-IT" sz="2000" b="1">
                <a:solidFill>
                  <a:srgbClr val="FF3300"/>
                </a:solidFill>
                <a:latin typeface="Trebuchet MS" pitchFamily="34" charset="0"/>
              </a:rPr>
              <a:t>LIMITE SOGLIA</a:t>
            </a:r>
            <a:r>
              <a:rPr lang="it-IT" sz="2000">
                <a:latin typeface="Trebuchet MS" pitchFamily="34" charset="0"/>
              </a:rPr>
              <a:t> = -----------------------------------------------</a:t>
            </a:r>
          </a:p>
          <a:p>
            <a:r>
              <a:rPr lang="it-IT" sz="2000" b="1">
                <a:solidFill>
                  <a:schemeClr val="tx2"/>
                </a:solidFill>
                <a:latin typeface="Trebuchet MS" pitchFamily="34" charset="0"/>
              </a:rPr>
              <a:t>                      Fattore di incertezza/sicurezza (UF/SF)</a:t>
            </a:r>
          </a:p>
        </p:txBody>
      </p:sp>
      <p:sp>
        <p:nvSpPr>
          <p:cNvPr id="21508" name="Rectangle 4"/>
          <p:cNvSpPr>
            <a:spLocks noGrp="1" noChangeArrowheads="1"/>
          </p:cNvSpPr>
          <p:nvPr>
            <p:ph type="title"/>
          </p:nvPr>
        </p:nvSpPr>
        <p:spPr>
          <a:xfrm>
            <a:off x="468313" y="188913"/>
            <a:ext cx="8135937" cy="863600"/>
          </a:xfrm>
          <a:solidFill>
            <a:schemeClr val="bg1">
              <a:lumMod val="95000"/>
            </a:schemeClr>
          </a:solidFill>
          <a:ln w="38100">
            <a:solidFill>
              <a:schemeClr val="tx1"/>
            </a:solidFill>
            <a:miter lim="800000"/>
            <a:headEnd/>
            <a:tailEnd/>
          </a:ln>
        </p:spPr>
        <p:txBody>
          <a:bodyPr/>
          <a:lstStyle/>
          <a:p>
            <a:r>
              <a:rPr lang="it-IT" sz="2000" b="1" dirty="0">
                <a:solidFill>
                  <a:srgbClr val="C00000"/>
                </a:solidFill>
                <a:latin typeface="Trebuchet MS" pitchFamily="34" charset="0"/>
              </a:rPr>
              <a:t>DETERMINAZIONE DELLA SICUREZZA </a:t>
            </a:r>
            <a:br>
              <a:rPr lang="it-IT" sz="2000" b="1" dirty="0">
                <a:solidFill>
                  <a:schemeClr val="bg1">
                    <a:lumMod val="95000"/>
                  </a:schemeClr>
                </a:solidFill>
                <a:latin typeface="Trebuchet MS" pitchFamily="34" charset="0"/>
              </a:rPr>
            </a:br>
            <a:r>
              <a:rPr lang="it-IT" sz="1800" b="1" dirty="0">
                <a:solidFill>
                  <a:schemeClr val="tx1">
                    <a:lumMod val="95000"/>
                    <a:lumOff val="5000"/>
                  </a:schemeClr>
                </a:solidFill>
                <a:latin typeface="Trebuchet MS" pitchFamily="34" charset="0"/>
              </a:rPr>
              <a:t>ESTRAPOLAZIONE DELLA DOSE SOGLIA ALL’UOMO</a:t>
            </a:r>
            <a:r>
              <a:rPr lang="it-IT" sz="1400" b="1" dirty="0">
                <a:solidFill>
                  <a:schemeClr val="tx1">
                    <a:lumMod val="95000"/>
                    <a:lumOff val="5000"/>
                  </a:schemeClr>
                </a:solidFill>
                <a:latin typeface="Trebuchet MS" pitchFamily="34" charset="0"/>
              </a:rPr>
              <a:t> </a:t>
            </a:r>
            <a:r>
              <a:rPr lang="it-IT" sz="1400" b="1" dirty="0">
                <a:solidFill>
                  <a:schemeClr val="tx1"/>
                </a:solidFill>
                <a:latin typeface="Trebuchet MS" pitchFamily="34" charset="0"/>
              </a:rPr>
              <a:t>-</a:t>
            </a:r>
            <a:r>
              <a:rPr lang="it-IT" sz="2000" dirty="0">
                <a:latin typeface="Trebuchet MS" pitchFamily="34" charset="0"/>
              </a:rPr>
              <a:t> </a:t>
            </a:r>
          </a:p>
        </p:txBody>
      </p:sp>
      <p:sp>
        <p:nvSpPr>
          <p:cNvPr id="21509" name="Text Box 5"/>
          <p:cNvSpPr txBox="1">
            <a:spLocks noChangeArrowheads="1"/>
          </p:cNvSpPr>
          <p:nvPr/>
        </p:nvSpPr>
        <p:spPr bwMode="auto">
          <a:xfrm>
            <a:off x="468313" y="2565400"/>
            <a:ext cx="8135937" cy="1657350"/>
          </a:xfrm>
          <a:prstGeom prst="rect">
            <a:avLst/>
          </a:prstGeom>
          <a:solidFill>
            <a:schemeClr val="bg2">
              <a:lumMod val="90000"/>
            </a:schemeClr>
          </a:solidFill>
          <a:ln w="28575">
            <a:solidFill>
              <a:schemeClr val="tx1"/>
            </a:solidFill>
            <a:miter lim="800000"/>
            <a:headEnd/>
            <a:tailEnd/>
          </a:ln>
          <a:effectLst/>
        </p:spPr>
        <p:txBody>
          <a:bodyPr>
            <a:spAutoFit/>
          </a:bodyPr>
          <a:lstStyle/>
          <a:p>
            <a:r>
              <a:rPr lang="it-IT" b="1" dirty="0">
                <a:solidFill>
                  <a:schemeClr val="tx2"/>
                </a:solidFill>
                <a:latin typeface="Trebuchet MS" pitchFamily="34" charset="0"/>
              </a:rPr>
              <a:t>NOAEL o LOAEL</a:t>
            </a:r>
            <a:r>
              <a:rPr lang="it-IT" dirty="0">
                <a:latin typeface="Trebuchet MS" pitchFamily="34" charset="0"/>
              </a:rPr>
              <a:t> 		</a:t>
            </a:r>
            <a:r>
              <a:rPr lang="it-IT" b="1" dirty="0">
                <a:latin typeface="Trebuchet MS" pitchFamily="34" charset="0"/>
              </a:rPr>
              <a:t>10 - variabilità interspecifica</a:t>
            </a:r>
          </a:p>
          <a:p>
            <a:r>
              <a:rPr lang="it-IT" b="1" dirty="0">
                <a:latin typeface="Trebuchet MS" pitchFamily="34" charset="0"/>
              </a:rPr>
              <a:t>			10 – variabilità individuale</a:t>
            </a:r>
          </a:p>
          <a:p>
            <a:pPr>
              <a:lnSpc>
                <a:spcPct val="80000"/>
              </a:lnSpc>
            </a:pPr>
            <a:r>
              <a:rPr lang="it-IT" b="1" dirty="0">
                <a:latin typeface="Trebuchet MS" pitchFamily="34" charset="0"/>
              </a:rPr>
              <a:t>	</a:t>
            </a:r>
            <a:endParaRPr lang="it-IT" b="1" dirty="0">
              <a:solidFill>
                <a:schemeClr val="tx2"/>
              </a:solidFill>
              <a:latin typeface="Trebuchet MS" pitchFamily="34" charset="0"/>
            </a:endParaRPr>
          </a:p>
          <a:p>
            <a:r>
              <a:rPr lang="it-IT" b="1" dirty="0">
                <a:solidFill>
                  <a:schemeClr val="tx2"/>
                </a:solidFill>
                <a:latin typeface="Trebuchet MS" pitchFamily="34" charset="0"/>
              </a:rPr>
              <a:t>BMDL</a:t>
            </a:r>
            <a:r>
              <a:rPr lang="it-IT" dirty="0">
                <a:latin typeface="Trebuchet MS" pitchFamily="34" charset="0"/>
              </a:rPr>
              <a:t> 			</a:t>
            </a:r>
            <a:r>
              <a:rPr lang="it-IT" b="1" dirty="0">
                <a:latin typeface="Trebuchet MS" pitchFamily="34" charset="0"/>
              </a:rPr>
              <a:t>&lt; 10 - variabilità individuale</a:t>
            </a:r>
          </a:p>
          <a:p>
            <a:pPr>
              <a:lnSpc>
                <a:spcPct val="80000"/>
              </a:lnSpc>
            </a:pPr>
            <a:endParaRPr lang="it-IT" dirty="0">
              <a:latin typeface="Trebuchet MS" pitchFamily="34" charset="0"/>
            </a:endParaRPr>
          </a:p>
          <a:p>
            <a:r>
              <a:rPr lang="it-IT" b="1" dirty="0">
                <a:solidFill>
                  <a:schemeClr val="tx2"/>
                </a:solidFill>
                <a:latin typeface="Trebuchet MS" pitchFamily="34" charset="0"/>
              </a:rPr>
              <a:t>EHDI			&lt; 10 – variabilità individuale</a:t>
            </a:r>
          </a:p>
        </p:txBody>
      </p:sp>
      <p:sp>
        <p:nvSpPr>
          <p:cNvPr id="21511" name="Text Box 7"/>
          <p:cNvSpPr txBox="1">
            <a:spLocks noChangeArrowheads="1"/>
          </p:cNvSpPr>
          <p:nvPr/>
        </p:nvSpPr>
        <p:spPr bwMode="auto">
          <a:xfrm>
            <a:off x="468313" y="4365625"/>
            <a:ext cx="8135937" cy="946150"/>
          </a:xfrm>
          <a:prstGeom prst="rect">
            <a:avLst/>
          </a:prstGeom>
          <a:solidFill>
            <a:schemeClr val="bg2">
              <a:lumMod val="90000"/>
            </a:schemeClr>
          </a:solidFill>
          <a:ln w="38100">
            <a:solidFill>
              <a:schemeClr val="tx1"/>
            </a:solidFill>
            <a:miter lim="800000"/>
            <a:headEnd/>
            <a:tailEnd/>
          </a:ln>
          <a:effectLst/>
        </p:spPr>
        <p:txBody>
          <a:bodyPr>
            <a:spAutoFit/>
          </a:bodyPr>
          <a:lstStyle/>
          <a:p>
            <a:pPr algn="just"/>
            <a:r>
              <a:rPr lang="it-IT" sz="2000" b="1">
                <a:latin typeface="Trebuchet MS" pitchFamily="34" charset="0"/>
              </a:rPr>
              <a:t>Contaminazioni volontarie</a:t>
            </a:r>
            <a:r>
              <a:rPr lang="it-IT" sz="2000">
                <a:latin typeface="Trebuchet MS" pitchFamily="34" charset="0"/>
              </a:rPr>
              <a:t> </a:t>
            </a:r>
            <a:r>
              <a:rPr lang="it-IT">
                <a:latin typeface="Trebuchet MS" pitchFamily="34" charset="0"/>
              </a:rPr>
              <a:t>(additivi, pesticidi, residui di farmaci) </a:t>
            </a:r>
            <a:endParaRPr lang="it-IT" sz="2000">
              <a:latin typeface="Trebuchet MS" pitchFamily="34" charset="0"/>
            </a:endParaRPr>
          </a:p>
          <a:p>
            <a:pPr algn="just">
              <a:lnSpc>
                <a:spcPct val="40000"/>
              </a:lnSpc>
            </a:pPr>
            <a:endParaRPr lang="it-IT" sz="2400" b="1">
              <a:latin typeface="Trebuchet MS" pitchFamily="34" charset="0"/>
            </a:endParaRPr>
          </a:p>
          <a:p>
            <a:pPr algn="just"/>
            <a:r>
              <a:rPr lang="it-IT" sz="2400" b="1">
                <a:solidFill>
                  <a:srgbClr val="FF3300"/>
                </a:solidFill>
                <a:latin typeface="Trebuchet MS" pitchFamily="34" charset="0"/>
              </a:rPr>
              <a:t>ADI</a:t>
            </a:r>
            <a:r>
              <a:rPr lang="it-IT" sz="2400">
                <a:solidFill>
                  <a:srgbClr val="FF3300"/>
                </a:solidFill>
                <a:latin typeface="Trebuchet MS" pitchFamily="34" charset="0"/>
              </a:rPr>
              <a:t>:</a:t>
            </a:r>
            <a:r>
              <a:rPr lang="it-IT" sz="2400">
                <a:latin typeface="Trebuchet MS" pitchFamily="34" charset="0"/>
              </a:rPr>
              <a:t> </a:t>
            </a:r>
            <a:r>
              <a:rPr lang="it-IT" sz="2000">
                <a:latin typeface="Trebuchet MS" pitchFamily="34" charset="0"/>
              </a:rPr>
              <a:t>(Accettable Daily Intake)</a:t>
            </a:r>
            <a:endParaRPr lang="it-IT">
              <a:latin typeface="Trebuchet MS" pitchFamily="34" charset="0"/>
            </a:endParaRPr>
          </a:p>
        </p:txBody>
      </p:sp>
      <p:sp>
        <p:nvSpPr>
          <p:cNvPr id="21512" name="Text Box 8"/>
          <p:cNvSpPr txBox="1">
            <a:spLocks noChangeArrowheads="1"/>
          </p:cNvSpPr>
          <p:nvPr/>
        </p:nvSpPr>
        <p:spPr bwMode="auto">
          <a:xfrm>
            <a:off x="468313" y="5516563"/>
            <a:ext cx="8154987" cy="936625"/>
          </a:xfrm>
          <a:prstGeom prst="rect">
            <a:avLst/>
          </a:prstGeom>
          <a:solidFill>
            <a:schemeClr val="bg2">
              <a:lumMod val="90000"/>
            </a:schemeClr>
          </a:solidFill>
          <a:ln w="28575">
            <a:solidFill>
              <a:schemeClr val="tx1"/>
            </a:solidFill>
            <a:miter lim="800000"/>
            <a:headEnd/>
            <a:tailEnd/>
          </a:ln>
          <a:effectLst/>
        </p:spPr>
        <p:txBody>
          <a:bodyPr>
            <a:spAutoFit/>
          </a:bodyPr>
          <a:lstStyle>
            <a:lvl1pPr marL="663575" indent="-663575">
              <a:defRPr>
                <a:solidFill>
                  <a:schemeClr val="tx1"/>
                </a:solidFill>
                <a:latin typeface="Arial" pitchFamily="34" charset="0"/>
                <a:cs typeface="Arial" pitchFamily="34" charset="0"/>
              </a:defRPr>
            </a:lvl1pPr>
            <a:lvl2pPr marL="854075">
              <a:defRPr>
                <a:solidFill>
                  <a:schemeClr val="tx1"/>
                </a:solidFill>
                <a:latin typeface="Arial" pitchFamily="34" charset="0"/>
                <a:cs typeface="Arial" pitchFamily="34" charset="0"/>
              </a:defRPr>
            </a:lvl2pPr>
            <a:lvl3pPr marL="1044575">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just"/>
            <a:r>
              <a:rPr lang="it-IT" sz="2000" b="1">
                <a:latin typeface="Trebuchet MS" pitchFamily="34" charset="0"/>
                <a:cs typeface="Times New Roman" pitchFamily="18" charset="0"/>
              </a:rPr>
              <a:t>Contaminazioni involontarie </a:t>
            </a:r>
            <a:r>
              <a:rPr lang="it-IT" sz="2000">
                <a:latin typeface="Trebuchet MS" pitchFamily="34" charset="0"/>
                <a:cs typeface="Times New Roman" pitchFamily="18" charset="0"/>
              </a:rPr>
              <a:t>(contaminanti ambientali)</a:t>
            </a:r>
          </a:p>
          <a:p>
            <a:pPr algn="just">
              <a:lnSpc>
                <a:spcPct val="40000"/>
              </a:lnSpc>
            </a:pPr>
            <a:endParaRPr lang="it-IT" sz="2400" b="1">
              <a:latin typeface="Trebuchet MS" pitchFamily="34" charset="0"/>
              <a:cs typeface="Times New Roman" pitchFamily="18" charset="0"/>
            </a:endParaRPr>
          </a:p>
          <a:p>
            <a:pPr algn="just"/>
            <a:r>
              <a:rPr lang="it-IT" sz="2400" b="1">
                <a:solidFill>
                  <a:srgbClr val="FF3300"/>
                </a:solidFill>
                <a:latin typeface="Trebuchet MS" pitchFamily="34" charset="0"/>
                <a:cs typeface="Times New Roman" pitchFamily="18" charset="0"/>
              </a:rPr>
              <a:t>TDI</a:t>
            </a:r>
            <a:r>
              <a:rPr lang="it-IT" sz="2400">
                <a:latin typeface="Trebuchet MS" pitchFamily="34" charset="0"/>
                <a:cs typeface="Times New Roman" pitchFamily="18" charset="0"/>
              </a:rPr>
              <a:t> :</a:t>
            </a:r>
            <a:r>
              <a:rPr lang="it-IT">
                <a:latin typeface="Trebuchet MS" pitchFamily="34" charset="0"/>
                <a:cs typeface="Times New Roman" pitchFamily="18" charset="0"/>
              </a:rPr>
              <a:t>Tolerable Daily Intake (Dose Giornaliera Tollerabile) –</a:t>
            </a:r>
          </a:p>
        </p:txBody>
      </p:sp>
    </p:spTree>
    <p:extLst>
      <p:ext uri="{BB962C8B-B14F-4D97-AF65-F5344CB8AC3E}">
        <p14:creationId xmlns:p14="http://schemas.microsoft.com/office/powerpoint/2010/main" val="191430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07950" y="260350"/>
            <a:ext cx="8458200" cy="865188"/>
          </a:xfrm>
          <a:prstGeom prst="rect">
            <a:avLst/>
          </a:prstGeom>
          <a:solidFill>
            <a:schemeClr val="bg1">
              <a:lumMod val="95000"/>
            </a:schemeClr>
          </a:solidFill>
          <a:ln>
            <a:noFill/>
          </a:ln>
        </p:spPr>
        <p:txBody>
          <a:bodyPr anchor="ctr"/>
          <a:lstStyle/>
          <a:p>
            <a:pPr algn="ctr"/>
            <a:r>
              <a:rPr lang="it-IT" sz="3600" b="1" dirty="0">
                <a:solidFill>
                  <a:schemeClr val="tx2"/>
                </a:solidFill>
                <a:latin typeface="Arial" pitchFamily="34" charset="0"/>
              </a:rPr>
              <a:t>Definizioni di residuo</a:t>
            </a:r>
          </a:p>
        </p:txBody>
      </p:sp>
      <p:sp>
        <p:nvSpPr>
          <p:cNvPr id="4099" name="Rectangle 5"/>
          <p:cNvSpPr>
            <a:spLocks noChangeArrowheads="1"/>
          </p:cNvSpPr>
          <p:nvPr/>
        </p:nvSpPr>
        <p:spPr bwMode="auto">
          <a:xfrm>
            <a:off x="250825" y="1754088"/>
            <a:ext cx="8315325" cy="4267200"/>
          </a:xfrm>
          <a:prstGeom prst="rect">
            <a:avLst/>
          </a:prstGeom>
          <a:solidFill>
            <a:schemeClr val="bg1">
              <a:lumMod val="85000"/>
            </a:schemeClr>
          </a:solidFill>
          <a:ln>
            <a:noFill/>
          </a:ln>
        </p:spPr>
        <p:txBody>
          <a:bodyPr/>
          <a:lstStyle/>
          <a:p>
            <a:pPr marL="342900" indent="-342900" algn="just">
              <a:spcBef>
                <a:spcPct val="20000"/>
              </a:spcBef>
              <a:buClr>
                <a:srgbClr val="FF0066"/>
              </a:buClr>
              <a:buFontTx/>
              <a:buChar char="•"/>
            </a:pPr>
            <a:r>
              <a:rPr lang="it-IT" sz="2400" b="1" dirty="0">
                <a:solidFill>
                  <a:srgbClr val="000080"/>
                </a:solidFill>
              </a:rPr>
              <a:t>Per residuo si intende ciò che rimane dei farmaci o delle sostanze attive dei presidi sanitari e le relative </a:t>
            </a:r>
            <a:r>
              <a:rPr lang="it-IT" sz="2400" b="1" dirty="0" err="1">
                <a:solidFill>
                  <a:srgbClr val="000080"/>
                </a:solidFill>
              </a:rPr>
              <a:t>impurezze</a:t>
            </a:r>
            <a:r>
              <a:rPr lang="it-IT" sz="2400" b="1" dirty="0">
                <a:solidFill>
                  <a:srgbClr val="000080"/>
                </a:solidFill>
              </a:rPr>
              <a:t>, in seguito alla loro somministrazione negli animali, nei prodotti destinati all’alimentazione umana e a quella degli”.</a:t>
            </a:r>
          </a:p>
          <a:p>
            <a:pPr marL="342900" indent="-342900" algn="just">
              <a:spcBef>
                <a:spcPct val="20000"/>
              </a:spcBef>
              <a:buClr>
                <a:srgbClr val="FF0066"/>
              </a:buClr>
              <a:buFontTx/>
              <a:buChar char="•"/>
            </a:pPr>
            <a:r>
              <a:rPr lang="it-IT" sz="2400" b="1" dirty="0">
                <a:solidFill>
                  <a:srgbClr val="000080"/>
                </a:solidFill>
              </a:rPr>
              <a:t>Quantità di xenobiotico o di suoi metaboliti che può accumularsi e/o depositarsi all’interno di cellule, tessuti od organi animali (destinati all’alimentazione umana) e risultare dannosa per la sua salute.</a:t>
            </a:r>
          </a:p>
          <a:p>
            <a:pPr marL="342900" indent="-342900" algn="just">
              <a:spcBef>
                <a:spcPct val="20000"/>
              </a:spcBef>
              <a:buClr>
                <a:srgbClr val="FF0066"/>
              </a:buClr>
              <a:buSzPct val="150000"/>
              <a:buFontTx/>
              <a:buChar char="•"/>
            </a:pPr>
            <a:r>
              <a:rPr lang="it-IT" sz="2400" b="1" dirty="0">
                <a:solidFill>
                  <a:srgbClr val="000080"/>
                </a:solidFill>
              </a:rPr>
              <a:t>Qualsiasi sostanza chimica la cui presenza nella derrata alimentare possa costituire un rischio per il consumatore della derrata”.</a:t>
            </a:r>
          </a:p>
          <a:p>
            <a:pPr marL="342900" indent="-342900">
              <a:spcBef>
                <a:spcPct val="20000"/>
              </a:spcBef>
              <a:buFontTx/>
              <a:buChar char="•"/>
            </a:pPr>
            <a:endParaRPr lang="it-IT" sz="2400" b="1" dirty="0">
              <a:solidFill>
                <a:srgbClr val="000080"/>
              </a:solidFill>
            </a:endParaRPr>
          </a:p>
        </p:txBody>
      </p:sp>
    </p:spTree>
    <p:extLst>
      <p:ext uri="{BB962C8B-B14F-4D97-AF65-F5344CB8AC3E}">
        <p14:creationId xmlns:p14="http://schemas.microsoft.com/office/powerpoint/2010/main" val="1784101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250825" y="333375"/>
            <a:ext cx="8642350" cy="2951163"/>
          </a:xfrm>
          <a:solidFill>
            <a:schemeClr val="bg2"/>
          </a:solidFill>
          <a:ln w="28575">
            <a:solidFill>
              <a:schemeClr val="tx1"/>
            </a:solidFill>
            <a:miter lim="800000"/>
            <a:headEnd/>
            <a:tailEnd/>
          </a:ln>
        </p:spPr>
        <p:txBody>
          <a:bodyPr/>
          <a:lstStyle/>
          <a:p>
            <a:pPr algn="l">
              <a:lnSpc>
                <a:spcPct val="90000"/>
              </a:lnSpc>
            </a:pPr>
            <a:r>
              <a:rPr lang="it-IT" sz="2400" b="1">
                <a:solidFill>
                  <a:srgbClr val="CC0000"/>
                </a:solidFill>
                <a:latin typeface="Trebuchet MS" pitchFamily="34" charset="0"/>
              </a:rPr>
              <a:t>LIMITI SOGLIA PER LUNGHE ESPOSIZIONI</a:t>
            </a:r>
            <a:br>
              <a:rPr lang="it-IT" sz="2400" b="1">
                <a:latin typeface="Trebuchet MS" pitchFamily="34" charset="0"/>
              </a:rPr>
            </a:br>
            <a:br>
              <a:rPr lang="it-IT" sz="2000">
                <a:latin typeface="Trebuchet MS" pitchFamily="34" charset="0"/>
              </a:rPr>
            </a:br>
            <a:r>
              <a:rPr lang="it-IT" sz="2000">
                <a:latin typeface="Trebuchet MS" pitchFamily="34" charset="0"/>
              </a:rPr>
              <a:t> </a:t>
            </a:r>
            <a:r>
              <a:rPr lang="it-IT" sz="2000" b="1" i="1">
                <a:latin typeface="Trebuchet MS" pitchFamily="34" charset="0"/>
              </a:rPr>
              <a:t>Esposizioni giornaliere sicure  </a:t>
            </a:r>
            <a:r>
              <a:rPr lang="it-IT" sz="2000" b="1" i="1" u="sng">
                <a:latin typeface="Trebuchet MS" pitchFamily="34" charset="0"/>
              </a:rPr>
              <a:t>per lunghe esposizioni</a:t>
            </a:r>
            <a:r>
              <a:rPr lang="it-IT" sz="2000" b="1" i="1">
                <a:latin typeface="Trebuchet MS" pitchFamily="34" charset="0"/>
              </a:rPr>
              <a:t> (lifetime) </a:t>
            </a:r>
            <a:br>
              <a:rPr lang="it-IT" sz="2000" b="1" i="1">
                <a:latin typeface="Trebuchet MS" pitchFamily="34" charset="0"/>
              </a:rPr>
            </a:br>
            <a:r>
              <a:rPr lang="it-IT" sz="2000" b="1" i="1">
                <a:latin typeface="Trebuchet MS" pitchFamily="34" charset="0"/>
              </a:rPr>
              <a:t> </a:t>
            </a:r>
            <a:r>
              <a:rPr lang="it-IT" sz="2000" b="1" i="1">
                <a:solidFill>
                  <a:schemeClr val="tx1"/>
                </a:solidFill>
                <a:latin typeface="Trebuchet MS" pitchFamily="34" charset="0"/>
              </a:rPr>
              <a:t>n volte inferiori a quelle che non ha prodotto effetti indesiderati</a:t>
            </a:r>
            <a:br>
              <a:rPr lang="it-IT" sz="2000">
                <a:solidFill>
                  <a:schemeClr val="tx1"/>
                </a:solidFill>
                <a:latin typeface="Trebuchet MS" pitchFamily="34" charset="0"/>
              </a:rPr>
            </a:br>
            <a:br>
              <a:rPr lang="it-IT" sz="2000">
                <a:solidFill>
                  <a:schemeClr val="tx1"/>
                </a:solidFill>
                <a:latin typeface="Trebuchet MS" pitchFamily="34" charset="0"/>
              </a:rPr>
            </a:br>
            <a:r>
              <a:rPr lang="it-IT" sz="2000" b="1">
                <a:solidFill>
                  <a:srgbClr val="CC0000"/>
                </a:solidFill>
                <a:latin typeface="Trebuchet MS" pitchFamily="34" charset="0"/>
              </a:rPr>
              <a:t>S</a:t>
            </a:r>
            <a:r>
              <a:rPr lang="it-IT" sz="2000" b="1" i="1">
                <a:solidFill>
                  <a:srgbClr val="CC0000"/>
                </a:solidFill>
                <a:latin typeface="Trebuchet MS" pitchFamily="34" charset="0"/>
              </a:rPr>
              <a:t>ervono a scopi regolamentatori in procedure di tipo amministrativo e in nessun modo hanno valore predittivo degli effetti sulla salute dell’uomo, se questo limite viene superato (SCF).</a:t>
            </a:r>
          </a:p>
        </p:txBody>
      </p:sp>
      <p:sp>
        <p:nvSpPr>
          <p:cNvPr id="7174" name="Text Box 6"/>
          <p:cNvSpPr txBox="1">
            <a:spLocks noChangeArrowheads="1"/>
          </p:cNvSpPr>
          <p:nvPr/>
        </p:nvSpPr>
        <p:spPr bwMode="auto">
          <a:xfrm>
            <a:off x="395288" y="3716338"/>
            <a:ext cx="8497887" cy="2506662"/>
          </a:xfrm>
          <a:prstGeom prst="rect">
            <a:avLst/>
          </a:prstGeom>
          <a:solidFill>
            <a:schemeClr val="accent1">
              <a:lumMod val="20000"/>
              <a:lumOff val="80000"/>
            </a:schemeClr>
          </a:solidFill>
          <a:ln w="19050">
            <a:solidFill>
              <a:schemeClr val="tx1"/>
            </a:solidFill>
            <a:miter lim="800000"/>
            <a:headEnd/>
            <a:tailEnd/>
          </a:ln>
          <a:effectLst/>
        </p:spPr>
        <p:txBody>
          <a:bodyPr>
            <a:spAutoFit/>
          </a:bodyPr>
          <a:lstStyle/>
          <a:p>
            <a:r>
              <a:rPr lang="it-IT" sz="2400" b="1">
                <a:solidFill>
                  <a:srgbClr val="CC0000"/>
                </a:solidFill>
                <a:latin typeface="Trebuchet MS" pitchFamily="34" charset="0"/>
              </a:rPr>
              <a:t>LIMITI SOGLIA PER BREVI ESPOSIZIONI</a:t>
            </a:r>
          </a:p>
          <a:p>
            <a:pPr>
              <a:lnSpc>
                <a:spcPct val="40000"/>
              </a:lnSpc>
            </a:pPr>
            <a:r>
              <a:rPr lang="it-IT" sz="2800">
                <a:latin typeface="Trebuchet MS" pitchFamily="34" charset="0"/>
              </a:rPr>
              <a:t> </a:t>
            </a:r>
          </a:p>
          <a:p>
            <a:r>
              <a:rPr lang="it-IT" sz="2800" b="1">
                <a:latin typeface="Trebuchet MS" pitchFamily="34" charset="0"/>
              </a:rPr>
              <a:t>ARfD</a:t>
            </a:r>
            <a:r>
              <a:rPr lang="it-IT" sz="2400" b="1">
                <a:latin typeface="Trebuchet MS" pitchFamily="34" charset="0"/>
              </a:rPr>
              <a:t>: ACUTE REFERENCE DOSE</a:t>
            </a:r>
            <a:endParaRPr lang="it-IT" sz="2000">
              <a:latin typeface="Trebuchet MS" pitchFamily="34" charset="0"/>
            </a:endParaRPr>
          </a:p>
          <a:p>
            <a:r>
              <a:rPr lang="it-IT" sz="2000" b="1" i="1">
                <a:latin typeface="Trebuchet MS" pitchFamily="34" charset="0"/>
              </a:rPr>
              <a:t>quantità di sostanza che può essere ingerita un giorno o con un pasto senza apprezzabili rischi</a:t>
            </a:r>
          </a:p>
          <a:p>
            <a:pPr>
              <a:lnSpc>
                <a:spcPct val="70000"/>
              </a:lnSpc>
            </a:pPr>
            <a:endParaRPr lang="it-IT" sz="2000" i="1">
              <a:latin typeface="Trebuchet MS" pitchFamily="34" charset="0"/>
            </a:endParaRPr>
          </a:p>
          <a:p>
            <a:pPr>
              <a:buFontTx/>
              <a:buChar char="•"/>
            </a:pPr>
            <a:r>
              <a:rPr lang="it-IT" sz="2000" b="1">
                <a:solidFill>
                  <a:srgbClr val="FF0000"/>
                </a:solidFill>
                <a:latin typeface="Trebuchet MS" pitchFamily="34" charset="0"/>
              </a:rPr>
              <a:t>È un errore frequente confrontare le brevi esposizioni con i valori di ADI o TDI</a:t>
            </a:r>
          </a:p>
        </p:txBody>
      </p:sp>
    </p:spTree>
    <p:extLst>
      <p:ext uri="{BB962C8B-B14F-4D97-AF65-F5344CB8AC3E}">
        <p14:creationId xmlns:p14="http://schemas.microsoft.com/office/powerpoint/2010/main" val="1974968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92275" y="404813"/>
            <a:ext cx="5683250" cy="838200"/>
          </a:xfrm>
          <a:solidFill>
            <a:schemeClr val="bg2"/>
          </a:solidFill>
          <a:ln w="19050">
            <a:solidFill>
              <a:schemeClr val="tx1"/>
            </a:solidFill>
            <a:miter lim="800000"/>
            <a:headEnd/>
            <a:tailEnd/>
          </a:ln>
        </p:spPr>
        <p:txBody>
          <a:bodyPr/>
          <a:lstStyle/>
          <a:p>
            <a:r>
              <a:rPr lang="it-IT" sz="3200" b="1" dirty="0">
                <a:solidFill>
                  <a:srgbClr val="FF3300"/>
                </a:solidFill>
                <a:latin typeface="Trebuchet MS" pitchFamily="34" charset="0"/>
              </a:rPr>
              <a:t>Sostanze con Soglia</a:t>
            </a:r>
          </a:p>
        </p:txBody>
      </p:sp>
      <p:pic>
        <p:nvPicPr>
          <p:cNvPr id="10243" name="Picture 3" descr="A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76399"/>
            <a:ext cx="6696744" cy="49844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4978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47813" y="228600"/>
            <a:ext cx="6119812" cy="1143000"/>
          </a:xfrm>
          <a:solidFill>
            <a:schemeClr val="bg2"/>
          </a:solidFill>
          <a:ln w="28575">
            <a:solidFill>
              <a:schemeClr val="tx1"/>
            </a:solidFill>
            <a:miter lim="800000"/>
            <a:headEnd/>
            <a:tailEnd/>
          </a:ln>
        </p:spPr>
        <p:txBody>
          <a:bodyPr/>
          <a:lstStyle/>
          <a:p>
            <a:r>
              <a:rPr lang="it-IT" sz="3200">
                <a:solidFill>
                  <a:srgbClr val="FF3300"/>
                </a:solidFill>
                <a:latin typeface="Trebuchet MS" pitchFamily="34" charset="0"/>
              </a:rPr>
              <a:t>Sostanze senza soglia </a:t>
            </a:r>
            <a:br>
              <a:rPr lang="it-IT" sz="3200">
                <a:solidFill>
                  <a:srgbClr val="FF3300"/>
                </a:solidFill>
                <a:latin typeface="Trebuchet MS" pitchFamily="34" charset="0"/>
              </a:rPr>
            </a:br>
            <a:r>
              <a:rPr lang="it-IT" sz="3200">
                <a:solidFill>
                  <a:srgbClr val="FF3300"/>
                </a:solidFill>
                <a:latin typeface="Trebuchet MS" pitchFamily="34" charset="0"/>
              </a:rPr>
              <a:t>cancerogeni genotossici</a:t>
            </a:r>
          </a:p>
        </p:txBody>
      </p:sp>
      <p:pic>
        <p:nvPicPr>
          <p:cNvPr id="12291" name="Picture 3" descr="AD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00200"/>
            <a:ext cx="6552728" cy="50529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24797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cansioncanc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484313"/>
            <a:ext cx="5999162" cy="3803650"/>
          </a:xfrm>
          <a:prstGeom prst="rect">
            <a:avLst/>
          </a:prstGeom>
          <a:noFill/>
          <a:extLst>
            <a:ext uri="{909E8E84-426E-40dd-AFC4-6F175D3DCCD1}">
              <a14:hiddenFill xmlns:a14="http://schemas.microsoft.com/office/drawing/2010/main" xmlns="">
                <a:solidFill>
                  <a:srgbClr val="FFFFFF"/>
                </a:solidFill>
              </a14:hiddenFill>
            </a:ext>
          </a:extLst>
        </p:spPr>
      </p:pic>
      <p:sp>
        <p:nvSpPr>
          <p:cNvPr id="15363" name="Line 3"/>
          <p:cNvSpPr>
            <a:spLocks noChangeShapeType="1"/>
          </p:cNvSpPr>
          <p:nvPr/>
        </p:nvSpPr>
        <p:spPr bwMode="auto">
          <a:xfrm flipH="1">
            <a:off x="6804025" y="1989138"/>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15364" name="Text Box 4"/>
          <p:cNvSpPr txBox="1">
            <a:spLocks noChangeArrowheads="1"/>
          </p:cNvSpPr>
          <p:nvPr/>
        </p:nvSpPr>
        <p:spPr bwMode="auto">
          <a:xfrm>
            <a:off x="7308850" y="1557338"/>
            <a:ext cx="15176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it-IT" sz="2400">
                <a:latin typeface="Times New Roman" pitchFamily="18" charset="0"/>
              </a:rPr>
              <a:t>iniziazione</a:t>
            </a:r>
          </a:p>
        </p:txBody>
      </p:sp>
      <p:sp>
        <p:nvSpPr>
          <p:cNvPr id="15365" name="Line 5"/>
          <p:cNvSpPr>
            <a:spLocks noChangeShapeType="1"/>
          </p:cNvSpPr>
          <p:nvPr/>
        </p:nvSpPr>
        <p:spPr bwMode="auto">
          <a:xfrm flipH="1">
            <a:off x="5219700" y="981075"/>
            <a:ext cx="1524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15366" name="Text Box 6"/>
          <p:cNvSpPr txBox="1">
            <a:spLocks noChangeArrowheads="1"/>
          </p:cNvSpPr>
          <p:nvPr/>
        </p:nvSpPr>
        <p:spPr bwMode="auto">
          <a:xfrm>
            <a:off x="6516688" y="549275"/>
            <a:ext cx="15176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it-IT" sz="2400">
                <a:latin typeface="Times New Roman" pitchFamily="18" charset="0"/>
              </a:rPr>
              <a:t>iniziazione</a:t>
            </a:r>
          </a:p>
        </p:txBody>
      </p:sp>
      <p:sp>
        <p:nvSpPr>
          <p:cNvPr id="15368" name="Text Box 8"/>
          <p:cNvSpPr txBox="1">
            <a:spLocks noChangeArrowheads="1"/>
          </p:cNvSpPr>
          <p:nvPr/>
        </p:nvSpPr>
        <p:spPr bwMode="auto">
          <a:xfrm>
            <a:off x="914400" y="114300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it-IT" sz="2400">
              <a:latin typeface="Times New Roman" pitchFamily="18" charset="0"/>
            </a:endParaRPr>
          </a:p>
        </p:txBody>
      </p:sp>
    </p:spTree>
    <p:extLst>
      <p:ext uri="{BB962C8B-B14F-4D97-AF65-F5344CB8AC3E}">
        <p14:creationId xmlns:p14="http://schemas.microsoft.com/office/powerpoint/2010/main" val="2742947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71550" y="549275"/>
            <a:ext cx="6913563" cy="609600"/>
          </a:xfrm>
          <a:solidFill>
            <a:schemeClr val="bg2"/>
          </a:solidFill>
          <a:ln w="38100">
            <a:solidFill>
              <a:schemeClr val="tx1"/>
            </a:solidFill>
            <a:miter lim="800000"/>
            <a:headEnd/>
            <a:tailEnd/>
          </a:ln>
        </p:spPr>
        <p:txBody>
          <a:bodyPr/>
          <a:lstStyle/>
          <a:p>
            <a:r>
              <a:rPr lang="it-IT" sz="2800" b="1">
                <a:solidFill>
                  <a:srgbClr val="FF3300"/>
                </a:solidFill>
                <a:latin typeface="Trebuchet MS" pitchFamily="34" charset="0"/>
              </a:rPr>
              <a:t>Estrapolazioni lineare per bassi dosaggi</a:t>
            </a:r>
          </a:p>
        </p:txBody>
      </p:sp>
      <p:sp>
        <p:nvSpPr>
          <p:cNvPr id="13315" name="Text Box 3"/>
          <p:cNvSpPr txBox="1">
            <a:spLocks noChangeArrowheads="1"/>
          </p:cNvSpPr>
          <p:nvPr/>
        </p:nvSpPr>
        <p:spPr bwMode="auto">
          <a:xfrm>
            <a:off x="1584325" y="16414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it-IT" sz="2400">
              <a:latin typeface="Times New Roman" pitchFamily="18" charset="0"/>
            </a:endParaRPr>
          </a:p>
        </p:txBody>
      </p:sp>
      <p:pic>
        <p:nvPicPr>
          <p:cNvPr id="13316" name="Picture 4" descr="Scan0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54150"/>
            <a:ext cx="7056784" cy="508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47575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279525" y="15652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it-IT" sz="2400">
              <a:latin typeface="Times New Roman" pitchFamily="18" charset="0"/>
            </a:endParaRPr>
          </a:p>
        </p:txBody>
      </p:sp>
      <p:sp>
        <p:nvSpPr>
          <p:cNvPr id="11268" name="Text Box 4"/>
          <p:cNvSpPr txBox="1">
            <a:spLocks noChangeArrowheads="1"/>
          </p:cNvSpPr>
          <p:nvPr/>
        </p:nvSpPr>
        <p:spPr bwMode="auto">
          <a:xfrm>
            <a:off x="1660525" y="14890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it-IT" sz="2400">
              <a:latin typeface="Times New Roman" pitchFamily="18" charset="0"/>
            </a:endParaRPr>
          </a:p>
        </p:txBody>
      </p:sp>
      <p:pic>
        <p:nvPicPr>
          <p:cNvPr id="11269" name="Picture 5" descr="Scan0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92696"/>
            <a:ext cx="7168296" cy="5112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25605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3" y="1916113"/>
            <a:ext cx="7991475" cy="4249737"/>
          </a:xfrm>
          <a:solidFill>
            <a:schemeClr val="accent6">
              <a:lumMod val="20000"/>
              <a:lumOff val="80000"/>
            </a:schemeClr>
          </a:solidFill>
          <a:ln w="57150">
            <a:solidFill>
              <a:schemeClr val="tx1"/>
            </a:solidFill>
            <a:miter lim="800000"/>
            <a:headEnd/>
            <a:tailEnd/>
          </a:ln>
        </p:spPr>
        <p:txBody>
          <a:bodyPr/>
          <a:lstStyle/>
          <a:p>
            <a:r>
              <a:rPr lang="it-IT" sz="2800" dirty="0">
                <a:solidFill>
                  <a:srgbClr val="FF0000"/>
                </a:solidFill>
                <a:latin typeface="Trebuchet MS" pitchFamily="34" charset="0"/>
              </a:rPr>
              <a:t>Concentrazione Massima Ammessa</a:t>
            </a:r>
            <a:br>
              <a:rPr lang="it-IT" sz="2800" dirty="0">
                <a:solidFill>
                  <a:srgbClr val="FF0000"/>
                </a:solidFill>
                <a:latin typeface="Trebuchet MS" pitchFamily="34" charset="0"/>
              </a:rPr>
            </a:br>
            <a:r>
              <a:rPr lang="it-IT" sz="2800" dirty="0">
                <a:solidFill>
                  <a:srgbClr val="FF0000"/>
                </a:solidFill>
                <a:latin typeface="Trebuchet MS" pitchFamily="34" charset="0"/>
              </a:rPr>
              <a:t> (Tollerata - Accettabile)</a:t>
            </a:r>
            <a:br>
              <a:rPr lang="it-IT" sz="3200" dirty="0">
                <a:solidFill>
                  <a:srgbClr val="FF0000"/>
                </a:solidFill>
                <a:latin typeface="Trebuchet MS" pitchFamily="34" charset="0"/>
              </a:rPr>
            </a:br>
            <a:br>
              <a:rPr lang="it-IT" sz="2800" dirty="0">
                <a:latin typeface="Trebuchet MS" pitchFamily="34" charset="0"/>
              </a:rPr>
            </a:br>
            <a:r>
              <a:rPr lang="it-IT" sz="2400" b="1" dirty="0">
                <a:solidFill>
                  <a:srgbClr val="003399"/>
                </a:solidFill>
                <a:latin typeface="Trebuchet MS" pitchFamily="34" charset="0"/>
              </a:rPr>
              <a:t>Concentrazione massima di una sostanza in un mezzo (aria, acqua, alimenti) calcolata in modo che l’esposizione dell’uomo non superi l’ADI o il TDI</a:t>
            </a:r>
            <a:br>
              <a:rPr lang="it-IT" sz="2400" b="1" dirty="0">
                <a:solidFill>
                  <a:srgbClr val="003399"/>
                </a:solidFill>
                <a:latin typeface="Trebuchet MS" pitchFamily="34" charset="0"/>
              </a:rPr>
            </a:br>
            <a:br>
              <a:rPr lang="it-IT" sz="2400" b="1" dirty="0">
                <a:solidFill>
                  <a:srgbClr val="003399"/>
                </a:solidFill>
                <a:latin typeface="Trebuchet MS" pitchFamily="34" charset="0"/>
              </a:rPr>
            </a:br>
            <a:r>
              <a:rPr lang="it-IT" sz="2400" b="1" dirty="0">
                <a:solidFill>
                  <a:srgbClr val="003399"/>
                </a:solidFill>
                <a:latin typeface="Trebuchet MS" pitchFamily="34" charset="0"/>
              </a:rPr>
              <a:t>E’ sempre vero?</a:t>
            </a:r>
            <a:br>
              <a:rPr lang="it-IT" sz="2400" b="1" dirty="0">
                <a:solidFill>
                  <a:srgbClr val="003399"/>
                </a:solidFill>
                <a:latin typeface="Trebuchet MS" pitchFamily="34" charset="0"/>
              </a:rPr>
            </a:br>
            <a:endParaRPr lang="it-IT" sz="2400" b="1" dirty="0">
              <a:solidFill>
                <a:srgbClr val="003399"/>
              </a:solidFill>
              <a:latin typeface="Trebuchet MS" pitchFamily="34" charset="0"/>
            </a:endParaRPr>
          </a:p>
        </p:txBody>
      </p:sp>
      <p:sp>
        <p:nvSpPr>
          <p:cNvPr id="17411" name="Text Box 3"/>
          <p:cNvSpPr txBox="1">
            <a:spLocks noChangeArrowheads="1"/>
          </p:cNvSpPr>
          <p:nvPr/>
        </p:nvSpPr>
        <p:spPr bwMode="auto">
          <a:xfrm>
            <a:off x="1355725" y="15652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it-IT" sz="2400">
              <a:latin typeface="Trebuchet MS" pitchFamily="34" charset="0"/>
            </a:endParaRPr>
          </a:p>
        </p:txBody>
      </p:sp>
      <p:sp>
        <p:nvSpPr>
          <p:cNvPr id="17412" name="Text Box 4"/>
          <p:cNvSpPr txBox="1">
            <a:spLocks noChangeArrowheads="1"/>
          </p:cNvSpPr>
          <p:nvPr/>
        </p:nvSpPr>
        <p:spPr bwMode="auto">
          <a:xfrm>
            <a:off x="1023938" y="100012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it-IT">
              <a:latin typeface="Trebuchet MS" pitchFamily="34" charset="0"/>
            </a:endParaRPr>
          </a:p>
        </p:txBody>
      </p:sp>
      <p:sp>
        <p:nvSpPr>
          <p:cNvPr id="17413" name="Text Box 5"/>
          <p:cNvSpPr txBox="1">
            <a:spLocks noChangeArrowheads="1"/>
          </p:cNvSpPr>
          <p:nvPr/>
        </p:nvSpPr>
        <p:spPr bwMode="auto">
          <a:xfrm>
            <a:off x="684213" y="333375"/>
            <a:ext cx="7991475" cy="523220"/>
          </a:xfrm>
          <a:prstGeom prst="rect">
            <a:avLst/>
          </a:prstGeom>
          <a:solidFill>
            <a:schemeClr val="accent3">
              <a:lumMod val="20000"/>
              <a:lumOff val="80000"/>
            </a:schemeClr>
          </a:solidFill>
          <a:ln w="38100">
            <a:solidFill>
              <a:schemeClr val="tx1"/>
            </a:solidFill>
            <a:miter lim="800000"/>
            <a:headEnd/>
            <a:tailEnd/>
          </a:ln>
          <a:effectLst/>
        </p:spPr>
        <p:txBody>
          <a:bodyPr>
            <a:spAutoFit/>
          </a:bodyPr>
          <a:lstStyle/>
          <a:p>
            <a:pPr algn="ctr"/>
            <a:r>
              <a:rPr lang="it-IT" sz="2800" b="1" dirty="0">
                <a:solidFill>
                  <a:srgbClr val="FF3300"/>
                </a:solidFill>
                <a:latin typeface="Trebuchet MS" pitchFamily="34" charset="0"/>
              </a:rPr>
              <a:t>CONTROLLO DEL RISCHIO</a:t>
            </a:r>
          </a:p>
        </p:txBody>
      </p:sp>
      <p:sp>
        <p:nvSpPr>
          <p:cNvPr id="17414" name="Text Box 6"/>
          <p:cNvSpPr txBox="1">
            <a:spLocks noChangeArrowheads="1"/>
          </p:cNvSpPr>
          <p:nvPr/>
        </p:nvSpPr>
        <p:spPr bwMode="auto">
          <a:xfrm>
            <a:off x="684213" y="1125538"/>
            <a:ext cx="7802136" cy="461665"/>
          </a:xfrm>
          <a:prstGeom prst="rect">
            <a:avLst/>
          </a:prstGeom>
          <a:solidFill>
            <a:schemeClr val="accent4">
              <a:lumMod val="20000"/>
              <a:lumOff val="80000"/>
            </a:schemeClr>
          </a:solidFill>
          <a:ln w="38100">
            <a:solidFill>
              <a:schemeClr val="tx1"/>
            </a:solidFill>
            <a:miter lim="800000"/>
            <a:headEnd/>
            <a:tailEnd/>
          </a:ln>
          <a:effectLst/>
        </p:spPr>
        <p:txBody>
          <a:bodyPr wrap="none">
            <a:spAutoFit/>
          </a:bodyPr>
          <a:lstStyle/>
          <a:p>
            <a:r>
              <a:rPr lang="it-IT" sz="2400" dirty="0">
                <a:solidFill>
                  <a:srgbClr val="CC0000"/>
                </a:solidFill>
                <a:latin typeface="Trebuchet MS" pitchFamily="34" charset="0"/>
              </a:rPr>
              <a:t>Sostanze con soglia (compresi cancerogeni epigenetici)</a:t>
            </a:r>
          </a:p>
        </p:txBody>
      </p:sp>
    </p:spTree>
    <p:extLst>
      <p:ext uri="{BB962C8B-B14F-4D97-AF65-F5344CB8AC3E}">
        <p14:creationId xmlns:p14="http://schemas.microsoft.com/office/powerpoint/2010/main" val="4229816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1268413"/>
            <a:ext cx="8280400" cy="457200"/>
          </a:xfrm>
          <a:solidFill>
            <a:schemeClr val="accent5">
              <a:lumMod val="20000"/>
              <a:lumOff val="80000"/>
            </a:schemeClr>
          </a:solidFill>
          <a:ln w="38100">
            <a:solidFill>
              <a:schemeClr val="tx1"/>
            </a:solidFill>
            <a:miter lim="800000"/>
            <a:headEnd/>
            <a:tailEnd/>
          </a:ln>
        </p:spPr>
        <p:txBody>
          <a:bodyPr/>
          <a:lstStyle/>
          <a:p>
            <a:r>
              <a:rPr lang="it-IT" sz="2400">
                <a:solidFill>
                  <a:srgbClr val="CC0000"/>
                </a:solidFill>
                <a:latin typeface="Comic Sans MS" pitchFamily="66" charset="0"/>
              </a:rPr>
              <a:t>CANCEROGENI   GENOTOSSICI</a:t>
            </a:r>
          </a:p>
        </p:txBody>
      </p:sp>
      <p:sp>
        <p:nvSpPr>
          <p:cNvPr id="16388" name="Text Box 4"/>
          <p:cNvSpPr txBox="1">
            <a:spLocks noChangeArrowheads="1"/>
          </p:cNvSpPr>
          <p:nvPr/>
        </p:nvSpPr>
        <p:spPr bwMode="auto">
          <a:xfrm>
            <a:off x="395288" y="1916113"/>
            <a:ext cx="8353425" cy="4302125"/>
          </a:xfrm>
          <a:prstGeom prst="rect">
            <a:avLst/>
          </a:prstGeom>
          <a:solidFill>
            <a:schemeClr val="accent6">
              <a:lumMod val="20000"/>
              <a:lumOff val="80000"/>
            </a:schemeClr>
          </a:solidFill>
          <a:ln w="28575">
            <a:solidFill>
              <a:schemeClr val="tx1"/>
            </a:solidFill>
            <a:miter lim="800000"/>
            <a:headEnd/>
            <a:tailEnd/>
          </a:ln>
          <a:effectLst/>
        </p:spPr>
        <p:txBody>
          <a:bodyPr>
            <a:spAutoFit/>
          </a:bodyPr>
          <a:lstStyle/>
          <a:p>
            <a:pPr algn="ctr"/>
            <a:r>
              <a:rPr lang="it-IT" sz="2000" b="1">
                <a:solidFill>
                  <a:srgbClr val="CC0000"/>
                </a:solidFill>
                <a:latin typeface="Comic Sans MS" pitchFamily="66" charset="0"/>
              </a:rPr>
              <a:t>Livello di Rischio Accettabile”  </a:t>
            </a:r>
            <a:r>
              <a:rPr lang="it-IT" sz="2000" b="1" u="sng">
                <a:solidFill>
                  <a:srgbClr val="CC0000"/>
                </a:solidFill>
                <a:latin typeface="Comic Sans MS" pitchFamily="66" charset="0"/>
              </a:rPr>
              <a:t>(Virtually Safe Dose) (VSD)</a:t>
            </a:r>
            <a:r>
              <a:rPr lang="it-IT" sz="2000" b="1">
                <a:solidFill>
                  <a:srgbClr val="CC0000"/>
                </a:solidFill>
                <a:latin typeface="Comic Sans MS" pitchFamily="66" charset="0"/>
              </a:rPr>
              <a:t> EPA</a:t>
            </a:r>
            <a:r>
              <a:rPr lang="it-IT"/>
              <a:t> </a:t>
            </a:r>
            <a:endParaRPr lang="it-IT">
              <a:latin typeface="Comic Sans MS" pitchFamily="66" charset="0"/>
            </a:endParaRPr>
          </a:p>
          <a:p>
            <a:pPr>
              <a:lnSpc>
                <a:spcPct val="90000"/>
              </a:lnSpc>
            </a:pPr>
            <a:endParaRPr lang="it-IT">
              <a:latin typeface="Comic Sans MS" pitchFamily="66" charset="0"/>
            </a:endParaRPr>
          </a:p>
          <a:p>
            <a:pPr>
              <a:lnSpc>
                <a:spcPct val="90000"/>
              </a:lnSpc>
              <a:buFont typeface="Wingdings" pitchFamily="2" charset="2"/>
              <a:buChar char="Ø"/>
            </a:pPr>
            <a:r>
              <a:rPr lang="it-IT" b="1">
                <a:latin typeface="Comic Sans MS" pitchFamily="66" charset="0"/>
              </a:rPr>
              <a:t> 1 individuo colpito da tumore ogni milione di individui 1x10</a:t>
            </a:r>
            <a:r>
              <a:rPr lang="it-IT" sz="2000" b="1" baseline="30000">
                <a:latin typeface="Comic Sans MS" pitchFamily="66" charset="0"/>
              </a:rPr>
              <a:t>-6</a:t>
            </a:r>
            <a:endParaRPr lang="it-IT" sz="2000" b="1" u="sng">
              <a:latin typeface="Comic Sans MS" pitchFamily="66" charset="0"/>
            </a:endParaRPr>
          </a:p>
          <a:p>
            <a:pPr>
              <a:lnSpc>
                <a:spcPct val="90000"/>
              </a:lnSpc>
            </a:pPr>
            <a:endParaRPr lang="it-IT" sz="2000" b="1" u="sng">
              <a:latin typeface="Comic Sans MS" pitchFamily="66" charset="0"/>
            </a:endParaRPr>
          </a:p>
          <a:p>
            <a:pPr>
              <a:lnSpc>
                <a:spcPct val="90000"/>
              </a:lnSpc>
              <a:buFont typeface="Wingdings" pitchFamily="2" charset="2"/>
              <a:buChar char="Ø"/>
            </a:pPr>
            <a:r>
              <a:rPr lang="it-IT" b="1">
                <a:latin typeface="Comic Sans MS" pitchFamily="66" charset="0"/>
              </a:rPr>
              <a:t> 1 su 100.000 per esposizioni professionali –1x10</a:t>
            </a:r>
            <a:r>
              <a:rPr lang="it-IT" b="1" baseline="30000">
                <a:latin typeface="Comic Sans MS" pitchFamily="66" charset="0"/>
              </a:rPr>
              <a:t>-5</a:t>
            </a:r>
            <a:r>
              <a:rPr lang="it-IT" baseline="30000">
                <a:latin typeface="Comic Sans MS" pitchFamily="66" charset="0"/>
              </a:rPr>
              <a:t>  </a:t>
            </a:r>
          </a:p>
          <a:p>
            <a:pPr>
              <a:lnSpc>
                <a:spcPct val="90000"/>
              </a:lnSpc>
            </a:pPr>
            <a:endParaRPr lang="it-IT">
              <a:latin typeface="Comic Sans MS" pitchFamily="66" charset="0"/>
            </a:endParaRPr>
          </a:p>
          <a:p>
            <a:pPr>
              <a:lnSpc>
                <a:spcPct val="90000"/>
              </a:lnSpc>
              <a:buFont typeface="Wingdings" pitchFamily="2" charset="2"/>
              <a:buChar char="Ø"/>
            </a:pPr>
            <a:r>
              <a:rPr lang="it-IT" b="1">
                <a:latin typeface="Comic Sans MS" pitchFamily="66" charset="0"/>
              </a:rPr>
              <a:t> 1 su 10.000 contaminazione diffusa (diossine –DDT-IPA) 1x10</a:t>
            </a:r>
            <a:r>
              <a:rPr lang="it-IT" b="1" baseline="30000">
                <a:latin typeface="Comic Sans MS" pitchFamily="66" charset="0"/>
              </a:rPr>
              <a:t>-4</a:t>
            </a:r>
          </a:p>
          <a:p>
            <a:pPr>
              <a:lnSpc>
                <a:spcPct val="90000"/>
              </a:lnSpc>
            </a:pPr>
            <a:endParaRPr lang="it-IT">
              <a:latin typeface="Comic Sans MS" pitchFamily="66" charset="0"/>
            </a:endParaRPr>
          </a:p>
          <a:p>
            <a:pPr>
              <a:lnSpc>
                <a:spcPct val="90000"/>
              </a:lnSpc>
            </a:pPr>
            <a:endParaRPr lang="it-IT">
              <a:latin typeface="Comic Sans MS" pitchFamily="66" charset="0"/>
            </a:endParaRPr>
          </a:p>
          <a:p>
            <a:pPr algn="ctr">
              <a:lnSpc>
                <a:spcPct val="90000"/>
              </a:lnSpc>
            </a:pPr>
            <a:r>
              <a:rPr lang="it-IT" b="1">
                <a:latin typeface="Comic Sans MS" pitchFamily="66" charset="0"/>
              </a:rPr>
              <a:t>NESSUN DATO EPIDEMIOLOGICO HA MAI CONFERMATO LA CORRETTEZZA DELL’ESTRAPOLAZIONE LINEARE</a:t>
            </a:r>
          </a:p>
          <a:p>
            <a:pPr>
              <a:lnSpc>
                <a:spcPct val="90000"/>
              </a:lnSpc>
            </a:pPr>
            <a:endParaRPr lang="it-IT" sz="2000">
              <a:latin typeface="Comic Sans MS" pitchFamily="66" charset="0"/>
            </a:endParaRPr>
          </a:p>
          <a:p>
            <a:pPr>
              <a:lnSpc>
                <a:spcPct val="90000"/>
              </a:lnSpc>
            </a:pPr>
            <a:r>
              <a:rPr lang="it-IT" sz="2000" b="1">
                <a:latin typeface="Comic Sans MS" pitchFamily="66" charset="0"/>
              </a:rPr>
              <a:t>“Nessuna dose sicura” – priva di significato scientifico e giuridico</a:t>
            </a:r>
          </a:p>
          <a:p>
            <a:pPr>
              <a:lnSpc>
                <a:spcPct val="90000"/>
              </a:lnSpc>
            </a:pPr>
            <a:endParaRPr lang="it-IT" sz="2000" b="1">
              <a:latin typeface="Comic Sans MS" pitchFamily="66" charset="0"/>
            </a:endParaRPr>
          </a:p>
          <a:p>
            <a:pPr>
              <a:lnSpc>
                <a:spcPct val="90000"/>
              </a:lnSpc>
            </a:pPr>
            <a:r>
              <a:rPr lang="it-IT" sz="2000" b="1">
                <a:solidFill>
                  <a:srgbClr val="CC0000"/>
                </a:solidFill>
                <a:latin typeface="Comic Sans MS" pitchFamily="66" charset="0"/>
              </a:rPr>
              <a:t>Determinazione della CMA per non superare la VSA</a:t>
            </a:r>
          </a:p>
          <a:p>
            <a:pPr>
              <a:lnSpc>
                <a:spcPct val="90000"/>
              </a:lnSpc>
            </a:pPr>
            <a:endParaRPr lang="it-IT" b="1">
              <a:latin typeface="Comic Sans MS" pitchFamily="66" charset="0"/>
            </a:endParaRPr>
          </a:p>
        </p:txBody>
      </p:sp>
      <p:sp>
        <p:nvSpPr>
          <p:cNvPr id="16390" name="Rectangle 6"/>
          <p:cNvSpPr>
            <a:spLocks noChangeArrowheads="1"/>
          </p:cNvSpPr>
          <p:nvPr/>
        </p:nvSpPr>
        <p:spPr bwMode="auto">
          <a:xfrm>
            <a:off x="395288" y="476250"/>
            <a:ext cx="8280400" cy="557213"/>
          </a:xfrm>
          <a:prstGeom prst="rect">
            <a:avLst/>
          </a:prstGeom>
          <a:solidFill>
            <a:schemeClr val="accent4">
              <a:lumMod val="20000"/>
              <a:lumOff val="80000"/>
            </a:schemeClr>
          </a:solidFill>
          <a:ln w="38100">
            <a:solidFill>
              <a:schemeClr val="tx1"/>
            </a:solidFill>
            <a:miter lim="800000"/>
            <a:headEnd/>
            <a:tailEnd/>
          </a:ln>
          <a:effectLst/>
        </p:spPr>
        <p:txBody>
          <a:bodyPr>
            <a:spAutoFit/>
          </a:bodyPr>
          <a:lstStyle/>
          <a:p>
            <a:pPr algn="ctr"/>
            <a:r>
              <a:rPr lang="it-IT" sz="2800" b="1">
                <a:solidFill>
                  <a:srgbClr val="FF3300"/>
                </a:solidFill>
                <a:latin typeface="Comic Sans MS" pitchFamily="66" charset="0"/>
              </a:rPr>
              <a:t>CONTROLLO DEL RISCHIO</a:t>
            </a:r>
          </a:p>
        </p:txBody>
      </p:sp>
    </p:spTree>
    <p:extLst>
      <p:ext uri="{BB962C8B-B14F-4D97-AF65-F5344CB8AC3E}">
        <p14:creationId xmlns:p14="http://schemas.microsoft.com/office/powerpoint/2010/main" val="1053844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001000" cy="2120900"/>
          </a:xfrm>
          <a:solidFill>
            <a:schemeClr val="accent3">
              <a:lumMod val="20000"/>
              <a:lumOff val="80000"/>
            </a:schemeClr>
          </a:solidFill>
          <a:ln w="38100">
            <a:solidFill>
              <a:schemeClr val="tx1"/>
            </a:solidFill>
            <a:miter lim="800000"/>
            <a:headEnd/>
            <a:tailEnd/>
          </a:ln>
        </p:spPr>
        <p:txBody>
          <a:bodyPr/>
          <a:lstStyle/>
          <a:p>
            <a:r>
              <a:rPr lang="it-IT" sz="2000" b="1">
                <a:solidFill>
                  <a:srgbClr val="FF0000"/>
                </a:solidFill>
                <a:latin typeface="Comic Sans MS" pitchFamily="66" charset="0"/>
              </a:rPr>
              <a:t>CARATTERIZZAZIONE DEL RISCHIO</a:t>
            </a:r>
            <a:br>
              <a:rPr lang="it-IT" sz="2000" b="1">
                <a:latin typeface="Comic Sans MS" pitchFamily="66" charset="0"/>
              </a:rPr>
            </a:br>
            <a:r>
              <a:rPr lang="it-IT" sz="2000" b="1">
                <a:latin typeface="Comic Sans MS" pitchFamily="66" charset="0"/>
              </a:rPr>
              <a:t>Confronto tra</a:t>
            </a:r>
            <a:r>
              <a:rPr lang="it-IT" sz="2000">
                <a:latin typeface="Comic Sans MS" pitchFamily="66" charset="0"/>
              </a:rPr>
              <a:t> </a:t>
            </a:r>
            <a:br>
              <a:rPr lang="it-IT" sz="2000">
                <a:latin typeface="Comic Sans MS" pitchFamily="66" charset="0"/>
              </a:rPr>
            </a:br>
            <a:r>
              <a:rPr lang="it-IT" sz="2000" b="1">
                <a:latin typeface="Comic Sans MS" pitchFamily="66" charset="0"/>
              </a:rPr>
              <a:t>ESPOSIZIONI DI LUNGO PERIODO</a:t>
            </a:r>
            <a:br>
              <a:rPr lang="it-IT" sz="2000" b="1">
                <a:latin typeface="Comic Sans MS" pitchFamily="66" charset="0"/>
              </a:rPr>
            </a:br>
            <a:r>
              <a:rPr lang="it-IT" sz="2000" b="1">
                <a:latin typeface="Comic Sans MS" pitchFamily="66" charset="0"/>
              </a:rPr>
              <a:t>(</a:t>
            </a:r>
            <a:r>
              <a:rPr lang="it-IT" sz="2000" b="1">
                <a:solidFill>
                  <a:srgbClr val="CC0000"/>
                </a:solidFill>
                <a:latin typeface="Comic Sans MS" pitchFamily="66" charset="0"/>
              </a:rPr>
              <a:t>CONCENTRAZIONI</a:t>
            </a:r>
            <a:r>
              <a:rPr lang="it-IT" sz="2000" b="1">
                <a:solidFill>
                  <a:schemeClr val="tx1"/>
                </a:solidFill>
                <a:latin typeface="Comic Sans MS" pitchFamily="66" charset="0"/>
              </a:rPr>
              <a:t>  </a:t>
            </a:r>
            <a:r>
              <a:rPr lang="it-IT" sz="2000" b="1">
                <a:solidFill>
                  <a:schemeClr val="accent2"/>
                </a:solidFill>
                <a:latin typeface="Comic Sans MS" pitchFamily="66" charset="0"/>
              </a:rPr>
              <a:t>X CONSUMI</a:t>
            </a:r>
            <a:r>
              <a:rPr lang="it-IT" sz="2000" b="1">
                <a:solidFill>
                  <a:schemeClr val="tx1"/>
                </a:solidFill>
                <a:latin typeface="Comic Sans MS" pitchFamily="66" charset="0"/>
              </a:rPr>
              <a:t>)</a:t>
            </a:r>
            <a:br>
              <a:rPr lang="it-IT" sz="2000" b="1">
                <a:solidFill>
                  <a:schemeClr val="tx1"/>
                </a:solidFill>
                <a:latin typeface="Comic Sans MS" pitchFamily="66" charset="0"/>
              </a:rPr>
            </a:br>
            <a:r>
              <a:rPr lang="it-IT" sz="2000" b="1">
                <a:solidFill>
                  <a:schemeClr val="tx1"/>
                </a:solidFill>
                <a:latin typeface="Comic Sans MS" pitchFamily="66" charset="0"/>
              </a:rPr>
              <a:t>e</a:t>
            </a:r>
            <a:br>
              <a:rPr lang="it-IT" sz="2000" b="1">
                <a:solidFill>
                  <a:schemeClr val="tx1"/>
                </a:solidFill>
                <a:latin typeface="Comic Sans MS" pitchFamily="66" charset="0"/>
              </a:rPr>
            </a:br>
            <a:r>
              <a:rPr lang="it-IT" sz="2000" b="1">
                <a:solidFill>
                  <a:schemeClr val="tx1"/>
                </a:solidFill>
                <a:latin typeface="Comic Sans MS" pitchFamily="66" charset="0"/>
              </a:rPr>
              <a:t>LIMITI SOGLIA</a:t>
            </a:r>
          </a:p>
        </p:txBody>
      </p:sp>
      <p:sp>
        <p:nvSpPr>
          <p:cNvPr id="18435" name="Text Box 3"/>
          <p:cNvSpPr txBox="1">
            <a:spLocks noChangeArrowheads="1"/>
          </p:cNvSpPr>
          <p:nvPr/>
        </p:nvSpPr>
        <p:spPr bwMode="auto">
          <a:xfrm>
            <a:off x="539750" y="2565400"/>
            <a:ext cx="7920038" cy="4072205"/>
          </a:xfrm>
          <a:prstGeom prst="rect">
            <a:avLst/>
          </a:prstGeom>
          <a:solidFill>
            <a:schemeClr val="bg2">
              <a:lumMod val="75000"/>
            </a:schemeClr>
          </a:solidFill>
          <a:ln w="38100">
            <a:solidFill>
              <a:schemeClr val="tx1"/>
            </a:solidFill>
            <a:miter lim="800000"/>
            <a:headEnd/>
            <a:tailEnd/>
          </a:ln>
          <a:effectLst/>
        </p:spPr>
        <p:txBody>
          <a:bodyPr>
            <a:spAutoFit/>
          </a:bodyPr>
          <a:lstStyle/>
          <a:p>
            <a:pPr algn="ctr"/>
            <a:r>
              <a:rPr lang="it-IT" sz="2400" u="sng" dirty="0">
                <a:solidFill>
                  <a:srgbClr val="CC0000"/>
                </a:solidFill>
                <a:latin typeface="Comic Sans MS" pitchFamily="66" charset="0"/>
              </a:rPr>
              <a:t>Valutazioni coerenti per il lungo periodo</a:t>
            </a:r>
          </a:p>
          <a:p>
            <a:pPr>
              <a:buFontTx/>
              <a:buChar char="•"/>
            </a:pPr>
            <a:r>
              <a:rPr lang="it-IT" sz="1600" b="1" dirty="0">
                <a:solidFill>
                  <a:srgbClr val="FF0000"/>
                </a:solidFill>
                <a:latin typeface="Comic Sans MS" pitchFamily="66" charset="0"/>
              </a:rPr>
              <a:t>È un errore frequente confrontare le brevi esposizioni con i valori di TDI</a:t>
            </a:r>
          </a:p>
          <a:p>
            <a:pPr>
              <a:lnSpc>
                <a:spcPct val="60000"/>
              </a:lnSpc>
            </a:pPr>
            <a:endParaRPr lang="it-IT" sz="2400" u="sng" dirty="0">
              <a:latin typeface="Comic Sans MS" pitchFamily="66" charset="0"/>
            </a:endParaRPr>
          </a:p>
          <a:p>
            <a:r>
              <a:rPr lang="it-IT" sz="2400" u="sng" dirty="0">
                <a:latin typeface="Comic Sans MS" pitchFamily="66" charset="0"/>
              </a:rPr>
              <a:t>Concentrazioni</a:t>
            </a:r>
            <a:r>
              <a:rPr lang="it-IT" sz="2400" dirty="0">
                <a:latin typeface="Comic Sans MS" pitchFamily="66" charset="0"/>
              </a:rPr>
              <a:t>: medie di lungo periodo </a:t>
            </a:r>
          </a:p>
          <a:p>
            <a:endParaRPr lang="it-IT" sz="2400" u="sng" dirty="0">
              <a:latin typeface="Times New Roman" pitchFamily="18" charset="0"/>
            </a:endParaRPr>
          </a:p>
          <a:p>
            <a:r>
              <a:rPr lang="it-IT" sz="2400" u="sng">
                <a:latin typeface="Comic Sans MS" pitchFamily="66" charset="0"/>
              </a:rPr>
              <a:t>Consumi</a:t>
            </a:r>
            <a:r>
              <a:rPr lang="it-IT" sz="2400">
                <a:latin typeface="Comic Sans MS" pitchFamily="66" charset="0"/>
              </a:rPr>
              <a:t> : 	     medi di lungo periodo </a:t>
            </a:r>
          </a:p>
          <a:p>
            <a:endParaRPr lang="it-IT" sz="2400" dirty="0">
              <a:latin typeface="Comic Sans MS" pitchFamily="66" charset="0"/>
            </a:endParaRPr>
          </a:p>
          <a:p>
            <a:r>
              <a:rPr lang="it-IT" sz="2400" i="1" dirty="0">
                <a:latin typeface="Comic Sans MS" pitchFamily="66" charset="0"/>
              </a:rPr>
              <a:t>Consumatori medi- media o mediana dei consumi</a:t>
            </a:r>
          </a:p>
          <a:p>
            <a:r>
              <a:rPr lang="it-IT" sz="2400" i="1" dirty="0">
                <a:latin typeface="Comic Sans MS" pitchFamily="66" charset="0"/>
              </a:rPr>
              <a:t>Forti consumatori</a:t>
            </a:r>
            <a:r>
              <a:rPr lang="it-IT" sz="2400" dirty="0">
                <a:latin typeface="Comic Sans MS" pitchFamily="66" charset="0"/>
              </a:rPr>
              <a:t> – 95° percentile della distribuzione delle classi di frequenza dei consumi – (fino a 5 volte maggiori della media)</a:t>
            </a:r>
          </a:p>
          <a:p>
            <a:pPr>
              <a:lnSpc>
                <a:spcPct val="40000"/>
              </a:lnSpc>
            </a:pPr>
            <a:endParaRPr lang="it-IT" sz="2400" dirty="0">
              <a:latin typeface="Comic Sans MS" pitchFamily="66" charset="0"/>
            </a:endParaRPr>
          </a:p>
        </p:txBody>
      </p:sp>
    </p:spTree>
    <p:extLst>
      <p:ext uri="{BB962C8B-B14F-4D97-AF65-F5344CB8AC3E}">
        <p14:creationId xmlns:p14="http://schemas.microsoft.com/office/powerpoint/2010/main" val="2497686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850" y="188913"/>
            <a:ext cx="8712200" cy="503237"/>
          </a:xfrm>
          <a:solidFill>
            <a:schemeClr val="accent4">
              <a:lumMod val="20000"/>
              <a:lumOff val="80000"/>
            </a:schemeClr>
          </a:solidFill>
          <a:ln w="38100">
            <a:solidFill>
              <a:schemeClr val="tx1"/>
            </a:solidFill>
            <a:miter lim="800000"/>
            <a:headEnd/>
            <a:tailEnd/>
          </a:ln>
        </p:spPr>
        <p:txBody>
          <a:bodyPr>
            <a:normAutofit fontScale="90000"/>
          </a:bodyPr>
          <a:lstStyle/>
          <a:p>
            <a:r>
              <a:rPr lang="it-IT" sz="3200" dirty="0">
                <a:latin typeface="Comic Sans MS" pitchFamily="66" charset="0"/>
              </a:rPr>
              <a:t>L’assunzione massima teorica giornaliera . MTDI</a:t>
            </a:r>
          </a:p>
        </p:txBody>
      </p:sp>
      <p:sp>
        <p:nvSpPr>
          <p:cNvPr id="14339" name="Text Box 3"/>
          <p:cNvSpPr txBox="1">
            <a:spLocks noChangeArrowheads="1"/>
          </p:cNvSpPr>
          <p:nvPr/>
        </p:nvSpPr>
        <p:spPr bwMode="auto">
          <a:xfrm>
            <a:off x="1736725" y="23272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it-IT" sz="2400">
              <a:latin typeface="Times New Roman" pitchFamily="18" charset="0"/>
            </a:endParaRPr>
          </a:p>
        </p:txBody>
      </p:sp>
      <p:pic>
        <p:nvPicPr>
          <p:cNvPr id="14340" name="Picture 4" descr="Scansione0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36613"/>
            <a:ext cx="4457700" cy="5410200"/>
          </a:xfrm>
          <a:prstGeom prst="rect">
            <a:avLst/>
          </a:prstGeom>
          <a:noFill/>
          <a:extLst>
            <a:ext uri="{909E8E84-426E-40dd-AFC4-6F175D3DCCD1}">
              <a14:hiddenFill xmlns:a14="http://schemas.microsoft.com/office/drawing/2010/main" xmlns="">
                <a:solidFill>
                  <a:srgbClr val="FFFFFF"/>
                </a:solidFill>
              </a14:hiddenFill>
            </a:ext>
          </a:extLst>
        </p:spPr>
      </p:pic>
      <p:sp>
        <p:nvSpPr>
          <p:cNvPr id="14341" name="Text Box 5"/>
          <p:cNvSpPr txBox="1">
            <a:spLocks noChangeArrowheads="1"/>
          </p:cNvSpPr>
          <p:nvPr/>
        </p:nvSpPr>
        <p:spPr bwMode="auto">
          <a:xfrm>
            <a:off x="4716463" y="2576368"/>
            <a:ext cx="4319587" cy="1015663"/>
          </a:xfrm>
          <a:prstGeom prst="rect">
            <a:avLst/>
          </a:prstGeom>
          <a:solidFill>
            <a:schemeClr val="accent4">
              <a:lumMod val="20000"/>
              <a:lumOff val="80000"/>
            </a:schemeClr>
          </a:solidFill>
          <a:ln w="38100">
            <a:solidFill>
              <a:schemeClr val="tx1"/>
            </a:solidFill>
            <a:miter lim="800000"/>
            <a:headEnd/>
            <a:tailEnd/>
          </a:ln>
          <a:effectLst/>
        </p:spPr>
        <p:txBody>
          <a:bodyPr>
            <a:spAutoFit/>
          </a:bodyPr>
          <a:lstStyle/>
          <a:p>
            <a:pPr algn="just"/>
            <a:r>
              <a:rPr lang="it-IT" sz="2000">
                <a:solidFill>
                  <a:srgbClr val="CC0000"/>
                </a:solidFill>
                <a:latin typeface="Arial" pitchFamily="34" charset="0"/>
                <a:cs typeface="Arial" pitchFamily="34" charset="0"/>
              </a:rPr>
              <a:t>Valori di consumo esagerati non utilizzati per la Caratterizzazione del Rischio da contaminanti ambientali</a:t>
            </a:r>
          </a:p>
        </p:txBody>
      </p:sp>
    </p:spTree>
    <p:extLst>
      <p:ext uri="{BB962C8B-B14F-4D97-AF65-F5344CB8AC3E}">
        <p14:creationId xmlns:p14="http://schemas.microsoft.com/office/powerpoint/2010/main" val="71953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7504" y="116632"/>
            <a:ext cx="9036496" cy="7109639"/>
          </a:xfrm>
          <a:prstGeom prst="rect">
            <a:avLst/>
          </a:prstGeom>
        </p:spPr>
        <p:txBody>
          <a:bodyPr wrap="square">
            <a:spAutoFit/>
          </a:bodyPr>
          <a:lstStyle/>
          <a:p>
            <a:pPr lvl="0" algn="ctr"/>
            <a:r>
              <a:rPr lang="it-IT" sz="2400" b="1" dirty="0"/>
              <a:t>Regolamento (CEE) 26-6-1990 n. 2377/90.</a:t>
            </a:r>
            <a:r>
              <a:rPr lang="it-IT" dirty="0"/>
              <a:t> </a:t>
            </a:r>
          </a:p>
          <a:p>
            <a:pPr lvl="0" algn="ctr"/>
            <a:r>
              <a:rPr lang="it-IT" dirty="0"/>
              <a:t>REGOLAMENTO (UE) N. 37/2010 DELLA COMMISSIONE del 22  dicembre 2009 </a:t>
            </a:r>
          </a:p>
          <a:p>
            <a:pPr lvl="0" algn="ctr"/>
            <a:r>
              <a:rPr lang="it-IT" dirty="0"/>
              <a:t>(LMR negli alimenti di origine animale)</a:t>
            </a:r>
          </a:p>
          <a:p>
            <a:pPr lvl="0" algn="just"/>
            <a:r>
              <a:rPr lang="it-IT" sz="2000" dirty="0"/>
              <a:t>Regolamento del Consiglio che definisce una procedura comunitaria per la determinazione dei limiti massimi di residui di </a:t>
            </a:r>
            <a:r>
              <a:rPr lang="it-IT" sz="2000" b="1" dirty="0">
                <a:solidFill>
                  <a:srgbClr val="C00000"/>
                </a:solidFill>
              </a:rPr>
              <a:t>medicinali veterinari </a:t>
            </a:r>
            <a:r>
              <a:rPr lang="it-IT" sz="2000" dirty="0"/>
              <a:t>negli alimenti di origine animale.</a:t>
            </a:r>
          </a:p>
          <a:p>
            <a:pPr algn="just"/>
            <a:r>
              <a:rPr lang="it-IT" sz="2000" dirty="0"/>
              <a:t>I limiti massimi di residui vennero stabiliti in base a principi generalmente riconosciuti di </a:t>
            </a:r>
            <a:r>
              <a:rPr lang="it-IT" sz="2000" b="1" dirty="0">
                <a:solidFill>
                  <a:srgbClr val="C00000"/>
                </a:solidFill>
              </a:rPr>
              <a:t>valutazione dell'innocuità</a:t>
            </a:r>
            <a:r>
              <a:rPr lang="it-IT" sz="2000" dirty="0"/>
              <a:t>, effettuate da organizzazioni internazionali quali il </a:t>
            </a:r>
            <a:r>
              <a:rPr lang="it-IT" sz="2000" dirty="0" err="1"/>
              <a:t>Codex</a:t>
            </a:r>
            <a:r>
              <a:rPr lang="it-IT" sz="2000" dirty="0"/>
              <a:t> </a:t>
            </a:r>
            <a:r>
              <a:rPr lang="it-IT" sz="2000" dirty="0" err="1"/>
              <a:t>Alimentarius</a:t>
            </a:r>
            <a:r>
              <a:rPr lang="it-IT" sz="2000" dirty="0"/>
              <a:t> o da altri comitati scientifici istituiti nella Comunità. Per limite massimo di residui (LMR) si intende "</a:t>
            </a:r>
            <a:r>
              <a:rPr lang="it-IT" sz="2000" i="1" dirty="0"/>
              <a:t>...la concentrazione massima di residui risultante dall'uso di un medicinale veterinario (espressa in mg/kg o mg/kg sulla base del peso vivo) che la Comunità può ammettere che sia consentita legalmente o riconosciuta accettabile negli o sugli alimenti. Esso è stabilito sulla base del tipo e del quantitativo del residuo considerato </a:t>
            </a:r>
            <a:r>
              <a:rPr lang="it-IT" sz="2000" b="1" dirty="0">
                <a:solidFill>
                  <a:srgbClr val="C00000"/>
                </a:solidFill>
              </a:rPr>
              <a:t>esente da rischi tossicologici </a:t>
            </a:r>
            <a:r>
              <a:rPr lang="it-IT" sz="2000" i="1" dirty="0"/>
              <a:t>per la salute umana secondo il criterio della dose giornaliera accettabile (DGA), o sulla base di una DGA temporanea che utilizzi un fattore di sicurezza supplementare. Tiene anche conto di altri rischi pertinenti per la pubblica sanità e di aspetti di tecnologia alimentare. Nello stabilire un limite massimo di residui (LMR) si tiene conto anche dei residui presenti negli alimenti di origine vegetale e/o provenienti dall'ambiente. Inoltre </a:t>
            </a:r>
            <a:r>
              <a:rPr lang="it-IT" sz="2000" b="1" dirty="0">
                <a:solidFill>
                  <a:srgbClr val="C00000"/>
                </a:solidFill>
              </a:rPr>
              <a:t>si può ridurre </a:t>
            </a:r>
            <a:r>
              <a:rPr lang="it-IT" sz="2000" i="1" dirty="0"/>
              <a:t>il LMR per renderlo conforme alle buone prassi nell'impiego dei medicinali veterinari, </a:t>
            </a:r>
            <a:r>
              <a:rPr lang="it-IT" sz="2000" b="1" dirty="0">
                <a:solidFill>
                  <a:srgbClr val="C00000"/>
                </a:solidFill>
              </a:rPr>
              <a:t>nella misura in cui sono disponibili metodi analitici pratici</a:t>
            </a:r>
            <a:r>
              <a:rPr lang="it-IT" sz="2000" i="1" dirty="0"/>
              <a:t>...</a:t>
            </a:r>
            <a:r>
              <a:rPr lang="it-IT" sz="2000" dirty="0"/>
              <a:t>«</a:t>
            </a:r>
          </a:p>
          <a:p>
            <a:pPr algn="just"/>
            <a:br>
              <a:rPr lang="it-IT" dirty="0"/>
            </a:br>
            <a:endParaRPr lang="it-IT" dirty="0"/>
          </a:p>
        </p:txBody>
      </p:sp>
    </p:spTree>
    <p:extLst>
      <p:ext uri="{BB962C8B-B14F-4D97-AF65-F5344CB8AC3E}">
        <p14:creationId xmlns:p14="http://schemas.microsoft.com/office/powerpoint/2010/main" val="1080453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body" idx="1"/>
          </p:nvPr>
        </p:nvSpPr>
        <p:spPr>
          <a:xfrm>
            <a:off x="539750" y="1628775"/>
            <a:ext cx="8064500" cy="4679950"/>
          </a:xfrm>
        </p:spPr>
        <p:txBody>
          <a:bodyPr/>
          <a:lstStyle/>
          <a:p>
            <a:pPr indent="12700" eaLnBrk="1" hangingPunct="1">
              <a:lnSpc>
                <a:spcPct val="80000"/>
              </a:lnSpc>
            </a:pPr>
            <a:r>
              <a:rPr lang="it-IT" altLang="it-IT" sz="2000" b="1">
                <a:latin typeface="Tahoma" pitchFamily="34" charset="0"/>
              </a:rPr>
              <a:t>Tossicità acuta</a:t>
            </a:r>
            <a:r>
              <a:rPr lang="it-IT" altLang="it-IT" sz="2000">
                <a:latin typeface="Tahoma" pitchFamily="34" charset="0"/>
              </a:rPr>
              <a:t>: insieme di manifestazioni indesiderate che si verificano immediatamente, o al più entro pochi giorni, dopo una singola somministrazione della sostanza in esame. </a:t>
            </a:r>
          </a:p>
          <a:p>
            <a:pPr indent="12700" eaLnBrk="1" hangingPunct="1">
              <a:lnSpc>
                <a:spcPct val="80000"/>
              </a:lnSpc>
            </a:pPr>
            <a:r>
              <a:rPr lang="it-IT" altLang="it-IT" sz="2000">
                <a:latin typeface="Tahoma" pitchFamily="34" charset="0"/>
              </a:rPr>
              <a:t>Test in vivo: su animali di laboratorio aumentando progressivamente la dose fino a provocare la morte del 50% degli animali stessi (DL50 in mg/Kg di peso corporeo).</a:t>
            </a:r>
          </a:p>
          <a:p>
            <a:pPr indent="12700" eaLnBrk="1" hangingPunct="1">
              <a:lnSpc>
                <a:spcPct val="80000"/>
              </a:lnSpc>
            </a:pPr>
            <a:r>
              <a:rPr lang="it-IT" altLang="it-IT" sz="2000">
                <a:latin typeface="Tahoma" pitchFamily="34" charset="0"/>
              </a:rPr>
              <a:t>Test in vitro: es. test della Drosophila, test di Ames, </a:t>
            </a:r>
            <a:r>
              <a:rPr lang="it-IT" altLang="it-IT" sz="2000" i="1">
                <a:latin typeface="Tahoma" pitchFamily="34" charset="0"/>
              </a:rPr>
              <a:t>pol</a:t>
            </a:r>
            <a:r>
              <a:rPr lang="it-IT" altLang="it-IT" sz="2000">
                <a:latin typeface="Tahoma" pitchFamily="34" charset="0"/>
              </a:rPr>
              <a:t> test</a:t>
            </a:r>
          </a:p>
          <a:p>
            <a:pPr indent="12700" eaLnBrk="1" hangingPunct="1">
              <a:lnSpc>
                <a:spcPct val="80000"/>
              </a:lnSpc>
              <a:buFontTx/>
              <a:buNone/>
            </a:pPr>
            <a:r>
              <a:rPr lang="it-IT" altLang="it-IT" sz="2000">
                <a:latin typeface="Tahoma" pitchFamily="34" charset="0"/>
              </a:rPr>
              <a:t>	Importanti: </a:t>
            </a:r>
          </a:p>
          <a:p>
            <a:pPr marL="1095375" lvl="1" eaLnBrk="1" hangingPunct="1">
              <a:lnSpc>
                <a:spcPct val="80000"/>
              </a:lnSpc>
            </a:pPr>
            <a:r>
              <a:rPr lang="it-IT" altLang="it-IT" sz="2000">
                <a:latin typeface="Tahoma" pitchFamily="34" charset="0"/>
              </a:rPr>
              <a:t>Struttura chimica (la relazione struttura-attività è un buon elemento di previsione – es. nitrosamine, aromatici policiclici)</a:t>
            </a:r>
          </a:p>
          <a:p>
            <a:pPr marL="1095375" lvl="1" eaLnBrk="1" hangingPunct="1">
              <a:lnSpc>
                <a:spcPct val="80000"/>
              </a:lnSpc>
            </a:pPr>
            <a:r>
              <a:rPr lang="it-IT" altLang="it-IT" sz="2000">
                <a:latin typeface="Tahoma" pitchFamily="34" charset="0"/>
              </a:rPr>
              <a:t>Metabolismo:</a:t>
            </a:r>
          </a:p>
          <a:p>
            <a:pPr marL="1095375" lvl="1" eaLnBrk="1" hangingPunct="1">
              <a:lnSpc>
                <a:spcPct val="80000"/>
              </a:lnSpc>
              <a:buFontTx/>
              <a:buNone/>
            </a:pPr>
            <a:r>
              <a:rPr lang="it-IT" altLang="it-IT" sz="2000">
                <a:solidFill>
                  <a:srgbClr val="CC0000"/>
                </a:solidFill>
                <a:latin typeface="Tahoma" pitchFamily="34" charset="0"/>
              </a:rPr>
              <a:t>La metabolizzazione può trasformare una molecola in un costituente dell</a:t>
            </a:r>
            <a:r>
              <a:rPr lang="ja-JP" altLang="it-IT" sz="2000">
                <a:solidFill>
                  <a:srgbClr val="CC0000"/>
                </a:solidFill>
                <a:latin typeface="Tahoma" pitchFamily="34" charset="0"/>
              </a:rPr>
              <a:t>’</a:t>
            </a:r>
            <a:r>
              <a:rPr lang="it-IT" altLang="ja-JP" sz="2000">
                <a:solidFill>
                  <a:srgbClr val="CC0000"/>
                </a:solidFill>
                <a:latin typeface="Tahoma" pitchFamily="34" charset="0"/>
              </a:rPr>
              <a:t>organismo, in energia, oppure detossificarla o attivarla trasformandola in un prodotto intermedio reattivo (enzimi intracellulari, extracellulari o enzimi della microflora del tratto intestinale)</a:t>
            </a:r>
            <a:endParaRPr lang="it-IT" altLang="ja-JP" sz="2000">
              <a:latin typeface="Tahoma" pitchFamily="34" charset="0"/>
            </a:endParaRPr>
          </a:p>
          <a:p>
            <a:pPr marL="1095375" lvl="1" eaLnBrk="1" hangingPunct="1">
              <a:lnSpc>
                <a:spcPct val="80000"/>
              </a:lnSpc>
            </a:pPr>
            <a:endParaRPr lang="it-IT" altLang="it-IT" sz="2000">
              <a:latin typeface="Tahoma" pitchFamily="34" charset="0"/>
            </a:endParaRPr>
          </a:p>
        </p:txBody>
      </p:sp>
      <p:sp>
        <p:nvSpPr>
          <p:cNvPr id="43012" name="Rectangle 4"/>
          <p:cNvSpPr>
            <a:spLocks noGrp="1" noChangeArrowheads="1"/>
          </p:cNvSpPr>
          <p:nvPr>
            <p:ph type="title"/>
          </p:nvPr>
        </p:nvSpPr>
        <p:spPr>
          <a:xfrm>
            <a:off x="685800" y="609600"/>
            <a:ext cx="7772400" cy="587375"/>
          </a:xfrm>
          <a:solidFill>
            <a:schemeClr val="bg1"/>
          </a:solidFill>
          <a:ln w="50800">
            <a:solidFill>
              <a:schemeClr val="tx1"/>
            </a:solidFill>
          </a:ln>
        </p:spPr>
        <p:txBody>
          <a:bodyPr>
            <a:normAutofit fontScale="90000"/>
          </a:bodyPr>
          <a:lstStyle/>
          <a:p>
            <a:r>
              <a:rPr lang="it-IT" altLang="it-IT" sz="4000" b="1" dirty="0" err="1">
                <a:effectLst>
                  <a:outerShdw blurRad="38100" dist="38100" dir="2700000" algn="tl">
                    <a:srgbClr val="C0C0C0"/>
                  </a:outerShdw>
                </a:effectLst>
                <a:latin typeface="Tahoma" pitchFamily="34" charset="0"/>
              </a:rPr>
              <a:t>Xenobioti</a:t>
            </a:r>
            <a:r>
              <a:rPr lang="it-IT" altLang="it-IT" sz="4000" b="1" dirty="0">
                <a:effectLst>
                  <a:outerShdw blurRad="38100" dist="38100" dir="2700000" algn="tl">
                    <a:srgbClr val="C0C0C0"/>
                  </a:outerShdw>
                </a:effectLst>
                <a:latin typeface="Tahoma" pitchFamily="34" charset="0"/>
              </a:rPr>
              <a:t> negli alimenti</a:t>
            </a:r>
          </a:p>
        </p:txBody>
      </p:sp>
    </p:spTree>
    <p:extLst>
      <p:ext uri="{BB962C8B-B14F-4D97-AF65-F5344CB8AC3E}">
        <p14:creationId xmlns:p14="http://schemas.microsoft.com/office/powerpoint/2010/main" val="1716058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1116013" y="1844675"/>
            <a:ext cx="6551612" cy="3887788"/>
          </a:xfrm>
        </p:spPr>
        <p:txBody>
          <a:bodyPr/>
          <a:lstStyle/>
          <a:p>
            <a:pPr indent="12700" eaLnBrk="1" hangingPunct="1">
              <a:lnSpc>
                <a:spcPct val="80000"/>
              </a:lnSpc>
            </a:pPr>
            <a:r>
              <a:rPr lang="it-IT" altLang="it-IT" sz="1800" b="1" dirty="0">
                <a:latin typeface="Tahoma" pitchFamily="34" charset="0"/>
              </a:rPr>
              <a:t>Tossicità cronica</a:t>
            </a:r>
          </a:p>
          <a:p>
            <a:pPr indent="12700" eaLnBrk="1" hangingPunct="1">
              <a:lnSpc>
                <a:spcPct val="80000"/>
              </a:lnSpc>
              <a:buFontTx/>
              <a:buNone/>
            </a:pPr>
            <a:r>
              <a:rPr lang="it-IT" altLang="it-IT" sz="2000" dirty="0">
                <a:latin typeface="Tahoma" pitchFamily="34" charset="0"/>
              </a:rPr>
              <a:t>Esperimenti con somministrazione orale giornaliera su animali di laboratorio, roditori e non, finalizzata a verificare gli effetti a lungo termine, ed in particolare, l</a:t>
            </a:r>
            <a:r>
              <a:rPr lang="ja-JP" altLang="it-IT" sz="2000">
                <a:latin typeface="Tahoma" pitchFamily="34" charset="0"/>
              </a:rPr>
              <a:t>’</a:t>
            </a:r>
            <a:r>
              <a:rPr lang="it-IT" altLang="ja-JP" sz="2000" dirty="0">
                <a:latin typeface="Tahoma" pitchFamily="34" charset="0"/>
              </a:rPr>
              <a:t>eventuale potere</a:t>
            </a:r>
          </a:p>
          <a:p>
            <a:pPr indent="12700" eaLnBrk="1" hangingPunct="1">
              <a:lnSpc>
                <a:spcPct val="80000"/>
              </a:lnSpc>
              <a:buFontTx/>
              <a:buChar char="-"/>
            </a:pPr>
            <a:r>
              <a:rPr lang="it-IT" altLang="it-IT" sz="2000" dirty="0">
                <a:latin typeface="Tahoma" pitchFamily="34" charset="0"/>
              </a:rPr>
              <a:t> cancerogeno</a:t>
            </a:r>
          </a:p>
          <a:p>
            <a:pPr indent="12700" eaLnBrk="1" hangingPunct="1">
              <a:lnSpc>
                <a:spcPct val="80000"/>
              </a:lnSpc>
              <a:buFontTx/>
              <a:buChar char="-"/>
            </a:pPr>
            <a:r>
              <a:rPr lang="it-IT" altLang="it-IT" sz="2000" dirty="0">
                <a:latin typeface="Tahoma" pitchFamily="34" charset="0"/>
              </a:rPr>
              <a:t> teratogeno</a:t>
            </a:r>
          </a:p>
          <a:p>
            <a:pPr indent="12700" eaLnBrk="1" hangingPunct="1">
              <a:lnSpc>
                <a:spcPct val="80000"/>
              </a:lnSpc>
              <a:buFontTx/>
              <a:buChar char="-"/>
            </a:pPr>
            <a:r>
              <a:rPr lang="it-IT" altLang="it-IT" sz="2000" dirty="0">
                <a:latin typeface="Tahoma" pitchFamily="34" charset="0"/>
              </a:rPr>
              <a:t> mutageno</a:t>
            </a:r>
          </a:p>
          <a:p>
            <a:pPr indent="12700" eaLnBrk="1" hangingPunct="1">
              <a:lnSpc>
                <a:spcPct val="80000"/>
              </a:lnSpc>
              <a:buFontTx/>
              <a:buChar char="-"/>
            </a:pPr>
            <a:endParaRPr lang="it-IT" altLang="it-IT" sz="2000" dirty="0">
              <a:latin typeface="Tahoma" pitchFamily="34" charset="0"/>
            </a:endParaRPr>
          </a:p>
          <a:p>
            <a:pPr indent="12700" eaLnBrk="1" hangingPunct="1">
              <a:lnSpc>
                <a:spcPct val="80000"/>
              </a:lnSpc>
              <a:buFontTx/>
              <a:buNone/>
            </a:pPr>
            <a:r>
              <a:rPr lang="it-IT" altLang="it-IT" sz="2000" dirty="0">
                <a:solidFill>
                  <a:srgbClr val="CC0000"/>
                </a:solidFill>
                <a:latin typeface="Tahoma" pitchFamily="34" charset="0"/>
              </a:rPr>
              <a:t>Difficoltà a trasferire i dati </a:t>
            </a:r>
            <a:r>
              <a:rPr lang="it-IT" altLang="it-IT" sz="2000" dirty="0" err="1">
                <a:solidFill>
                  <a:srgbClr val="CC0000"/>
                </a:solidFill>
                <a:latin typeface="Tahoma" pitchFamily="34" charset="0"/>
              </a:rPr>
              <a:t>dall</a:t>
            </a:r>
            <a:r>
              <a:rPr lang="ja-JP" altLang="it-IT" sz="2000">
                <a:solidFill>
                  <a:srgbClr val="CC0000"/>
                </a:solidFill>
                <a:latin typeface="Tahoma" pitchFamily="34" charset="0"/>
              </a:rPr>
              <a:t>’</a:t>
            </a:r>
            <a:r>
              <a:rPr lang="it-IT" altLang="ja-JP" sz="2000" dirty="0">
                <a:solidFill>
                  <a:srgbClr val="CC0000"/>
                </a:solidFill>
                <a:latin typeface="Tahoma" pitchFamily="34" charset="0"/>
              </a:rPr>
              <a:t>animale </a:t>
            </a:r>
            <a:r>
              <a:rPr lang="it-IT" altLang="ja-JP" sz="2000" dirty="0" err="1">
                <a:solidFill>
                  <a:srgbClr val="CC0000"/>
                </a:solidFill>
                <a:latin typeface="Tahoma" pitchFamily="34" charset="0"/>
              </a:rPr>
              <a:t>all</a:t>
            </a:r>
            <a:r>
              <a:rPr lang="ja-JP" altLang="it-IT" sz="2000">
                <a:solidFill>
                  <a:srgbClr val="CC0000"/>
                </a:solidFill>
                <a:latin typeface="Tahoma" pitchFamily="34" charset="0"/>
              </a:rPr>
              <a:t>’</a:t>
            </a:r>
            <a:r>
              <a:rPr lang="it-IT" altLang="ja-JP" sz="2000" dirty="0">
                <a:solidFill>
                  <a:srgbClr val="CC0000"/>
                </a:solidFill>
                <a:latin typeface="Tahoma" pitchFamily="34" charset="0"/>
              </a:rPr>
              <a:t>uomo e ad individuare gli effetti sommatori conseguenti </a:t>
            </a:r>
            <a:r>
              <a:rPr lang="it-IT" altLang="ja-JP" sz="2000" dirty="0" err="1">
                <a:solidFill>
                  <a:srgbClr val="CC0000"/>
                </a:solidFill>
                <a:latin typeface="Tahoma" pitchFamily="34" charset="0"/>
              </a:rPr>
              <a:t>all</a:t>
            </a:r>
            <a:r>
              <a:rPr lang="ja-JP" altLang="it-IT" sz="2000">
                <a:solidFill>
                  <a:srgbClr val="CC0000"/>
                </a:solidFill>
                <a:latin typeface="Tahoma" pitchFamily="34" charset="0"/>
              </a:rPr>
              <a:t>’</a:t>
            </a:r>
            <a:r>
              <a:rPr lang="it-IT" altLang="ja-JP" sz="2000" dirty="0">
                <a:solidFill>
                  <a:srgbClr val="CC0000"/>
                </a:solidFill>
                <a:latin typeface="Tahoma" pitchFamily="34" charset="0"/>
              </a:rPr>
              <a:t>esposizione contemporanea a più fattori presenti contemporaneamente nella dieta.</a:t>
            </a:r>
          </a:p>
          <a:p>
            <a:pPr indent="12700" eaLnBrk="1" hangingPunct="1">
              <a:lnSpc>
                <a:spcPct val="80000"/>
              </a:lnSpc>
              <a:buFontTx/>
              <a:buChar char="-"/>
            </a:pPr>
            <a:endParaRPr lang="it-IT" altLang="it-IT" sz="2000" dirty="0">
              <a:latin typeface="Tahoma" pitchFamily="34" charset="0"/>
            </a:endParaRPr>
          </a:p>
          <a:p>
            <a:pPr marL="1095375" lvl="1" eaLnBrk="1" hangingPunct="1">
              <a:lnSpc>
                <a:spcPct val="80000"/>
              </a:lnSpc>
            </a:pPr>
            <a:endParaRPr lang="it-IT" altLang="it-IT" sz="1800" dirty="0">
              <a:latin typeface="Tahoma" pitchFamily="34" charset="0"/>
            </a:endParaRPr>
          </a:p>
        </p:txBody>
      </p:sp>
      <p:sp>
        <p:nvSpPr>
          <p:cNvPr id="45059" name="Rectangle 3"/>
          <p:cNvSpPr>
            <a:spLocks noGrp="1" noChangeArrowheads="1"/>
          </p:cNvSpPr>
          <p:nvPr>
            <p:ph type="title"/>
          </p:nvPr>
        </p:nvSpPr>
        <p:spPr>
          <a:xfrm>
            <a:off x="685800" y="609600"/>
            <a:ext cx="7772400" cy="587375"/>
          </a:xfrm>
          <a:solidFill>
            <a:schemeClr val="bg1"/>
          </a:solidFill>
          <a:ln w="50800">
            <a:solidFill>
              <a:schemeClr val="tx1"/>
            </a:solidFill>
          </a:ln>
        </p:spPr>
        <p:txBody>
          <a:bodyPr>
            <a:normAutofit fontScale="90000"/>
          </a:bodyPr>
          <a:lstStyle/>
          <a:p>
            <a:r>
              <a:rPr lang="it-IT" altLang="it-IT" sz="4000" b="1" dirty="0" err="1">
                <a:effectLst>
                  <a:outerShdw blurRad="38100" dist="38100" dir="2700000" algn="tl">
                    <a:srgbClr val="C0C0C0"/>
                  </a:outerShdw>
                </a:effectLst>
                <a:latin typeface="Tahoma" pitchFamily="34" charset="0"/>
              </a:rPr>
              <a:t>Xenobioti</a:t>
            </a:r>
            <a:r>
              <a:rPr lang="it-IT" altLang="it-IT" sz="4000" b="1" dirty="0">
                <a:effectLst>
                  <a:outerShdw blurRad="38100" dist="38100" dir="2700000" algn="tl">
                    <a:srgbClr val="C0C0C0"/>
                  </a:outerShdw>
                </a:effectLst>
                <a:latin typeface="Tahoma" pitchFamily="34" charset="0"/>
              </a:rPr>
              <a:t> negli alimenti</a:t>
            </a:r>
          </a:p>
        </p:txBody>
      </p:sp>
      <p:pic>
        <p:nvPicPr>
          <p:cNvPr id="23555" name="Picture 4" descr="bfs0xun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2781300"/>
            <a:ext cx="1817687"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68282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body" idx="1"/>
          </p:nvPr>
        </p:nvSpPr>
        <p:spPr>
          <a:xfrm>
            <a:off x="539750" y="1125538"/>
            <a:ext cx="8135938" cy="5256212"/>
          </a:xfrm>
        </p:spPr>
        <p:txBody>
          <a:bodyPr>
            <a:normAutofit lnSpcReduction="10000"/>
          </a:bodyPr>
          <a:lstStyle/>
          <a:p>
            <a:pPr indent="12700" eaLnBrk="1" hangingPunct="1">
              <a:buFontTx/>
              <a:buNone/>
            </a:pPr>
            <a:r>
              <a:rPr lang="it-IT" altLang="it-IT" sz="2000" dirty="0">
                <a:latin typeface="Tahoma" pitchFamily="34" charset="0"/>
              </a:rPr>
              <a:t>Per DGA (</a:t>
            </a:r>
            <a:r>
              <a:rPr lang="it-IT" altLang="it-IT" sz="2000" b="1" dirty="0">
                <a:solidFill>
                  <a:srgbClr val="CC0000"/>
                </a:solidFill>
                <a:latin typeface="Tahoma" pitchFamily="34" charset="0"/>
              </a:rPr>
              <a:t>Dose Giornaliera Ammissibile</a:t>
            </a:r>
            <a:r>
              <a:rPr lang="it-IT" altLang="it-IT" sz="2000" dirty="0">
                <a:latin typeface="Tahoma" pitchFamily="34" charset="0"/>
              </a:rPr>
              <a:t>) (</a:t>
            </a:r>
            <a:r>
              <a:rPr lang="it-IT" altLang="it-IT" sz="2000" b="1" dirty="0">
                <a:solidFill>
                  <a:srgbClr val="FF0000"/>
                </a:solidFill>
                <a:latin typeface="Tahoma" pitchFamily="34" charset="0"/>
              </a:rPr>
              <a:t>TDI – Dose Giornaliera tollerata</a:t>
            </a:r>
            <a:r>
              <a:rPr lang="it-IT" altLang="it-IT" sz="2000" dirty="0">
                <a:latin typeface="Tahoma" pitchFamily="34" charset="0"/>
              </a:rPr>
              <a:t>)si intende la dose di sostanza tossica espressa in mg / Kg di peso corporeo che può essere ingerita tutti i giorni e per tutta la vita senza che si manifestino danni per la salute umana. </a:t>
            </a:r>
          </a:p>
          <a:p>
            <a:pPr indent="12700" eaLnBrk="1" hangingPunct="1">
              <a:buFontTx/>
              <a:buNone/>
            </a:pPr>
            <a:r>
              <a:rPr lang="it-IT" altLang="it-IT" sz="2000" dirty="0">
                <a:latin typeface="Tahoma" pitchFamily="34" charset="0"/>
              </a:rPr>
              <a:t>Per la sua definizione occorre conoscere il NOEL o NEL (No </a:t>
            </a:r>
            <a:r>
              <a:rPr lang="it-IT" altLang="it-IT" sz="2000" dirty="0" err="1">
                <a:latin typeface="Tahoma" pitchFamily="34" charset="0"/>
              </a:rPr>
              <a:t>Effect</a:t>
            </a:r>
            <a:r>
              <a:rPr lang="it-IT" altLang="it-IT" sz="2000" dirty="0">
                <a:latin typeface="Tahoma" pitchFamily="34" charset="0"/>
              </a:rPr>
              <a:t> Level) e la dose che causa risposta anomala </a:t>
            </a:r>
            <a:r>
              <a:rPr lang="it-IT" altLang="it-IT" sz="2000" dirty="0" err="1">
                <a:latin typeface="Tahoma" pitchFamily="34" charset="0"/>
              </a:rPr>
              <a:t>nell</a:t>
            </a:r>
            <a:r>
              <a:rPr lang="ja-JP" altLang="it-IT" sz="2000" dirty="0">
                <a:latin typeface="Tahoma" pitchFamily="34" charset="0"/>
              </a:rPr>
              <a:t>’</a:t>
            </a:r>
            <a:r>
              <a:rPr lang="it-IT" altLang="ja-JP" sz="2000" dirty="0">
                <a:latin typeface="Tahoma" pitchFamily="34" charset="0"/>
              </a:rPr>
              <a:t>animale da esperimento [</a:t>
            </a:r>
            <a:r>
              <a:rPr lang="de-DE" sz="2000" b="1" dirty="0">
                <a:solidFill>
                  <a:srgbClr val="CC0000"/>
                </a:solidFill>
                <a:latin typeface="Trebuchet MS" pitchFamily="34" charset="0"/>
              </a:rPr>
              <a:t>BMD (Benchmark dose)</a:t>
            </a:r>
            <a:r>
              <a:rPr lang="it-IT" sz="1800" b="1" dirty="0">
                <a:solidFill>
                  <a:srgbClr val="CC0000"/>
                </a:solidFill>
                <a:latin typeface="Trebuchet MS" pitchFamily="34" charset="0"/>
              </a:rPr>
              <a:t> EHDI</a:t>
            </a:r>
            <a:r>
              <a:rPr lang="it-IT" sz="1800" b="1" dirty="0">
                <a:latin typeface="Trebuchet MS" pitchFamily="34" charset="0"/>
              </a:rPr>
              <a:t> (</a:t>
            </a:r>
            <a:r>
              <a:rPr lang="it-IT" sz="1800" b="1" dirty="0" err="1">
                <a:solidFill>
                  <a:srgbClr val="FF0000"/>
                </a:solidFill>
                <a:latin typeface="Trebuchet MS" pitchFamily="34" charset="0"/>
              </a:rPr>
              <a:t>Equivalent</a:t>
            </a:r>
            <a:r>
              <a:rPr lang="it-IT" sz="1800" b="1" dirty="0">
                <a:solidFill>
                  <a:srgbClr val="FF0000"/>
                </a:solidFill>
                <a:latin typeface="Trebuchet MS" pitchFamily="34" charset="0"/>
              </a:rPr>
              <a:t> – Human - </a:t>
            </a:r>
            <a:r>
              <a:rPr lang="it-IT" sz="1800" b="1" dirty="0" err="1">
                <a:solidFill>
                  <a:srgbClr val="FF0000"/>
                </a:solidFill>
                <a:latin typeface="Trebuchet MS" pitchFamily="34" charset="0"/>
              </a:rPr>
              <a:t>Daily</a:t>
            </a:r>
            <a:r>
              <a:rPr lang="it-IT" sz="1800" b="1" dirty="0">
                <a:solidFill>
                  <a:srgbClr val="FF0000"/>
                </a:solidFill>
                <a:latin typeface="Trebuchet MS" pitchFamily="34" charset="0"/>
              </a:rPr>
              <a:t> - </a:t>
            </a:r>
            <a:r>
              <a:rPr lang="it-IT" sz="1800" b="1" dirty="0" err="1">
                <a:solidFill>
                  <a:srgbClr val="FF0000"/>
                </a:solidFill>
                <a:latin typeface="Trebuchet MS" pitchFamily="34" charset="0"/>
              </a:rPr>
              <a:t>Intake</a:t>
            </a:r>
            <a:r>
              <a:rPr lang="it-IT" sz="1800" b="1" dirty="0">
                <a:solidFill>
                  <a:srgbClr val="FF0000"/>
                </a:solidFill>
                <a:latin typeface="Trebuchet MS" pitchFamily="34" charset="0"/>
              </a:rPr>
              <a:t>)</a:t>
            </a:r>
            <a:r>
              <a:rPr lang="it-IT" sz="1800" b="1" dirty="0">
                <a:latin typeface="Trebuchet MS" pitchFamily="34" charset="0"/>
              </a:rPr>
              <a:t>]</a:t>
            </a:r>
            <a:r>
              <a:rPr lang="de-DE" sz="1800" dirty="0">
                <a:latin typeface="Trebuchet MS" pitchFamily="34" charset="0"/>
              </a:rPr>
              <a:t> </a:t>
            </a:r>
            <a:r>
              <a:rPr lang="it-IT" altLang="ja-JP" sz="2000" dirty="0">
                <a:latin typeface="Tahoma" pitchFamily="34" charset="0"/>
              </a:rPr>
              <a:t>. </a:t>
            </a:r>
          </a:p>
          <a:p>
            <a:pPr indent="12700" eaLnBrk="1" hangingPunct="1">
              <a:buFontTx/>
              <a:buNone/>
            </a:pPr>
            <a:r>
              <a:rPr lang="it-IT" altLang="it-IT" sz="2000" dirty="0">
                <a:latin typeface="Tahoma" pitchFamily="34" charset="0"/>
              </a:rPr>
              <a:t>Nell</a:t>
            </a:r>
            <a:r>
              <a:rPr lang="ja-JP" altLang="it-IT" sz="2000" dirty="0">
                <a:latin typeface="Tahoma" pitchFamily="34" charset="0"/>
              </a:rPr>
              <a:t>’</a:t>
            </a:r>
            <a:r>
              <a:rPr lang="it-IT" altLang="ja-JP" sz="2000" dirty="0">
                <a:latin typeface="Tahoma" pitchFamily="34" charset="0"/>
              </a:rPr>
              <a:t>ambito delle prove di laboratorio vengono valutati:</a:t>
            </a:r>
          </a:p>
          <a:p>
            <a:pPr indent="12700" eaLnBrk="1" hangingPunct="1">
              <a:buFontTx/>
              <a:buChar char="-"/>
            </a:pPr>
            <a:r>
              <a:rPr lang="it-IT" altLang="it-IT" sz="2000" dirty="0">
                <a:latin typeface="Tahoma" pitchFamily="34" charset="0"/>
              </a:rPr>
              <a:t> cinetica di eliminazione</a:t>
            </a:r>
          </a:p>
          <a:p>
            <a:pPr indent="12700" eaLnBrk="1" hangingPunct="1">
              <a:buFontTx/>
              <a:buChar char="-"/>
            </a:pPr>
            <a:r>
              <a:rPr lang="it-IT" altLang="it-IT" sz="2000" dirty="0">
                <a:latin typeface="Tahoma" pitchFamily="34" charset="0"/>
              </a:rPr>
              <a:t> disturbi della crescita</a:t>
            </a:r>
          </a:p>
          <a:p>
            <a:pPr indent="12700" eaLnBrk="1" hangingPunct="1">
              <a:buFontTx/>
              <a:buChar char="-"/>
            </a:pPr>
            <a:r>
              <a:rPr lang="it-IT" altLang="it-IT" sz="2000" dirty="0">
                <a:latin typeface="Tahoma" pitchFamily="34" charset="0"/>
              </a:rPr>
              <a:t> manifestazioni cliniche</a:t>
            </a:r>
          </a:p>
          <a:p>
            <a:pPr indent="12700" eaLnBrk="1" hangingPunct="1">
              <a:buFontTx/>
              <a:buChar char="-"/>
            </a:pPr>
            <a:r>
              <a:rPr lang="it-IT" altLang="it-IT" sz="2000" dirty="0">
                <a:latin typeface="Tahoma" pitchFamily="34" charset="0"/>
              </a:rPr>
              <a:t> effetti biochimici e fisiopatologici</a:t>
            </a:r>
          </a:p>
          <a:p>
            <a:pPr indent="12700" eaLnBrk="1" hangingPunct="1">
              <a:buFontTx/>
              <a:buChar char="-"/>
            </a:pPr>
            <a:r>
              <a:rPr lang="it-IT" altLang="it-IT" sz="2000" dirty="0">
                <a:latin typeface="Tahoma" pitchFamily="34" charset="0"/>
              </a:rPr>
              <a:t> alterazioni istologiche di organi e tessuti</a:t>
            </a:r>
          </a:p>
          <a:p>
            <a:pPr indent="12700" eaLnBrk="1" hangingPunct="1">
              <a:buFontTx/>
              <a:buChar char="-"/>
            </a:pPr>
            <a:r>
              <a:rPr lang="it-IT" altLang="it-IT" sz="2000" dirty="0">
                <a:latin typeface="Tahoma" pitchFamily="34" charset="0"/>
              </a:rPr>
              <a:t> effetti sulla riproduzione</a:t>
            </a:r>
          </a:p>
          <a:p>
            <a:pPr indent="12700" eaLnBrk="1" hangingPunct="1">
              <a:buFontTx/>
              <a:buNone/>
            </a:pPr>
            <a:endParaRPr lang="it-IT" altLang="it-IT" sz="2000" dirty="0">
              <a:latin typeface="Tahoma" pitchFamily="34" charset="0"/>
            </a:endParaRPr>
          </a:p>
          <a:p>
            <a:pPr marL="1095375" lvl="1" eaLnBrk="1" hangingPunct="1"/>
            <a:endParaRPr lang="it-IT" altLang="it-IT" sz="1800" dirty="0">
              <a:latin typeface="Tahoma" pitchFamily="34" charset="0"/>
            </a:endParaRPr>
          </a:p>
        </p:txBody>
      </p:sp>
      <p:sp>
        <p:nvSpPr>
          <p:cNvPr id="47107" name="Rectangle 3"/>
          <p:cNvSpPr>
            <a:spLocks noGrp="1" noChangeArrowheads="1"/>
          </p:cNvSpPr>
          <p:nvPr>
            <p:ph type="title"/>
          </p:nvPr>
        </p:nvSpPr>
        <p:spPr>
          <a:xfrm>
            <a:off x="684213" y="188913"/>
            <a:ext cx="7772400" cy="587375"/>
          </a:xfrm>
          <a:solidFill>
            <a:schemeClr val="bg1"/>
          </a:solidFill>
          <a:ln w="50800">
            <a:solidFill>
              <a:schemeClr val="tx1"/>
            </a:solidFill>
          </a:ln>
        </p:spPr>
        <p:txBody>
          <a:bodyPr/>
          <a:lstStyle/>
          <a:p>
            <a:r>
              <a:rPr lang="it-IT" altLang="it-IT" sz="2400" b="1">
                <a:effectLst>
                  <a:outerShdw blurRad="38100" dist="38100" dir="2700000" algn="tl">
                    <a:srgbClr val="C0C0C0"/>
                  </a:outerShdw>
                </a:effectLst>
                <a:latin typeface="Tahoma" pitchFamily="34" charset="0"/>
              </a:rPr>
              <a:t>Valutazione dell</a:t>
            </a:r>
            <a:r>
              <a:rPr lang="ja-JP" altLang="it-IT" sz="2400" b="1">
                <a:effectLst>
                  <a:outerShdw blurRad="38100" dist="38100" dir="2700000" algn="tl">
                    <a:srgbClr val="C0C0C0"/>
                  </a:outerShdw>
                </a:effectLst>
                <a:latin typeface="Tahoma" pitchFamily="34" charset="0"/>
              </a:rPr>
              <a:t>’</a:t>
            </a:r>
            <a:r>
              <a:rPr lang="it-IT" altLang="ja-JP" sz="2400" b="1">
                <a:effectLst>
                  <a:outerShdw blurRad="38100" dist="38100" dir="2700000" algn="tl">
                    <a:srgbClr val="C0C0C0"/>
                  </a:outerShdw>
                </a:effectLst>
                <a:latin typeface="Tahoma" pitchFamily="34" charset="0"/>
              </a:rPr>
              <a:t>accettabilità</a:t>
            </a:r>
            <a:endParaRPr lang="it-IT" altLang="it-IT" sz="2400" b="1">
              <a:effectLst>
                <a:outerShdw blurRad="38100" dist="38100" dir="2700000" algn="tl">
                  <a:srgbClr val="C0C0C0"/>
                </a:outerShdw>
              </a:effectLst>
              <a:latin typeface="Tahoma" pitchFamily="34" charset="0"/>
            </a:endParaRPr>
          </a:p>
        </p:txBody>
      </p:sp>
      <p:sp>
        <p:nvSpPr>
          <p:cNvPr id="25603" name="AutoShape 5"/>
          <p:cNvSpPr>
            <a:spLocks noChangeArrowheads="1"/>
          </p:cNvSpPr>
          <p:nvPr/>
        </p:nvSpPr>
        <p:spPr bwMode="auto">
          <a:xfrm>
            <a:off x="7667625" y="5876925"/>
            <a:ext cx="649288" cy="288925"/>
          </a:xfrm>
          <a:prstGeom prst="notchedRightArrow">
            <a:avLst>
              <a:gd name="adj1" fmla="val 50000"/>
              <a:gd name="adj2" fmla="val 56181"/>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pic>
        <p:nvPicPr>
          <p:cNvPr id="25604" name="Picture 6" descr="dswz4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4292600"/>
            <a:ext cx="1654175" cy="1331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2447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5650" y="260350"/>
            <a:ext cx="7772400" cy="431800"/>
          </a:xfrm>
        </p:spPr>
        <p:txBody>
          <a:bodyPr>
            <a:normAutofit fontScale="90000"/>
          </a:bodyPr>
          <a:lstStyle/>
          <a:p>
            <a:pPr eaLnBrk="1" hangingPunct="1"/>
            <a:r>
              <a:rPr lang="it-IT" altLang="it-IT" sz="2400">
                <a:latin typeface="Tahoma" pitchFamily="34" charset="0"/>
              </a:rPr>
              <a:t>Studio dell</a:t>
            </a:r>
            <a:r>
              <a:rPr lang="ja-JP" altLang="it-IT" sz="2400">
                <a:latin typeface="Tahoma" pitchFamily="34" charset="0"/>
              </a:rPr>
              <a:t>’</a:t>
            </a:r>
            <a:r>
              <a:rPr lang="it-IT" altLang="ja-JP" sz="2400">
                <a:latin typeface="Tahoma" pitchFamily="34" charset="0"/>
              </a:rPr>
              <a:t>accettabilità di una molecola</a:t>
            </a:r>
            <a:endParaRPr lang="it-IT" altLang="it-IT" sz="2400">
              <a:latin typeface="Tahoma" pitchFamily="34" charset="0"/>
            </a:endParaRPr>
          </a:p>
        </p:txBody>
      </p:sp>
      <p:sp>
        <p:nvSpPr>
          <p:cNvPr id="27651" name="Text Box 4"/>
          <p:cNvSpPr txBox="1">
            <a:spLocks noChangeArrowheads="1"/>
          </p:cNvSpPr>
          <p:nvPr/>
        </p:nvSpPr>
        <p:spPr bwMode="auto">
          <a:xfrm>
            <a:off x="1763713" y="1052513"/>
            <a:ext cx="1008062" cy="336550"/>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it-IT" altLang="it-IT" sz="1600">
                <a:solidFill>
                  <a:schemeClr val="bg1"/>
                </a:solidFill>
                <a:latin typeface="Tahoma" pitchFamily="34" charset="0"/>
              </a:rPr>
              <a:t>Sostanza</a:t>
            </a:r>
          </a:p>
        </p:txBody>
      </p:sp>
      <p:sp>
        <p:nvSpPr>
          <p:cNvPr id="27652" name="Text Box 5"/>
          <p:cNvSpPr txBox="1">
            <a:spLocks noChangeArrowheads="1"/>
          </p:cNvSpPr>
          <p:nvPr/>
        </p:nvSpPr>
        <p:spPr bwMode="auto">
          <a:xfrm>
            <a:off x="1217613" y="1484313"/>
            <a:ext cx="2160587" cy="581025"/>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a:solidFill>
                  <a:schemeClr val="bg1"/>
                </a:solidFill>
                <a:latin typeface="Tahoma" pitchFamily="34" charset="0"/>
              </a:rPr>
              <a:t>Condizioni di esposizione</a:t>
            </a:r>
          </a:p>
        </p:txBody>
      </p:sp>
      <p:sp>
        <p:nvSpPr>
          <p:cNvPr id="27653" name="Text Box 6"/>
          <p:cNvSpPr txBox="1">
            <a:spLocks noChangeArrowheads="1"/>
          </p:cNvSpPr>
          <p:nvPr/>
        </p:nvSpPr>
        <p:spPr bwMode="auto">
          <a:xfrm>
            <a:off x="1547813" y="2276475"/>
            <a:ext cx="1655762" cy="336550"/>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a:solidFill>
                  <a:schemeClr val="bg1"/>
                </a:solidFill>
                <a:latin typeface="Tahoma" pitchFamily="34" charset="0"/>
              </a:rPr>
              <a:t>Tossicità acuta</a:t>
            </a:r>
          </a:p>
        </p:txBody>
      </p:sp>
      <p:sp>
        <p:nvSpPr>
          <p:cNvPr id="27654" name="Text Box 7"/>
          <p:cNvSpPr txBox="1">
            <a:spLocks noChangeArrowheads="1"/>
          </p:cNvSpPr>
          <p:nvPr/>
        </p:nvSpPr>
        <p:spPr bwMode="auto">
          <a:xfrm>
            <a:off x="1116013" y="2805113"/>
            <a:ext cx="2374900" cy="336550"/>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a:solidFill>
                  <a:schemeClr val="bg1"/>
                </a:solidFill>
                <a:latin typeface="Tahoma" pitchFamily="34" charset="0"/>
              </a:rPr>
              <a:t>Rischio inaccettabile</a:t>
            </a:r>
          </a:p>
        </p:txBody>
      </p:sp>
      <p:sp>
        <p:nvSpPr>
          <p:cNvPr id="27655" name="Text Box 14"/>
          <p:cNvSpPr txBox="1">
            <a:spLocks noChangeArrowheads="1"/>
          </p:cNvSpPr>
          <p:nvPr/>
        </p:nvSpPr>
        <p:spPr bwMode="auto">
          <a:xfrm>
            <a:off x="1042988" y="3649663"/>
            <a:ext cx="2519362" cy="336550"/>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a:solidFill>
                  <a:schemeClr val="bg1"/>
                </a:solidFill>
                <a:latin typeface="Tahoma" pitchFamily="34" charset="0"/>
              </a:rPr>
              <a:t>Rischio inaccettabile</a:t>
            </a:r>
          </a:p>
        </p:txBody>
      </p:sp>
      <p:sp>
        <p:nvSpPr>
          <p:cNvPr id="27656" name="Text Box 15"/>
          <p:cNvSpPr txBox="1">
            <a:spLocks noChangeArrowheads="1"/>
          </p:cNvSpPr>
          <p:nvPr/>
        </p:nvSpPr>
        <p:spPr bwMode="auto">
          <a:xfrm>
            <a:off x="1042988" y="4010025"/>
            <a:ext cx="2519362" cy="5492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a:solidFill>
                  <a:schemeClr val="bg1"/>
                </a:solidFill>
                <a:latin typeface="Tahoma" pitchFamily="34" charset="0"/>
              </a:rPr>
              <a:t>Rischio accettabile </a:t>
            </a:r>
            <a:r>
              <a:rPr lang="it-IT" altLang="it-IT" sz="1400">
                <a:solidFill>
                  <a:schemeClr val="bg1"/>
                </a:solidFill>
                <a:latin typeface="Tahoma" pitchFamily="34" charset="0"/>
              </a:rPr>
              <a:t>(metaboliti noti ed innocui)</a:t>
            </a:r>
          </a:p>
        </p:txBody>
      </p:sp>
      <p:sp>
        <p:nvSpPr>
          <p:cNvPr id="27657" name="Text Box 16"/>
          <p:cNvSpPr txBox="1">
            <a:spLocks noChangeArrowheads="1"/>
          </p:cNvSpPr>
          <p:nvPr/>
        </p:nvSpPr>
        <p:spPr bwMode="auto">
          <a:xfrm>
            <a:off x="1116013" y="4941888"/>
            <a:ext cx="2519362" cy="336550"/>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a:solidFill>
                  <a:schemeClr val="bg1"/>
                </a:solidFill>
                <a:latin typeface="Tahoma" pitchFamily="34" charset="0"/>
              </a:rPr>
              <a:t>Rischio inaccettabile</a:t>
            </a:r>
          </a:p>
        </p:txBody>
      </p:sp>
      <p:sp>
        <p:nvSpPr>
          <p:cNvPr id="27658" name="Text Box 17"/>
          <p:cNvSpPr txBox="1">
            <a:spLocks noChangeArrowheads="1"/>
          </p:cNvSpPr>
          <p:nvPr/>
        </p:nvSpPr>
        <p:spPr bwMode="auto">
          <a:xfrm>
            <a:off x="1116013" y="5302250"/>
            <a:ext cx="2519362" cy="33655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a:solidFill>
                  <a:schemeClr val="bg1"/>
                </a:solidFill>
                <a:latin typeface="Tahoma" pitchFamily="34" charset="0"/>
              </a:rPr>
              <a:t>Rischio accettabile</a:t>
            </a:r>
          </a:p>
        </p:txBody>
      </p:sp>
      <p:sp>
        <p:nvSpPr>
          <p:cNvPr id="27659" name="Text Box 18"/>
          <p:cNvSpPr txBox="1">
            <a:spLocks noChangeArrowheads="1"/>
          </p:cNvSpPr>
          <p:nvPr/>
        </p:nvSpPr>
        <p:spPr bwMode="auto">
          <a:xfrm>
            <a:off x="1116013" y="6021388"/>
            <a:ext cx="2519362" cy="336550"/>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a:solidFill>
                  <a:schemeClr val="bg1"/>
                </a:solidFill>
                <a:latin typeface="Tahoma" pitchFamily="34" charset="0"/>
              </a:rPr>
              <a:t>Rischio inaccettabile</a:t>
            </a:r>
          </a:p>
        </p:txBody>
      </p:sp>
      <p:sp>
        <p:nvSpPr>
          <p:cNvPr id="27660" name="Text Box 19"/>
          <p:cNvSpPr txBox="1">
            <a:spLocks noChangeArrowheads="1"/>
          </p:cNvSpPr>
          <p:nvPr/>
        </p:nvSpPr>
        <p:spPr bwMode="auto">
          <a:xfrm>
            <a:off x="1116013" y="6372225"/>
            <a:ext cx="2519362" cy="33655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a:solidFill>
                  <a:schemeClr val="bg1"/>
                </a:solidFill>
                <a:latin typeface="Tahoma" pitchFamily="34" charset="0"/>
              </a:rPr>
              <a:t>Rischio accettabile</a:t>
            </a:r>
          </a:p>
        </p:txBody>
      </p:sp>
      <p:sp>
        <p:nvSpPr>
          <p:cNvPr id="27661" name="Text Box 20"/>
          <p:cNvSpPr txBox="1">
            <a:spLocks noChangeArrowheads="1"/>
          </p:cNvSpPr>
          <p:nvPr/>
        </p:nvSpPr>
        <p:spPr bwMode="auto">
          <a:xfrm>
            <a:off x="3779838" y="1052513"/>
            <a:ext cx="49688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it-IT" altLang="it-IT" sz="1600">
                <a:latin typeface="Tahoma" pitchFamily="34" charset="0"/>
              </a:rPr>
              <a:t>esattamente definita, purezza, impurezza</a:t>
            </a:r>
          </a:p>
        </p:txBody>
      </p:sp>
      <p:sp>
        <p:nvSpPr>
          <p:cNvPr id="27662" name="Text Box 21"/>
          <p:cNvSpPr txBox="1">
            <a:spLocks noChangeArrowheads="1"/>
          </p:cNvSpPr>
          <p:nvPr/>
        </p:nvSpPr>
        <p:spPr bwMode="auto">
          <a:xfrm>
            <a:off x="3779838" y="1484313"/>
            <a:ext cx="49688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it-IT" altLang="it-IT" sz="1600">
                <a:latin typeface="Tahoma" pitchFamily="34" charset="0"/>
              </a:rPr>
              <a:t>esattamente definite, specie animali, via di somministrazione, forma</a:t>
            </a:r>
          </a:p>
        </p:txBody>
      </p:sp>
      <p:sp>
        <p:nvSpPr>
          <p:cNvPr id="27663" name="Text Box 22"/>
          <p:cNvSpPr txBox="1">
            <a:spLocks noChangeArrowheads="1"/>
          </p:cNvSpPr>
          <p:nvPr/>
        </p:nvSpPr>
        <p:spPr bwMode="auto">
          <a:xfrm>
            <a:off x="3779838" y="2228850"/>
            <a:ext cx="49688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it-IT" altLang="it-IT" sz="1600">
                <a:latin typeface="Tahoma" pitchFamily="34" charset="0"/>
              </a:rPr>
              <a:t>e valutazione della DL</a:t>
            </a:r>
            <a:r>
              <a:rPr lang="it-IT" altLang="it-IT" sz="1600" baseline="-25000">
                <a:latin typeface="Tahoma" pitchFamily="34" charset="0"/>
              </a:rPr>
              <a:t>50</a:t>
            </a:r>
          </a:p>
        </p:txBody>
      </p:sp>
      <p:sp>
        <p:nvSpPr>
          <p:cNvPr id="27664" name="Text Box 23"/>
          <p:cNvSpPr txBox="1">
            <a:spLocks noChangeArrowheads="1"/>
          </p:cNvSpPr>
          <p:nvPr/>
        </p:nvSpPr>
        <p:spPr bwMode="auto">
          <a:xfrm>
            <a:off x="5292725" y="2708275"/>
            <a:ext cx="2951163" cy="33655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b="1">
                <a:latin typeface="Tahoma" pitchFamily="34" charset="0"/>
              </a:rPr>
              <a:t>Rischio non inaccettabile</a:t>
            </a:r>
          </a:p>
        </p:txBody>
      </p:sp>
      <p:sp>
        <p:nvSpPr>
          <p:cNvPr id="27665" name="Text Box 24"/>
          <p:cNvSpPr txBox="1">
            <a:spLocks noChangeArrowheads="1"/>
          </p:cNvSpPr>
          <p:nvPr/>
        </p:nvSpPr>
        <p:spPr bwMode="auto">
          <a:xfrm>
            <a:off x="4572000" y="3213100"/>
            <a:ext cx="4032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b="1">
                <a:solidFill>
                  <a:srgbClr val="CC0000"/>
                </a:solidFill>
                <a:latin typeface="Tahoma" pitchFamily="34" charset="0"/>
              </a:rPr>
              <a:t>TOSSICOLOGIA, GENETICA, METABOLISMO, FARMACOCINETICA </a:t>
            </a:r>
          </a:p>
        </p:txBody>
      </p:sp>
      <p:sp>
        <p:nvSpPr>
          <p:cNvPr id="27666" name="Text Box 25"/>
          <p:cNvSpPr txBox="1">
            <a:spLocks noChangeArrowheads="1"/>
          </p:cNvSpPr>
          <p:nvPr/>
        </p:nvSpPr>
        <p:spPr bwMode="auto">
          <a:xfrm>
            <a:off x="4895850" y="4221163"/>
            <a:ext cx="4248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b="1">
                <a:solidFill>
                  <a:srgbClr val="CC0000"/>
                </a:solidFill>
                <a:latin typeface="Tahoma" pitchFamily="34" charset="0"/>
              </a:rPr>
              <a:t>DUBBIO</a:t>
            </a:r>
            <a:r>
              <a:rPr lang="it-IT" altLang="it-IT" sz="1600">
                <a:latin typeface="Tahoma" pitchFamily="34" charset="0"/>
              </a:rPr>
              <a:t> </a:t>
            </a:r>
            <a:r>
              <a:rPr lang="it-IT" altLang="it-IT" sz="1400">
                <a:latin typeface="Tahoma" pitchFamily="34" charset="0"/>
              </a:rPr>
              <a:t>(metaboliti ignoti o di dubbia innocuità)</a:t>
            </a:r>
          </a:p>
        </p:txBody>
      </p:sp>
      <p:sp>
        <p:nvSpPr>
          <p:cNvPr id="27667" name="Text Box 26"/>
          <p:cNvSpPr txBox="1">
            <a:spLocks noChangeArrowheads="1"/>
          </p:cNvSpPr>
          <p:nvPr/>
        </p:nvSpPr>
        <p:spPr bwMode="auto">
          <a:xfrm>
            <a:off x="3995738" y="4708525"/>
            <a:ext cx="5148262" cy="30480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400" b="1">
                <a:solidFill>
                  <a:srgbClr val="CC0000"/>
                </a:solidFill>
                <a:latin typeface="Tahoma" pitchFamily="34" charset="0"/>
              </a:rPr>
              <a:t>TOSSICITA</a:t>
            </a:r>
            <a:r>
              <a:rPr lang="ja-JP" altLang="it-IT" sz="1400" b="1">
                <a:solidFill>
                  <a:srgbClr val="CC0000"/>
                </a:solidFill>
                <a:latin typeface="Tahoma" pitchFamily="34" charset="0"/>
              </a:rPr>
              <a:t>’</a:t>
            </a:r>
            <a:r>
              <a:rPr lang="it-IT" altLang="ja-JP" sz="1400" b="1">
                <a:solidFill>
                  <a:srgbClr val="CC0000"/>
                </a:solidFill>
                <a:latin typeface="Tahoma" pitchFamily="34" charset="0"/>
              </a:rPr>
              <a:t> SUBCRONICA, PROVE DI RIPRODUZIONE</a:t>
            </a:r>
            <a:endParaRPr lang="it-IT" altLang="it-IT" sz="1400" b="1">
              <a:solidFill>
                <a:srgbClr val="CC0000"/>
              </a:solidFill>
              <a:latin typeface="Tahoma" pitchFamily="34" charset="0"/>
            </a:endParaRPr>
          </a:p>
        </p:txBody>
      </p:sp>
      <p:sp>
        <p:nvSpPr>
          <p:cNvPr id="27668" name="Text Box 27"/>
          <p:cNvSpPr txBox="1">
            <a:spLocks noChangeArrowheads="1"/>
          </p:cNvSpPr>
          <p:nvPr/>
        </p:nvSpPr>
        <p:spPr bwMode="auto">
          <a:xfrm>
            <a:off x="4208463" y="5348288"/>
            <a:ext cx="25193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b="1">
                <a:solidFill>
                  <a:srgbClr val="CC0000"/>
                </a:solidFill>
                <a:latin typeface="Tahoma" pitchFamily="34" charset="0"/>
              </a:rPr>
              <a:t>DUBBIO </a:t>
            </a:r>
            <a:endParaRPr lang="it-IT" altLang="it-IT" sz="1400" b="1">
              <a:solidFill>
                <a:srgbClr val="CC0000"/>
              </a:solidFill>
              <a:latin typeface="Tahoma" pitchFamily="34" charset="0"/>
            </a:endParaRPr>
          </a:p>
        </p:txBody>
      </p:sp>
      <p:sp>
        <p:nvSpPr>
          <p:cNvPr id="27669" name="Text Box 28"/>
          <p:cNvSpPr txBox="1">
            <a:spLocks noChangeArrowheads="1"/>
          </p:cNvSpPr>
          <p:nvPr/>
        </p:nvSpPr>
        <p:spPr bwMode="auto">
          <a:xfrm>
            <a:off x="4211638" y="5767388"/>
            <a:ext cx="4932362" cy="33655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it-IT" altLang="it-IT" sz="1600" b="1">
                <a:solidFill>
                  <a:srgbClr val="CC0000"/>
                </a:solidFill>
                <a:latin typeface="Tahoma" pitchFamily="34" charset="0"/>
              </a:rPr>
              <a:t>TOSSICITA</a:t>
            </a:r>
            <a:r>
              <a:rPr lang="ja-JP" altLang="it-IT" sz="1600" b="1">
                <a:solidFill>
                  <a:srgbClr val="CC0000"/>
                </a:solidFill>
                <a:latin typeface="Tahoma" pitchFamily="34" charset="0"/>
              </a:rPr>
              <a:t>’</a:t>
            </a:r>
            <a:r>
              <a:rPr lang="it-IT" altLang="ja-JP" sz="1600" b="1">
                <a:solidFill>
                  <a:srgbClr val="CC0000"/>
                </a:solidFill>
                <a:latin typeface="Tahoma" pitchFamily="34" charset="0"/>
              </a:rPr>
              <a:t> CRONICA</a:t>
            </a:r>
            <a:endParaRPr lang="it-IT" altLang="it-IT" sz="1600" b="1">
              <a:solidFill>
                <a:srgbClr val="CC0000"/>
              </a:solidFill>
              <a:latin typeface="Tahoma" pitchFamily="34" charset="0"/>
            </a:endParaRPr>
          </a:p>
        </p:txBody>
      </p:sp>
      <p:sp>
        <p:nvSpPr>
          <p:cNvPr id="27670" name="Text Box 29"/>
          <p:cNvSpPr txBox="1">
            <a:spLocks noChangeArrowheads="1"/>
          </p:cNvSpPr>
          <p:nvPr/>
        </p:nvSpPr>
        <p:spPr bwMode="auto">
          <a:xfrm>
            <a:off x="179388" y="2765425"/>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it-IT" altLang="it-IT">
                <a:latin typeface="Tahoma" pitchFamily="34" charset="0"/>
              </a:rPr>
              <a:t>NO</a:t>
            </a:r>
          </a:p>
        </p:txBody>
      </p:sp>
      <p:sp>
        <p:nvSpPr>
          <p:cNvPr id="27671" name="Text Box 30"/>
          <p:cNvSpPr txBox="1">
            <a:spLocks noChangeArrowheads="1"/>
          </p:cNvSpPr>
          <p:nvPr/>
        </p:nvSpPr>
        <p:spPr bwMode="auto">
          <a:xfrm>
            <a:off x="179388" y="3576638"/>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it-IT" altLang="it-IT">
                <a:latin typeface="Tahoma" pitchFamily="34" charset="0"/>
              </a:rPr>
              <a:t>NO</a:t>
            </a:r>
          </a:p>
        </p:txBody>
      </p:sp>
      <p:sp>
        <p:nvSpPr>
          <p:cNvPr id="27672" name="Text Box 31"/>
          <p:cNvSpPr txBox="1">
            <a:spLocks noChangeArrowheads="1"/>
          </p:cNvSpPr>
          <p:nvPr/>
        </p:nvSpPr>
        <p:spPr bwMode="auto">
          <a:xfrm>
            <a:off x="250825" y="4843463"/>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it-IT" altLang="it-IT">
                <a:latin typeface="Tahoma" pitchFamily="34" charset="0"/>
              </a:rPr>
              <a:t>NO</a:t>
            </a:r>
          </a:p>
        </p:txBody>
      </p:sp>
      <p:sp>
        <p:nvSpPr>
          <p:cNvPr id="27673" name="Text Box 32"/>
          <p:cNvSpPr txBox="1">
            <a:spLocks noChangeArrowheads="1"/>
          </p:cNvSpPr>
          <p:nvPr/>
        </p:nvSpPr>
        <p:spPr bwMode="auto">
          <a:xfrm>
            <a:off x="250825" y="59817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it-IT" altLang="it-IT">
                <a:latin typeface="Tahoma" pitchFamily="34" charset="0"/>
              </a:rPr>
              <a:t>NO</a:t>
            </a:r>
          </a:p>
        </p:txBody>
      </p:sp>
      <p:sp>
        <p:nvSpPr>
          <p:cNvPr id="27674" name="Text Box 33"/>
          <p:cNvSpPr txBox="1">
            <a:spLocks noChangeArrowheads="1"/>
          </p:cNvSpPr>
          <p:nvPr/>
        </p:nvSpPr>
        <p:spPr bwMode="auto">
          <a:xfrm>
            <a:off x="250825" y="4010025"/>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it-IT" altLang="it-IT">
                <a:latin typeface="Tahoma" pitchFamily="34" charset="0"/>
              </a:rPr>
              <a:t>SI</a:t>
            </a:r>
            <a:r>
              <a:rPr lang="ja-JP" altLang="it-IT">
                <a:latin typeface="Tahoma" pitchFamily="34" charset="0"/>
              </a:rPr>
              <a:t>’</a:t>
            </a:r>
            <a:endParaRPr lang="it-IT" altLang="it-IT">
              <a:latin typeface="Tahoma" pitchFamily="34" charset="0"/>
            </a:endParaRPr>
          </a:p>
        </p:txBody>
      </p:sp>
      <p:sp>
        <p:nvSpPr>
          <p:cNvPr id="27675" name="Text Box 34"/>
          <p:cNvSpPr txBox="1">
            <a:spLocks noChangeArrowheads="1"/>
          </p:cNvSpPr>
          <p:nvPr/>
        </p:nvSpPr>
        <p:spPr bwMode="auto">
          <a:xfrm>
            <a:off x="323850" y="5229225"/>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it-IT" altLang="it-IT">
                <a:latin typeface="Tahoma" pitchFamily="34" charset="0"/>
              </a:rPr>
              <a:t>SI</a:t>
            </a:r>
            <a:r>
              <a:rPr lang="ja-JP" altLang="it-IT">
                <a:latin typeface="Tahoma" pitchFamily="34" charset="0"/>
              </a:rPr>
              <a:t>’</a:t>
            </a:r>
            <a:endParaRPr lang="it-IT" altLang="it-IT">
              <a:latin typeface="Tahoma" pitchFamily="34" charset="0"/>
            </a:endParaRPr>
          </a:p>
        </p:txBody>
      </p:sp>
      <p:sp>
        <p:nvSpPr>
          <p:cNvPr id="27676" name="Text Box 35"/>
          <p:cNvSpPr txBox="1">
            <a:spLocks noChangeArrowheads="1"/>
          </p:cNvSpPr>
          <p:nvPr/>
        </p:nvSpPr>
        <p:spPr bwMode="auto">
          <a:xfrm>
            <a:off x="307975" y="6346825"/>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it-IT" altLang="it-IT">
                <a:latin typeface="Tahoma" pitchFamily="34" charset="0"/>
              </a:rPr>
              <a:t>SI</a:t>
            </a:r>
            <a:r>
              <a:rPr lang="ja-JP" altLang="it-IT">
                <a:latin typeface="Tahoma" pitchFamily="34" charset="0"/>
              </a:rPr>
              <a:t>’</a:t>
            </a:r>
            <a:endParaRPr lang="it-IT" altLang="it-IT">
              <a:latin typeface="Tahoma" pitchFamily="34" charset="0"/>
            </a:endParaRPr>
          </a:p>
        </p:txBody>
      </p:sp>
      <p:sp>
        <p:nvSpPr>
          <p:cNvPr id="27677" name="AutoShape 36"/>
          <p:cNvSpPr>
            <a:spLocks noChangeArrowheads="1"/>
          </p:cNvSpPr>
          <p:nvPr/>
        </p:nvSpPr>
        <p:spPr bwMode="auto">
          <a:xfrm>
            <a:off x="755650" y="2924175"/>
            <a:ext cx="360363" cy="144463"/>
          </a:xfrm>
          <a:prstGeom prst="leftArrow">
            <a:avLst>
              <a:gd name="adj1" fmla="val 50000"/>
              <a:gd name="adj2" fmla="val 62363"/>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78" name="AutoShape 37"/>
          <p:cNvSpPr>
            <a:spLocks noChangeArrowheads="1"/>
          </p:cNvSpPr>
          <p:nvPr/>
        </p:nvSpPr>
        <p:spPr bwMode="auto">
          <a:xfrm>
            <a:off x="755650" y="3721100"/>
            <a:ext cx="287338" cy="144463"/>
          </a:xfrm>
          <a:prstGeom prst="leftArrow">
            <a:avLst>
              <a:gd name="adj1" fmla="val 50000"/>
              <a:gd name="adj2" fmla="val 49725"/>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79" name="AutoShape 38"/>
          <p:cNvSpPr>
            <a:spLocks noChangeArrowheads="1"/>
          </p:cNvSpPr>
          <p:nvPr/>
        </p:nvSpPr>
        <p:spPr bwMode="auto">
          <a:xfrm>
            <a:off x="827088" y="6140450"/>
            <a:ext cx="287337" cy="144463"/>
          </a:xfrm>
          <a:prstGeom prst="leftArrow">
            <a:avLst>
              <a:gd name="adj1" fmla="val 50000"/>
              <a:gd name="adj2" fmla="val 49725"/>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80" name="AutoShape 39"/>
          <p:cNvSpPr>
            <a:spLocks noChangeArrowheads="1"/>
          </p:cNvSpPr>
          <p:nvPr/>
        </p:nvSpPr>
        <p:spPr bwMode="auto">
          <a:xfrm>
            <a:off x="755650" y="4191000"/>
            <a:ext cx="287338" cy="144463"/>
          </a:xfrm>
          <a:prstGeom prst="leftArrow">
            <a:avLst>
              <a:gd name="adj1" fmla="val 50000"/>
              <a:gd name="adj2" fmla="val 49725"/>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81" name="AutoShape 40"/>
          <p:cNvSpPr>
            <a:spLocks noChangeArrowheads="1"/>
          </p:cNvSpPr>
          <p:nvPr/>
        </p:nvSpPr>
        <p:spPr bwMode="auto">
          <a:xfrm>
            <a:off x="827088" y="5013325"/>
            <a:ext cx="287337" cy="144463"/>
          </a:xfrm>
          <a:prstGeom prst="leftArrow">
            <a:avLst>
              <a:gd name="adj1" fmla="val 50000"/>
              <a:gd name="adj2" fmla="val 49725"/>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82" name="AutoShape 41"/>
          <p:cNvSpPr>
            <a:spLocks noChangeArrowheads="1"/>
          </p:cNvSpPr>
          <p:nvPr/>
        </p:nvSpPr>
        <p:spPr bwMode="auto">
          <a:xfrm>
            <a:off x="827088" y="5373688"/>
            <a:ext cx="287337" cy="144462"/>
          </a:xfrm>
          <a:prstGeom prst="leftArrow">
            <a:avLst>
              <a:gd name="adj1" fmla="val 50000"/>
              <a:gd name="adj2" fmla="val 49725"/>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83" name="AutoShape 42"/>
          <p:cNvSpPr>
            <a:spLocks noChangeArrowheads="1"/>
          </p:cNvSpPr>
          <p:nvPr/>
        </p:nvSpPr>
        <p:spPr bwMode="auto">
          <a:xfrm>
            <a:off x="827088" y="6500813"/>
            <a:ext cx="287337" cy="144462"/>
          </a:xfrm>
          <a:prstGeom prst="leftArrow">
            <a:avLst>
              <a:gd name="adj1" fmla="val 50000"/>
              <a:gd name="adj2" fmla="val 49725"/>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84" name="AutoShape 43"/>
          <p:cNvSpPr>
            <a:spLocks noChangeArrowheads="1"/>
          </p:cNvSpPr>
          <p:nvPr/>
        </p:nvSpPr>
        <p:spPr bwMode="auto">
          <a:xfrm>
            <a:off x="3851275" y="2857500"/>
            <a:ext cx="792163" cy="139700"/>
          </a:xfrm>
          <a:prstGeom prst="leftArrow">
            <a:avLst>
              <a:gd name="adj1" fmla="val 50000"/>
              <a:gd name="adj2" fmla="val 141761"/>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85" name="AutoShape 44"/>
          <p:cNvSpPr>
            <a:spLocks noChangeArrowheads="1"/>
          </p:cNvSpPr>
          <p:nvPr/>
        </p:nvSpPr>
        <p:spPr bwMode="auto">
          <a:xfrm rot="10800000">
            <a:off x="4572000" y="2852738"/>
            <a:ext cx="649288" cy="144462"/>
          </a:xfrm>
          <a:prstGeom prst="leftArrow">
            <a:avLst>
              <a:gd name="adj1" fmla="val 50000"/>
              <a:gd name="adj2" fmla="val 112363"/>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86" name="Line 45"/>
          <p:cNvSpPr>
            <a:spLocks noChangeShapeType="1"/>
          </p:cNvSpPr>
          <p:nvPr/>
        </p:nvSpPr>
        <p:spPr bwMode="auto">
          <a:xfrm>
            <a:off x="4548188" y="2565400"/>
            <a:ext cx="0" cy="358775"/>
          </a:xfrm>
          <a:prstGeom prst="line">
            <a:avLst/>
          </a:prstGeom>
          <a:noFill/>
          <a:ln w="762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27687" name="AutoShape 46"/>
          <p:cNvSpPr>
            <a:spLocks noChangeArrowheads="1"/>
          </p:cNvSpPr>
          <p:nvPr/>
        </p:nvSpPr>
        <p:spPr bwMode="auto">
          <a:xfrm>
            <a:off x="395288" y="1196975"/>
            <a:ext cx="1081087" cy="647700"/>
          </a:xfrm>
          <a:prstGeom prst="curvedRightArrow">
            <a:avLst>
              <a:gd name="adj1" fmla="val 20000"/>
              <a:gd name="adj2" fmla="val 40000"/>
              <a:gd name="adj3" fmla="val 55637"/>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88" name="AutoShape 47"/>
          <p:cNvSpPr>
            <a:spLocks noChangeArrowheads="1"/>
          </p:cNvSpPr>
          <p:nvPr/>
        </p:nvSpPr>
        <p:spPr bwMode="auto">
          <a:xfrm>
            <a:off x="539750" y="1916113"/>
            <a:ext cx="936625" cy="649287"/>
          </a:xfrm>
          <a:prstGeom prst="curvedRightArrow">
            <a:avLst>
              <a:gd name="adj1" fmla="val 17019"/>
              <a:gd name="adj2" fmla="val 40000"/>
              <a:gd name="adj3" fmla="val 48085"/>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89" name="Line 48"/>
          <p:cNvSpPr>
            <a:spLocks noChangeShapeType="1"/>
          </p:cNvSpPr>
          <p:nvPr/>
        </p:nvSpPr>
        <p:spPr bwMode="auto">
          <a:xfrm>
            <a:off x="6732588" y="3068638"/>
            <a:ext cx="0" cy="215900"/>
          </a:xfrm>
          <a:prstGeom prst="line">
            <a:avLst/>
          </a:prstGeom>
          <a:noFill/>
          <a:ln w="762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27690" name="Line 49"/>
          <p:cNvSpPr>
            <a:spLocks noChangeShapeType="1"/>
          </p:cNvSpPr>
          <p:nvPr/>
        </p:nvSpPr>
        <p:spPr bwMode="auto">
          <a:xfrm>
            <a:off x="6732588" y="3716338"/>
            <a:ext cx="0" cy="217487"/>
          </a:xfrm>
          <a:prstGeom prst="line">
            <a:avLst/>
          </a:prstGeom>
          <a:noFill/>
          <a:ln w="762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27691" name="Line 50"/>
          <p:cNvSpPr>
            <a:spLocks noChangeShapeType="1"/>
          </p:cNvSpPr>
          <p:nvPr/>
        </p:nvSpPr>
        <p:spPr bwMode="auto">
          <a:xfrm flipH="1">
            <a:off x="3635375" y="3889375"/>
            <a:ext cx="3097213"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27692" name="AutoShape 51"/>
          <p:cNvSpPr>
            <a:spLocks noChangeArrowheads="1"/>
          </p:cNvSpPr>
          <p:nvPr/>
        </p:nvSpPr>
        <p:spPr bwMode="auto">
          <a:xfrm>
            <a:off x="3635375" y="4340225"/>
            <a:ext cx="720725" cy="139700"/>
          </a:xfrm>
          <a:prstGeom prst="leftArrow">
            <a:avLst>
              <a:gd name="adj1" fmla="val 50000"/>
              <a:gd name="adj2" fmla="val 128977"/>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93" name="AutoShape 52"/>
          <p:cNvSpPr>
            <a:spLocks noChangeArrowheads="1"/>
          </p:cNvSpPr>
          <p:nvPr/>
        </p:nvSpPr>
        <p:spPr bwMode="auto">
          <a:xfrm rot="10800000">
            <a:off x="4284663" y="4335463"/>
            <a:ext cx="649287" cy="144462"/>
          </a:xfrm>
          <a:prstGeom prst="leftArrow">
            <a:avLst>
              <a:gd name="adj1" fmla="val 50000"/>
              <a:gd name="adj2" fmla="val 112363"/>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94" name="Line 54"/>
          <p:cNvSpPr>
            <a:spLocks noChangeShapeType="1"/>
          </p:cNvSpPr>
          <p:nvPr/>
        </p:nvSpPr>
        <p:spPr bwMode="auto">
          <a:xfrm>
            <a:off x="6742113" y="4508500"/>
            <a:ext cx="0" cy="215900"/>
          </a:xfrm>
          <a:prstGeom prst="line">
            <a:avLst/>
          </a:prstGeom>
          <a:noFill/>
          <a:ln w="762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27695" name="Line 56"/>
          <p:cNvSpPr>
            <a:spLocks noChangeShapeType="1"/>
          </p:cNvSpPr>
          <p:nvPr/>
        </p:nvSpPr>
        <p:spPr bwMode="auto">
          <a:xfrm flipH="1">
            <a:off x="3708400" y="5157788"/>
            <a:ext cx="3097213"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27696" name="Line 57"/>
          <p:cNvSpPr>
            <a:spLocks noChangeShapeType="1"/>
          </p:cNvSpPr>
          <p:nvPr/>
        </p:nvSpPr>
        <p:spPr bwMode="auto">
          <a:xfrm>
            <a:off x="6770688" y="4960938"/>
            <a:ext cx="0" cy="215900"/>
          </a:xfrm>
          <a:prstGeom prst="line">
            <a:avLst/>
          </a:prstGeom>
          <a:noFill/>
          <a:ln w="762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27697" name="AutoShape 58"/>
          <p:cNvSpPr>
            <a:spLocks noChangeArrowheads="1"/>
          </p:cNvSpPr>
          <p:nvPr/>
        </p:nvSpPr>
        <p:spPr bwMode="auto">
          <a:xfrm>
            <a:off x="3654425" y="5449888"/>
            <a:ext cx="720725" cy="139700"/>
          </a:xfrm>
          <a:prstGeom prst="leftArrow">
            <a:avLst>
              <a:gd name="adj1" fmla="val 50000"/>
              <a:gd name="adj2" fmla="val 128977"/>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98" name="AutoShape 59"/>
          <p:cNvSpPr>
            <a:spLocks noChangeArrowheads="1"/>
          </p:cNvSpPr>
          <p:nvPr/>
        </p:nvSpPr>
        <p:spPr bwMode="auto">
          <a:xfrm rot="10800000">
            <a:off x="4303713" y="5445125"/>
            <a:ext cx="649287" cy="144463"/>
          </a:xfrm>
          <a:prstGeom prst="leftArrow">
            <a:avLst>
              <a:gd name="adj1" fmla="val 50000"/>
              <a:gd name="adj2" fmla="val 112362"/>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699" name="Line 60"/>
          <p:cNvSpPr>
            <a:spLocks noChangeShapeType="1"/>
          </p:cNvSpPr>
          <p:nvPr/>
        </p:nvSpPr>
        <p:spPr bwMode="auto">
          <a:xfrm>
            <a:off x="4279900" y="5157788"/>
            <a:ext cx="0" cy="358775"/>
          </a:xfrm>
          <a:prstGeom prst="line">
            <a:avLst/>
          </a:prstGeom>
          <a:noFill/>
          <a:ln w="762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27700" name="Line 61"/>
          <p:cNvSpPr>
            <a:spLocks noChangeShapeType="1"/>
          </p:cNvSpPr>
          <p:nvPr/>
        </p:nvSpPr>
        <p:spPr bwMode="auto">
          <a:xfrm>
            <a:off x="4268788" y="3860800"/>
            <a:ext cx="0" cy="504825"/>
          </a:xfrm>
          <a:prstGeom prst="line">
            <a:avLst/>
          </a:prstGeom>
          <a:noFill/>
          <a:ln w="762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27701" name="Line 62"/>
          <p:cNvSpPr>
            <a:spLocks noChangeShapeType="1"/>
          </p:cNvSpPr>
          <p:nvPr/>
        </p:nvSpPr>
        <p:spPr bwMode="auto">
          <a:xfrm flipH="1">
            <a:off x="3708400" y="6289675"/>
            <a:ext cx="3097213"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27702" name="Line 63"/>
          <p:cNvSpPr>
            <a:spLocks noChangeShapeType="1"/>
          </p:cNvSpPr>
          <p:nvPr/>
        </p:nvSpPr>
        <p:spPr bwMode="auto">
          <a:xfrm>
            <a:off x="6770688" y="6092825"/>
            <a:ext cx="0" cy="215900"/>
          </a:xfrm>
          <a:prstGeom prst="line">
            <a:avLst/>
          </a:prstGeom>
          <a:noFill/>
          <a:ln w="762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27703" name="AutoShape 64"/>
          <p:cNvSpPr>
            <a:spLocks noChangeArrowheads="1"/>
          </p:cNvSpPr>
          <p:nvPr/>
        </p:nvSpPr>
        <p:spPr bwMode="auto">
          <a:xfrm>
            <a:off x="3635375" y="6529388"/>
            <a:ext cx="720725" cy="139700"/>
          </a:xfrm>
          <a:prstGeom prst="leftArrow">
            <a:avLst>
              <a:gd name="adj1" fmla="val 50000"/>
              <a:gd name="adj2" fmla="val 128977"/>
            </a:avLst>
          </a:prstGeom>
          <a:solidFill>
            <a:schemeClr val="accent2"/>
          </a:solidFill>
          <a:ln w="9525">
            <a:solidFill>
              <a:schemeClr val="accent2"/>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it-IT" altLang="it-IT"/>
          </a:p>
        </p:txBody>
      </p:sp>
      <p:sp>
        <p:nvSpPr>
          <p:cNvPr id="27704" name="Line 65"/>
          <p:cNvSpPr>
            <a:spLocks noChangeShapeType="1"/>
          </p:cNvSpPr>
          <p:nvPr/>
        </p:nvSpPr>
        <p:spPr bwMode="auto">
          <a:xfrm>
            <a:off x="4346575" y="6256338"/>
            <a:ext cx="0" cy="358775"/>
          </a:xfrm>
          <a:prstGeom prst="line">
            <a:avLst/>
          </a:prstGeom>
          <a:noFill/>
          <a:ln w="762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val="585368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body" idx="1"/>
          </p:nvPr>
        </p:nvSpPr>
        <p:spPr>
          <a:xfrm>
            <a:off x="539750" y="1125538"/>
            <a:ext cx="8208963" cy="5399087"/>
          </a:xfrm>
        </p:spPr>
        <p:txBody>
          <a:bodyPr/>
          <a:lstStyle/>
          <a:p>
            <a:pPr indent="12700" eaLnBrk="1" hangingPunct="1">
              <a:lnSpc>
                <a:spcPct val="80000"/>
              </a:lnSpc>
              <a:buFontTx/>
              <a:buNone/>
            </a:pPr>
            <a:r>
              <a:rPr lang="it-IT" altLang="it-IT" sz="1800">
                <a:latin typeface="Tahoma" pitchFamily="34" charset="0"/>
              </a:rPr>
              <a:t>La </a:t>
            </a:r>
            <a:r>
              <a:rPr lang="it-IT" altLang="it-IT" sz="1800">
                <a:solidFill>
                  <a:srgbClr val="CC0000"/>
                </a:solidFill>
                <a:latin typeface="Tahoma" pitchFamily="34" charset="0"/>
              </a:rPr>
              <a:t>Dose senza Effetto osservata</a:t>
            </a:r>
            <a:r>
              <a:rPr lang="it-IT" altLang="it-IT" sz="1800">
                <a:latin typeface="Tahoma" pitchFamily="34" charset="0"/>
              </a:rPr>
              <a:t> (NOEL) corrisponde alla dose massima che non provoca nella specie animale più sensibile alcun effetto in termini di danno biologico. Essa richiede per la valutazione una sperimentazione a medio (90 gg) o a lungo termine (tutta la vita dell</a:t>
            </a:r>
            <a:r>
              <a:rPr lang="ja-JP" altLang="it-IT" sz="1800">
                <a:latin typeface="Tahoma" pitchFamily="34" charset="0"/>
              </a:rPr>
              <a:t>’</a:t>
            </a:r>
            <a:r>
              <a:rPr lang="it-IT" altLang="ja-JP" sz="1800">
                <a:latin typeface="Tahoma" pitchFamily="34" charset="0"/>
              </a:rPr>
              <a:t>animale) e si esprime in mg / Kg di peso corporeo.</a:t>
            </a:r>
          </a:p>
          <a:p>
            <a:pPr indent="12700" eaLnBrk="1" hangingPunct="1">
              <a:lnSpc>
                <a:spcPct val="80000"/>
              </a:lnSpc>
              <a:buFontTx/>
              <a:buNone/>
            </a:pPr>
            <a:r>
              <a:rPr lang="it-IT" altLang="it-IT" sz="1800">
                <a:latin typeface="Tahoma" pitchFamily="34" charset="0"/>
              </a:rPr>
              <a:t>Dal NOEL si passa alla DGA utilizzando un fattore di sicurezza: </a:t>
            </a:r>
          </a:p>
          <a:p>
            <a:pPr indent="12700" eaLnBrk="1" hangingPunct="1">
              <a:lnSpc>
                <a:spcPct val="80000"/>
              </a:lnSpc>
              <a:buFontTx/>
              <a:buNone/>
            </a:pPr>
            <a:endParaRPr lang="it-IT" altLang="it-IT" sz="1800">
              <a:latin typeface="Tahoma" pitchFamily="34" charset="0"/>
            </a:endParaRPr>
          </a:p>
          <a:p>
            <a:pPr indent="12700" eaLnBrk="1" hangingPunct="1">
              <a:lnSpc>
                <a:spcPct val="80000"/>
              </a:lnSpc>
              <a:buFontTx/>
              <a:buNone/>
            </a:pPr>
            <a:r>
              <a:rPr lang="it-IT" altLang="it-IT" sz="1800">
                <a:latin typeface="Tahoma" pitchFamily="34" charset="0"/>
              </a:rPr>
              <a:t>              		DGA = </a:t>
            </a:r>
            <a:r>
              <a:rPr lang="it-IT" altLang="it-IT" sz="1800" u="sng">
                <a:latin typeface="Tahoma" pitchFamily="34" charset="0"/>
              </a:rPr>
              <a:t>____NOEL_______</a:t>
            </a:r>
            <a:r>
              <a:rPr lang="it-IT" altLang="it-IT" sz="1800">
                <a:latin typeface="Tahoma" pitchFamily="34" charset="0"/>
              </a:rPr>
              <a:t>                                     	       		          fattore di sicurezza  </a:t>
            </a:r>
          </a:p>
          <a:p>
            <a:pPr indent="12700" algn="ctr" eaLnBrk="1" hangingPunct="1">
              <a:lnSpc>
                <a:spcPct val="80000"/>
              </a:lnSpc>
              <a:buFontTx/>
              <a:buNone/>
            </a:pPr>
            <a:endParaRPr lang="it-IT" altLang="it-IT" sz="1800">
              <a:latin typeface="Tahoma" pitchFamily="34" charset="0"/>
            </a:endParaRPr>
          </a:p>
          <a:p>
            <a:pPr indent="12700" eaLnBrk="1" hangingPunct="1">
              <a:lnSpc>
                <a:spcPct val="80000"/>
              </a:lnSpc>
              <a:buFontTx/>
              <a:buNone/>
            </a:pPr>
            <a:endParaRPr lang="it-IT" altLang="it-IT" sz="1800">
              <a:latin typeface="Tahoma" pitchFamily="34" charset="0"/>
            </a:endParaRPr>
          </a:p>
          <a:p>
            <a:pPr indent="12700" eaLnBrk="1" hangingPunct="1">
              <a:lnSpc>
                <a:spcPct val="80000"/>
              </a:lnSpc>
              <a:buFontTx/>
              <a:buNone/>
            </a:pPr>
            <a:r>
              <a:rPr lang="it-IT" altLang="it-IT" sz="1800">
                <a:solidFill>
                  <a:srgbClr val="CC0000"/>
                </a:solidFill>
                <a:latin typeface="Tahoma" pitchFamily="34" charset="0"/>
              </a:rPr>
              <a:t>Se le prove sono state condotte a lungo termine il fattore è </a:t>
            </a:r>
            <a:r>
              <a:rPr lang="it-IT" altLang="it-IT" sz="1800" b="1">
                <a:solidFill>
                  <a:srgbClr val="CC0000"/>
                </a:solidFill>
                <a:latin typeface="Tahoma" pitchFamily="34" charset="0"/>
              </a:rPr>
              <a:t>100</a:t>
            </a:r>
            <a:r>
              <a:rPr lang="it-IT" altLang="it-IT" sz="1800">
                <a:solidFill>
                  <a:srgbClr val="CC0000"/>
                </a:solidFill>
                <a:latin typeface="Tahoma" pitchFamily="34" charset="0"/>
              </a:rPr>
              <a:t> e la DGA viene detta </a:t>
            </a:r>
            <a:r>
              <a:rPr lang="it-IT" altLang="it-IT" sz="1800">
                <a:latin typeface="Tahoma" pitchFamily="34" charset="0"/>
              </a:rPr>
              <a:t>definitiva</a:t>
            </a:r>
            <a:r>
              <a:rPr lang="it-IT" altLang="it-IT" sz="1800">
                <a:solidFill>
                  <a:srgbClr val="CC0000"/>
                </a:solidFill>
                <a:latin typeface="Tahoma" pitchFamily="34" charset="0"/>
              </a:rPr>
              <a:t>: x 10 date le differenze tra metabolismo umano ed animale e x 10 data la variabilità di risposta interumana. Se le prove sono state fatte a medio termine, si usa il fattore </a:t>
            </a:r>
            <a:r>
              <a:rPr lang="it-IT" altLang="it-IT" sz="1800" b="1">
                <a:solidFill>
                  <a:srgbClr val="CC0000"/>
                </a:solidFill>
                <a:latin typeface="Tahoma" pitchFamily="34" charset="0"/>
              </a:rPr>
              <a:t>1000 </a:t>
            </a:r>
            <a:r>
              <a:rPr lang="it-IT" altLang="it-IT" sz="1800">
                <a:solidFill>
                  <a:srgbClr val="CC0000"/>
                </a:solidFill>
                <a:latin typeface="Tahoma" pitchFamily="34" charset="0"/>
              </a:rPr>
              <a:t>e la DGA è definita </a:t>
            </a:r>
            <a:r>
              <a:rPr lang="it-IT" altLang="it-IT" sz="1800">
                <a:latin typeface="Tahoma" pitchFamily="34" charset="0"/>
              </a:rPr>
              <a:t>temporanea</a:t>
            </a:r>
            <a:r>
              <a:rPr lang="it-IT" altLang="it-IT" sz="1800">
                <a:solidFill>
                  <a:srgbClr val="CC0000"/>
                </a:solidFill>
                <a:latin typeface="Tahoma" pitchFamily="34" charset="0"/>
              </a:rPr>
              <a:t>.</a:t>
            </a:r>
            <a:r>
              <a:rPr lang="it-IT" altLang="it-IT" sz="1800">
                <a:latin typeface="Tahoma" pitchFamily="34" charset="0"/>
              </a:rPr>
              <a:t> </a:t>
            </a:r>
            <a:r>
              <a:rPr lang="it-IT" altLang="it-IT" sz="1800">
                <a:solidFill>
                  <a:srgbClr val="CC0000"/>
                </a:solidFill>
                <a:latin typeface="Tahoma" pitchFamily="34" charset="0"/>
              </a:rPr>
              <a:t>Il fattore 1000 si applica se la sostanza ha solo effetti tossici; se presenta anche potere teratogeno o genotossico si moltiplica ancora per 10. </a:t>
            </a:r>
          </a:p>
          <a:p>
            <a:pPr indent="12700" eaLnBrk="1" hangingPunct="1">
              <a:lnSpc>
                <a:spcPct val="80000"/>
              </a:lnSpc>
              <a:buFontTx/>
              <a:buNone/>
            </a:pPr>
            <a:r>
              <a:rPr lang="it-IT" altLang="it-IT" sz="1800">
                <a:latin typeface="Tahoma" pitchFamily="34" charset="0"/>
              </a:rPr>
              <a:t>In presenza di potere cancerogeno documentato, la DGA non viene stabilita e si indica come massimo valore ammesso quello corrispondente alla soglia analitica di sensibilità delle metodiche più moderne in uso.</a:t>
            </a:r>
            <a:r>
              <a:rPr lang="it-IT" altLang="it-IT" sz="2400"/>
              <a:t>  </a:t>
            </a:r>
          </a:p>
          <a:p>
            <a:pPr marL="1095375" lvl="1" eaLnBrk="1" hangingPunct="1">
              <a:lnSpc>
                <a:spcPct val="80000"/>
              </a:lnSpc>
            </a:pPr>
            <a:endParaRPr lang="it-IT" altLang="it-IT" sz="1800">
              <a:latin typeface="Tahoma" pitchFamily="34" charset="0"/>
            </a:endParaRPr>
          </a:p>
        </p:txBody>
      </p:sp>
      <p:sp>
        <p:nvSpPr>
          <p:cNvPr id="51203" name="Rectangle 3"/>
          <p:cNvSpPr>
            <a:spLocks noGrp="1" noChangeArrowheads="1"/>
          </p:cNvSpPr>
          <p:nvPr>
            <p:ph type="title"/>
          </p:nvPr>
        </p:nvSpPr>
        <p:spPr>
          <a:xfrm>
            <a:off x="684213" y="188913"/>
            <a:ext cx="7772400" cy="587375"/>
          </a:xfrm>
          <a:solidFill>
            <a:schemeClr val="bg1"/>
          </a:solidFill>
          <a:ln w="50800">
            <a:solidFill>
              <a:schemeClr val="tx1"/>
            </a:solidFill>
          </a:ln>
        </p:spPr>
        <p:txBody>
          <a:bodyPr/>
          <a:lstStyle/>
          <a:p>
            <a:r>
              <a:rPr lang="it-IT" altLang="it-IT" sz="2400" b="1">
                <a:effectLst>
                  <a:outerShdw blurRad="38100" dist="38100" dir="2700000" algn="tl">
                    <a:srgbClr val="C0C0C0"/>
                  </a:outerShdw>
                </a:effectLst>
                <a:latin typeface="Tahoma" pitchFamily="34" charset="0"/>
              </a:rPr>
              <a:t>Valutazione dell</a:t>
            </a:r>
            <a:r>
              <a:rPr lang="ja-JP" altLang="it-IT" sz="2400" b="1">
                <a:effectLst>
                  <a:outerShdw blurRad="38100" dist="38100" dir="2700000" algn="tl">
                    <a:srgbClr val="C0C0C0"/>
                  </a:outerShdw>
                </a:effectLst>
                <a:latin typeface="Tahoma" pitchFamily="34" charset="0"/>
              </a:rPr>
              <a:t>’</a:t>
            </a:r>
            <a:r>
              <a:rPr lang="it-IT" altLang="ja-JP" sz="2400" b="1">
                <a:effectLst>
                  <a:outerShdw blurRad="38100" dist="38100" dir="2700000" algn="tl">
                    <a:srgbClr val="C0C0C0"/>
                  </a:outerShdw>
                </a:effectLst>
                <a:latin typeface="Tahoma" pitchFamily="34" charset="0"/>
              </a:rPr>
              <a:t>accettabilità</a:t>
            </a:r>
            <a:endParaRPr lang="it-IT" altLang="it-IT" sz="2400" b="1">
              <a:effectLst>
                <a:outerShdw blurRad="38100" dist="38100" dir="2700000" algn="tl">
                  <a:srgbClr val="C0C0C0"/>
                </a:outerShdw>
              </a:effectLst>
              <a:latin typeface="Tahoma" pitchFamily="34" charset="0"/>
            </a:endParaRPr>
          </a:p>
        </p:txBody>
      </p:sp>
    </p:spTree>
    <p:extLst>
      <p:ext uri="{BB962C8B-B14F-4D97-AF65-F5344CB8AC3E}">
        <p14:creationId xmlns:p14="http://schemas.microsoft.com/office/powerpoint/2010/main" val="427637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body" idx="1"/>
          </p:nvPr>
        </p:nvSpPr>
        <p:spPr>
          <a:xfrm>
            <a:off x="539750" y="1125538"/>
            <a:ext cx="8135938" cy="5256212"/>
          </a:xfrm>
          <a:solidFill>
            <a:schemeClr val="bg1"/>
          </a:solidFill>
        </p:spPr>
        <p:txBody>
          <a:bodyPr/>
          <a:lstStyle/>
          <a:p>
            <a:pPr indent="12700" eaLnBrk="1" hangingPunct="1">
              <a:buFontTx/>
              <a:buNone/>
            </a:pPr>
            <a:r>
              <a:rPr lang="it-IT" altLang="it-IT" sz="2000">
                <a:latin typeface="Tahoma" pitchFamily="34" charset="0"/>
              </a:rPr>
              <a:t>Con il </a:t>
            </a:r>
            <a:r>
              <a:rPr lang="it-IT" altLang="it-IT" sz="2000">
                <a:solidFill>
                  <a:srgbClr val="CC0000"/>
                </a:solidFill>
                <a:latin typeface="Tahoma" pitchFamily="34" charset="0"/>
              </a:rPr>
              <a:t>Livello di Tollerabilità (TL, Tolerance Level)</a:t>
            </a:r>
            <a:r>
              <a:rPr lang="it-IT" altLang="it-IT" sz="2000">
                <a:latin typeface="Tahoma" pitchFamily="34" charset="0"/>
              </a:rPr>
              <a:t> si esprime la concentrazione di sostanza tossica teoricamente accettabile in un alimento:</a:t>
            </a:r>
          </a:p>
          <a:p>
            <a:pPr indent="12700" algn="ctr" eaLnBrk="1" hangingPunct="1">
              <a:buFontTx/>
              <a:buNone/>
            </a:pPr>
            <a:r>
              <a:rPr lang="it-IT" altLang="it-IT" sz="2000">
                <a:latin typeface="Tahoma" pitchFamily="34" charset="0"/>
              </a:rPr>
              <a:t>TL = </a:t>
            </a:r>
            <a:r>
              <a:rPr lang="it-IT" altLang="it-IT" sz="2000" u="sng">
                <a:latin typeface="Tahoma" pitchFamily="34" charset="0"/>
              </a:rPr>
              <a:t>DGA x P.C.</a:t>
            </a:r>
          </a:p>
          <a:p>
            <a:pPr indent="12700" algn="ctr" eaLnBrk="1" hangingPunct="1">
              <a:buFontTx/>
              <a:buNone/>
            </a:pPr>
            <a:r>
              <a:rPr lang="it-IT" altLang="it-IT" sz="2000">
                <a:latin typeface="Tahoma" pitchFamily="34" charset="0"/>
              </a:rPr>
              <a:t>        FDI</a:t>
            </a:r>
          </a:p>
          <a:p>
            <a:pPr indent="12700" algn="ctr" eaLnBrk="1" hangingPunct="1">
              <a:buFontTx/>
              <a:buNone/>
            </a:pPr>
            <a:endParaRPr lang="it-IT" altLang="it-IT" sz="2000">
              <a:latin typeface="Tahoma" pitchFamily="34" charset="0"/>
            </a:endParaRPr>
          </a:p>
          <a:p>
            <a:pPr indent="12700" eaLnBrk="1" hangingPunct="1">
              <a:buFontTx/>
              <a:buNone/>
            </a:pPr>
            <a:r>
              <a:rPr lang="it-IT" altLang="it-IT" sz="2000">
                <a:latin typeface="Tahoma" pitchFamily="34" charset="0"/>
              </a:rPr>
              <a:t>P.C. = peso corporeo</a:t>
            </a:r>
          </a:p>
          <a:p>
            <a:pPr indent="12700" eaLnBrk="1" hangingPunct="1">
              <a:buFontTx/>
              <a:buNone/>
            </a:pPr>
            <a:r>
              <a:rPr lang="it-IT" altLang="it-IT" sz="2000">
                <a:latin typeface="Tahoma" pitchFamily="34" charset="0"/>
              </a:rPr>
              <a:t>FDI = food daily intake</a:t>
            </a:r>
          </a:p>
          <a:p>
            <a:pPr indent="12700" eaLnBrk="1" hangingPunct="1">
              <a:buFontTx/>
              <a:buNone/>
            </a:pPr>
            <a:endParaRPr lang="it-IT" altLang="it-IT" sz="2000">
              <a:latin typeface="Tahoma" pitchFamily="34" charset="0"/>
            </a:endParaRPr>
          </a:p>
          <a:p>
            <a:pPr indent="12700" eaLnBrk="1" hangingPunct="1">
              <a:buFontTx/>
              <a:buNone/>
            </a:pPr>
            <a:r>
              <a:rPr lang="it-IT" altLang="it-IT" sz="2000">
                <a:latin typeface="Tahoma" pitchFamily="34" charset="0"/>
              </a:rPr>
              <a:t>Il </a:t>
            </a:r>
            <a:r>
              <a:rPr lang="it-IT" altLang="it-IT" sz="2000">
                <a:solidFill>
                  <a:srgbClr val="CC0000"/>
                </a:solidFill>
                <a:latin typeface="Tahoma" pitchFamily="34" charset="0"/>
              </a:rPr>
              <a:t>Margine di Sicurezza (SM, Safety Margin) </a:t>
            </a:r>
            <a:r>
              <a:rPr lang="it-IT" altLang="it-IT" sz="2000">
                <a:latin typeface="Tahoma" pitchFamily="34" charset="0"/>
              </a:rPr>
              <a:t>è dato dal rapporto tra TL e concentrazione residua nell</a:t>
            </a:r>
            <a:r>
              <a:rPr lang="ja-JP" altLang="it-IT" sz="2000">
                <a:latin typeface="Tahoma" pitchFamily="34" charset="0"/>
              </a:rPr>
              <a:t>’</a:t>
            </a:r>
            <a:r>
              <a:rPr lang="it-IT" altLang="ja-JP" sz="2000">
                <a:latin typeface="Tahoma" pitchFamily="34" charset="0"/>
              </a:rPr>
              <a:t>alimento </a:t>
            </a:r>
            <a:r>
              <a:rPr lang="it-IT" altLang="ja-JP" sz="2000">
                <a:solidFill>
                  <a:srgbClr val="CC0000"/>
                </a:solidFill>
                <a:latin typeface="Tahoma" pitchFamily="34" charset="0"/>
              </a:rPr>
              <a:t>FR (Food Residues):</a:t>
            </a:r>
          </a:p>
          <a:p>
            <a:pPr indent="12700" algn="ctr" eaLnBrk="1" hangingPunct="1">
              <a:buFontTx/>
              <a:buNone/>
            </a:pPr>
            <a:endParaRPr lang="it-IT" altLang="it-IT" sz="2000">
              <a:latin typeface="Tahoma" pitchFamily="34" charset="0"/>
            </a:endParaRPr>
          </a:p>
          <a:p>
            <a:pPr indent="12700" algn="ctr" eaLnBrk="1" hangingPunct="1">
              <a:buFontTx/>
              <a:buNone/>
            </a:pPr>
            <a:r>
              <a:rPr lang="it-IT" altLang="it-IT" sz="2000">
                <a:latin typeface="Tahoma" pitchFamily="34" charset="0"/>
              </a:rPr>
              <a:t>SM = </a:t>
            </a:r>
            <a:r>
              <a:rPr lang="it-IT" altLang="it-IT" sz="2000" u="sng">
                <a:latin typeface="Tahoma" pitchFamily="34" charset="0"/>
              </a:rPr>
              <a:t>__TL__</a:t>
            </a:r>
          </a:p>
          <a:p>
            <a:pPr indent="12700" algn="ctr" eaLnBrk="1" hangingPunct="1">
              <a:buFontTx/>
              <a:buNone/>
            </a:pPr>
            <a:r>
              <a:rPr lang="it-IT" altLang="it-IT" sz="2000">
                <a:latin typeface="Tahoma" pitchFamily="34" charset="0"/>
              </a:rPr>
              <a:t>        FR</a:t>
            </a:r>
          </a:p>
        </p:txBody>
      </p:sp>
      <p:sp>
        <p:nvSpPr>
          <p:cNvPr id="53251" name="Rectangle 3"/>
          <p:cNvSpPr>
            <a:spLocks noGrp="1" noChangeArrowheads="1"/>
          </p:cNvSpPr>
          <p:nvPr>
            <p:ph type="title"/>
          </p:nvPr>
        </p:nvSpPr>
        <p:spPr>
          <a:xfrm>
            <a:off x="684213" y="188913"/>
            <a:ext cx="7772400" cy="587375"/>
          </a:xfrm>
          <a:solidFill>
            <a:schemeClr val="bg1"/>
          </a:solidFill>
          <a:ln w="50800">
            <a:solidFill>
              <a:schemeClr val="tx1"/>
            </a:solidFill>
          </a:ln>
        </p:spPr>
        <p:txBody>
          <a:bodyPr/>
          <a:lstStyle/>
          <a:p>
            <a:r>
              <a:rPr lang="it-IT" altLang="it-IT" sz="2400" b="1">
                <a:effectLst>
                  <a:outerShdw blurRad="38100" dist="38100" dir="2700000" algn="tl">
                    <a:srgbClr val="C0C0C0"/>
                  </a:outerShdw>
                </a:effectLst>
                <a:latin typeface="Tahoma" pitchFamily="34" charset="0"/>
              </a:rPr>
              <a:t>Valutazione dell</a:t>
            </a:r>
            <a:r>
              <a:rPr lang="ja-JP" altLang="it-IT" sz="2400" b="1">
                <a:effectLst>
                  <a:outerShdw blurRad="38100" dist="38100" dir="2700000" algn="tl">
                    <a:srgbClr val="C0C0C0"/>
                  </a:outerShdw>
                </a:effectLst>
                <a:latin typeface="Tahoma" pitchFamily="34" charset="0"/>
              </a:rPr>
              <a:t>’</a:t>
            </a:r>
            <a:r>
              <a:rPr lang="it-IT" altLang="ja-JP" sz="2400" b="1">
                <a:effectLst>
                  <a:outerShdw blurRad="38100" dist="38100" dir="2700000" algn="tl">
                    <a:srgbClr val="C0C0C0"/>
                  </a:outerShdw>
                </a:effectLst>
                <a:latin typeface="Tahoma" pitchFamily="34" charset="0"/>
              </a:rPr>
              <a:t>accettabilità</a:t>
            </a:r>
            <a:endParaRPr lang="it-IT" altLang="it-IT" sz="2400" b="1">
              <a:effectLst>
                <a:outerShdw blurRad="38100" dist="38100" dir="2700000" algn="tl">
                  <a:srgbClr val="C0C0C0"/>
                </a:outerShdw>
              </a:effectLst>
              <a:latin typeface="Tahoma" pitchFamily="34" charset="0"/>
            </a:endParaRPr>
          </a:p>
        </p:txBody>
      </p:sp>
    </p:spTree>
    <p:extLst>
      <p:ext uri="{BB962C8B-B14F-4D97-AF65-F5344CB8AC3E}">
        <p14:creationId xmlns:p14="http://schemas.microsoft.com/office/powerpoint/2010/main" val="2213779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iviltadelbere.com/wp-content/uploads/2010/04/controlli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36712"/>
            <a:ext cx="5638800" cy="4848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6542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063A58C-2D7D-19E5-A468-5FED74FC0C87}"/>
              </a:ext>
            </a:extLst>
          </p:cNvPr>
          <p:cNvSpPr txBox="1"/>
          <p:nvPr/>
        </p:nvSpPr>
        <p:spPr>
          <a:xfrm>
            <a:off x="395536" y="1916832"/>
            <a:ext cx="8496944" cy="2862322"/>
          </a:xfrm>
          <a:prstGeom prst="rect">
            <a:avLst/>
          </a:prstGeom>
          <a:noFill/>
        </p:spPr>
        <p:txBody>
          <a:bodyPr wrap="square">
            <a:spAutoFit/>
          </a:bodyPr>
          <a:lstStyle/>
          <a:p>
            <a:pPr algn="ctr"/>
            <a:r>
              <a:rPr lang="it-IT" sz="3600" b="1" dirty="0"/>
              <a:t>REGOLAMENTO (UE) 2023/915 DELLA COMMISSIONE del 25 aprile 2023</a:t>
            </a:r>
          </a:p>
          <a:p>
            <a:pPr algn="ctr"/>
            <a:r>
              <a:rPr lang="it-IT" sz="3600" dirty="0"/>
              <a:t> relativo ai tenori massimi di alcuni contaminanti negli alimenti e che abroga il regolamento (CE) n. 1881/2006 </a:t>
            </a:r>
          </a:p>
        </p:txBody>
      </p:sp>
    </p:spTree>
    <p:extLst>
      <p:ext uri="{BB962C8B-B14F-4D97-AF65-F5344CB8AC3E}">
        <p14:creationId xmlns:p14="http://schemas.microsoft.com/office/powerpoint/2010/main" val="23438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251520" y="1447800"/>
            <a:ext cx="8712967" cy="3781400"/>
          </a:xfrm>
          <a:solidFill>
            <a:schemeClr val="bg1">
              <a:lumMod val="85000"/>
            </a:schemeClr>
          </a:solidFill>
        </p:spPr>
        <p:txBody>
          <a:bodyPr>
            <a:normAutofit/>
          </a:bodyPr>
          <a:lstStyle/>
          <a:p>
            <a:pPr marL="473075" lvl="2" indent="0">
              <a:buClr>
                <a:srgbClr val="FF0066"/>
              </a:buClr>
              <a:buSzPct val="150000"/>
              <a:buNone/>
            </a:pPr>
            <a:r>
              <a:rPr lang="it-IT" sz="3200" b="1" dirty="0">
                <a:solidFill>
                  <a:schemeClr val="accent1">
                    <a:lumMod val="50000"/>
                  </a:schemeClr>
                </a:solidFill>
                <a:latin typeface="Calibri" pitchFamily="34" charset="0"/>
              </a:rPr>
              <a:t>Per residuo intendiamo ‘qualsiasi sostanza chimica’ qualitativamente e/o quantitativamente estranea alla composizione ‘normale’ della derrata alimentare e potenzialmente in grado di causare degli effetti negativi (diretti e/o indiretti) sulla salute del consumatore”. </a:t>
            </a:r>
          </a:p>
          <a:p>
            <a:pPr marL="92075" indent="-92075" algn="just"/>
            <a:endParaRPr lang="it-IT" dirty="0">
              <a:latin typeface="Calibri" pitchFamily="34" charset="0"/>
            </a:endParaRPr>
          </a:p>
        </p:txBody>
      </p:sp>
    </p:spTree>
    <p:extLst>
      <p:ext uri="{BB962C8B-B14F-4D97-AF65-F5344CB8AC3E}">
        <p14:creationId xmlns:p14="http://schemas.microsoft.com/office/powerpoint/2010/main" val="49600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63279" y="318655"/>
            <a:ext cx="8077200" cy="457200"/>
          </a:xfrm>
          <a:prstGeom prst="rect">
            <a:avLst/>
          </a:prstGeom>
          <a:solidFill>
            <a:schemeClr val="bg1">
              <a:lumMod val="85000"/>
            </a:schemeClr>
          </a:solidFill>
          <a:ln>
            <a:noFill/>
          </a:ln>
        </p:spPr>
        <p:txBody>
          <a:bodyPr anchor="ctr"/>
          <a:lstStyle/>
          <a:p>
            <a:pPr algn="ctr"/>
            <a:br>
              <a:rPr lang="it-IT" sz="2800" b="1" dirty="0">
                <a:solidFill>
                  <a:schemeClr val="tx2"/>
                </a:solidFill>
                <a:latin typeface="Arial" pitchFamily="34" charset="0"/>
              </a:rPr>
            </a:br>
            <a:r>
              <a:rPr lang="it-IT" sz="2800" b="1" dirty="0">
                <a:solidFill>
                  <a:schemeClr val="tx2"/>
                </a:solidFill>
                <a:latin typeface="Arial" pitchFamily="34" charset="0"/>
              </a:rPr>
              <a:t>Come possono essere classificati i residui?</a:t>
            </a:r>
            <a:br>
              <a:rPr lang="it-IT" sz="2800" b="1" dirty="0">
                <a:solidFill>
                  <a:schemeClr val="tx2"/>
                </a:solidFill>
                <a:latin typeface="Arial" pitchFamily="34" charset="0"/>
              </a:rPr>
            </a:br>
            <a:endParaRPr lang="it-IT" sz="2800" b="1" dirty="0">
              <a:solidFill>
                <a:schemeClr val="tx2"/>
              </a:solidFill>
              <a:latin typeface="Arial" pitchFamily="34" charset="0"/>
            </a:endParaRPr>
          </a:p>
        </p:txBody>
      </p:sp>
      <p:sp>
        <p:nvSpPr>
          <p:cNvPr id="6147" name="Rectangle 3"/>
          <p:cNvSpPr>
            <a:spLocks noChangeArrowheads="1"/>
          </p:cNvSpPr>
          <p:nvPr/>
        </p:nvSpPr>
        <p:spPr bwMode="auto">
          <a:xfrm>
            <a:off x="370656" y="1066800"/>
            <a:ext cx="8316144" cy="2002160"/>
          </a:xfrm>
          <a:prstGeom prst="rect">
            <a:avLst/>
          </a:prstGeom>
          <a:solidFill>
            <a:schemeClr val="bg2">
              <a:lumMod val="90000"/>
            </a:schemeClr>
          </a:solidFill>
          <a:ln>
            <a:noFill/>
          </a:ln>
        </p:spPr>
        <p:txBody>
          <a:bodyPr/>
          <a:lstStyle/>
          <a:p>
            <a:pPr marL="342900" indent="-342900" algn="just">
              <a:spcBef>
                <a:spcPct val="20000"/>
              </a:spcBef>
              <a:buFontTx/>
              <a:buChar char="•"/>
            </a:pPr>
            <a:r>
              <a:rPr lang="it-IT" sz="2400" b="1" dirty="0">
                <a:solidFill>
                  <a:srgbClr val="FF0000"/>
                </a:solidFill>
                <a:latin typeface="Arial" pitchFamily="34" charset="0"/>
              </a:rPr>
              <a:t>Residui pervenuti: </a:t>
            </a:r>
            <a:r>
              <a:rPr lang="it-IT" sz="2400" dirty="0"/>
              <a:t>sostanze che raggiungono gli alimenti come conseguenza della contaminazione degli animali per cause dirette od indirette (</a:t>
            </a:r>
            <a:r>
              <a:rPr lang="it-IT" sz="2400" b="1" dirty="0">
                <a:solidFill>
                  <a:srgbClr val="C00000"/>
                </a:solidFill>
              </a:rPr>
              <a:t>inquinamento ambientale</a:t>
            </a:r>
            <a:r>
              <a:rPr lang="it-IT" sz="2400" dirty="0"/>
              <a:t>, </a:t>
            </a:r>
            <a:r>
              <a:rPr lang="it-IT" sz="2400" b="1" dirty="0">
                <a:solidFill>
                  <a:srgbClr val="C00000"/>
                </a:solidFill>
              </a:rPr>
              <a:t>trattamenti terapeutici e/o profilattici, contaminazione dei mangimi</a:t>
            </a:r>
            <a:r>
              <a:rPr lang="it-IT" sz="2400" dirty="0"/>
              <a:t> ecc.)</a:t>
            </a:r>
          </a:p>
          <a:p>
            <a:pPr marL="342900" indent="-342900">
              <a:spcBef>
                <a:spcPct val="20000"/>
              </a:spcBef>
              <a:buFontTx/>
              <a:buChar char="•"/>
            </a:pPr>
            <a:endParaRPr lang="it-IT" sz="2400" dirty="0"/>
          </a:p>
        </p:txBody>
      </p:sp>
      <p:sp>
        <p:nvSpPr>
          <p:cNvPr id="6148" name="Rectangle 4"/>
          <p:cNvSpPr>
            <a:spLocks noChangeArrowheads="1"/>
          </p:cNvSpPr>
          <p:nvPr/>
        </p:nvSpPr>
        <p:spPr bwMode="auto">
          <a:xfrm>
            <a:off x="323528" y="4611960"/>
            <a:ext cx="8382000" cy="2057400"/>
          </a:xfrm>
          <a:prstGeom prst="rect">
            <a:avLst/>
          </a:prstGeom>
          <a:solidFill>
            <a:schemeClr val="accent1">
              <a:lumMod val="20000"/>
              <a:lumOff val="80000"/>
            </a:schemeClr>
          </a:solidFill>
          <a:ln>
            <a:noFill/>
          </a:ln>
        </p:spPr>
        <p:txBody>
          <a:bodyPr/>
          <a:lstStyle/>
          <a:p>
            <a:pPr marL="342900" indent="-342900" algn="just">
              <a:spcBef>
                <a:spcPct val="20000"/>
              </a:spcBef>
              <a:buFontTx/>
              <a:buChar char="•"/>
            </a:pPr>
            <a:r>
              <a:rPr lang="it-IT" sz="2200" b="1" dirty="0">
                <a:solidFill>
                  <a:schemeClr val="tx1">
                    <a:lumMod val="95000"/>
                    <a:lumOff val="5000"/>
                  </a:schemeClr>
                </a:solidFill>
                <a:latin typeface="Arial" pitchFamily="34" charset="0"/>
              </a:rPr>
              <a:t>Residui neoformati: </a:t>
            </a:r>
            <a:r>
              <a:rPr lang="it-IT" sz="2200" dirty="0">
                <a:solidFill>
                  <a:schemeClr val="tx1">
                    <a:lumMod val="95000"/>
                    <a:lumOff val="5000"/>
                  </a:schemeClr>
                </a:solidFill>
              </a:rPr>
              <a:t>sostanze che si formano in alcuni prodotti alimentari a seguito di trattamenti di natura fisica (calore, radiazioni) oppure chimica (impiego di additivi). Esempi: nitrosamine, amine eterocicliche che si formano durante la pirolisi (cottura) delle proteine e di alcuni aminoacidi o </a:t>
            </a:r>
            <a:r>
              <a:rPr lang="it-IT" sz="2200" b="1" dirty="0">
                <a:solidFill>
                  <a:srgbClr val="FF0000"/>
                </a:solidFill>
              </a:rPr>
              <a:t>idrocarburi aromatici policiclici (IPA) </a:t>
            </a:r>
            <a:r>
              <a:rPr lang="it-IT" sz="2200" dirty="0">
                <a:solidFill>
                  <a:schemeClr val="tx1">
                    <a:lumMod val="95000"/>
                    <a:lumOff val="5000"/>
                  </a:schemeClr>
                </a:solidFill>
              </a:rPr>
              <a:t>durante l’affumicamento. </a:t>
            </a:r>
          </a:p>
        </p:txBody>
      </p:sp>
      <p:sp>
        <p:nvSpPr>
          <p:cNvPr id="6149" name="Rectangle 5"/>
          <p:cNvSpPr>
            <a:spLocks noChangeArrowheads="1"/>
          </p:cNvSpPr>
          <p:nvPr/>
        </p:nvSpPr>
        <p:spPr bwMode="auto">
          <a:xfrm>
            <a:off x="370656" y="3217912"/>
            <a:ext cx="8305800" cy="1219200"/>
          </a:xfrm>
          <a:prstGeom prst="rect">
            <a:avLst/>
          </a:prstGeom>
          <a:solidFill>
            <a:schemeClr val="tx2">
              <a:lumMod val="20000"/>
              <a:lumOff val="80000"/>
            </a:schemeClr>
          </a:solidFill>
          <a:ln>
            <a:noFill/>
          </a:ln>
        </p:spPr>
        <p:txBody>
          <a:bodyPr/>
          <a:lstStyle/>
          <a:p>
            <a:pPr marL="342900" indent="-342900" algn="just">
              <a:spcBef>
                <a:spcPct val="20000"/>
              </a:spcBef>
              <a:buFontTx/>
              <a:buChar char="•"/>
            </a:pPr>
            <a:r>
              <a:rPr lang="it-IT" sz="2200" b="1" dirty="0">
                <a:solidFill>
                  <a:schemeClr val="tx1">
                    <a:lumMod val="95000"/>
                    <a:lumOff val="5000"/>
                  </a:schemeClr>
                </a:solidFill>
                <a:latin typeface="Arial" pitchFamily="34" charset="0"/>
              </a:rPr>
              <a:t>Residui aggiunti: </a:t>
            </a:r>
            <a:r>
              <a:rPr lang="it-IT" sz="2200" dirty="0">
                <a:solidFill>
                  <a:schemeClr val="tx1">
                    <a:lumMod val="95000"/>
                    <a:lumOff val="5000"/>
                  </a:schemeClr>
                </a:solidFill>
              </a:rPr>
              <a:t>sostanze che volontariamente vengono aggiunte agli alimenti per migliorarne qualità, conservabilità e sanità </a:t>
            </a:r>
            <a:r>
              <a:rPr lang="it-IT" sz="2200" u="sng" dirty="0">
                <a:solidFill>
                  <a:schemeClr val="tx1">
                    <a:lumMod val="95000"/>
                    <a:lumOff val="5000"/>
                  </a:schemeClr>
                </a:solidFill>
              </a:rPr>
              <a:t>(ADDITIVI)</a:t>
            </a:r>
            <a:endParaRPr lang="it-IT" sz="2200" dirty="0">
              <a:solidFill>
                <a:schemeClr val="tx1">
                  <a:lumMod val="95000"/>
                  <a:lumOff val="5000"/>
                </a:schemeClr>
              </a:solidFill>
            </a:endParaRPr>
          </a:p>
        </p:txBody>
      </p:sp>
    </p:spTree>
    <p:extLst>
      <p:ext uri="{BB962C8B-B14F-4D97-AF65-F5344CB8AC3E}">
        <p14:creationId xmlns:p14="http://schemas.microsoft.com/office/powerpoint/2010/main" val="247455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28600"/>
            <a:ext cx="8566217" cy="1112168"/>
          </a:xfrm>
          <a:solidFill>
            <a:schemeClr val="bg1">
              <a:lumMod val="85000"/>
            </a:schemeClr>
          </a:solidFill>
        </p:spPr>
        <p:txBody>
          <a:bodyPr>
            <a:normAutofit/>
          </a:bodyPr>
          <a:lstStyle/>
          <a:p>
            <a:r>
              <a:rPr lang="it-IT" sz="3100" b="1" dirty="0">
                <a:solidFill>
                  <a:srgbClr val="C00000"/>
                </a:solidFill>
                <a:latin typeface="Arial" pitchFamily="34" charset="0"/>
              </a:rPr>
              <a:t>Residui pervenuti </a:t>
            </a:r>
            <a:br>
              <a:rPr lang="it-IT" sz="2800" b="1" dirty="0">
                <a:solidFill>
                  <a:srgbClr val="C00000"/>
                </a:solidFill>
                <a:latin typeface="Arial" pitchFamily="34" charset="0"/>
              </a:rPr>
            </a:br>
            <a:r>
              <a:rPr lang="it-IT" sz="2800" b="1" dirty="0">
                <a:latin typeface="Arial" pitchFamily="34" charset="0"/>
              </a:rPr>
              <a:t>intenzionali, accidentali,  e naturali</a:t>
            </a:r>
            <a:endParaRPr lang="it-IT" sz="2800" b="1" dirty="0">
              <a:solidFill>
                <a:srgbClr val="C00000"/>
              </a:solidFill>
              <a:latin typeface="Arial" pitchFamily="34" charset="0"/>
            </a:endParaRPr>
          </a:p>
        </p:txBody>
      </p:sp>
      <p:sp>
        <p:nvSpPr>
          <p:cNvPr id="7171" name="Rectangle 3"/>
          <p:cNvSpPr>
            <a:spLocks noGrp="1" noChangeArrowheads="1"/>
          </p:cNvSpPr>
          <p:nvPr>
            <p:ph idx="1"/>
          </p:nvPr>
        </p:nvSpPr>
        <p:spPr>
          <a:xfrm>
            <a:off x="355667" y="1628800"/>
            <a:ext cx="8515350" cy="1302444"/>
          </a:xfrm>
          <a:solidFill>
            <a:schemeClr val="accent3">
              <a:lumMod val="40000"/>
              <a:lumOff val="60000"/>
            </a:schemeClr>
          </a:solidFill>
        </p:spPr>
        <p:txBody>
          <a:bodyPr>
            <a:noAutofit/>
          </a:bodyPr>
          <a:lstStyle/>
          <a:p>
            <a:pPr lvl="2" algn="just">
              <a:lnSpc>
                <a:spcPct val="80000"/>
              </a:lnSpc>
            </a:pPr>
            <a:r>
              <a:rPr lang="it-IT" b="1" dirty="0">
                <a:solidFill>
                  <a:srgbClr val="C00000"/>
                </a:solidFill>
                <a:latin typeface="Arial" pitchFamily="34" charset="0"/>
              </a:rPr>
              <a:t>Intenzionali</a:t>
            </a:r>
          </a:p>
          <a:p>
            <a:pPr algn="just">
              <a:lnSpc>
                <a:spcPct val="80000"/>
              </a:lnSpc>
            </a:pPr>
            <a:r>
              <a:rPr lang="it-IT" sz="2400" b="1" dirty="0">
                <a:solidFill>
                  <a:schemeClr val="tx1">
                    <a:lumMod val="95000"/>
                    <a:lumOff val="5000"/>
                  </a:schemeClr>
                </a:solidFill>
                <a:latin typeface="Arial" pitchFamily="34" charset="0"/>
              </a:rPr>
              <a:t>Sostanze medicamentose usate a scopo terapeutico</a:t>
            </a:r>
          </a:p>
          <a:p>
            <a:pPr algn="just">
              <a:lnSpc>
                <a:spcPct val="80000"/>
              </a:lnSpc>
            </a:pPr>
            <a:r>
              <a:rPr lang="it-IT" sz="2400" b="1" dirty="0">
                <a:solidFill>
                  <a:schemeClr val="tx1">
                    <a:lumMod val="95000"/>
                    <a:lumOff val="5000"/>
                  </a:schemeClr>
                </a:solidFill>
                <a:latin typeface="Arial" pitchFamily="34" charset="0"/>
              </a:rPr>
              <a:t>Sostanze medicamentose usate a scopo fraudolento</a:t>
            </a:r>
          </a:p>
          <a:p>
            <a:pPr algn="just">
              <a:lnSpc>
                <a:spcPct val="80000"/>
              </a:lnSpc>
            </a:pPr>
            <a:endParaRPr lang="it-IT" sz="2400" b="1" dirty="0">
              <a:solidFill>
                <a:schemeClr val="tx1">
                  <a:lumMod val="95000"/>
                  <a:lumOff val="5000"/>
                </a:schemeClr>
              </a:solidFill>
              <a:latin typeface="Arial" pitchFamily="34" charset="0"/>
            </a:endParaRPr>
          </a:p>
          <a:p>
            <a:pPr>
              <a:lnSpc>
                <a:spcPct val="80000"/>
              </a:lnSpc>
            </a:pPr>
            <a:endParaRPr lang="it-IT" sz="2400" b="1" dirty="0">
              <a:solidFill>
                <a:schemeClr val="tx1">
                  <a:lumMod val="95000"/>
                  <a:lumOff val="5000"/>
                </a:schemeClr>
              </a:solidFill>
            </a:endParaRPr>
          </a:p>
        </p:txBody>
      </p:sp>
      <p:sp>
        <p:nvSpPr>
          <p:cNvPr id="7172" name="Rectangle 8"/>
          <p:cNvSpPr>
            <a:spLocks noChangeArrowheads="1"/>
          </p:cNvSpPr>
          <p:nvPr/>
        </p:nvSpPr>
        <p:spPr bwMode="auto">
          <a:xfrm>
            <a:off x="355667" y="3068960"/>
            <a:ext cx="8515350" cy="1871662"/>
          </a:xfrm>
          <a:prstGeom prst="rect">
            <a:avLst/>
          </a:prstGeom>
          <a:solidFill>
            <a:schemeClr val="bg2">
              <a:lumMod val="90000"/>
            </a:schemeClr>
          </a:solidFill>
          <a:ln>
            <a:noFill/>
          </a:ln>
        </p:spPr>
        <p:txBody>
          <a:bodyPr/>
          <a:lstStyle/>
          <a:p>
            <a:pPr marL="1143000" lvl="2" indent="-228600" algn="just">
              <a:spcBef>
                <a:spcPct val="20000"/>
              </a:spcBef>
              <a:buFontTx/>
              <a:buChar char="•"/>
            </a:pPr>
            <a:r>
              <a:rPr lang="it-IT" sz="2400" b="1" dirty="0">
                <a:solidFill>
                  <a:srgbClr val="C00000"/>
                </a:solidFill>
                <a:latin typeface="Arial" pitchFamily="34" charset="0"/>
              </a:rPr>
              <a:t>Accidentali</a:t>
            </a:r>
          </a:p>
          <a:p>
            <a:pPr algn="just">
              <a:spcBef>
                <a:spcPct val="20000"/>
              </a:spcBef>
            </a:pPr>
            <a:r>
              <a:rPr lang="it-IT" sz="2400" b="1" u="sng" dirty="0">
                <a:latin typeface="Arial" pitchFamily="34" charset="0"/>
              </a:rPr>
              <a:t>Contaminanti ambientali:</a:t>
            </a:r>
            <a:r>
              <a:rPr lang="it-IT" sz="2400" b="1" dirty="0">
                <a:latin typeface="Arial" pitchFamily="34" charset="0"/>
              </a:rPr>
              <a:t> Metalli pesanti (Hg, Pb, </a:t>
            </a:r>
            <a:r>
              <a:rPr lang="it-IT" sz="2400" b="1" dirty="0" err="1">
                <a:latin typeface="Arial" pitchFamily="34" charset="0"/>
              </a:rPr>
              <a:t>Cd</a:t>
            </a:r>
            <a:r>
              <a:rPr lang="it-IT" sz="2400" b="1" dirty="0">
                <a:latin typeface="Arial" pitchFamily="34" charset="0"/>
              </a:rPr>
              <a:t>, </a:t>
            </a:r>
            <a:r>
              <a:rPr lang="it-IT" sz="2400" b="1" dirty="0" err="1">
                <a:latin typeface="Arial" pitchFamily="34" charset="0"/>
              </a:rPr>
              <a:t>As</a:t>
            </a:r>
            <a:r>
              <a:rPr lang="it-IT" sz="2400" b="1" dirty="0">
                <a:latin typeface="Arial" pitchFamily="34" charset="0"/>
              </a:rPr>
              <a:t>); </a:t>
            </a:r>
            <a:r>
              <a:rPr lang="it-IT" sz="2400" b="1" dirty="0" err="1">
                <a:latin typeface="Arial" pitchFamily="34" charset="0"/>
              </a:rPr>
              <a:t>Organoclorurati</a:t>
            </a:r>
            <a:r>
              <a:rPr lang="it-IT" sz="2400" b="1" dirty="0">
                <a:latin typeface="Arial" pitchFamily="34" charset="0"/>
              </a:rPr>
              <a:t> (PCB, Diossine, </a:t>
            </a:r>
            <a:r>
              <a:rPr lang="it-IT" sz="2400" b="1" dirty="0" err="1">
                <a:latin typeface="Arial" pitchFamily="34" charset="0"/>
              </a:rPr>
              <a:t>PBDEs</a:t>
            </a:r>
            <a:r>
              <a:rPr lang="it-IT" sz="2400" b="1" dirty="0">
                <a:latin typeface="Arial" pitchFamily="34" charset="0"/>
              </a:rPr>
              <a:t>, insetticidi, IPA, ecc.); Radionuclidi.</a:t>
            </a:r>
          </a:p>
          <a:p>
            <a:pPr marL="342900" indent="-342900">
              <a:spcBef>
                <a:spcPct val="20000"/>
              </a:spcBef>
              <a:buFontTx/>
              <a:buChar char="•"/>
            </a:pPr>
            <a:endParaRPr lang="it-IT" sz="2400" b="1" dirty="0">
              <a:solidFill>
                <a:srgbClr val="C00000"/>
              </a:solidFill>
            </a:endParaRPr>
          </a:p>
        </p:txBody>
      </p:sp>
      <p:sp>
        <p:nvSpPr>
          <p:cNvPr id="7173" name="Rectangle 9"/>
          <p:cNvSpPr>
            <a:spLocks noChangeArrowheads="1"/>
          </p:cNvSpPr>
          <p:nvPr/>
        </p:nvSpPr>
        <p:spPr bwMode="auto">
          <a:xfrm>
            <a:off x="373129" y="5157192"/>
            <a:ext cx="8497888" cy="1368152"/>
          </a:xfrm>
          <a:prstGeom prst="rect">
            <a:avLst/>
          </a:prstGeom>
          <a:solidFill>
            <a:schemeClr val="accent1">
              <a:lumMod val="20000"/>
              <a:lumOff val="80000"/>
            </a:schemeClr>
          </a:solidFill>
          <a:ln>
            <a:noFill/>
          </a:ln>
        </p:spPr>
        <p:txBody>
          <a:bodyPr/>
          <a:lstStyle/>
          <a:p>
            <a:pPr marL="1143000" lvl="2" indent="-228600" algn="just">
              <a:spcBef>
                <a:spcPct val="20000"/>
              </a:spcBef>
              <a:buFontTx/>
              <a:buChar char="•"/>
            </a:pPr>
            <a:r>
              <a:rPr lang="it-IT" sz="2400" b="1" dirty="0">
                <a:solidFill>
                  <a:srgbClr val="C00000"/>
                </a:solidFill>
                <a:latin typeface="Arial" pitchFamily="34" charset="0"/>
              </a:rPr>
              <a:t>Naturali</a:t>
            </a:r>
            <a:r>
              <a:rPr lang="it-IT" sz="2400" b="1" dirty="0">
                <a:latin typeface="Arial" pitchFamily="34" charset="0"/>
              </a:rPr>
              <a:t> </a:t>
            </a:r>
          </a:p>
          <a:p>
            <a:pPr marL="342900" indent="-342900" algn="just">
              <a:spcBef>
                <a:spcPct val="20000"/>
              </a:spcBef>
              <a:buFontTx/>
              <a:buChar char="•"/>
            </a:pPr>
            <a:r>
              <a:rPr lang="it-IT" sz="2400" b="1" u="sng" dirty="0">
                <a:latin typeface="Arial" pitchFamily="34" charset="0"/>
              </a:rPr>
              <a:t>Contaminanti ambientali naturali:</a:t>
            </a:r>
            <a:r>
              <a:rPr lang="it-IT" sz="2400" b="1" dirty="0">
                <a:latin typeface="Arial" pitchFamily="34" charset="0"/>
              </a:rPr>
              <a:t> Micotossine, </a:t>
            </a:r>
            <a:r>
              <a:rPr lang="it-IT" sz="2400" b="1" dirty="0" err="1">
                <a:latin typeface="Arial" pitchFamily="34" charset="0"/>
              </a:rPr>
              <a:t>Biotossine</a:t>
            </a:r>
            <a:r>
              <a:rPr lang="it-IT" sz="2400" b="1" dirty="0">
                <a:latin typeface="Arial" pitchFamily="34" charset="0"/>
              </a:rPr>
              <a:t> Marine</a:t>
            </a:r>
          </a:p>
          <a:p>
            <a:pPr marL="342900" indent="-342900">
              <a:spcBef>
                <a:spcPct val="20000"/>
              </a:spcBef>
            </a:pPr>
            <a:endParaRPr lang="it-IT" sz="2400" b="1" dirty="0"/>
          </a:p>
        </p:txBody>
      </p:sp>
    </p:spTree>
    <p:extLst>
      <p:ext uri="{BB962C8B-B14F-4D97-AF65-F5344CB8AC3E}">
        <p14:creationId xmlns:p14="http://schemas.microsoft.com/office/powerpoint/2010/main" val="166131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4357688" y="1928813"/>
            <a:ext cx="4357687" cy="292893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2800" dirty="0">
                <a:solidFill>
                  <a:schemeClr val="tx1"/>
                </a:solidFill>
              </a:rPr>
              <a:t>Comunicazione del  Rischio</a:t>
            </a:r>
          </a:p>
        </p:txBody>
      </p:sp>
      <p:sp>
        <p:nvSpPr>
          <p:cNvPr id="6" name="Ovale 5"/>
          <p:cNvSpPr/>
          <p:nvPr/>
        </p:nvSpPr>
        <p:spPr>
          <a:xfrm>
            <a:off x="1071563" y="3714750"/>
            <a:ext cx="4429125" cy="2786063"/>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3200" dirty="0"/>
              <a:t>Gestione del Rischio</a:t>
            </a:r>
          </a:p>
        </p:txBody>
      </p:sp>
      <p:sp>
        <p:nvSpPr>
          <p:cNvPr id="7" name="Ovale 6"/>
          <p:cNvSpPr/>
          <p:nvPr/>
        </p:nvSpPr>
        <p:spPr>
          <a:xfrm>
            <a:off x="857250" y="1428750"/>
            <a:ext cx="4214813" cy="2786063"/>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3200" b="1" dirty="0">
                <a:solidFill>
                  <a:srgbClr val="C00000"/>
                </a:solidFill>
              </a:rPr>
              <a:t>Valutazione del Rischio</a:t>
            </a:r>
          </a:p>
        </p:txBody>
      </p:sp>
      <p:sp>
        <p:nvSpPr>
          <p:cNvPr id="18436" name="CasellaDiTesto 7"/>
          <p:cNvSpPr txBox="1">
            <a:spLocks noChangeArrowheads="1"/>
          </p:cNvSpPr>
          <p:nvPr/>
        </p:nvSpPr>
        <p:spPr bwMode="auto">
          <a:xfrm>
            <a:off x="785813" y="500063"/>
            <a:ext cx="75863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it-IT" b="1"/>
              <a:t>Procedure dell</a:t>
            </a:r>
            <a:r>
              <a:rPr lang="ja-JP" altLang="it-IT" b="1"/>
              <a:t>’</a:t>
            </a:r>
            <a:r>
              <a:rPr lang="it-IT" altLang="ja-JP" b="1"/>
              <a:t>analisi del rischio (FAO/WHO 2005)</a:t>
            </a:r>
            <a:endParaRPr lang="it-IT" b="1"/>
          </a:p>
        </p:txBody>
      </p:sp>
    </p:spTree>
    <p:extLst>
      <p:ext uri="{BB962C8B-B14F-4D97-AF65-F5344CB8AC3E}">
        <p14:creationId xmlns:p14="http://schemas.microsoft.com/office/powerpoint/2010/main" val="10393894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2183</TotalTime>
  <Words>3456</Words>
  <Application>Microsoft Macintosh PowerPoint</Application>
  <PresentationFormat>Presentazione su schermo (4:3)</PresentationFormat>
  <Paragraphs>376</Paragraphs>
  <Slides>46</Slides>
  <Notes>6</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46</vt:i4>
      </vt:variant>
    </vt:vector>
  </HeadingPairs>
  <TitlesOfParts>
    <vt:vector size="57" baseType="lpstr">
      <vt:lpstr>Arial</vt:lpstr>
      <vt:lpstr>Calibri</vt:lpstr>
      <vt:lpstr>CG Times</vt:lpstr>
      <vt:lpstr>Comic Sans MS</vt:lpstr>
      <vt:lpstr>Font di sistema regolare</vt:lpstr>
      <vt:lpstr>Symbol</vt:lpstr>
      <vt:lpstr>Tahoma</vt:lpstr>
      <vt:lpstr>Times New Roman</vt:lpstr>
      <vt:lpstr>Trebuchet MS</vt:lpstr>
      <vt:lpstr>Wingdings</vt:lpstr>
      <vt:lpstr>Tema di Office</vt:lpstr>
      <vt:lpstr>Elementi di Tossicologia degli Alimenti  Valutazione del rischio da residui chimici presenti negli alimenti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Residui pervenuti  intenzionali, accidentali,  e naturali</vt:lpstr>
      <vt:lpstr>Presentazione standard di PowerPoint</vt:lpstr>
      <vt:lpstr>Presentazione standard di PowerPoint</vt:lpstr>
      <vt:lpstr>Analisi di Rischio</vt:lpstr>
      <vt:lpstr>VALUTAZIONE  DEL RISCHIO TOSSICOLOGICO  DA RESIDUI DI FARMACI  Regolamento (CE) n°470/2009 </vt:lpstr>
      <vt:lpstr>STUDI TOSSICOLOGICI PRIMARI</vt:lpstr>
      <vt:lpstr> STUDI TOSSICOLOGICI SECONDARI </vt:lpstr>
      <vt:lpstr>VALUTAZIONE  DEL RISCHIO TOSSICOLOGICO  DA RESIDUI DI FARMACI</vt:lpstr>
      <vt:lpstr>VALUTAZIONE  DEL RISCHIO TOSSICOLOGICO  DA RESIDUI DI FARMACI</vt:lpstr>
      <vt:lpstr>VALUTAZIONE  DEL RISCHIO TOSSICOLOGICO  DA RESIDUI DI FARMACI</vt:lpstr>
      <vt:lpstr>VALUTAZIONE  DEL RISCHIO TOSSICOLOGICO  DA RESIDUI DI FARMACI</vt:lpstr>
      <vt:lpstr>Allegato I  Elenco delle sostanze farmacologicamente attive per le quali sono stati fissati dei limiti massimi di residui.</vt:lpstr>
      <vt:lpstr>Allegato II Elenco delle sostanze non soggette ad un LMR. </vt:lpstr>
      <vt:lpstr>RESIDUO ZERO  (Non determinabile  analiticamente–  Residuo analitico zero)</vt:lpstr>
      <vt:lpstr>Presentazione standard di PowerPoint</vt:lpstr>
      <vt:lpstr>Aspetto limitante nella registrazione dei farmaci in acquacoltura è la valutazione dell’impatto ambientale</vt:lpstr>
      <vt:lpstr>Presentazione standard di PowerPoint</vt:lpstr>
      <vt:lpstr>Presentazione standard di PowerPoint</vt:lpstr>
      <vt:lpstr>Presentazione standard di PowerPoint</vt:lpstr>
      <vt:lpstr>Analisi di Rischio</vt:lpstr>
      <vt:lpstr>CARATTERIZZAZIONE DEL PERICOLO   SICUREZZA PER ESPOSIZIONI DI LUNGA DURATA</vt:lpstr>
      <vt:lpstr>DETERMINAZIONE DELLA SICUREZZA  ESTRAPOLAZIONE DELLA DOSE SOGLIA ALL’UOMO - </vt:lpstr>
      <vt:lpstr>LIMITI SOGLIA PER LUNGHE ESPOSIZIONI   Esposizioni giornaliere sicure  per lunghe esposizioni (lifetime)   n volte inferiori a quelle che non ha prodotto effetti indesiderati  Servono a scopi regolamentatori in procedure di tipo amministrativo e in nessun modo hanno valore predittivo degli effetti sulla salute dell’uomo, se questo limite viene superato (SCF).</vt:lpstr>
      <vt:lpstr>Sostanze con Soglia</vt:lpstr>
      <vt:lpstr>Sostanze senza soglia  cancerogeni genotossici</vt:lpstr>
      <vt:lpstr>Presentazione standard di PowerPoint</vt:lpstr>
      <vt:lpstr>Estrapolazioni lineare per bassi dosaggi</vt:lpstr>
      <vt:lpstr>Presentazione standard di PowerPoint</vt:lpstr>
      <vt:lpstr>Concentrazione Massima Ammessa  (Tollerata - Accettabile)  Concentrazione massima di una sostanza in un mezzo (aria, acqua, alimenti) calcolata in modo che l’esposizione dell’uomo non superi l’ADI o il TDI  E’ sempre vero? </vt:lpstr>
      <vt:lpstr>CANCEROGENI   GENOTOSSICI</vt:lpstr>
      <vt:lpstr>CARATTERIZZAZIONE DEL RISCHIO Confronto tra  ESPOSIZIONI DI LUNGO PERIODO (CONCENTRAZIONI  X CONSUMI) e LIMITI SOGLIA</vt:lpstr>
      <vt:lpstr>L’assunzione massima teorica giornaliera . MTDI</vt:lpstr>
      <vt:lpstr>Xenobioti negli alimenti</vt:lpstr>
      <vt:lpstr>Xenobioti negli alimenti</vt:lpstr>
      <vt:lpstr>Valutazione dell’accettabilità</vt:lpstr>
      <vt:lpstr>Studio dell’accettabilità di una molecola</vt:lpstr>
      <vt:lpstr>Valutazione dell’accettabilità</vt:lpstr>
      <vt:lpstr>Valutazione dell’accettabilità</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asus</dc:creator>
  <cp:lastModifiedBy>Michele Amorena</cp:lastModifiedBy>
  <cp:revision>75</cp:revision>
  <cp:lastPrinted>2013-01-21T17:53:15Z</cp:lastPrinted>
  <dcterms:created xsi:type="dcterms:W3CDTF">2013-01-20T09:08:16Z</dcterms:created>
  <dcterms:modified xsi:type="dcterms:W3CDTF">2025-10-19T16:28:14Z</dcterms:modified>
</cp:coreProperties>
</file>