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76"/>
  </p:normalViewPr>
  <p:slideViewPr>
    <p:cSldViewPr snapToGrid="0" snapToObjects="1">
      <p:cViewPr varScale="1">
        <p:scale>
          <a:sx n="119" d="100"/>
          <a:sy n="119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9F23F7-F249-524C-892F-78F22C58C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4AA8E1-BDBD-294C-8987-292D341B0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8D156-78FC-DB43-800C-E2DB42082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B90F64-67FB-6542-982A-C737F516B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C52118-220A-F14D-BE88-CF9CF77C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768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D9F19C-2221-D444-B835-0CA99AEB2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E1F790-CA15-A442-858E-E3BA53F06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C1ECA1-9E4B-1140-AC2E-164726BB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57E737-1C5B-0C46-A9CE-6F0D6D29E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D366A0-58E4-DF4B-BB7D-E2F970D0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87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730BEDC-E71E-FD44-8C9F-2E3357211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032569-92D5-F846-90A8-8C64F6C0A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5D3D45-9071-FD44-99B4-CA9446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CDF406-7DC1-B646-90D4-D8A4B489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A31774-EF4F-E84E-8FF6-CF147412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978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19C38-95B6-5B48-9FA5-B7360AB5C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15B161-9464-EA43-A82F-4CA97C9CF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082E36-C284-224F-AFB6-740031D75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D2E322-C334-C34D-84C5-D6A27E55A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0A9841-E783-664E-A434-1E00B7675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80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16858D-7F4C-D448-8ACC-0D1A7E8DF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9A9E63-203C-C94B-A31A-97BDDC693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B026D3-E2D6-4648-9D45-CF8A1819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F63CA3-B91E-AC4A-A985-20E5A28C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1CD6EE-EF82-4148-97D7-27E62F03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588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62715E-E52E-CD4F-ADA3-D496AC41F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E36374-9EAA-0F47-98D4-5DA506FBC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C922A56-93CA-DD48-9E97-65599FA6F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08D678-F92A-314A-B174-4A059892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A0B35A-D2D9-9040-8BB5-DE80F9A9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E635B5-BFC7-7744-8406-0543FFD9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54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BD6A55-5D04-1743-9293-01151B5E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213D4D-E33C-514B-9B51-B290BDAE0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67E1D9A-D656-E844-A5E5-FBC1E69E7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88D676-7BC7-8449-BAC9-FB22EB91F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F207597-DD4C-6247-A71C-0D53CD61F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361008D-E1E0-5A4F-B6CB-6962947E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FADD53F-7311-0D46-8CC1-E1914388C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6990CA2-5690-3941-98C5-A47183F3B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083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5F348-9E7B-0A48-8450-0268E2303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D8DBC6F-99FA-0048-B126-F3417585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BAC646E-9026-B44F-9621-0809C4CA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9E53D51-482C-D546-BCDB-FBEF7CEF0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816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D11E160-16C4-C441-9887-A5C053DD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2F49BF0-1B5E-854E-927A-E482D607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771D56-3D10-784B-9164-7FE9837B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12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55C098-DF93-7744-A9EA-6D5248EF0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3C473A-6145-A747-8F39-AEBC715C7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A0A291D-7211-994D-B36E-3EFB89635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CD370F-E830-8A43-B777-EC9363DC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7C3F8C-7243-1142-A621-19404789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A6FAD8-9F48-5447-B3E8-63DABC4F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52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2A0534-D679-594D-8C50-907B91751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CC7C1D5-10DA-A240-B80C-DB943582C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E9A150-D5BB-A649-A896-42E523FF4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55B2B6-7FCE-DA4D-BEF7-88E9F9DA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D71B90-E66D-0746-8C58-E889096E3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F7EFED-BBC2-FA4C-9FFF-8642CF8A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708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CAF702B-CB64-A94B-B69B-E3171E76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47077CC-BB4E-EF4F-9980-0B9184A70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68896A-2180-C345-89CB-F6B84A13F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D224F-8B62-084E-ACB7-22F4FEF2B892}" type="datetimeFigureOut">
              <a:rPr lang="it-IT" smtClean="0"/>
              <a:t>20/10/20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04204F-A1F8-B343-9832-48B71D450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68CC63-B1CA-D44D-992F-339F002236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5674E-18B9-D146-9B7A-BBF0825315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798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C245BA-8E5F-D847-8BB9-FE0678967F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Città creative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571EB34-9AE4-2144-9F57-B562706DE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Settimana 2</a:t>
            </a:r>
          </a:p>
        </p:txBody>
      </p:sp>
    </p:spTree>
    <p:extLst>
      <p:ext uri="{BB962C8B-B14F-4D97-AF65-F5344CB8AC3E}">
        <p14:creationId xmlns:p14="http://schemas.microsoft.com/office/powerpoint/2010/main" val="1277342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09AC0C-ECDC-A04C-8685-61D36DC39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Campi creativi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D48813-1F9E-F74A-95ED-E1A6F8836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Prerequisiti della città creativa:</a:t>
            </a:r>
          </a:p>
          <a:p>
            <a:r>
              <a:rPr lang="it-IT" dirty="0"/>
              <a:t>A) </a:t>
            </a:r>
            <a:r>
              <a:rPr lang="it-IT" b="1" dirty="0"/>
              <a:t>Dimensione storica</a:t>
            </a:r>
          </a:p>
          <a:p>
            <a:pPr marL="0" indent="0">
              <a:buNone/>
            </a:pPr>
            <a:r>
              <a:rPr lang="it-IT" dirty="0" err="1"/>
              <a:t>specificita</a:t>
            </a:r>
            <a:r>
              <a:rPr lang="it-IT" dirty="0"/>
              <a:t>̀ contestuali di un dato ambiente urbano siano in grado, articolandosi nel tempo, di fornire vincoli e </a:t>
            </a:r>
            <a:r>
              <a:rPr lang="it-IT" dirty="0" err="1"/>
              <a:t>opportunita</a:t>
            </a:r>
            <a:r>
              <a:rPr lang="it-IT" dirty="0"/>
              <a:t>̀ (“</a:t>
            </a:r>
            <a:r>
              <a:rPr lang="it-IT" i="1" dirty="0" err="1"/>
              <a:t>windows</a:t>
            </a:r>
            <a:r>
              <a:rPr lang="it-IT" i="1" dirty="0"/>
              <a:t> of </a:t>
            </a:r>
            <a:r>
              <a:rPr lang="it-IT" i="1" dirty="0" err="1"/>
              <a:t>opportunity</a:t>
            </a:r>
            <a:r>
              <a:rPr lang="it-IT" dirty="0"/>
              <a:t>”) per le scelte dei soggetti (New York Fashion </a:t>
            </a:r>
            <a:r>
              <a:rPr lang="it-IT" dirty="0" err="1"/>
              <a:t>Industry</a:t>
            </a:r>
            <a:r>
              <a:rPr lang="it-IT" dirty="0"/>
              <a:t>)</a:t>
            </a:r>
          </a:p>
          <a:p>
            <a:endParaRPr lang="it-IT" dirty="0"/>
          </a:p>
          <a:p>
            <a:r>
              <a:rPr lang="it-IT" dirty="0"/>
              <a:t>B) </a:t>
            </a:r>
            <a:r>
              <a:rPr lang="it-IT" b="1" dirty="0"/>
              <a:t>Capitale culturale</a:t>
            </a:r>
          </a:p>
          <a:p>
            <a:pPr marL="0" indent="0">
              <a:buNone/>
            </a:pPr>
            <a:r>
              <a:rPr lang="it-IT" dirty="0"/>
              <a:t>sedimentato nel tempo delle </a:t>
            </a:r>
            <a:r>
              <a:rPr lang="it-IT" dirty="0" err="1"/>
              <a:t>modalita</a:t>
            </a:r>
            <a:r>
              <a:rPr lang="it-IT" dirty="0"/>
              <a:t>̀ d’interscambio e d’interdipendenza, fino alla costituzione di un capitale culturale solido. </a:t>
            </a:r>
            <a:r>
              <a:rPr lang="it-IT" dirty="0" err="1"/>
              <a:t>Flussoaccumulato</a:t>
            </a:r>
            <a:r>
              <a:rPr lang="it-IT" dirty="0"/>
              <a:t> (dove, empiricamente?)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701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23906B-BE3F-EF43-B197-7026B1EAA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Campi creativi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2E519F-50FE-FB43-9223-6434984AA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C) </a:t>
            </a:r>
            <a:r>
              <a:rPr lang="it-IT" b="1" dirty="0"/>
              <a:t>Istituzioni creative</a:t>
            </a:r>
          </a:p>
          <a:p>
            <a:pPr marL="0" indent="0">
              <a:buNone/>
            </a:pPr>
            <a:r>
              <a:rPr lang="it-IT" dirty="0"/>
              <a:t>Istituzioni che permettono la produzione e la riproduzione delle pratiche creative: scuole, accademie, fondazioni, musei, gallerie, sale concerti, ecc. (Scott, 2001b). Ed agenti creativi di mediazione: promuovono, armonizzano, facilitano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Lettura strutturalista… ma nessuno spazio per </a:t>
            </a:r>
            <a:r>
              <a:rPr lang="it-IT" b="1" dirty="0"/>
              <a:t>conflitto</a:t>
            </a:r>
            <a:r>
              <a:rPr lang="it-IT" dirty="0"/>
              <a:t> sociale:</a:t>
            </a:r>
          </a:p>
          <a:p>
            <a:pPr marL="0" indent="0">
              <a:buNone/>
            </a:pPr>
            <a:r>
              <a:rPr lang="it-IT" dirty="0"/>
              <a:t>Il fermento politico è creatore di idee nuove (Punk, </a:t>
            </a:r>
            <a:r>
              <a:rPr lang="it-IT" dirty="0" err="1"/>
              <a:t>YouthInternational</a:t>
            </a:r>
            <a:r>
              <a:rPr lang="it-IT" dirty="0"/>
              <a:t> Party, </a:t>
            </a:r>
            <a:r>
              <a:rPr lang="it-IT" dirty="0" err="1"/>
              <a:t>Kaoten</a:t>
            </a:r>
            <a:r>
              <a:rPr lang="it-IT" dirty="0"/>
              <a:t>, Hackers, Class War, </a:t>
            </a:r>
            <a:r>
              <a:rPr lang="it-IT" dirty="0" err="1"/>
              <a:t>Wu</a:t>
            </a:r>
            <a:r>
              <a:rPr lang="it-IT" dirty="0"/>
              <a:t> Ming, ecc.)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6775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CA4022-4058-7948-B643-88AC6FAC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mondo di «attanti»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1BB1D9-F2CD-9043-BC65-68D62777F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Arruolamenti creativi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/>
              <a:t>Network: soggetti (e oggetti) arruolati in specifici progetti creativi:</a:t>
            </a:r>
          </a:p>
          <a:p>
            <a:pPr marL="0" indent="0">
              <a:buNone/>
            </a:pPr>
            <a:r>
              <a:rPr lang="it-IT" dirty="0"/>
              <a:t>Spazi flessibili e sfumati di flussi, composti da attori, umani e non, che agiscono e sono agiti sul piano sociale e su quello materiale in una dimensione prettamente performativa (il che implica una messa tra parentesi del loro dato-per-scontato ontologico) (Latour1998).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 err="1"/>
              <a:t>Lash</a:t>
            </a:r>
            <a:r>
              <a:rPr lang="it-IT" b="1" dirty="0"/>
              <a:t>-Up</a:t>
            </a:r>
            <a:r>
              <a:rPr lang="it-IT" dirty="0"/>
              <a:t> (</a:t>
            </a:r>
            <a:r>
              <a:rPr lang="it-IT" dirty="0" err="1"/>
              <a:t>Molotoch</a:t>
            </a:r>
            <a:r>
              <a:rPr lang="it-IT" dirty="0"/>
              <a:t> 2005): “</a:t>
            </a:r>
            <a:r>
              <a:rPr lang="it-IT" i="1" dirty="0"/>
              <a:t>la sinergia improvvisa che si crea tra i diversi fattori, economici, tecnici, culturali e istituzionali che concorrono a dar vita a un oggetto, ma anche, </a:t>
            </a:r>
            <a:r>
              <a:rPr lang="it-IT" i="1" dirty="0" err="1"/>
              <a:t>piu</a:t>
            </a:r>
            <a:r>
              <a:rPr lang="it-IT" i="1" dirty="0"/>
              <a:t>̀ in generale, a ogni nuova </a:t>
            </a:r>
            <a:r>
              <a:rPr lang="it-IT" i="1" dirty="0" err="1"/>
              <a:t>entita</a:t>
            </a:r>
            <a:r>
              <a:rPr lang="it-IT" dirty="0"/>
              <a:t>̀” </a:t>
            </a:r>
          </a:p>
          <a:p>
            <a:pPr marL="0" indent="0">
              <a:buNone/>
            </a:pPr>
            <a:r>
              <a:rPr lang="it-IT" dirty="0"/>
              <a:t>Fenomenologia del tostapane (perché è così com’è)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184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8751D4-A047-CF42-991B-A5ED8A59C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 mondo di attanti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4CB860-5137-2144-885E-D97783831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Action Network </a:t>
            </a:r>
            <a:r>
              <a:rPr lang="it-IT" b="1" dirty="0" err="1"/>
              <a:t>Theory</a:t>
            </a:r>
            <a:r>
              <a:rPr lang="it-IT" b="1" dirty="0"/>
              <a:t> </a:t>
            </a:r>
            <a:r>
              <a:rPr lang="it-IT" dirty="0"/>
              <a:t>(ANT): convergenze locali di </a:t>
            </a:r>
            <a:r>
              <a:rPr lang="it-IT" dirty="0" err="1"/>
              <a:t>creativita</a:t>
            </a:r>
            <a:r>
              <a:rPr lang="it-IT" dirty="0"/>
              <a:t>̀ e innovazione (</a:t>
            </a:r>
            <a:r>
              <a:rPr lang="it-IT" dirty="0" err="1"/>
              <a:t>Pratt</a:t>
            </a:r>
            <a:r>
              <a:rPr lang="it-IT" dirty="0"/>
              <a:t>, 2000) nell’ambito dei new media. </a:t>
            </a:r>
          </a:p>
          <a:p>
            <a:endParaRPr lang="it-IT" dirty="0"/>
          </a:p>
          <a:p>
            <a:r>
              <a:rPr lang="it-IT" dirty="0"/>
              <a:t>comprendere un network creativo implica la comprensione di come gli attanti (attori umani e non umani) si strutturino in un sistema </a:t>
            </a:r>
            <a:r>
              <a:rPr lang="it-IT" i="1" dirty="0"/>
              <a:t>complesso di feedback incrociati </a:t>
            </a:r>
            <a:r>
              <a:rPr lang="it-IT" dirty="0"/>
              <a:t>relativi alle sfere della produzione materiale e simbolica, non solo in termini industriali. </a:t>
            </a:r>
          </a:p>
          <a:p>
            <a:r>
              <a:rPr lang="it-IT" dirty="0"/>
              <a:t> Austin (Texas):  progetto educativo come esito di saldatura occasionale tra difensori dei diritti digitali e cyberpunks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822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57F55-1466-8347-B9A8-C7130358C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dove partire?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D290AD-E5FD-EA4F-9B1F-C5D94CC46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La città è il prodotto dell’uomo: è un’opera d’arte e crea le condizioni per l’arte</a:t>
            </a:r>
          </a:p>
          <a:p>
            <a:pPr marL="0" indent="0">
              <a:buNone/>
            </a:pPr>
            <a:r>
              <a:rPr lang="it-IT" dirty="0"/>
              <a:t>   … eppure, il destino della trasformazione urbana attraverso la cultura </a:t>
            </a:r>
          </a:p>
          <a:p>
            <a:pPr marL="0" indent="0">
              <a:buNone/>
            </a:pPr>
            <a:r>
              <a:rPr lang="it-IT" dirty="0"/>
              <a:t>    può creare problemi.</a:t>
            </a:r>
          </a:p>
          <a:p>
            <a:endParaRPr lang="it-IT" dirty="0"/>
          </a:p>
          <a:p>
            <a:r>
              <a:rPr lang="it-IT" dirty="0"/>
              <a:t>Mettere al centro le persone e le loro relazioni con lo spazio</a:t>
            </a:r>
          </a:p>
          <a:p>
            <a:r>
              <a:rPr lang="it-IT" dirty="0"/>
              <a:t>Partire dalla cultura del luogo: </a:t>
            </a:r>
            <a:r>
              <a:rPr lang="it-IT" i="1" dirty="0"/>
              <a:t>open source </a:t>
            </a:r>
            <a:r>
              <a:rPr lang="it-IT" i="1" dirty="0" err="1"/>
              <a:t>place-making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dirty="0" err="1"/>
              <a:t>mapping</a:t>
            </a:r>
            <a:r>
              <a:rPr lang="it-IT" dirty="0"/>
              <a:t>, </a:t>
            </a:r>
            <a:r>
              <a:rPr lang="it-IT" dirty="0" err="1"/>
              <a:t>collective</a:t>
            </a:r>
            <a:r>
              <a:rPr lang="it-IT" dirty="0"/>
              <a:t> </a:t>
            </a:r>
            <a:r>
              <a:rPr lang="it-IT" dirty="0" err="1"/>
              <a:t>learning</a:t>
            </a:r>
            <a:r>
              <a:rPr lang="it-IT" dirty="0"/>
              <a:t>…?). Trovare un terreno comune per l’espressione e la co-creazione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2239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CDDD0F-2C8F-4F46-BBCC-2150A9BC8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FD58EB-AB27-5343-B50B-9B9A36EA8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Creative city, city of </a:t>
            </a:r>
            <a:r>
              <a:rPr lang="it-IT" dirty="0" err="1"/>
              <a:t>knowledge</a:t>
            </a:r>
            <a:r>
              <a:rPr lang="it-IT" dirty="0"/>
              <a:t>, </a:t>
            </a:r>
            <a:r>
              <a:rPr lang="it-IT" dirty="0" err="1"/>
              <a:t>smart</a:t>
            </a:r>
            <a:r>
              <a:rPr lang="it-IT" dirty="0"/>
              <a:t> city:</a:t>
            </a:r>
          </a:p>
          <a:p>
            <a:pPr marL="0" indent="0">
              <a:buNone/>
            </a:pPr>
            <a:r>
              <a:rPr lang="it-IT" dirty="0"/>
              <a:t>perché non sia retorica nuovista o mera innovazione incrementale </a:t>
            </a:r>
            <a:r>
              <a:rPr lang="it-IT" i="1" dirty="0" err="1"/>
              <a:t>technology-driven</a:t>
            </a:r>
            <a:r>
              <a:rPr lang="it-IT" dirty="0"/>
              <a:t>, deve riuscire a raccogliere risorse e stimoli (materiali e immateriali) e a metterli a disposizione dei suoi abitanti e utilizzatori, coadiuvandone la trasformazione da singoli contributi parziali in risorsa generale condivisa.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innovazione culturale non avviene da sola e perché si abbia davvero innovazione deve esservi una diffusa condivisione nella vita </a:t>
            </a:r>
            <a:r>
              <a:rPr lang="it-IT" dirty="0" err="1"/>
              <a:t>quotidiana,una</a:t>
            </a:r>
            <a:r>
              <a:rPr lang="it-IT" dirty="0"/>
              <a:t>  contribuzione creativa, cosicché i cittadini tutti diventino co-produttori, o </a:t>
            </a:r>
            <a:r>
              <a:rPr lang="it-IT" dirty="0" err="1"/>
              <a:t>prosumers</a:t>
            </a:r>
            <a:r>
              <a:rPr lang="it-IT" dirty="0"/>
              <a:t> (</a:t>
            </a:r>
            <a:r>
              <a:rPr lang="it-IT" dirty="0" err="1"/>
              <a:t>Lundavall</a:t>
            </a:r>
            <a:r>
              <a:rPr lang="it-IT" dirty="0"/>
              <a:t>, 1988; </a:t>
            </a:r>
            <a:r>
              <a:rPr lang="it-IT" dirty="0" err="1"/>
              <a:t>Simanis</a:t>
            </a:r>
            <a:r>
              <a:rPr lang="it-IT" dirty="0"/>
              <a:t>, </a:t>
            </a:r>
            <a:r>
              <a:rPr lang="it-IT" dirty="0" err="1"/>
              <a:t>Hart</a:t>
            </a:r>
            <a:r>
              <a:rPr lang="it-IT" dirty="0"/>
              <a:t>, 2009; </a:t>
            </a:r>
            <a:r>
              <a:rPr lang="it-IT" dirty="0" err="1"/>
              <a:t>Suchman</a:t>
            </a:r>
            <a:r>
              <a:rPr lang="it-IT" dirty="0"/>
              <a:t>, 2007).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513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072692-DBA6-EE40-B225-395BB0569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Creatività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9AEF14-2B24-B54A-8263-0FDA23C36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Creatività: questa sconosciuta…</a:t>
            </a:r>
          </a:p>
          <a:p>
            <a:r>
              <a:rPr lang="it-IT" dirty="0"/>
              <a:t>Pura retorica da marketing urbano?</a:t>
            </a:r>
          </a:p>
          <a:p>
            <a:endParaRPr lang="it-IT" dirty="0"/>
          </a:p>
          <a:p>
            <a:r>
              <a:rPr lang="it-IT" dirty="0"/>
              <a:t>1) Città come sede di industrie creative</a:t>
            </a:r>
          </a:p>
          <a:p>
            <a:r>
              <a:rPr lang="it-IT" dirty="0"/>
              <a:t>2) Città come luogo di svolte storiche innovative</a:t>
            </a:r>
          </a:p>
          <a:p>
            <a:endParaRPr lang="it-IT" dirty="0"/>
          </a:p>
          <a:p>
            <a:r>
              <a:rPr lang="it-IT" dirty="0"/>
              <a:t>Relazione tra produzione creativa e spazi urbani (soprattutto 1)</a:t>
            </a:r>
          </a:p>
        </p:txBody>
      </p:sp>
    </p:spTree>
    <p:extLst>
      <p:ext uri="{BB962C8B-B14F-4D97-AF65-F5344CB8AC3E}">
        <p14:creationId xmlns:p14="http://schemas.microsoft.com/office/powerpoint/2010/main" val="21424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A95507-B9DE-B645-9F5D-D7B9062E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Città e industria culturale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A8511A-E901-5745-BFED-C17BA3879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Destino</a:t>
            </a:r>
            <a:r>
              <a:rPr lang="it-IT" dirty="0"/>
              <a:t> simbolico del post-fordismo: investimento immateriale, informazione, identità, </a:t>
            </a:r>
            <a:r>
              <a:rPr lang="it-IT" dirty="0" err="1"/>
              <a:t>estetizzazione</a:t>
            </a:r>
            <a:r>
              <a:rPr lang="it-IT" dirty="0"/>
              <a:t> delle merci</a:t>
            </a:r>
          </a:p>
          <a:p>
            <a:endParaRPr lang="it-IT" dirty="0"/>
          </a:p>
          <a:p>
            <a:r>
              <a:rPr lang="it-IT" dirty="0"/>
              <a:t>A) Unità di analisi: </a:t>
            </a:r>
            <a:r>
              <a:rPr lang="it-IT" b="1" dirty="0"/>
              <a:t>classe creativa </a:t>
            </a:r>
            <a:r>
              <a:rPr lang="it-IT" dirty="0"/>
              <a:t>(abitanti delle creative </a:t>
            </a:r>
            <a:r>
              <a:rPr lang="it-IT" dirty="0" err="1"/>
              <a:t>cities</a:t>
            </a:r>
            <a:r>
              <a:rPr lang="it-IT" dirty="0"/>
              <a:t>/</a:t>
            </a:r>
            <a:r>
              <a:rPr lang="it-IT" dirty="0" err="1"/>
              <a:t>knowledge</a:t>
            </a:r>
            <a:r>
              <a:rPr lang="it-IT" dirty="0"/>
              <a:t> </a:t>
            </a:r>
            <a:r>
              <a:rPr lang="it-IT" dirty="0" err="1"/>
              <a:t>cities</a:t>
            </a:r>
            <a:r>
              <a:rPr lang="it-IT" dirty="0"/>
              <a:t>). Promuovere città nella competizione inter-urbana, ignorando disuguaglianze</a:t>
            </a:r>
          </a:p>
          <a:p>
            <a:endParaRPr lang="it-IT" dirty="0"/>
          </a:p>
          <a:p>
            <a:r>
              <a:rPr lang="it-IT" dirty="0"/>
              <a:t>..</a:t>
            </a:r>
            <a:r>
              <a:rPr lang="it-IT" i="1" dirty="0"/>
              <a:t>lavoratori le cui professioni sono, in diversi modi, collegate alla </a:t>
            </a:r>
            <a:r>
              <a:rPr lang="it-IT" i="1" dirty="0" err="1"/>
              <a:t>creativita</a:t>
            </a:r>
            <a:r>
              <a:rPr lang="it-IT" i="1" dirty="0"/>
              <a:t>̀ (in senso stretto: pittori, musicisti, grafici, architetti, imprenditori teatrali, discografici, galleristi, critici, collezionisti d’arte, ecc.; ma anche in senso lato: ricercatori, giornalisti, medici, avvocati, ecc.) (</a:t>
            </a:r>
            <a:r>
              <a:rPr lang="it-IT" dirty="0"/>
              <a:t>Florida, 2003).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46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C1235A-35AA-AE4F-A975-F69C301C1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Città e industria culturale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142ED0-0619-F845-AA40-026250E3A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B) unita di analisi: </a:t>
            </a:r>
            <a:r>
              <a:rPr lang="it-IT" b="1" dirty="0"/>
              <a:t>campo creativo</a:t>
            </a:r>
          </a:p>
          <a:p>
            <a:pPr marL="0" indent="0">
              <a:buNone/>
            </a:pPr>
            <a:r>
              <a:rPr lang="it-IT" dirty="0"/>
              <a:t> …</a:t>
            </a:r>
            <a:r>
              <a:rPr lang="it-IT" i="1" dirty="0"/>
              <a:t>spazio urbano di flussi materiali e simbolici che coinvolgono individui, istituzioni e network</a:t>
            </a:r>
          </a:p>
          <a:p>
            <a:pPr marL="0" indent="0">
              <a:buNone/>
            </a:pPr>
            <a:r>
              <a:rPr lang="it-IT" dirty="0"/>
              <a:t>Lavoratori creativi conseguenza e non causa della presenza di industrie creative</a:t>
            </a:r>
          </a:p>
          <a:p>
            <a:r>
              <a:rPr lang="it-IT" dirty="0"/>
              <a:t>C) unità di analisi: </a:t>
            </a:r>
            <a:r>
              <a:rPr lang="it-IT" b="1" dirty="0"/>
              <a:t>attanti </a:t>
            </a:r>
            <a:r>
              <a:rPr lang="it-IT" dirty="0"/>
              <a:t>(costruttivismo, no natura/cultura)</a:t>
            </a:r>
          </a:p>
          <a:p>
            <a:r>
              <a:rPr lang="it-IT" i="1" dirty="0"/>
              <a:t>… agire ed essere agiti nel mondo sociale e materiale, costruendo ed essendo costruiti senza per questo perdere la propria </a:t>
            </a:r>
            <a:r>
              <a:rPr lang="it-IT" i="1" dirty="0" err="1"/>
              <a:t>specificita</a:t>
            </a:r>
            <a:r>
              <a:rPr lang="it-IT" i="1" dirty="0"/>
              <a:t>̀ ontologica.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127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9A6BD1-97A7-0B40-90BE-C969E4ED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la città contemporanea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DCAE5B-8D3B-974D-8896-4784478F1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riflessione contemporanea sulle città (</a:t>
            </a:r>
            <a:r>
              <a:rPr lang="it-IT" dirty="0" err="1"/>
              <a:t>Helbrecht</a:t>
            </a:r>
            <a:r>
              <a:rPr lang="it-IT" dirty="0"/>
              <a:t> 2004)</a:t>
            </a:r>
          </a:p>
          <a:p>
            <a:endParaRPr lang="it-IT" dirty="0"/>
          </a:p>
          <a:p>
            <a:r>
              <a:rPr lang="it-IT" dirty="0"/>
              <a:t>1) conoscenza come produzione di network inter e intra urbani</a:t>
            </a:r>
          </a:p>
          <a:p>
            <a:r>
              <a:rPr lang="it-IT" dirty="0"/>
              <a:t>2) relazioni di prossimità spaziale e prossimità istituzionale</a:t>
            </a:r>
          </a:p>
          <a:p>
            <a:r>
              <a:rPr lang="it-IT" dirty="0"/>
              <a:t>3) conoscenza come apprendimento collettivo (no distinzione inventore, diffusore, </a:t>
            </a:r>
            <a:r>
              <a:rPr lang="it-IT" dirty="0" err="1"/>
              <a:t>metabolizzatore</a:t>
            </a:r>
            <a:r>
              <a:rPr lang="it-IT" dirty="0"/>
              <a:t>..)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330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239BF-F52E-C444-8193-7C2D79A26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la città contemporanea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081F04-06ED-3947-B219-A1B916EF5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Inoltre..</a:t>
            </a:r>
          </a:p>
          <a:p>
            <a:endParaRPr lang="it-IT" dirty="0"/>
          </a:p>
          <a:p>
            <a:r>
              <a:rPr lang="it-IT" dirty="0"/>
              <a:t>4) da managerialismo a </a:t>
            </a:r>
            <a:r>
              <a:rPr lang="it-IT" dirty="0" err="1"/>
              <a:t>imprenditorialismo</a:t>
            </a:r>
            <a:r>
              <a:rPr lang="it-IT" dirty="0"/>
              <a:t> urbano</a:t>
            </a:r>
          </a:p>
          <a:p>
            <a:r>
              <a:rPr lang="it-IT" dirty="0"/>
              <a:t>5) creativi sono comunità specifiche nella città</a:t>
            </a:r>
          </a:p>
          <a:p>
            <a:r>
              <a:rPr lang="it-IT" dirty="0"/>
              <a:t>6) importanza dell’industria culturale: non più quella della scuola di Francoforte.. Ma allora quale?</a:t>
            </a:r>
          </a:p>
        </p:txBody>
      </p:sp>
    </p:spTree>
    <p:extLst>
      <p:ext uri="{BB962C8B-B14F-4D97-AF65-F5344CB8AC3E}">
        <p14:creationId xmlns:p14="http://schemas.microsoft.com/office/powerpoint/2010/main" val="1058180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8ECB58-7296-5B41-9180-7EF84E389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Classe creativa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C7943E-C252-6C44-A649-941A193DD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The Rise of the Creative Class (</a:t>
            </a:r>
            <a:r>
              <a:rPr lang="it-IT" dirty="0" err="1"/>
              <a:t>R</a:t>
            </a:r>
            <a:r>
              <a:rPr lang="it-IT" dirty="0"/>
              <a:t>. Florida) </a:t>
            </a:r>
          </a:p>
          <a:p>
            <a:endParaRPr lang="it-IT" dirty="0"/>
          </a:p>
          <a:p>
            <a:r>
              <a:rPr lang="it-IT" b="1" dirty="0"/>
              <a:t>New new economy</a:t>
            </a:r>
            <a:r>
              <a:rPr lang="it-IT" dirty="0"/>
              <a:t>: … gratificazioni e interscambi di ordine simbolico che hanno a che fare con la </a:t>
            </a:r>
            <a:r>
              <a:rPr lang="it-IT" dirty="0" err="1"/>
              <a:t>possibilita</a:t>
            </a:r>
            <a:r>
              <a:rPr lang="it-IT" dirty="0"/>
              <a:t>̀ di accedere ad esperienze nuove ed emozionanti che si conformano ad una particolare idea di </a:t>
            </a:r>
            <a:r>
              <a:rPr lang="it-IT" i="1" dirty="0"/>
              <a:t>“stile di vita” </a:t>
            </a:r>
          </a:p>
          <a:p>
            <a:r>
              <a:rPr lang="it-IT" b="1" dirty="0"/>
              <a:t>una vita di strada vivace</a:t>
            </a:r>
            <a:r>
              <a:rPr lang="it-IT" dirty="0"/>
              <a:t>: la presenza di strade pedonali, caffè, gallerie d’arte e locali musicali, ovvero quelle “</a:t>
            </a:r>
            <a:r>
              <a:rPr lang="it-IT" dirty="0" err="1"/>
              <a:t>amenities</a:t>
            </a:r>
            <a:r>
              <a:rPr lang="it-IT" dirty="0"/>
              <a:t>” che caratterizzano le necessità di svago e relax della classe creativa (Peck, 2005, 745). </a:t>
            </a:r>
            <a:endParaRPr lang="it-IT" dirty="0">
              <a:effectLst/>
            </a:endParaRPr>
          </a:p>
          <a:p>
            <a:endParaRPr lang="it-IT" i="1" dirty="0"/>
          </a:p>
          <a:p>
            <a:endParaRPr lang="it-IT" i="1" dirty="0"/>
          </a:p>
          <a:p>
            <a:r>
              <a:rPr lang="it-IT" dirty="0"/>
              <a:t>Comunità «</a:t>
            </a:r>
            <a:r>
              <a:rPr lang="it-IT" dirty="0" err="1"/>
              <a:t>plug</a:t>
            </a:r>
            <a:r>
              <a:rPr lang="it-IT" dirty="0"/>
              <a:t> and play» delle </a:t>
            </a:r>
            <a:r>
              <a:rPr lang="it-IT" b="1" dirty="0"/>
              <a:t>tre T </a:t>
            </a:r>
            <a:r>
              <a:rPr lang="it-IT" dirty="0"/>
              <a:t>(Talento, Tolleranza, Tecnologia)</a:t>
            </a:r>
          </a:p>
          <a:p>
            <a:r>
              <a:rPr lang="it-IT" dirty="0"/>
              <a:t>Indici della creatività</a:t>
            </a:r>
          </a:p>
        </p:txBody>
      </p:sp>
    </p:spTree>
    <p:extLst>
      <p:ext uri="{BB962C8B-B14F-4D97-AF65-F5344CB8AC3E}">
        <p14:creationId xmlns:p14="http://schemas.microsoft.com/office/powerpoint/2010/main" val="546272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D05344-5047-C648-A68E-0CAE9586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Problemi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04EE05-92A3-9A4E-8B6A-DE515CFE3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1) natura causale? Cargo cult della creatività (cattedrali nel deserto..)</a:t>
            </a:r>
          </a:p>
          <a:p>
            <a:r>
              <a:rPr lang="it-IT" dirty="0"/>
              <a:t>2) riflessività delle 3 T: natura poietica, creano quello che cercano</a:t>
            </a:r>
          </a:p>
          <a:p>
            <a:r>
              <a:rPr lang="it-IT" dirty="0"/>
              <a:t>3) mono-</a:t>
            </a:r>
            <a:r>
              <a:rPr lang="it-IT" dirty="0" err="1"/>
              <a:t>dimensionalità</a:t>
            </a:r>
            <a:r>
              <a:rPr lang="it-IT" dirty="0"/>
              <a:t> della lettura urbana</a:t>
            </a:r>
          </a:p>
          <a:p>
            <a:r>
              <a:rPr lang="it-IT" dirty="0"/>
              <a:t>4) poca attenzione disuguaglianze socio-economiche (</a:t>
            </a:r>
            <a:r>
              <a:rPr lang="it-IT" dirty="0" err="1"/>
              <a:t>bias</a:t>
            </a:r>
            <a:r>
              <a:rPr lang="it-IT" dirty="0"/>
              <a:t> progressista)</a:t>
            </a:r>
          </a:p>
          <a:p>
            <a:r>
              <a:rPr lang="it-IT" dirty="0"/>
              <a:t>5) fiducia eccessiva nella pianificazione</a:t>
            </a:r>
          </a:p>
          <a:p>
            <a:r>
              <a:rPr lang="it-IT" dirty="0"/>
              <a:t>6) ambiguità dei creativi.. ma chi sono?</a:t>
            </a:r>
          </a:p>
        </p:txBody>
      </p:sp>
    </p:spTree>
    <p:extLst>
      <p:ext uri="{BB962C8B-B14F-4D97-AF65-F5344CB8AC3E}">
        <p14:creationId xmlns:p14="http://schemas.microsoft.com/office/powerpoint/2010/main" val="983339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BF222E-121D-7D40-BC46-3650E13BD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Campi creativi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89F7DC-7CEE-B140-825F-6F3EE254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Creative </a:t>
            </a:r>
            <a:r>
              <a:rPr lang="it-IT" b="1" dirty="0" err="1"/>
              <a:t>fields</a:t>
            </a:r>
            <a:r>
              <a:rPr lang="it-IT" dirty="0"/>
              <a:t>: riguardano le caratteristiche socio-economiche delle città ad alto tasso di industrie creative prestando particolare attenzione ai network ed alle infrastrutture (Scott, 2001; 2006)</a:t>
            </a:r>
          </a:p>
          <a:p>
            <a:endParaRPr lang="it-IT" dirty="0"/>
          </a:p>
          <a:p>
            <a:r>
              <a:rPr lang="it-IT" dirty="0"/>
              <a:t>1)Città come mosaici(arcipelaghi</a:t>
            </a:r>
          </a:p>
          <a:p>
            <a:r>
              <a:rPr lang="it-IT" dirty="0"/>
              <a:t>2)sistema di competizione imperfetta oligopolista</a:t>
            </a:r>
          </a:p>
          <a:p>
            <a:r>
              <a:rPr lang="it-IT" dirty="0"/>
              <a:t>3) sinergie internazionali</a:t>
            </a:r>
          </a:p>
          <a:p>
            <a:r>
              <a:rPr lang="it-IT" dirty="0"/>
              <a:t>4) decentralizzazione produzione</a:t>
            </a:r>
          </a:p>
          <a:p>
            <a:r>
              <a:rPr lang="it-IT" i="1" dirty="0"/>
              <a:t>Multidimensionalità</a:t>
            </a:r>
            <a:r>
              <a:rPr lang="it-IT" dirty="0"/>
              <a:t> della creatività: reti, infrastrutture, culture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1069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1104</Words>
  <Application>Microsoft Macintosh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di Office</vt:lpstr>
      <vt:lpstr>Città creative</vt:lpstr>
      <vt:lpstr>Creatività</vt:lpstr>
      <vt:lpstr>Città e industria culturale</vt:lpstr>
      <vt:lpstr>Città e industria culturale</vt:lpstr>
      <vt:lpstr>Cos’è la città contemporanea</vt:lpstr>
      <vt:lpstr>Cos’è la città contemporanea</vt:lpstr>
      <vt:lpstr>Classe creativa</vt:lpstr>
      <vt:lpstr>Problemi</vt:lpstr>
      <vt:lpstr>Campi creativi</vt:lpstr>
      <vt:lpstr>Campi creativi</vt:lpstr>
      <vt:lpstr>Campi creativi</vt:lpstr>
      <vt:lpstr>Un mondo di «attanti»</vt:lpstr>
      <vt:lpstr>Un mondo di attanti</vt:lpstr>
      <vt:lpstr>Da dove partire?</vt:lpstr>
      <vt:lpstr>Conclusione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Città creative</dc:title>
  <dc:creator>Microsoft Office User</dc:creator>
  <cp:lastModifiedBy>Microsoft Office User</cp:lastModifiedBy>
  <cp:revision>7</cp:revision>
  <dcterms:created xsi:type="dcterms:W3CDTF">2020-10-20T10:46:55Z</dcterms:created>
  <dcterms:modified xsi:type="dcterms:W3CDTF">2020-10-20T11:40:17Z</dcterms:modified>
</cp:coreProperties>
</file>