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327" r:id="rId3"/>
    <p:sldId id="328" r:id="rId4"/>
    <p:sldId id="331" r:id="rId5"/>
    <p:sldId id="341" r:id="rId6"/>
    <p:sldId id="333" r:id="rId7"/>
    <p:sldId id="337" r:id="rId8"/>
    <p:sldId id="257" r:id="rId9"/>
    <p:sldId id="287" r:id="rId10"/>
    <p:sldId id="343" r:id="rId11"/>
    <p:sldId id="342" r:id="rId12"/>
    <p:sldId id="344" r:id="rId13"/>
    <p:sldId id="346" r:id="rId14"/>
    <p:sldId id="298" r:id="rId15"/>
    <p:sldId id="345" r:id="rId16"/>
    <p:sldId id="347" r:id="rId17"/>
    <p:sldId id="296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178"/>
    <a:srgbClr val="8089FF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78"/>
    <p:restoredTop sz="94146"/>
  </p:normalViewPr>
  <p:slideViewPr>
    <p:cSldViewPr snapToGrid="0">
      <p:cViewPr varScale="1">
        <p:scale>
          <a:sx n="119" d="100"/>
          <a:sy n="119" d="100"/>
        </p:scale>
        <p:origin x="3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0199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7276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439A7-6483-E840-A5D7-7DE7CBFBDE19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953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12/10/25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mubi.com/it/films/j-accuse/trailer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S1dO0JC2E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5400" b="1">
                <a:solidFill>
                  <a:srgbClr val="8089FF"/>
                </a:solidFill>
              </a:rPr>
              <a:t>1.7. </a:t>
            </a:r>
            <a:r>
              <a:rPr lang="it-IT" sz="5400" b="1" dirty="0">
                <a:solidFill>
                  <a:srgbClr val="8089FF"/>
                </a:solidFill>
              </a:rPr>
              <a:t>La prima guerra mondiale (II)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contemporanea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Otto Dix, </a:t>
            </a:r>
            <a:r>
              <a:rPr lang="it-IT" sz="3600" i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Trittico della guerra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(1929-1932)</a:t>
            </a:r>
          </a:p>
        </p:txBody>
      </p:sp>
      <p:pic>
        <p:nvPicPr>
          <p:cNvPr id="4" name="Segnaposto contenuto 3" descr="Trittico-sulla-guerra-Otto-Dix-193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53" r="-89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919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propaganda</a:t>
            </a:r>
          </a:p>
        </p:txBody>
      </p:sp>
      <p:pic>
        <p:nvPicPr>
          <p:cNvPr id="5" name="Segnaposto contenuto 4" descr="url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86000"/>
            <a:ext cx="2087025" cy="2772000"/>
          </a:xfrm>
        </p:spPr>
      </p:pic>
      <p:pic>
        <p:nvPicPr>
          <p:cNvPr id="6" name="Segnaposto contenuto 3" descr="images-6.jpeg">
            <a:extLst>
              <a:ext uri="{FF2B5EF4-FFF2-40B4-BE49-F238E27FC236}">
                <a16:creationId xmlns:a16="http://schemas.microsoft.com/office/drawing/2014/main" id="{445D1A11-24B8-0B10-B760-8E8288719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6598" y="2070000"/>
            <a:ext cx="3495402" cy="4788000"/>
          </a:xfrm>
          <a:prstGeom prst="rect">
            <a:avLst/>
          </a:prstGeom>
        </p:spPr>
      </p:pic>
      <p:pic>
        <p:nvPicPr>
          <p:cNvPr id="1028" name="Picture 4" descr="Parlano di pace e nasconde il pugnale! (They talk about peace and conceal  the dagger!) by Borelli - Artvee">
            <a:extLst>
              <a:ext uri="{FF2B5EF4-FFF2-40B4-BE49-F238E27FC236}">
                <a16:creationId xmlns:a16="http://schemas.microsoft.com/office/drawing/2014/main" id="{9589C6E7-3184-D90C-19DA-56E4134AD5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77" y="3429000"/>
            <a:ext cx="2362200" cy="3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AF95E29-FB1C-80DF-6589-659553EAA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6143" y="1690688"/>
            <a:ext cx="3930723" cy="52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63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3DEA53-209D-DA66-D944-E11B9133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Brutalizzazione della guerra, brutalizzazione della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E31E8D-6929-3655-4421-A9E9C19994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2E379E"/>
            </a:solidFill>
          </a:ln>
        </p:spPr>
        <p:txBody>
          <a:bodyPr>
            <a:normAutofit fontScale="92500" lnSpcReduction="10000"/>
          </a:bodyPr>
          <a:lstStyle/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brutalità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dei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combattimenti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brutalità del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linguaggio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del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comportamento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politico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fenomeno dei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volontari di guerra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l’immagine del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nemico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 ‘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false notizie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l’ideale del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sacrificio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la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morte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il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lutto collettivo</a:t>
            </a:r>
          </a:p>
          <a:p>
            <a:pPr>
              <a:buClr>
                <a:srgbClr val="712178"/>
              </a:buClr>
              <a:buFont typeface="Wingdings" pitchFamily="2" charset="2"/>
              <a:buChar char="q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riti del ricordo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sacralizzazione e banalizzazione della guerra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050" name="Picture 2" descr="Le guerre mondiali. Dalla tragedia al mito dei caduti - George L. Mosse - copertina">
            <a:extLst>
              <a:ext uri="{FF2B5EF4-FFF2-40B4-BE49-F238E27FC236}">
                <a16:creationId xmlns:a16="http://schemas.microsoft.com/office/drawing/2014/main" id="{08CD060B-FE67-577F-646C-01994B62732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2554" y="1825625"/>
            <a:ext cx="2900892" cy="4351338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646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trincee/No </a:t>
            </a:r>
            <a:r>
              <a:rPr lang="it-IT" sz="3600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man’s</a:t>
            </a:r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</a:t>
            </a:r>
            <a:endParaRPr lang="it-IT" sz="3600" dirty="0">
              <a:solidFill>
                <a:srgbClr val="2E379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Segnaposto contenuto 4">
            <a:extLst>
              <a:ext uri="{FF2B5EF4-FFF2-40B4-BE49-F238E27FC236}">
                <a16:creationId xmlns:a16="http://schemas.microsoft.com/office/drawing/2014/main" id="{99E76F62-4445-4BB7-C363-97C192D16D4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000" y="1386000"/>
            <a:ext cx="3648000" cy="5472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8" name="Segnaposto contenuto 4">
            <a:extLst>
              <a:ext uri="{FF2B5EF4-FFF2-40B4-BE49-F238E27FC236}">
                <a16:creationId xmlns:a16="http://schemas.microsoft.com/office/drawing/2014/main" id="{F4CC6837-18B9-907A-41A0-803AF5C73A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1528"/>
            <a:ext cx="4525963" cy="3394472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9" name="Segnaposto contenuto 6">
            <a:extLst>
              <a:ext uri="{FF2B5EF4-FFF2-40B4-BE49-F238E27FC236}">
                <a16:creationId xmlns:a16="http://schemas.microsoft.com/office/drawing/2014/main" id="{3B2A7E74-2E95-2B50-C338-81E020864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718765"/>
            <a:ext cx="3971905" cy="2232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0" name="Segnaposto contenuto 8">
            <a:extLst>
              <a:ext uri="{FF2B5EF4-FFF2-40B4-BE49-F238E27FC236}">
                <a16:creationId xmlns:a16="http://schemas.microsoft.com/office/drawing/2014/main" id="{552AB560-5070-BD50-5B86-63ABDAC70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0298" y="1690688"/>
            <a:ext cx="3829367" cy="2700000"/>
          </a:xfrm>
          <a:prstGeom prst="rect">
            <a:avLst/>
          </a:prstGeom>
          <a:ln>
            <a:solidFill>
              <a:srgbClr val="2E379E"/>
            </a:solidFill>
          </a:ln>
        </p:spPr>
      </p:pic>
      <p:pic>
        <p:nvPicPr>
          <p:cNvPr id="11" name="Segnaposto contenuto 4">
            <a:extLst>
              <a:ext uri="{FF2B5EF4-FFF2-40B4-BE49-F238E27FC236}">
                <a16:creationId xmlns:a16="http://schemas.microsoft.com/office/drawing/2014/main" id="{AA55FBF0-39D0-8BD7-F382-0BCEA974A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7240" y="5287077"/>
            <a:ext cx="4162425" cy="1095375"/>
          </a:xfrm>
          <a:prstGeom prst="rect">
            <a:avLst/>
          </a:prstGeo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838506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Abel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Gance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600" i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J’accuse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(1919;1938)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7F44BA31-2CF4-E035-E4F7-8C2ED649D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2E379E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Due uomini, uno sposato, l’altro amante della moglie di questi, si incontrano nelle trincee della prima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it-IT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uerra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it-IT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ondiale. I loro racconti diventano il microcosmo degli orrori della guerra.</a:t>
            </a: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2DB6DB58-7C53-334A-527B-8B717C0341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67520" y="2352171"/>
            <a:ext cx="5181600" cy="3824792"/>
          </a:xfrm>
          <a:prstGeom prst="rect">
            <a:avLst/>
          </a:prstGeom>
          <a:ln>
            <a:solidFill>
              <a:srgbClr val="2E379E"/>
            </a:solidFill>
          </a:ln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53C450B-ABD9-15CE-C57D-F9487F1DAF70}"/>
              </a:ext>
            </a:extLst>
          </p:cNvPr>
          <p:cNvSpPr txBox="1"/>
          <p:nvPr/>
        </p:nvSpPr>
        <p:spPr>
          <a:xfrm>
            <a:off x="6467520" y="1690688"/>
            <a:ext cx="488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>
                <a:hlinkClick r:id="rId4"/>
              </a:rPr>
              <a:t>https://mubi.com/it/films/j-accuse/trailer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7352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Shell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Schock</a:t>
            </a:r>
            <a:endParaRPr lang="it-IT" sz="3600" dirty="0">
              <a:solidFill>
                <a:srgbClr val="71217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7F44BA31-2CF4-E035-E4F7-8C2ED649DA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2E379E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it-IT" dirty="0">
                <a:hlinkClick r:id="rId3"/>
              </a:rPr>
              <a:t>https://www.youtube.com/watch?v=SS1dO0JC2EE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074" name="Picture 2" descr="A Shattered Mind: Shell Shock in the First World War">
            <a:extLst>
              <a:ext uri="{FF2B5EF4-FFF2-40B4-BE49-F238E27FC236}">
                <a16:creationId xmlns:a16="http://schemas.microsoft.com/office/drawing/2014/main" id="{785F91F0-DC72-3F27-DBAA-A0C15374D47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345" y="1825625"/>
            <a:ext cx="4261310" cy="4351338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376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y a plus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inconnu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soldat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inconnu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sa femme</a:t>
            </a:r>
            <a:b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agosto 1970,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Mouvement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libération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femmes (</a:t>
            </a:r>
            <a:r>
              <a:rPr lang="it-IT" sz="3600" dirty="0" err="1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Mlf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099D1CB-491B-064A-53E5-EFC801905C3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39" y="1690688"/>
            <a:ext cx="3294276" cy="3312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a naissance du MLF : “Il y a encore plus inconnu que le Soldat inconnu, sa  femme” | France Culture">
            <a:extLst>
              <a:ext uri="{FF2B5EF4-FFF2-40B4-BE49-F238E27FC236}">
                <a16:creationId xmlns:a16="http://schemas.microsoft.com/office/drawing/2014/main" id="{7CAA7DCC-4884-9AA2-5BD3-FFF48F986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1690688"/>
            <a:ext cx="5654482" cy="3204000"/>
          </a:xfrm>
          <a:prstGeom prst="rect">
            <a:avLst/>
          </a:prstGeom>
          <a:noFill/>
          <a:ln>
            <a:solidFill>
              <a:srgbClr val="2E379E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3D014B-97B5-3C20-970B-7B7AABD012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2869" y="3094688"/>
            <a:ext cx="3169131" cy="3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47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21C0D6A-F034-AC0F-4953-7E7FBC43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 Bloch, </a:t>
            </a:r>
            <a:r>
              <a:rPr lang="it-IT" sz="3600" i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Riflessioni di uno storico sulle false notizie di guerra 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(1921)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3CF9F828-BF4D-B07B-3969-FC92E481C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5330" y="1825625"/>
            <a:ext cx="3141340" cy="4351338"/>
          </a:xfrm>
          <a:ln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136410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/>
              <a:t>https://www.14-18.it/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806FCE4-4EEE-EEC3-387C-6977D6DE11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>
                <a:solidFill>
                  <a:srgbClr val="2E379E"/>
                </a:solidFill>
              </a:rPr>
              <a:t>14-18</a:t>
            </a:r>
          </a:p>
          <a:p>
            <a:r>
              <a:rPr lang="it-IT" dirty="0">
                <a:solidFill>
                  <a:srgbClr val="2E379E"/>
                </a:solidFill>
              </a:rPr>
              <a:t>Documenti e immagini della Grande guerra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0B7D24D9-32AB-3E37-E629-9C7DD9EECA85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82B2E8B-927E-FAA5-2854-40B7D6401A01}"/>
              </a:ext>
            </a:extLst>
          </p:cNvPr>
          <p:cNvSpPr txBox="1"/>
          <p:nvPr/>
        </p:nvSpPr>
        <p:spPr>
          <a:xfrm>
            <a:off x="4702031" y="596424"/>
            <a:ext cx="27879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Fonti (portali)</a:t>
            </a:r>
          </a:p>
        </p:txBody>
      </p:sp>
    </p:spTree>
    <p:extLst>
      <p:ext uri="{BB962C8B-B14F-4D97-AF65-F5344CB8AC3E}">
        <p14:creationId xmlns:p14="http://schemas.microsoft.com/office/powerpoint/2010/main" val="2283201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it-IT" dirty="0"/>
              <a:t>https://</a:t>
            </a:r>
            <a:r>
              <a:rPr lang="it-IT" dirty="0" err="1"/>
              <a:t>www.europeana.eu</a:t>
            </a:r>
            <a:r>
              <a:rPr lang="it-IT" dirty="0"/>
              <a:t>/</a:t>
            </a:r>
            <a:r>
              <a:rPr lang="it-IT" dirty="0" err="1"/>
              <a:t>it</a:t>
            </a:r>
            <a:r>
              <a:rPr lang="it-IT" dirty="0"/>
              <a:t>/</a:t>
            </a:r>
            <a:r>
              <a:rPr lang="it-IT" dirty="0" err="1"/>
              <a:t>collections</a:t>
            </a:r>
            <a:r>
              <a:rPr lang="it-IT" dirty="0"/>
              <a:t>/</a:t>
            </a:r>
            <a:r>
              <a:rPr lang="it-IT" dirty="0" err="1"/>
              <a:t>topic</a:t>
            </a:r>
            <a:r>
              <a:rPr lang="it-IT" dirty="0"/>
              <a:t>/83-world-war-i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it-IT" dirty="0" err="1">
                <a:solidFill>
                  <a:srgbClr val="2E379E"/>
                </a:solidFill>
              </a:rPr>
              <a:t>Europeana</a:t>
            </a:r>
            <a:endParaRPr lang="it-IT" dirty="0">
              <a:solidFill>
                <a:srgbClr val="2E379E"/>
              </a:solidFill>
            </a:endParaRPr>
          </a:p>
          <a:p>
            <a:r>
              <a:rPr lang="it-IT" dirty="0">
                <a:solidFill>
                  <a:srgbClr val="2E379E"/>
                </a:solidFill>
              </a:rPr>
              <a:t>Patrimonio digitale europeo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6478CF20-EC07-BF1B-23ED-53F3AF5DDD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02C8C0DB-AC74-D45C-3AC1-770531B63F33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3158059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it-IT" dirty="0"/>
              <a:t>https://</a:t>
            </a:r>
            <a:r>
              <a:rPr lang="it-IT" dirty="0" err="1"/>
              <a:t>www.historial.fr</a:t>
            </a:r>
            <a:r>
              <a:rPr lang="it-IT" dirty="0"/>
              <a:t>/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/>
          <a:lstStyle/>
          <a:p>
            <a:r>
              <a:rPr lang="it-IT" dirty="0" err="1">
                <a:solidFill>
                  <a:srgbClr val="2E379E"/>
                </a:solidFill>
              </a:rPr>
              <a:t>Historial</a:t>
            </a:r>
            <a:r>
              <a:rPr lang="it-IT" dirty="0">
                <a:solidFill>
                  <a:srgbClr val="2E379E"/>
                </a:solidFill>
              </a:rPr>
              <a:t> de la Grande Guerre, </a:t>
            </a:r>
            <a:r>
              <a:rPr lang="it-IT" dirty="0" err="1">
                <a:solidFill>
                  <a:srgbClr val="2E379E"/>
                </a:solidFill>
              </a:rPr>
              <a:t>Peronne</a:t>
            </a:r>
            <a:endParaRPr lang="it-IT" dirty="0">
              <a:solidFill>
                <a:srgbClr val="2E379E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10BF92B-114C-CEAA-E64D-E47F665140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8AF45321-7F27-005F-A714-FBC399D8D77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4245131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https://</a:t>
            </a:r>
            <a:r>
              <a:rPr lang="it-IT" dirty="0" err="1">
                <a:solidFill>
                  <a:srgbClr val="2E379E"/>
                </a:solidFill>
              </a:rPr>
              <a:t>www.iwm.org.uk</a:t>
            </a:r>
            <a:r>
              <a:rPr lang="it-IT" dirty="0">
                <a:solidFill>
                  <a:srgbClr val="2E379E"/>
                </a:solidFill>
              </a:rPr>
              <a:t>/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Imperial War Museum, London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1DF3600F-CA72-4746-CD67-B2A5D2A125C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3C96506-02C7-8E92-F715-E0CE2B17D1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249253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 fontScale="92500"/>
          </a:bodyPr>
          <a:lstStyle/>
          <a:p>
            <a:r>
              <a:rPr lang="it-IT" dirty="0">
                <a:solidFill>
                  <a:srgbClr val="2E379E"/>
                </a:solidFill>
              </a:rPr>
              <a:t>https://</a:t>
            </a:r>
            <a:r>
              <a:rPr lang="it-IT" dirty="0" err="1">
                <a:solidFill>
                  <a:srgbClr val="2E379E"/>
                </a:solidFill>
              </a:rPr>
              <a:t>www.alamy.it</a:t>
            </a:r>
            <a:r>
              <a:rPr lang="it-IT" dirty="0">
                <a:solidFill>
                  <a:srgbClr val="2E379E"/>
                </a:solidFill>
              </a:rPr>
              <a:t>/</a:t>
            </a:r>
            <a:r>
              <a:rPr lang="it-IT" dirty="0" err="1">
                <a:solidFill>
                  <a:srgbClr val="2E379E"/>
                </a:solidFill>
              </a:rPr>
              <a:t>fotos</a:t>
            </a:r>
            <a:r>
              <a:rPr lang="it-IT" dirty="0">
                <a:solidFill>
                  <a:srgbClr val="2E379E"/>
                </a:solidFill>
              </a:rPr>
              <a:t>-immagini/14-18-guerra.html?sortBy=</a:t>
            </a:r>
            <a:r>
              <a:rPr lang="it-IT" dirty="0" err="1">
                <a:solidFill>
                  <a:srgbClr val="2E379E"/>
                </a:solidFill>
              </a:rPr>
              <a:t>relevant</a:t>
            </a:r>
            <a:endParaRPr lang="it-IT" dirty="0">
              <a:solidFill>
                <a:srgbClr val="2E379E"/>
              </a:solidFill>
            </a:endParaRP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0DAC2DB-C6D5-1A02-2A22-87B3C67AF9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8B329F6-8367-4D0C-A56C-E3D0C0A07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440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86E9FF0F-9F68-905D-3826-D1DFFAB10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https://</a:t>
            </a:r>
            <a:r>
              <a:rPr lang="it-IT" dirty="0" err="1">
                <a:solidFill>
                  <a:srgbClr val="2E379E"/>
                </a:solidFill>
              </a:rPr>
              <a:t>www.archivioluce.com</a:t>
            </a:r>
            <a:r>
              <a:rPr lang="it-IT" dirty="0">
                <a:solidFill>
                  <a:srgbClr val="2E379E"/>
                </a:solidFill>
              </a:rPr>
              <a:t>/tag/la-grande-guerra/</a:t>
            </a:r>
          </a:p>
        </p:txBody>
      </p:sp>
      <p:sp>
        <p:nvSpPr>
          <p:cNvPr id="12" name="Segnaposto testo 11">
            <a:extLst>
              <a:ext uri="{FF2B5EF4-FFF2-40B4-BE49-F238E27FC236}">
                <a16:creationId xmlns:a16="http://schemas.microsoft.com/office/drawing/2014/main" id="{52B661B9-A958-5F74-2E13-A65F49439E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 w="1905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dirty="0">
                <a:solidFill>
                  <a:srgbClr val="2E379E"/>
                </a:solidFill>
              </a:rPr>
              <a:t>Archivio Istituto Luce, Roma</a:t>
            </a:r>
          </a:p>
        </p:txBody>
      </p:sp>
      <p:pic>
        <p:nvPicPr>
          <p:cNvPr id="14" name="Segnaposto contenuto 13">
            <a:extLst>
              <a:ext uri="{FF2B5EF4-FFF2-40B4-BE49-F238E27FC236}">
                <a16:creationId xmlns:a16="http://schemas.microsoft.com/office/drawing/2014/main" id="{FAD700C5-2CC1-E0FB-1055-0F2234A258F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7623"/>
            <a:ext cx="5183188" cy="3239492"/>
          </a:xfrm>
          <a:ln w="19050">
            <a:solidFill>
              <a:srgbClr val="2E379E"/>
            </a:solidFill>
          </a:ln>
        </p:spPr>
      </p:pic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1C65DD42-82AD-6252-75C4-5D1D50556B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35561"/>
            <a:ext cx="5157787" cy="3223616"/>
          </a:xfrm>
          <a:ln w="19050">
            <a:solidFill>
              <a:srgbClr val="2E379E"/>
            </a:solidFill>
          </a:ln>
        </p:spPr>
      </p:pic>
    </p:spTree>
    <p:extLst>
      <p:ext uri="{BB962C8B-B14F-4D97-AF65-F5344CB8AC3E}">
        <p14:creationId xmlns:p14="http://schemas.microsoft.com/office/powerpoint/2010/main" val="1821422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2E379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 di guerra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2E379E"/>
            </a:solidFill>
          </a:ln>
        </p:spPr>
        <p:txBody>
          <a:bodyPr>
            <a:normAutofit fontScale="92500"/>
          </a:bodyPr>
          <a:lstStyle/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it-IT" dirty="0"/>
              <a:t>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contributo degli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intellettuali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alla guerra /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 popolare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influenza della guerra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sulla cultura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aspettative / </a:t>
            </a:r>
            <a:r>
              <a:rPr lang="it-IT" b="1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esperienza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guerra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rinascita del </a:t>
            </a: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‘regressione’ verso forme antiche di pensare ed esperire la realtà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cameratismo</a:t>
            </a:r>
          </a:p>
          <a:p>
            <a:pPr>
              <a:buClr>
                <a:srgbClr val="7030A0"/>
              </a:buClr>
              <a:buFont typeface="Wingdings" pitchFamily="2" charset="2"/>
              <a:buChar char="ü"/>
            </a:pPr>
            <a:r>
              <a:rPr lang="it-IT" b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malattia mentale</a:t>
            </a:r>
            <a:endParaRPr lang="it-IT" b="1" dirty="0">
              <a:solidFill>
                <a:srgbClr val="8089FF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Manifesto futurista, </a:t>
            </a:r>
            <a:r>
              <a:rPr lang="it-IT" sz="3600" i="1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Sintesi della guerra mondiale </a:t>
            </a:r>
            <a:r>
              <a:rPr lang="it-IT" sz="3600" dirty="0">
                <a:solidFill>
                  <a:srgbClr val="71217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(1918)</a:t>
            </a:r>
          </a:p>
        </p:txBody>
      </p:sp>
      <p:pic>
        <p:nvPicPr>
          <p:cNvPr id="5" name="Segnaposto contenuto 4" descr="aavv-sintesi-futurista-guerra-2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913" r="-59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60203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2315</TotalTime>
  <Words>356</Words>
  <Application>Microsoft Macintosh PowerPoint</Application>
  <PresentationFormat>Widescreen</PresentationFormat>
  <Paragraphs>58</Paragraphs>
  <Slides>17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Tema di Office</vt:lpstr>
      <vt:lpstr>1.7. La prima guerra mondiale (II)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Cultura di guerra</vt:lpstr>
      <vt:lpstr>Manifesto futurista, Sintesi della guerra mondiale (1918)</vt:lpstr>
      <vt:lpstr>Otto Dix, Trittico della guerra (1929-1932)</vt:lpstr>
      <vt:lpstr>La propaganda</vt:lpstr>
      <vt:lpstr>Brutalizzazione della guerra, brutalizzazione della politica</vt:lpstr>
      <vt:lpstr>Le trincee/No man’s land</vt:lpstr>
      <vt:lpstr>Abel Gance, J’accuse (1919;1938)</vt:lpstr>
      <vt:lpstr>Shell Schock</vt:lpstr>
      <vt:lpstr>Il y a plus inconnu que le soldat inconnu – sa femme 26 agosto 1970, Mouvement de libération des femmes (Mlf)</vt:lpstr>
      <vt:lpstr>Marc Bloch, Riflessioni di uno storico sulle false notizie di guerra (1921)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74</cp:revision>
  <dcterms:created xsi:type="dcterms:W3CDTF">2025-05-28T06:59:09Z</dcterms:created>
  <dcterms:modified xsi:type="dcterms:W3CDTF">2025-10-12T20:02:06Z</dcterms:modified>
</cp:coreProperties>
</file>