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98" r:id="rId4"/>
    <p:sldId id="299" r:id="rId5"/>
    <p:sldId id="289" r:id="rId6"/>
    <p:sldId id="291" r:id="rId7"/>
    <p:sldId id="300" r:id="rId8"/>
    <p:sldId id="301" r:id="rId9"/>
    <p:sldId id="302" r:id="rId10"/>
    <p:sldId id="303" r:id="rId11"/>
    <p:sldId id="293"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8" autoAdjust="0"/>
    <p:restoredTop sz="94660"/>
  </p:normalViewPr>
  <p:slideViewPr>
    <p:cSldViewPr snapToGrid="0" showGuides="1">
      <p:cViewPr varScale="1">
        <p:scale>
          <a:sx n="62" d="100"/>
          <a:sy n="62" d="100"/>
        </p:scale>
        <p:origin x="53" y="18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b="1" kern="1200">
                <a:solidFill>
                  <a:schemeClr val="tx1"/>
                </a:solidFill>
                <a:latin typeface="Times New Roman" panose="02020603050405020304" pitchFamily="18" charset="0"/>
                <a:cs typeface="Times New Roman" panose="02020603050405020304" pitchFamily="18" charset="0"/>
              </a:rPr>
              <a:t>MERCATO </a:t>
            </a:r>
            <a:r>
              <a:rPr lang="en-US" sz="2600" b="1" kern="1200" dirty="0">
                <a:solidFill>
                  <a:schemeClr val="tx1"/>
                </a:solidFill>
                <a:latin typeface="Times New Roman" panose="02020603050405020304" pitchFamily="18" charset="0"/>
                <a:cs typeface="Times New Roman" panose="02020603050405020304" pitchFamily="18" charset="0"/>
              </a:rPr>
              <a:t>DELL’ARTE</a:t>
            </a:r>
            <a:br>
              <a:rPr lang="en-US" sz="2600" b="1"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Musica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5592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 LEZIONE – LA PROFESSIONE DEL PITTORE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7" descr="Immagine che contiene testo&#10;&#10;Descrizione generata automaticamente">
            <a:extLst>
              <a:ext uri="{FF2B5EF4-FFF2-40B4-BE49-F238E27FC236}">
                <a16:creationId xmlns:a16="http://schemas.microsoft.com/office/drawing/2014/main" id="{CC5F8F34-C658-653E-EB38-86DA7F5F7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962" y="5637242"/>
            <a:ext cx="2737765" cy="901751"/>
          </a:xfrm>
          <a:prstGeom prst="rect">
            <a:avLst/>
          </a:prstGeom>
        </p:spPr>
      </p:pic>
      <p:pic>
        <p:nvPicPr>
          <p:cNvPr id="7" name="Immagine 6">
            <a:extLst>
              <a:ext uri="{FF2B5EF4-FFF2-40B4-BE49-F238E27FC236}">
                <a16:creationId xmlns:a16="http://schemas.microsoft.com/office/drawing/2014/main" id="{5748C866-0DDA-7BEA-31EF-3A008024262F}"/>
              </a:ext>
            </a:extLst>
          </p:cNvPr>
          <p:cNvPicPr>
            <a:picLocks noChangeAspect="1"/>
          </p:cNvPicPr>
          <p:nvPr/>
        </p:nvPicPr>
        <p:blipFill>
          <a:blip r:embed="rId4"/>
          <a:stretch>
            <a:fillRect/>
          </a:stretch>
        </p:blipFill>
        <p:spPr>
          <a:xfrm>
            <a:off x="1653844" y="24916"/>
            <a:ext cx="1728788" cy="1234849"/>
          </a:xfrm>
          <a:prstGeom prst="rect">
            <a:avLst/>
          </a:prstGeom>
        </p:spPr>
      </p:pic>
    </p:spTree>
    <p:extLst>
      <p:ext uri="{BB962C8B-B14F-4D97-AF65-F5344CB8AC3E}">
        <p14:creationId xmlns:p14="http://schemas.microsoft.com/office/powerpoint/2010/main" val="369509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830997"/>
          </a:xfrm>
          <a:prstGeom prst="rect">
            <a:avLst/>
          </a:prstGeom>
          <a:noFill/>
        </p:spPr>
        <p:txBody>
          <a:bodyPr wrap="square" rtlCol="0">
            <a:spAutoFit/>
          </a:bodyPr>
          <a:lstStyle/>
          <a:p>
            <a:pPr algn="ctr"/>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RAPPORTO TRA ARTISTI E MECENATI</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190656" y="274488"/>
            <a:ext cx="2929704"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E92D1688-13D8-B1A6-55CE-A558499B3983}"/>
              </a:ext>
            </a:extLst>
          </p:cNvPr>
          <p:cNvSpPr txBox="1"/>
          <p:nvPr/>
        </p:nvSpPr>
        <p:spPr>
          <a:xfrm>
            <a:off x="92815" y="1457493"/>
            <a:ext cx="5612970" cy="4256550"/>
          </a:xfrm>
          <a:prstGeom prst="rect">
            <a:avLst/>
          </a:prstGeom>
          <a:noFill/>
        </p:spPr>
        <p:txBody>
          <a:bodyPr wrap="square">
            <a:spAutoFit/>
          </a:bodyPr>
          <a:lstStyle/>
          <a:p>
            <a:r>
              <a:rPr lang="it-IT" b="1" dirty="0">
                <a:latin typeface="Times New Roman" panose="02020603050405020304" pitchFamily="18" charset="0"/>
                <a:cs typeface="Times New Roman" panose="02020603050405020304" pitchFamily="18" charset="0"/>
              </a:rPr>
              <a:t>Lavinia Fontana e il Papa Clemente VIII</a:t>
            </a:r>
          </a:p>
          <a:p>
            <a:endParaRPr lang="it-IT" b="1"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Lavinia Fontana, una delle poche pittrici di successo del suo tempo, beneficiò del sostegno di diversi mecenati, tra cui Papa Clemente VIII. La sua abilità nel ritrarre figure femminili e la sua dedizione all'arte sacra attirarono l'attenzione del Papa, che le commissionò diverse opere per il Vaticano.</a:t>
            </a:r>
          </a:p>
          <a:p>
            <a:r>
              <a:rPr lang="it-IT" dirty="0">
                <a:latin typeface="Times New Roman" panose="02020603050405020304" pitchFamily="18" charset="0"/>
                <a:cs typeface="Times New Roman" panose="02020603050405020304" pitchFamily="18" charset="0"/>
              </a:rPr>
              <a:t>Questo patrocinio non solo fornì a Lavinia le risorse necessarie per lavorare, ma le conferì anche una legittimità e una visibilità che poche altre donne artiste potevano vantare. La sua relazione con il Papa Clemente VIII è un esempio di come il mecenatismo potesse elevare artisti di talento, indipendentemente dal loro genere.</a:t>
            </a:r>
          </a:p>
          <a:p>
            <a:pPr>
              <a:lnSpc>
                <a:spcPct val="107000"/>
              </a:lnSpc>
              <a:spcAft>
                <a:spcPts val="800"/>
              </a:spcAft>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Immagine 7" descr="Immagine che contiene dipinto, vestiti, mitologia, donna&#10;&#10;Descrizione generata automaticamente">
            <a:extLst>
              <a:ext uri="{FF2B5EF4-FFF2-40B4-BE49-F238E27FC236}">
                <a16:creationId xmlns:a16="http://schemas.microsoft.com/office/drawing/2014/main" id="{A6F88DC0-9E4C-DE6E-F573-4D23A976B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3967" y="66507"/>
            <a:ext cx="4194083" cy="5652602"/>
          </a:xfrm>
          <a:prstGeom prst="rect">
            <a:avLst/>
          </a:prstGeom>
        </p:spPr>
      </p:pic>
      <p:sp>
        <p:nvSpPr>
          <p:cNvPr id="17" name="CasellaDiTesto 16">
            <a:extLst>
              <a:ext uri="{FF2B5EF4-FFF2-40B4-BE49-F238E27FC236}">
                <a16:creationId xmlns:a16="http://schemas.microsoft.com/office/drawing/2014/main" id="{CDC07BA6-739E-9363-A071-D1C914552BE8}"/>
              </a:ext>
            </a:extLst>
          </p:cNvPr>
          <p:cNvSpPr txBox="1"/>
          <p:nvPr/>
        </p:nvSpPr>
        <p:spPr>
          <a:xfrm>
            <a:off x="5599431" y="2958687"/>
            <a:ext cx="2349596" cy="923330"/>
          </a:xfrm>
          <a:prstGeom prst="rect">
            <a:avLst/>
          </a:prstGeom>
          <a:noFill/>
        </p:spPr>
        <p:txBody>
          <a:bodyPr wrap="square">
            <a:spAutoFit/>
          </a:bodyPr>
          <a:lstStyle/>
          <a:p>
            <a:pPr algn="r"/>
            <a:r>
              <a:rPr lang="it-IT" dirty="0"/>
              <a:t>Lavinia Fontana, Pala di San Giacinto, Santa Sabina, Roma</a:t>
            </a:r>
          </a:p>
        </p:txBody>
      </p:sp>
    </p:spTree>
    <p:extLst>
      <p:ext uri="{BB962C8B-B14F-4D97-AF65-F5344CB8AC3E}">
        <p14:creationId xmlns:p14="http://schemas.microsoft.com/office/powerpoint/2010/main" val="2424316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37872" y="5568694"/>
            <a:ext cx="5230791" cy="1200329"/>
          </a:xfrm>
          <a:prstGeom prst="rect">
            <a:avLst/>
          </a:prstGeom>
          <a:noFill/>
        </p:spPr>
        <p:txBody>
          <a:bodyPr wrap="square" rtlCol="0">
            <a:spAutoFit/>
          </a:bodyPr>
          <a:lstStyle/>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PROPRIETÀ IMMOBILIARI, TERRENI, AFFITTI E ALTRI BENI</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E92D1688-13D8-B1A6-55CE-A558499B3983}"/>
              </a:ext>
            </a:extLst>
          </p:cNvPr>
          <p:cNvSpPr txBox="1"/>
          <p:nvPr/>
        </p:nvSpPr>
        <p:spPr>
          <a:xfrm>
            <a:off x="92815" y="1321662"/>
            <a:ext cx="11732217" cy="3936527"/>
          </a:xfrm>
          <a:prstGeom prst="rect">
            <a:avLst/>
          </a:prstGeom>
          <a:noFill/>
        </p:spPr>
        <p:txBody>
          <a:bodyPr wrap="square">
            <a:spAutoFit/>
          </a:bodyPr>
          <a:lstStyle/>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Molti artisti investivano i loro guadagni in proprietà immobiliari e terreni. Questo non solo assicurava una fonte di reddito stabile, ma elevava anche il loro status sociale. Le proprietà potevano includere case, studi, terreni agricoli e altri beni che garantivano sicurezza economica e prestigio.</a:t>
            </a:r>
          </a:p>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Guido Reni</a:t>
            </a:r>
          </a:p>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Guido Reni è uno degli artisti che investì i propri guadagni in proprietà immobiliari e terreni. Reni, nato nel 1575 a Bologna, era noto non solo per la sua straordinaria abilità pittorica ma anche per la sua capacità di gestire i proventi delle sue commissioni. Con il denaro guadagnato attraverso le sue opere, Reni acquistò diverse proprietà a Bologna. </a:t>
            </a:r>
            <a:endParaRPr lang="it-IT" kern="100" dirty="0">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Giovanni Francesco Barbieri (Guercino)Un altro esempio significativo è Giovanni Francesco Barbieri, noto come Guercino. Nato nel 1591 a Cento, Guercino era un pittore di grande fama che riuscì ad accumulare notevoli ricchezze grazie alle numerose e prestigiose commissioni ricevute. Guercino investì una parte considerevole dei suoi guadagni in terreni agricoli e proprietà immobiliari, non solo nella sua città natale ma anche a Bologna. Questi investimenti non solo garantirono a Guercino un flusso costante di reddito, ma aumentarono anche il suo status sociale e la sua influenza nella società bolognese. </a:t>
            </a:r>
          </a:p>
        </p:txBody>
      </p:sp>
    </p:spTree>
    <p:extLst>
      <p:ext uri="{BB962C8B-B14F-4D97-AF65-F5344CB8AC3E}">
        <p14:creationId xmlns:p14="http://schemas.microsoft.com/office/powerpoint/2010/main" val="277324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81560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1800" b="1" dirty="0">
                <a:effectLst/>
                <a:latin typeface="Times New Roman" panose="02020603050405020304" pitchFamily="18" charset="0"/>
                <a:ea typeface="Aptos" panose="020B0004020202020204" pitchFamily="34" charset="0"/>
                <a:cs typeface="Times New Roman" panose="02020603050405020304" pitchFamily="18" charset="0"/>
              </a:rPr>
              <a:t>LE REGOLE STATUTARIE DELLA PROFESSIONE</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92815" y="1421667"/>
            <a:ext cx="11944730" cy="3785652"/>
          </a:xfrm>
          <a:prstGeom prst="rect">
            <a:avLst/>
          </a:prstGeom>
          <a:noFill/>
        </p:spPr>
        <p:txBody>
          <a:bodyPr wrap="square">
            <a:spAutoFit/>
          </a:bodyPr>
          <a:lstStyle/>
          <a:p>
            <a:r>
              <a:rPr lang="it-IT" sz="2000" dirty="0">
                <a:effectLst/>
                <a:latin typeface="Times New Roman" panose="02020603050405020304" pitchFamily="18" charset="0"/>
                <a:ea typeface="Aptos" panose="020B0004020202020204" pitchFamily="34" charset="0"/>
                <a:cs typeface="Times New Roman" panose="02020603050405020304" pitchFamily="18" charset="0"/>
              </a:rPr>
              <a:t>Le regole statutarie che regolavano la professione del pittore a Bologna tra il Cinque e il Seicento erano dettagliate e severe. Queste norme avevano l'obiettivo di proteggere gli interessi degli artisti, garantire la qualità del lavoro e mantenere l'ordine tra i professionisti. Gli statuti stabilivano i criteri per l'ammissione alla professione, le modalità di apprendistato, e le condizioni per l'apertura di una bottega.</a:t>
            </a:r>
          </a:p>
          <a:p>
            <a:r>
              <a:rPr lang="it-IT" sz="2000" kern="100" dirty="0">
                <a:latin typeface="Times New Roman" panose="02020603050405020304" pitchFamily="18" charset="0"/>
                <a:ea typeface="Aptos" panose="020B0004020202020204" pitchFamily="34" charset="0"/>
                <a:cs typeface="Times New Roman" panose="02020603050405020304" pitchFamily="18" charset="0"/>
              </a:rPr>
              <a:t>ACCADEMIA CLEMENTINA</a:t>
            </a:r>
          </a:p>
          <a:p>
            <a:r>
              <a:rPr lang="it-IT" sz="2000" dirty="0">
                <a:latin typeface="Times New Roman" panose="02020603050405020304" pitchFamily="18" charset="0"/>
                <a:cs typeface="Times New Roman" panose="02020603050405020304" pitchFamily="18" charset="0"/>
              </a:rPr>
              <a:t>Le regole delineano la struttura organizzativa, le funzioni dei membri, le procedure di gestione e i criteri di ammissione. </a:t>
            </a:r>
          </a:p>
          <a:p>
            <a:r>
              <a:rPr lang="it-IT" sz="2000" dirty="0">
                <a:latin typeface="Times New Roman" panose="02020603050405020304" pitchFamily="18" charset="0"/>
                <a:cs typeface="Times New Roman" panose="02020603050405020304" pitchFamily="18" charset="0"/>
              </a:rPr>
              <a:t>Organi Direttivi</a:t>
            </a:r>
          </a:p>
          <a:p>
            <a:r>
              <a:rPr lang="it-IT" sz="2000" b="1" dirty="0">
                <a:latin typeface="Times New Roman" panose="02020603050405020304" pitchFamily="18" charset="0"/>
                <a:cs typeface="Times New Roman" panose="02020603050405020304" pitchFamily="18" charset="0"/>
              </a:rPr>
              <a:t>Presidente</a:t>
            </a:r>
            <a:r>
              <a:rPr lang="it-IT" sz="2000" dirty="0">
                <a:latin typeface="Times New Roman" panose="02020603050405020304" pitchFamily="18" charset="0"/>
                <a:cs typeface="Times New Roman" panose="02020603050405020304" pitchFamily="18" charset="0"/>
              </a:rPr>
              <a:t>: Figura principale, responsabile delle decisioni strategiche e della rappresentanza dell'Accademia.</a:t>
            </a:r>
          </a:p>
          <a:p>
            <a:r>
              <a:rPr lang="it-IT" sz="2000" b="1" dirty="0">
                <a:latin typeface="Times New Roman" panose="02020603050405020304" pitchFamily="18" charset="0"/>
                <a:cs typeface="Times New Roman" panose="02020603050405020304" pitchFamily="18" charset="0"/>
              </a:rPr>
              <a:t>Consiglio Direttivo</a:t>
            </a:r>
            <a:r>
              <a:rPr lang="it-IT" sz="2000" dirty="0">
                <a:latin typeface="Times New Roman" panose="02020603050405020304" pitchFamily="18" charset="0"/>
                <a:cs typeface="Times New Roman" panose="02020603050405020304" pitchFamily="18" charset="0"/>
              </a:rPr>
              <a:t>: Composto da vari membri eletti, responsabile della supervisione delle attività e delle finanze.</a:t>
            </a:r>
          </a:p>
          <a:p>
            <a:r>
              <a:rPr lang="it-IT" sz="2000" b="1" dirty="0">
                <a:latin typeface="Times New Roman" panose="02020603050405020304" pitchFamily="18" charset="0"/>
                <a:cs typeface="Times New Roman" panose="02020603050405020304" pitchFamily="18" charset="0"/>
              </a:rPr>
              <a:t>Segretario</a:t>
            </a:r>
            <a:r>
              <a:rPr lang="it-IT" sz="2000" dirty="0">
                <a:latin typeface="Times New Roman" panose="02020603050405020304" pitchFamily="18" charset="0"/>
                <a:cs typeface="Times New Roman" panose="02020603050405020304" pitchFamily="18" charset="0"/>
              </a:rPr>
              <a:t>: Gestisce la documentazione e coordina le comunicazioni tra i membri.</a:t>
            </a:r>
          </a:p>
          <a:p>
            <a:r>
              <a:rPr lang="it-IT" sz="2000" b="1" dirty="0">
                <a:latin typeface="Times New Roman" panose="02020603050405020304" pitchFamily="18" charset="0"/>
                <a:cs typeface="Times New Roman" panose="02020603050405020304" pitchFamily="18" charset="0"/>
              </a:rPr>
              <a:t>Tesoriere</a:t>
            </a:r>
            <a:r>
              <a:rPr lang="it-IT" sz="2000" dirty="0">
                <a:latin typeface="Times New Roman" panose="02020603050405020304" pitchFamily="18" charset="0"/>
                <a:cs typeface="Times New Roman" panose="02020603050405020304" pitchFamily="18" charset="0"/>
              </a:rPr>
              <a:t>: Cura la gestione finanziaria e la rendicontazione.</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267747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660569"/>
            <a:ext cx="4386263" cy="1000274"/>
          </a:xfrm>
          <a:prstGeom prst="rect">
            <a:avLst/>
          </a:prstGeom>
          <a:noFill/>
        </p:spPr>
        <p:txBody>
          <a:bodyPr wrap="square" rtlCol="0">
            <a:spAutoFit/>
          </a:bodyPr>
          <a:lstStyle/>
          <a:p>
            <a:pPr algn="ctr"/>
            <a:endParaRPr lang="en-US" sz="1100" b="1" i="1" kern="1200" dirty="0">
              <a:solidFill>
                <a:schemeClr val="tx1"/>
              </a:solidFill>
              <a:latin typeface="Times New Roman" panose="02020603050405020304" pitchFamily="18" charset="0"/>
              <a:cs typeface="Times New Roman" panose="02020603050405020304" pitchFamily="18" charset="0"/>
            </a:endParaRPr>
          </a:p>
          <a:p>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LE REGOLE STATUTARIE DELLA PROFESSIONE</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418757"/>
            <a:ext cx="11944730" cy="3693319"/>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Membri dell'Accademia</a:t>
            </a:r>
          </a:p>
          <a:p>
            <a:r>
              <a:rPr lang="it-IT" b="1" dirty="0">
                <a:latin typeface="Times New Roman" panose="02020603050405020304" pitchFamily="18" charset="0"/>
                <a:cs typeface="Times New Roman" panose="02020603050405020304" pitchFamily="18" charset="0"/>
              </a:rPr>
              <a:t>Professori</a:t>
            </a:r>
            <a:r>
              <a:rPr lang="it-IT" dirty="0">
                <a:latin typeface="Times New Roman" panose="02020603050405020304" pitchFamily="18" charset="0"/>
                <a:cs typeface="Times New Roman" panose="02020603050405020304" pitchFamily="18" charset="0"/>
              </a:rPr>
              <a:t>: Incaricati di tenere lezioni, supervisionare i progetti degli studenti e partecipare alle decisioni accademiche.</a:t>
            </a:r>
          </a:p>
          <a:p>
            <a:r>
              <a:rPr lang="it-IT" b="1" dirty="0">
                <a:latin typeface="Times New Roman" panose="02020603050405020304" pitchFamily="18" charset="0"/>
                <a:cs typeface="Times New Roman" panose="02020603050405020304" pitchFamily="18" charset="0"/>
              </a:rPr>
              <a:t>Accademici Ordinari</a:t>
            </a:r>
            <a:r>
              <a:rPr lang="it-IT" dirty="0">
                <a:latin typeface="Times New Roman" panose="02020603050405020304" pitchFamily="18" charset="0"/>
                <a:cs typeface="Times New Roman" panose="02020603050405020304" pitchFamily="18" charset="0"/>
              </a:rPr>
              <a:t>: Membri attivi che partecipano alle riunioni e contribuiscono alla vita accademica.</a:t>
            </a:r>
          </a:p>
          <a:p>
            <a:r>
              <a:rPr lang="it-IT" b="1" dirty="0">
                <a:latin typeface="Times New Roman" panose="02020603050405020304" pitchFamily="18" charset="0"/>
                <a:cs typeface="Times New Roman" panose="02020603050405020304" pitchFamily="18" charset="0"/>
              </a:rPr>
              <a:t>Accademici Onorari</a:t>
            </a:r>
            <a:r>
              <a:rPr lang="it-IT" dirty="0">
                <a:latin typeface="Times New Roman" panose="02020603050405020304" pitchFamily="18" charset="0"/>
                <a:cs typeface="Times New Roman" panose="02020603050405020304" pitchFamily="18" charset="0"/>
              </a:rPr>
              <a:t>: Membri distinti che hanno contribuito significativamente alle arti, non sono obbligati a partecipare regolarmente.</a:t>
            </a:r>
          </a:p>
          <a:p>
            <a:r>
              <a:rPr lang="it-IT" dirty="0">
                <a:latin typeface="Times New Roman" panose="02020603050405020304" pitchFamily="18" charset="0"/>
                <a:cs typeface="Times New Roman" panose="02020603050405020304" pitchFamily="18" charset="0"/>
              </a:rPr>
              <a:t>Elezioni e Nomine</a:t>
            </a:r>
          </a:p>
          <a:p>
            <a:r>
              <a:rPr lang="it-IT" dirty="0">
                <a:latin typeface="Times New Roman" panose="02020603050405020304" pitchFamily="18" charset="0"/>
                <a:cs typeface="Times New Roman" panose="02020603050405020304" pitchFamily="18" charset="0"/>
              </a:rPr>
              <a:t>Elezione del Presidente: Processi di nomina e durata del mandato. Il presidente viene eletto ogni tre anni e può essere </a:t>
            </a:r>
            <a:r>
              <a:rPr lang="it-IT" dirty="0" err="1">
                <a:latin typeface="Times New Roman" panose="02020603050405020304" pitchFamily="18" charset="0"/>
                <a:cs typeface="Times New Roman" panose="02020603050405020304" pitchFamily="18" charset="0"/>
              </a:rPr>
              <a:t>rieletto.Nomina</a:t>
            </a:r>
            <a:r>
              <a:rPr lang="it-IT" dirty="0">
                <a:latin typeface="Times New Roman" panose="02020603050405020304" pitchFamily="18" charset="0"/>
                <a:cs typeface="Times New Roman" panose="02020603050405020304" pitchFamily="18" charset="0"/>
              </a:rPr>
              <a:t> dei Membri: Criteri e procedure per la selezione dei nuovi membri. Include valutazioni delle qualifiche artistiche e morali.</a:t>
            </a:r>
          </a:p>
          <a:p>
            <a:r>
              <a:rPr lang="it-IT" dirty="0">
                <a:latin typeface="Times New Roman" panose="02020603050405020304" pitchFamily="18" charset="0"/>
                <a:cs typeface="Times New Roman" panose="02020603050405020304" pitchFamily="18" charset="0"/>
              </a:rPr>
              <a:t>Requisiti per l'Ammissione</a:t>
            </a:r>
          </a:p>
          <a:p>
            <a:r>
              <a:rPr lang="it-IT" dirty="0">
                <a:latin typeface="Times New Roman" panose="02020603050405020304" pitchFamily="18" charset="0"/>
                <a:cs typeface="Times New Roman" panose="02020603050405020304" pitchFamily="18" charset="0"/>
              </a:rPr>
              <a:t>Qualifiche Artistiche: Gli aspiranti devono dimostrare competenze e talento artistico attraverso un portfolio o opere presentate.</a:t>
            </a:r>
          </a:p>
          <a:p>
            <a:r>
              <a:rPr lang="it-IT" dirty="0">
                <a:latin typeface="Times New Roman" panose="02020603050405020304" pitchFamily="18" charset="0"/>
                <a:cs typeface="Times New Roman" panose="02020603050405020304" pitchFamily="18" charset="0"/>
              </a:rPr>
              <a:t>Reputazione: L'integrità morale e la buona reputazione sono criteri essenziali per l'ammissione.</a:t>
            </a:r>
          </a:p>
          <a:p>
            <a:r>
              <a:rPr lang="it-IT" dirty="0">
                <a:latin typeface="Times New Roman" panose="02020603050405020304" pitchFamily="18" charset="0"/>
                <a:cs typeface="Times New Roman" panose="02020603050405020304" pitchFamily="18" charset="0"/>
              </a:rPr>
              <a:t>Procedura di Ammissione: Passaggi formali per l'invio delle domande, valutazioni da parte del consiglio e decisione finale.</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161784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33874" y="5857725"/>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LE REGOLE STATUTARIE DELLA PROFESSIONE</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326143" y="206675"/>
            <a:ext cx="2765057"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27371" y="1276067"/>
            <a:ext cx="4193736" cy="4247317"/>
          </a:xfrm>
          <a:prstGeom prst="rect">
            <a:avLst/>
          </a:prstGeom>
          <a:noFill/>
        </p:spPr>
        <p:txBody>
          <a:bodyPr wrap="square">
            <a:spAutoFit/>
          </a:bodyPr>
          <a:lstStyle/>
          <a:p>
            <a:r>
              <a:rPr lang="it-IT" b="1" dirty="0">
                <a:latin typeface="Times New Roman" panose="02020603050405020304" pitchFamily="18" charset="0"/>
                <a:cs typeface="Times New Roman" panose="02020603050405020304" pitchFamily="18" charset="0"/>
              </a:rPr>
              <a:t>Comportamento e Disciplina</a:t>
            </a:r>
          </a:p>
          <a:p>
            <a:r>
              <a:rPr lang="it-IT" u="sng" dirty="0">
                <a:latin typeface="Times New Roman" panose="02020603050405020304" pitchFamily="18" charset="0"/>
                <a:cs typeface="Times New Roman" panose="02020603050405020304" pitchFamily="18" charset="0"/>
              </a:rPr>
              <a:t>Codice di Condotta</a:t>
            </a:r>
            <a:r>
              <a:rPr lang="it-IT" dirty="0">
                <a:latin typeface="Times New Roman" panose="02020603050405020304" pitchFamily="18" charset="0"/>
                <a:cs typeface="Times New Roman" panose="02020603050405020304" pitchFamily="18" charset="0"/>
              </a:rPr>
              <a:t>: Norme che regolano il comportamento dei membri per mantenere un ambiente rispettoso e produttivo.</a:t>
            </a:r>
          </a:p>
          <a:p>
            <a:r>
              <a:rPr lang="it-IT" u="sng" dirty="0">
                <a:latin typeface="Times New Roman" panose="02020603050405020304" pitchFamily="18" charset="0"/>
                <a:cs typeface="Times New Roman" panose="02020603050405020304" pitchFamily="18" charset="0"/>
              </a:rPr>
              <a:t>Sanzioni Disciplinari</a:t>
            </a:r>
            <a:r>
              <a:rPr lang="it-IT" dirty="0">
                <a:latin typeface="Times New Roman" panose="02020603050405020304" pitchFamily="18" charset="0"/>
                <a:cs typeface="Times New Roman" panose="02020603050405020304" pitchFamily="18" charset="0"/>
              </a:rPr>
              <a:t>: Procedimenti per affrontare le violazioni del codice di condotta, includendo avvertimenti, sospensioni e, in casi estremi, espulsioni.</a:t>
            </a:r>
          </a:p>
          <a:p>
            <a:r>
              <a:rPr lang="it-IT" dirty="0">
                <a:latin typeface="Times New Roman" panose="02020603050405020304" pitchFamily="18" charset="0"/>
                <a:cs typeface="Times New Roman" panose="02020603050405020304" pitchFamily="18" charset="0"/>
              </a:rPr>
              <a:t>Finanze.</a:t>
            </a:r>
          </a:p>
          <a:p>
            <a:r>
              <a:rPr lang="it-IT" u="sng" dirty="0">
                <a:latin typeface="Times New Roman" panose="02020603050405020304" pitchFamily="18" charset="0"/>
                <a:cs typeface="Times New Roman" panose="02020603050405020304" pitchFamily="18" charset="0"/>
              </a:rPr>
              <a:t>Gestione dei Fondi</a:t>
            </a:r>
            <a:r>
              <a:rPr lang="it-IT" dirty="0">
                <a:latin typeface="Times New Roman" panose="02020603050405020304" pitchFamily="18" charset="0"/>
                <a:cs typeface="Times New Roman" panose="02020603050405020304" pitchFamily="18" charset="0"/>
              </a:rPr>
              <a:t>: Regole per la raccolta, l'allocazione e l'uso dei fondi dell'Accademia.</a:t>
            </a:r>
          </a:p>
          <a:p>
            <a:r>
              <a:rPr lang="it-IT" u="sng" dirty="0">
                <a:latin typeface="Times New Roman" panose="02020603050405020304" pitchFamily="18" charset="0"/>
                <a:cs typeface="Times New Roman" panose="02020603050405020304" pitchFamily="18" charset="0"/>
              </a:rPr>
              <a:t>Rendicontazione</a:t>
            </a:r>
            <a:r>
              <a:rPr lang="it-IT" dirty="0">
                <a:latin typeface="Times New Roman" panose="02020603050405020304" pitchFamily="18" charset="0"/>
                <a:cs typeface="Times New Roman" panose="02020603050405020304" pitchFamily="18" charset="0"/>
              </a:rPr>
              <a:t>: Obblighi di trasparenza e responsabilità finanziaria attraverso report periodici.</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13" name="Immagine 12" descr="Immagine che contiene dipinto, portafotografie, arte, interno&#10;&#10;Descrizione generata automaticamente">
            <a:extLst>
              <a:ext uri="{FF2B5EF4-FFF2-40B4-BE49-F238E27FC236}">
                <a16:creationId xmlns:a16="http://schemas.microsoft.com/office/drawing/2014/main" id="{3A6DB8D8-5854-B82D-EECF-9E3508EC5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996" y="1305839"/>
            <a:ext cx="2515202" cy="3443974"/>
          </a:xfrm>
          <a:prstGeom prst="rect">
            <a:avLst/>
          </a:prstGeom>
        </p:spPr>
      </p:pic>
      <p:pic>
        <p:nvPicPr>
          <p:cNvPr id="17" name="Immagine 16" descr="Immagine che contiene schizzo, arte, Disegno anatomico, Opera d'arte&#10;&#10;Descrizione generata automaticamente">
            <a:extLst>
              <a:ext uri="{FF2B5EF4-FFF2-40B4-BE49-F238E27FC236}">
                <a16:creationId xmlns:a16="http://schemas.microsoft.com/office/drawing/2014/main" id="{9A8BC6CC-F95D-49CA-6A7B-22C9F9047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5048" y="1360254"/>
            <a:ext cx="2432304" cy="3243072"/>
          </a:xfrm>
          <a:prstGeom prst="rect">
            <a:avLst/>
          </a:prstGeom>
        </p:spPr>
      </p:pic>
      <p:pic>
        <p:nvPicPr>
          <p:cNvPr id="19" name="Immagine 18" descr="Immagine che contiene dipinto, arte, interno, mitologia&#10;&#10;Descrizione generata automaticamente">
            <a:extLst>
              <a:ext uri="{FF2B5EF4-FFF2-40B4-BE49-F238E27FC236}">
                <a16:creationId xmlns:a16="http://schemas.microsoft.com/office/drawing/2014/main" id="{F0716B6F-43F1-3D1B-1677-2804DDF63E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7382" y="114988"/>
            <a:ext cx="2731900" cy="3582870"/>
          </a:xfrm>
          <a:prstGeom prst="rect">
            <a:avLst/>
          </a:prstGeom>
        </p:spPr>
      </p:pic>
      <p:sp>
        <p:nvSpPr>
          <p:cNvPr id="21" name="CasellaDiTesto 20">
            <a:extLst>
              <a:ext uri="{FF2B5EF4-FFF2-40B4-BE49-F238E27FC236}">
                <a16:creationId xmlns:a16="http://schemas.microsoft.com/office/drawing/2014/main" id="{CC88095C-0931-A2D6-E684-9826B7CBED80}"/>
              </a:ext>
            </a:extLst>
          </p:cNvPr>
          <p:cNvSpPr txBox="1"/>
          <p:nvPr/>
        </p:nvSpPr>
        <p:spPr>
          <a:xfrm>
            <a:off x="3941748" y="4716087"/>
            <a:ext cx="3510293" cy="671915"/>
          </a:xfrm>
          <a:prstGeom prst="rect">
            <a:avLst/>
          </a:prstGeom>
          <a:noFill/>
        </p:spPr>
        <p:txBody>
          <a:bodyPr wrap="square">
            <a:spAutoFit/>
          </a:bodyPr>
          <a:lstStyle/>
          <a:p>
            <a:pPr lvl="0">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Lorenzo Sabatini, Allegoria della geometria, Torino, Galleria Sabauda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asellaDiTesto 22">
            <a:extLst>
              <a:ext uri="{FF2B5EF4-FFF2-40B4-BE49-F238E27FC236}">
                <a16:creationId xmlns:a16="http://schemas.microsoft.com/office/drawing/2014/main" id="{22A57CD3-F47D-0076-91C4-9CE1009B4E92}"/>
              </a:ext>
            </a:extLst>
          </p:cNvPr>
          <p:cNvSpPr txBox="1"/>
          <p:nvPr/>
        </p:nvSpPr>
        <p:spPr>
          <a:xfrm>
            <a:off x="7313316" y="4544635"/>
            <a:ext cx="3105256" cy="1200329"/>
          </a:xfrm>
          <a:prstGeom prst="rect">
            <a:avLst/>
          </a:prstGeom>
          <a:noFill/>
        </p:spPr>
        <p:txBody>
          <a:bodyPr wrap="square">
            <a:spAutoFit/>
          </a:bodyPr>
          <a:lstStyle/>
          <a:p>
            <a:r>
              <a:rPr lang="it-IT" dirty="0" err="1"/>
              <a:t>Denys</a:t>
            </a:r>
            <a:r>
              <a:rPr lang="it-IT" dirty="0"/>
              <a:t> </a:t>
            </a:r>
            <a:r>
              <a:rPr lang="it-IT" dirty="0" err="1"/>
              <a:t>Calvaert</a:t>
            </a:r>
            <a:r>
              <a:rPr lang="it-IT" dirty="0"/>
              <a:t>, Allegoria della Prudenza, Budapest, Museo Nazionale di Belle Arti</a:t>
            </a:r>
          </a:p>
          <a:p>
            <a:endParaRPr lang="it-IT" dirty="0"/>
          </a:p>
        </p:txBody>
      </p:sp>
      <p:sp>
        <p:nvSpPr>
          <p:cNvPr id="25" name="CasellaDiTesto 24">
            <a:extLst>
              <a:ext uri="{FF2B5EF4-FFF2-40B4-BE49-F238E27FC236}">
                <a16:creationId xmlns:a16="http://schemas.microsoft.com/office/drawing/2014/main" id="{8D59BAC7-F8A9-ABD2-F631-874B51444348}"/>
              </a:ext>
            </a:extLst>
          </p:cNvPr>
          <p:cNvSpPr txBox="1"/>
          <p:nvPr/>
        </p:nvSpPr>
        <p:spPr>
          <a:xfrm>
            <a:off x="10173891" y="3776337"/>
            <a:ext cx="2254166" cy="1561005"/>
          </a:xfrm>
          <a:prstGeom prst="rect">
            <a:avLst/>
          </a:prstGeom>
          <a:noFill/>
        </p:spPr>
        <p:txBody>
          <a:bodyPr wrap="square">
            <a:spAutoFit/>
          </a:bodyPr>
          <a:lstStyle/>
          <a:p>
            <a:pPr lvl="0">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Lavinia Fontana, Allegoria della Prudenza, Montecarlo, Maison d’art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907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32877" y="5723648"/>
            <a:ext cx="4386263" cy="1000274"/>
          </a:xfrm>
          <a:prstGeom prst="rect">
            <a:avLst/>
          </a:prstGeom>
          <a:noFill/>
        </p:spPr>
        <p:txBody>
          <a:bodyPr wrap="square" rtlCol="0">
            <a:spAutoFit/>
          </a:bodyPr>
          <a:lstStyle/>
          <a:p>
            <a:pPr algn="ctr"/>
            <a:endParaRPr lang="en-US" sz="1100" b="1" i="1" kern="1200" dirty="0">
              <a:solidFill>
                <a:schemeClr val="tx1"/>
              </a:solidFill>
              <a:latin typeface="Times New Roman" panose="02020603050405020304" pitchFamily="18" charset="0"/>
              <a:cs typeface="Times New Roman" panose="02020603050405020304" pitchFamily="18" charset="0"/>
            </a:endParaRPr>
          </a:p>
          <a:p>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DAGLI STUDI DEI PITTORI AL MERCATO</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E92D1688-13D8-B1A6-55CE-A558499B3983}"/>
              </a:ext>
            </a:extLst>
          </p:cNvPr>
          <p:cNvSpPr txBox="1"/>
          <p:nvPr/>
        </p:nvSpPr>
        <p:spPr>
          <a:xfrm>
            <a:off x="92815" y="1680300"/>
            <a:ext cx="11571540" cy="4846840"/>
          </a:xfrm>
          <a:prstGeom prst="rect">
            <a:avLst/>
          </a:prstGeom>
          <a:noFill/>
        </p:spPr>
        <p:txBody>
          <a:bodyPr wrap="square">
            <a:spAutoFit/>
          </a:bodyPr>
          <a:lstStyle/>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Gli artisti inizialmente operavano nei loro studi, che fungevano anche da botteghe e luoghi di formazione per gli apprendisti. Col tempo, la necessità di vendere le opere spinse i pittori a interagire sempre più con il mercato. Questo cambiamento richiese un'abilità non solo artistica, ma anche imprenditoriale, per negoziare prezzi e commissioni.</a:t>
            </a:r>
            <a:endParaRPr lang="it-IT" kern="100" dirty="0">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La carriera degli artisti era caratterizzata da un percorso di formazione rigoroso e da una serie di sfide per emergere in un ambiente competitivo. Ottenere commissioni importanti e il riconoscimento della propria arte erano passi fondamentali per raggiungere uno status elevato nella società.</a:t>
            </a:r>
          </a:p>
          <a:p>
            <a:pPr>
              <a:lnSpc>
                <a:spcPct val="107000"/>
              </a:lnSpc>
              <a:spcAft>
                <a:spcPts val="800"/>
              </a:spcAft>
            </a:pPr>
            <a:r>
              <a:rPr lang="it-IT" sz="1800" dirty="0">
                <a:effectLst/>
                <a:latin typeface="Times New Roman" panose="02020603050405020304" pitchFamily="18" charset="0"/>
                <a:ea typeface="Aptos" panose="020B0004020202020204" pitchFamily="34" charset="0"/>
                <a:cs typeface="Times New Roman" panose="02020603050405020304" pitchFamily="18" charset="0"/>
              </a:rPr>
              <a:t>L'apprendistato era una fase cruciale nella formazione degli artisti. I giovani apprendisti venivano accolti nelle botteghe di maestri affermati, dove imparavano le tecniche pittoriche, la preparazione dei materiali e la gestione delle commissioni. Questo periodo formativo poteva durare diversi anni e spesso includeva compiti umili prima di poter lavorare autonomamente.</a:t>
            </a:r>
            <a:endParaRPr lang="it-IT"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Aft>
                <a:spcPts val="800"/>
              </a:spcAft>
            </a:pPr>
            <a:endParaRPr lang="it-IT"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1162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461665"/>
          </a:xfrm>
          <a:prstGeom prst="rect">
            <a:avLst/>
          </a:prstGeom>
          <a:noFill/>
        </p:spPr>
        <p:txBody>
          <a:bodyPr wrap="square" rtlCol="0">
            <a:spAutoFit/>
          </a:bodyPr>
          <a:lstStyle/>
          <a:p>
            <a:pPr algn="ctr"/>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LO STATUS SOCIALE</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E92D1688-13D8-B1A6-55CE-A558499B3983}"/>
              </a:ext>
            </a:extLst>
          </p:cNvPr>
          <p:cNvSpPr txBox="1"/>
          <p:nvPr/>
        </p:nvSpPr>
        <p:spPr>
          <a:xfrm>
            <a:off x="92815" y="1471411"/>
            <a:ext cx="11732217" cy="3946337"/>
          </a:xfrm>
          <a:prstGeom prst="rect">
            <a:avLst/>
          </a:prstGeom>
          <a:noFill/>
        </p:spPr>
        <p:txBody>
          <a:bodyPr wrap="square">
            <a:spAutoFit/>
          </a:bodyPr>
          <a:lstStyle/>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Lo status sociale degli artisti a Bologna variava notevolmente. Mentre alcuni raggiungevano fama e ricchezza, altri lottavano per la sopravvivenza. La reputazione e il successo di un artista dipendevano dalla qualità delle sue opere, dalle connessioni con mecenati influenti e dalla capacità di navigare le dinamiche del mercato.</a:t>
            </a:r>
          </a:p>
          <a:p>
            <a:pPr>
              <a:lnSpc>
                <a:spcPct val="107000"/>
              </a:lnSpc>
              <a:spcAft>
                <a:spcPts val="800"/>
              </a:spcAft>
            </a:pPr>
            <a:r>
              <a:rPr lang="it-IT" sz="1800" b="1" kern="100" dirty="0">
                <a:effectLst/>
                <a:latin typeface="Times New Roman" panose="02020603050405020304" pitchFamily="18" charset="0"/>
                <a:ea typeface="Aptos" panose="020B0004020202020204" pitchFamily="34" charset="0"/>
                <a:cs typeface="Times New Roman" panose="02020603050405020304" pitchFamily="18" charset="0"/>
              </a:rPr>
              <a:t>Pittore che raggiunge il successo: Annibale Carracci</a:t>
            </a:r>
          </a:p>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Annibale Carracci è un esempio di pittore che ha raggiunto un grande successo nella Bologna del Seicento. Nato in una famiglia di artisti, Annibale fu uno dei fondatori dell'Accademia degli Incamminati insieme al fratello Agostino e al cugino Ludovico. Questa accademia rivoluzionò il modo di insegnare e praticare l'arte a Bologna, promuovendo un ritorno ai principi del naturalismo e del classicismo. Annibale ottenne numerose commissioni importanti, sia pubbliche che private, e fu noto per la sua capacità di combinare innovazione e tradizione. La sua opera più celebre è probabilmente la decorazione della Galleria Farnese a Roma, un lavoro monumentale che consolidò la sua fama a livello internazionale. Il suo successo fu determinato non solo dalla sua abilità tecnica, ma anche dalla sua capacità di rispondere ai gusti e alle esigenze dei committenti dell'epoca.</a:t>
            </a:r>
          </a:p>
          <a:p>
            <a:pPr>
              <a:lnSpc>
                <a:spcPct val="107000"/>
              </a:lnSpc>
              <a:spcAft>
                <a:spcPts val="800"/>
              </a:spcAft>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92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6518236" y="6281454"/>
            <a:ext cx="4386263" cy="461665"/>
          </a:xfrm>
          <a:prstGeom prst="rect">
            <a:avLst/>
          </a:prstGeom>
          <a:noFill/>
        </p:spPr>
        <p:txBody>
          <a:bodyPr wrap="square" rtlCol="0">
            <a:spAutoFit/>
          </a:bodyPr>
          <a:lstStyle/>
          <a:p>
            <a:pPr algn="ctr"/>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LO STATUS SOCIALE</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134144" y="206675"/>
            <a:ext cx="3197115"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E92D1688-13D8-B1A6-55CE-A558499B3983}"/>
              </a:ext>
            </a:extLst>
          </p:cNvPr>
          <p:cNvSpPr txBox="1"/>
          <p:nvPr/>
        </p:nvSpPr>
        <p:spPr>
          <a:xfrm>
            <a:off x="403" y="1422396"/>
            <a:ext cx="6181272" cy="4027706"/>
          </a:xfrm>
          <a:prstGeom prst="rect">
            <a:avLst/>
          </a:prstGeom>
          <a:noFill/>
        </p:spPr>
        <p:txBody>
          <a:bodyPr wrap="square">
            <a:spAutoFit/>
          </a:bodyPr>
          <a:lstStyle/>
          <a:p>
            <a:pPr>
              <a:lnSpc>
                <a:spcPct val="107000"/>
              </a:lnSpc>
              <a:spcAft>
                <a:spcPts val="800"/>
              </a:spcAft>
            </a:pPr>
            <a:r>
              <a:rPr lang="it-IT" sz="1800" b="1" kern="100" dirty="0">
                <a:effectLst/>
                <a:latin typeface="Times New Roman" panose="02020603050405020304" pitchFamily="18" charset="0"/>
                <a:ea typeface="Aptos" panose="020B0004020202020204" pitchFamily="34" charset="0"/>
                <a:cs typeface="Times New Roman" panose="02020603050405020304" pitchFamily="18" charset="0"/>
              </a:rPr>
              <a:t>Il </a:t>
            </a:r>
            <a:r>
              <a:rPr lang="it-IT" b="1" kern="100" dirty="0">
                <a:latin typeface="Times New Roman" panose="02020603050405020304" pitchFamily="18" charset="0"/>
                <a:ea typeface="Aptos" panose="020B0004020202020204" pitchFamily="34" charset="0"/>
                <a:cs typeface="Times New Roman" panose="02020603050405020304" pitchFamily="18" charset="0"/>
              </a:rPr>
              <a:t>P</a:t>
            </a:r>
            <a:r>
              <a:rPr lang="it-IT" sz="1800" b="1" kern="100" dirty="0">
                <a:effectLst/>
                <a:latin typeface="Times New Roman" panose="02020603050405020304" pitchFamily="18" charset="0"/>
                <a:ea typeface="Aptos" panose="020B0004020202020204" pitchFamily="34" charset="0"/>
                <a:cs typeface="Times New Roman" panose="02020603050405020304" pitchFamily="18" charset="0"/>
              </a:rPr>
              <a:t>ittore che non raggiunge il successo: Lionello Spada</a:t>
            </a:r>
          </a:p>
          <a:p>
            <a:pPr>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Lionello Spada rappresenta invece un esempio di pittore che non riuscì a raggiungere il successo desiderato. Nato a Bologna, Spada fu inizialmente apprendista di Cesare Baglione, un noto frescante. Nonostante la formazione ricevuta e il talento riconosciuto, Spada incontrò diverse difficoltà nel corso della sua carriera. La sua decisione di abbandonare Bologna per cercare fortuna altrove non si rivelò fruttuosa. Spada lavorò in varie città italiane, tra cui Roma e Napoli, ma senza mai riuscire a stabilirsi solidamente in un mercato o a ottenere commissioni di grande rilievo. Le sue opere, sebbene apprezzate per la qualità tecnica, non riuscirono a garantirgli la stessa notorietà e fortuna di artisti come i Carracci.</a:t>
            </a:r>
          </a:p>
        </p:txBody>
      </p:sp>
      <p:pic>
        <p:nvPicPr>
          <p:cNvPr id="5" name="Immagine 4">
            <a:extLst>
              <a:ext uri="{FF2B5EF4-FFF2-40B4-BE49-F238E27FC236}">
                <a16:creationId xmlns:a16="http://schemas.microsoft.com/office/drawing/2014/main" id="{780B79BD-7AFD-E427-E3EC-63ED6F76A547}"/>
              </a:ext>
            </a:extLst>
          </p:cNvPr>
          <p:cNvPicPr>
            <a:picLocks noChangeAspect="1"/>
          </p:cNvPicPr>
          <p:nvPr/>
        </p:nvPicPr>
        <p:blipFill>
          <a:blip r:embed="rId5"/>
          <a:stretch>
            <a:fillRect/>
          </a:stretch>
        </p:blipFill>
        <p:spPr>
          <a:xfrm>
            <a:off x="8013083" y="45999"/>
            <a:ext cx="4106478" cy="5502682"/>
          </a:xfrm>
          <a:prstGeom prst="rect">
            <a:avLst/>
          </a:prstGeom>
        </p:spPr>
      </p:pic>
      <p:sp>
        <p:nvSpPr>
          <p:cNvPr id="8" name="CasellaDiTesto 7">
            <a:extLst>
              <a:ext uri="{FF2B5EF4-FFF2-40B4-BE49-F238E27FC236}">
                <a16:creationId xmlns:a16="http://schemas.microsoft.com/office/drawing/2014/main" id="{679BD4AF-43C1-0E43-C2AB-67DD96487948}"/>
              </a:ext>
            </a:extLst>
          </p:cNvPr>
          <p:cNvSpPr txBox="1"/>
          <p:nvPr/>
        </p:nvSpPr>
        <p:spPr>
          <a:xfrm>
            <a:off x="6707355" y="2201379"/>
            <a:ext cx="1305728" cy="2031325"/>
          </a:xfrm>
          <a:prstGeom prst="rect">
            <a:avLst/>
          </a:prstGeom>
          <a:noFill/>
        </p:spPr>
        <p:txBody>
          <a:bodyPr wrap="square" rtlCol="0">
            <a:spAutoFit/>
          </a:bodyPr>
          <a:lstStyle/>
          <a:p>
            <a:pPr algn="r"/>
            <a:r>
              <a:rPr lang="it-IT" dirty="0"/>
              <a:t>Lionello Spada, Anima dannata, Sassari, Museo d’Arte</a:t>
            </a:r>
          </a:p>
        </p:txBody>
      </p:sp>
    </p:spTree>
    <p:extLst>
      <p:ext uri="{BB962C8B-B14F-4D97-AF65-F5344CB8AC3E}">
        <p14:creationId xmlns:p14="http://schemas.microsoft.com/office/powerpoint/2010/main" val="342999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830997"/>
          </a:xfrm>
          <a:prstGeom prst="rect">
            <a:avLst/>
          </a:prstGeom>
          <a:noFill/>
        </p:spPr>
        <p:txBody>
          <a:bodyPr wrap="square" rtlCol="0">
            <a:spAutoFit/>
          </a:bodyPr>
          <a:lstStyle/>
          <a:p>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RAPPORTO TRA ARTISTI E MECENATI</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E92D1688-13D8-B1A6-55CE-A558499B3983}"/>
              </a:ext>
            </a:extLst>
          </p:cNvPr>
          <p:cNvSpPr txBox="1"/>
          <p:nvPr/>
        </p:nvSpPr>
        <p:spPr>
          <a:xfrm>
            <a:off x="-21146" y="1264835"/>
            <a:ext cx="7481282" cy="4197880"/>
          </a:xfrm>
          <a:prstGeom prst="rect">
            <a:avLst/>
          </a:prstGeom>
          <a:noFill/>
        </p:spPr>
        <p:txBody>
          <a:bodyPr wrap="square">
            <a:spAutoFit/>
          </a:bodyPr>
          <a:lstStyle/>
          <a:p>
            <a:pPr>
              <a:lnSpc>
                <a:spcPct val="107000"/>
              </a:lnSpc>
              <a:spcAft>
                <a:spcPts val="800"/>
              </a:spcAft>
            </a:pPr>
            <a:r>
              <a:rPr lang="it-IT" sz="1700" kern="100" dirty="0">
                <a:effectLst/>
                <a:latin typeface="Times New Roman" panose="02020603050405020304" pitchFamily="18" charset="0"/>
                <a:ea typeface="Aptos" panose="020B0004020202020204" pitchFamily="34" charset="0"/>
                <a:cs typeface="Times New Roman" panose="02020603050405020304" pitchFamily="18" charset="0"/>
              </a:rPr>
              <a:t>Il riconoscimento professionale era essenziale per ottenere commissioni prestigiose. Gli artisti dovevano dimostrare le loro capacità attraverso opere di qualità e guadagnarsi la fiducia dei mecenati. I guadagni potevano derivare da diverse fonti: vendita di opere, commissioni private, insegnamento e investimenti immobiliari.</a:t>
            </a:r>
          </a:p>
          <a:p>
            <a:pPr>
              <a:lnSpc>
                <a:spcPct val="107000"/>
              </a:lnSpc>
              <a:spcAft>
                <a:spcPts val="800"/>
              </a:spcAft>
            </a:pPr>
            <a:r>
              <a:rPr lang="it-IT" sz="1700" b="1" dirty="0">
                <a:latin typeface="Times New Roman" panose="02020603050405020304" pitchFamily="18" charset="0"/>
                <a:cs typeface="Times New Roman" panose="02020603050405020304" pitchFamily="18" charset="0"/>
              </a:rPr>
              <a:t>Annibale Carracci e il Cardinale Odoardo Farnese</a:t>
            </a:r>
            <a:endParaRPr lang="it-IT" sz="1700" b="1" kern="100" dirty="0">
              <a:latin typeface="Times New Roman" panose="02020603050405020304" pitchFamily="18" charset="0"/>
              <a:cs typeface="Times New Roman" panose="02020603050405020304" pitchFamily="18" charset="0"/>
            </a:endParaRPr>
          </a:p>
          <a:p>
            <a:pPr>
              <a:lnSpc>
                <a:spcPct val="107000"/>
              </a:lnSpc>
              <a:spcAft>
                <a:spcPts val="800"/>
              </a:spcAft>
            </a:pPr>
            <a:r>
              <a:rPr lang="it-IT" sz="1700" kern="100" dirty="0">
                <a:effectLst/>
                <a:latin typeface="Times New Roman" panose="02020603050405020304" pitchFamily="18" charset="0"/>
                <a:ea typeface="Aptos" panose="020B0004020202020204" pitchFamily="34" charset="0"/>
                <a:cs typeface="Times New Roman" panose="02020603050405020304" pitchFamily="18" charset="0"/>
              </a:rPr>
              <a:t>Annibale fu chiamato a Roma nel 1595 proprio da Odoardo Farnese, che lo incaricò di decorare la Galleria Farnese nel Palazzo Farnese. Questo progetto monumentale è uno degli esempi più illustri del mecenatismo rinascimentale e barocco, dove il mecenate non solo commissionava l'opera, ma spesso influenzava anche le scelte iconografiche e stilistiche dell'artista. Il cardinale Farnese fornì ad Annibale Carracci risorse considerevoli e gli assicurò un ambiente favorevole per lavorare, permettendogli di esprimere al meglio il suo talento. Questo rapporto fu fondamentale per la carriera di Annibale, consolidando la sua fama e permettendogli di ottenere ulteriori commissioni prestigiose.</a:t>
            </a:r>
          </a:p>
        </p:txBody>
      </p:sp>
      <p:pic>
        <p:nvPicPr>
          <p:cNvPr id="5" name="Immagine 4">
            <a:extLst>
              <a:ext uri="{FF2B5EF4-FFF2-40B4-BE49-F238E27FC236}">
                <a16:creationId xmlns:a16="http://schemas.microsoft.com/office/drawing/2014/main" id="{BE746164-4697-649F-992E-A1BC5569CC3E}"/>
              </a:ext>
            </a:extLst>
          </p:cNvPr>
          <p:cNvPicPr>
            <a:picLocks noChangeAspect="1"/>
          </p:cNvPicPr>
          <p:nvPr/>
        </p:nvPicPr>
        <p:blipFill>
          <a:blip r:embed="rId5"/>
          <a:stretch>
            <a:fillRect/>
          </a:stretch>
        </p:blipFill>
        <p:spPr>
          <a:xfrm>
            <a:off x="7403091" y="1720716"/>
            <a:ext cx="4696094" cy="3009413"/>
          </a:xfrm>
          <a:prstGeom prst="rect">
            <a:avLst/>
          </a:prstGeom>
        </p:spPr>
      </p:pic>
    </p:spTree>
    <p:extLst>
      <p:ext uri="{BB962C8B-B14F-4D97-AF65-F5344CB8AC3E}">
        <p14:creationId xmlns:p14="http://schemas.microsoft.com/office/powerpoint/2010/main" val="114800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830997"/>
          </a:xfrm>
          <a:prstGeom prst="rect">
            <a:avLst/>
          </a:prstGeom>
          <a:noFill/>
        </p:spPr>
        <p:txBody>
          <a:bodyPr wrap="square" rtlCol="0">
            <a:spAutoFit/>
          </a:bodyPr>
          <a:lstStyle/>
          <a:p>
            <a:pPr algn="ctr"/>
            <a:r>
              <a:rPr lang="it-IT" sz="2400" b="1" dirty="0">
                <a:effectLst/>
                <a:latin typeface="Times New Roman" panose="02020603050405020304" pitchFamily="18" charset="0"/>
                <a:ea typeface="Aptos" panose="020B0004020202020204" pitchFamily="34" charset="0"/>
                <a:cs typeface="Times New Roman" panose="02020603050405020304" pitchFamily="18" charset="0"/>
              </a:rPr>
              <a:t>RAPPORTO TRA ARTISTI E MECENATI</a:t>
            </a:r>
            <a:endParaRPr lang="it-IT" sz="2400" b="1"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097841" y="164624"/>
            <a:ext cx="3069882"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PROFESSIONE DEL PITTORE</a:t>
            </a:r>
          </a:p>
          <a:p>
            <a:pPr algn="ct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E92D1688-13D8-B1A6-55CE-A558499B3983}"/>
              </a:ext>
            </a:extLst>
          </p:cNvPr>
          <p:cNvSpPr txBox="1"/>
          <p:nvPr/>
        </p:nvSpPr>
        <p:spPr>
          <a:xfrm>
            <a:off x="34416" y="1389531"/>
            <a:ext cx="5866109" cy="4101507"/>
          </a:xfrm>
          <a:prstGeom prst="rect">
            <a:avLst/>
          </a:prstGeom>
          <a:noFill/>
        </p:spPr>
        <p:txBody>
          <a:bodyPr wrap="square">
            <a:spAutoFit/>
          </a:bodyPr>
          <a:lstStyle/>
          <a:p>
            <a:pPr>
              <a:lnSpc>
                <a:spcPct val="107000"/>
              </a:lnSpc>
              <a:spcAft>
                <a:spcPts val="800"/>
              </a:spcAft>
            </a:pPr>
            <a:r>
              <a:rPr lang="it-IT" b="1" dirty="0">
                <a:latin typeface="Times New Roman" panose="02020603050405020304" pitchFamily="18" charset="0"/>
                <a:cs typeface="Times New Roman" panose="02020603050405020304" pitchFamily="18" charset="0"/>
              </a:rPr>
              <a:t>Guido Reni e il Cardinale Paolo Emilio </a:t>
            </a:r>
            <a:r>
              <a:rPr lang="it-IT" b="1" dirty="0" err="1">
                <a:latin typeface="Times New Roman" panose="02020603050405020304" pitchFamily="18" charset="0"/>
                <a:cs typeface="Times New Roman" panose="02020603050405020304" pitchFamily="18" charset="0"/>
              </a:rPr>
              <a:t>Sfondrato</a:t>
            </a:r>
            <a:endParaRPr lang="it-IT" b="1"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Un altro esempio significativo è il rapporto tra Guido Reni e il cardinale Paolo Emilio </a:t>
            </a:r>
            <a:r>
              <a:rPr lang="it-IT" dirty="0" err="1">
                <a:latin typeface="Times New Roman" panose="02020603050405020304" pitchFamily="18" charset="0"/>
                <a:cs typeface="Times New Roman" panose="02020603050405020304" pitchFamily="18" charset="0"/>
              </a:rPr>
              <a:t>Sfondrato</a:t>
            </a:r>
            <a:r>
              <a:rPr lang="it-IT" dirty="0">
                <a:latin typeface="Times New Roman" panose="02020603050405020304" pitchFamily="18" charset="0"/>
                <a:cs typeface="Times New Roman" panose="02020603050405020304" pitchFamily="18" charset="0"/>
              </a:rPr>
              <a:t>. Guido Reni, già noto a Bologna, trovò in </a:t>
            </a:r>
            <a:r>
              <a:rPr lang="it-IT" dirty="0" err="1">
                <a:latin typeface="Times New Roman" panose="02020603050405020304" pitchFamily="18" charset="0"/>
                <a:cs typeface="Times New Roman" panose="02020603050405020304" pitchFamily="18" charset="0"/>
              </a:rPr>
              <a:t>Sfondrato</a:t>
            </a:r>
            <a:r>
              <a:rPr lang="it-IT" dirty="0">
                <a:latin typeface="Times New Roman" panose="02020603050405020304" pitchFamily="18" charset="0"/>
                <a:cs typeface="Times New Roman" panose="02020603050405020304" pitchFamily="18" charset="0"/>
              </a:rPr>
              <a:t> un mecenate devoto che lo sostenne economicamente e lo aiutò a ottenere commissioni importanti. Il cardinale apprezzava particolarmente l'abilità di Reni nel rappresentare soggetti sacri con grande eleganza e raffinatezza.</a:t>
            </a:r>
          </a:p>
          <a:p>
            <a:r>
              <a:rPr lang="it-IT" dirty="0">
                <a:latin typeface="Times New Roman" panose="02020603050405020304" pitchFamily="18" charset="0"/>
                <a:cs typeface="Times New Roman" panose="02020603050405020304" pitchFamily="18" charset="0"/>
              </a:rPr>
              <a:t>Questo sostegno permise a Reni di produrre alcune delle sue opere più celebri, come "San Sebastiano" e "L'Assunzione della Vergine". Il rapporto con </a:t>
            </a:r>
            <a:r>
              <a:rPr lang="it-IT" dirty="0" err="1">
                <a:latin typeface="Times New Roman" panose="02020603050405020304" pitchFamily="18" charset="0"/>
                <a:cs typeface="Times New Roman" panose="02020603050405020304" pitchFamily="18" charset="0"/>
              </a:rPr>
              <a:t>Sfondrato</a:t>
            </a:r>
            <a:r>
              <a:rPr lang="it-IT" dirty="0">
                <a:latin typeface="Times New Roman" panose="02020603050405020304" pitchFamily="18" charset="0"/>
                <a:cs typeface="Times New Roman" panose="02020603050405020304" pitchFamily="18" charset="0"/>
              </a:rPr>
              <a:t> non era solo economico, ma anche basato su una profonda stima reciproca e sulla condivisione di ideali artistici e spirituali.</a:t>
            </a:r>
          </a:p>
          <a:p>
            <a:pPr>
              <a:lnSpc>
                <a:spcPct val="107000"/>
              </a:lnSpc>
              <a:spcAft>
                <a:spcPts val="800"/>
              </a:spcAft>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Immagine 7" descr="Immagine che contiene Viso umano, persona, aria aperta, dipinto&#10;&#10;Descrizione generata automaticamente">
            <a:extLst>
              <a:ext uri="{FF2B5EF4-FFF2-40B4-BE49-F238E27FC236}">
                <a16:creationId xmlns:a16="http://schemas.microsoft.com/office/drawing/2014/main" id="{ACF05331-4598-D2F0-7B7F-2D4923416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4522" y="119085"/>
            <a:ext cx="3887655" cy="5491038"/>
          </a:xfrm>
          <a:prstGeom prst="rect">
            <a:avLst/>
          </a:prstGeom>
        </p:spPr>
      </p:pic>
      <p:sp>
        <p:nvSpPr>
          <p:cNvPr id="17" name="CasellaDiTesto 16">
            <a:extLst>
              <a:ext uri="{FF2B5EF4-FFF2-40B4-BE49-F238E27FC236}">
                <a16:creationId xmlns:a16="http://schemas.microsoft.com/office/drawing/2014/main" id="{6C685309-8D7A-D480-5AAF-A83D8225CE3C}"/>
              </a:ext>
            </a:extLst>
          </p:cNvPr>
          <p:cNvSpPr txBox="1"/>
          <p:nvPr/>
        </p:nvSpPr>
        <p:spPr>
          <a:xfrm>
            <a:off x="5725313" y="3029891"/>
            <a:ext cx="2442410" cy="923330"/>
          </a:xfrm>
          <a:prstGeom prst="rect">
            <a:avLst/>
          </a:prstGeom>
          <a:noFill/>
        </p:spPr>
        <p:txBody>
          <a:bodyPr wrap="square">
            <a:spAutoFit/>
          </a:bodyPr>
          <a:lstStyle/>
          <a:p>
            <a:pPr algn="r"/>
            <a:r>
              <a:rPr lang="it-IT" dirty="0"/>
              <a:t>Guido Reni, San Sebastiano, Genova, Palazzo Rosso</a:t>
            </a:r>
          </a:p>
        </p:txBody>
      </p:sp>
    </p:spTree>
    <p:extLst>
      <p:ext uri="{BB962C8B-B14F-4D97-AF65-F5344CB8AC3E}">
        <p14:creationId xmlns:p14="http://schemas.microsoft.com/office/powerpoint/2010/main" val="101923024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1374</TotalTime>
  <Words>1746</Words>
  <Application>Microsoft Office PowerPoint</Application>
  <PresentationFormat>Widescreen</PresentationFormat>
  <Paragraphs>105</Paragraphs>
  <Slides>11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Aptos</vt:lpstr>
      <vt:lpstr>Arial</vt:lpstr>
      <vt:lpstr>Calibri</vt:lpstr>
      <vt:lpstr>Calibri Light</vt:lpstr>
      <vt:lpstr>Times New Roman</vt:lpstr>
      <vt:lpstr>Tema di Office</vt:lpstr>
      <vt:lpstr>MERCATO DELL’ARTE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32</cp:revision>
  <dcterms:created xsi:type="dcterms:W3CDTF">2022-04-26T11:54:05Z</dcterms:created>
  <dcterms:modified xsi:type="dcterms:W3CDTF">2024-08-04T07:35:35Z</dcterms:modified>
</cp:coreProperties>
</file>