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91" r:id="rId2"/>
    <p:sldId id="256" r:id="rId3"/>
    <p:sldId id="327" r:id="rId4"/>
    <p:sldId id="328" r:id="rId5"/>
    <p:sldId id="341" r:id="rId6"/>
    <p:sldId id="343" r:id="rId7"/>
    <p:sldId id="342" r:id="rId8"/>
    <p:sldId id="335" r:id="rId9"/>
    <p:sldId id="336" r:id="rId10"/>
    <p:sldId id="323" r:id="rId11"/>
    <p:sldId id="329" r:id="rId12"/>
    <p:sldId id="324" r:id="rId13"/>
    <p:sldId id="326" r:id="rId14"/>
    <p:sldId id="34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6633"/>
    <a:srgbClr val="CCCCFF"/>
    <a:srgbClr val="FFFF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02" autoAdjust="0"/>
  </p:normalViewPr>
  <p:slideViewPr>
    <p:cSldViewPr snapToGrid="0">
      <p:cViewPr varScale="1">
        <p:scale>
          <a:sx n="65" d="100"/>
          <a:sy n="65" d="100"/>
        </p:scale>
        <p:origin x="-696" y="-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29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1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08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7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3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0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0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9286-EFB0-477D-9484-A61E470075DE}" type="datetimeFigureOut">
              <a:rPr lang="de-DE" smtClean="0"/>
              <a:t>17.11.2022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2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260060"/>
            <a:ext cx="9144000" cy="32499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it-IT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 cooperazione rafforzata</a:t>
            </a:r>
            <a:br>
              <a:rPr lang="it-IT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160938"/>
            <a:ext cx="9144000" cy="14764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>Appunti</a:t>
            </a:r>
          </a:p>
          <a:p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>Per il corso di Diritto dell’Unione europea</a:t>
            </a:r>
            <a:endParaRPr lang="it-IT" sz="2200" dirty="0">
              <a:solidFill>
                <a:schemeClr val="accent4">
                  <a:lumMod val="75000"/>
                </a:schemeClr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42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LIMITI MATERIALI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32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nella</a:t>
            </a: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rafforzata</a:t>
            </a:r>
            <a:endParaRPr lang="en-US" b="1" u="sng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3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16557" y="562063"/>
            <a:ext cx="10476360" cy="5998128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limiti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funzionali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art. 20 TUE: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finalità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promuovere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la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realizzazione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degli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obiettivi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dell’UE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di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proteggere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I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suoi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interessi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e di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rafforzare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il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processo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integrazione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→ la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cooperazione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rafforzata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NON PUO’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realizzazione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l’integrazione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differenziata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in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senso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regressivo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*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limiti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materiali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(art. 326 TFUE) : 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NO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pregiudizio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al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mercato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interno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alla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coesione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economica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sociale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e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territoriale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NO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ostacoli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NE’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discriminazioni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agli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scambi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tra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membri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, NO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distorsioni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concorrenza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tra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gli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membri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→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salvaguardata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solo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l’integrità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> del </a:t>
            </a:r>
            <a:r>
              <a:rPr lang="en-US" sz="3600" dirty="0" err="1">
                <a:solidFill>
                  <a:srgbClr val="FF0000"/>
                </a:solidFill>
                <a:latin typeface="Calibri"/>
                <a:cs typeface="Calibri"/>
              </a:rPr>
              <a:t>mercato</a:t>
            </a:r>
            <a: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*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utilizzabile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solo “in ultima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istanza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” (art. 20, par. 2 TUE)</a:t>
            </a:r>
            <a:endParaRPr lang="en-US" sz="3600" b="1" dirty="0">
              <a:solidFill>
                <a:srgbClr val="00B0F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49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LIMITI PROCEDURALI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e ISTITUZIONALI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(panorama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relativo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alla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generalità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degli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strumenti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5205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83001" y="242684"/>
            <a:ext cx="10476360" cy="6191672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consenso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degli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Stati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che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NON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usufruiscono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della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differenziazione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: è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sempre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presente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.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Possibile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però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l’avvio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di una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cooperazione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rafforzata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“in modo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conflittuale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” (=senza il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consenso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degli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Stati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“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esclusi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”)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/>
            </a: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</a:b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principio di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apertura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(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diritto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al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riassorbimento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): sempre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presente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[</a:t>
            </a:r>
            <a:r>
              <a:rPr lang="en-US" sz="3100" dirty="0" err="1">
                <a:solidFill>
                  <a:srgbClr val="FF0000"/>
                </a:solidFill>
                <a:latin typeface="Calibri"/>
                <a:cs typeface="Calibri"/>
              </a:rPr>
              <a:t>vedi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i="1" dirty="0">
                <a:solidFill>
                  <a:srgbClr val="FF0000"/>
                </a:solidFill>
                <a:latin typeface="Calibri"/>
                <a:cs typeface="Calibri"/>
              </a:rPr>
              <a:t>infra I </a:t>
            </a:r>
            <a:r>
              <a:rPr lang="en-US" sz="3100" i="1" dirty="0" err="1">
                <a:solidFill>
                  <a:srgbClr val="FF0000"/>
                </a:solidFill>
                <a:latin typeface="Calibri"/>
                <a:cs typeface="Calibri"/>
              </a:rPr>
              <a:t>dettagli</a:t>
            </a:r>
            <a:r>
              <a:rPr lang="en-US" sz="310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Calibri"/>
                <a:cs typeface="Calibri"/>
              </a:rPr>
              <a:t>sulla</a:t>
            </a:r>
            <a:r>
              <a:rPr lang="en-US" sz="310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Calibri"/>
                <a:cs typeface="Calibri"/>
              </a:rPr>
              <a:t>cooperazione</a:t>
            </a:r>
            <a:r>
              <a:rPr lang="en-US" sz="310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Calibri"/>
                <a:cs typeface="Calibri"/>
              </a:rPr>
              <a:t>rafforzata</a:t>
            </a:r>
            <a:r>
              <a:rPr lang="en-US" sz="3100" dirty="0">
                <a:solidFill>
                  <a:srgbClr val="FF0000"/>
                </a:solidFill>
                <a:latin typeface="Calibri"/>
                <a:cs typeface="Calibri"/>
              </a:rPr>
              <a:t>]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¤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nei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procedimenti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di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adozione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di </a:t>
            </a:r>
            <a:r>
              <a:rPr lang="en-US" sz="3100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atti</a:t>
            </a: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	-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processo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decisionale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nel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Consiglio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: I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governi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degli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“ESCLUSI” non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partecipano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mai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al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voto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b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</a:b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	-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funzionamento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degli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organi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NON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rappresentativi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di 	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Stati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: sempre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nel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plenum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della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loro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  <a:latin typeface="Bradley Hand ITC" panose="03070402050302030203" pitchFamily="66" charset="0"/>
                <a:cs typeface="Calibri"/>
              </a:rPr>
              <a:t>composizione</a:t>
            </a:r>
            <a:endParaRPr lang="en-US" sz="3100" dirty="0">
              <a:solidFill>
                <a:schemeClr val="accent5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66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Principio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apertura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Modus operandi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nella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c</a:t>
            </a:r>
            <a:r>
              <a:rPr lang="en-US" sz="3200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ooperazione</a:t>
            </a:r>
            <a:r>
              <a:rPr lang="en-US" sz="3200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 </a:t>
            </a:r>
            <a:r>
              <a:rPr lang="en-US" sz="3200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rafforzata</a:t>
            </a:r>
            <a:r>
              <a:rPr lang="en-US" sz="3200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(art. 331 TFUE)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Baskerville Old Face" panose="02020602080505020303" pitchFamily="18" charset="0"/>
              </a:rPr>
              <a:t>- Lo </a:t>
            </a:r>
            <a:r>
              <a:rPr lang="en-US" sz="3200" b="1" dirty="0" err="1">
                <a:latin typeface="Baskerville Old Face" panose="02020602080505020303" pitchFamily="18" charset="0"/>
              </a:rPr>
              <a:t>Stato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che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intende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unirsi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alla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coperazione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rafforzata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latin typeface="Baskerville Old Face" panose="02020602080505020303" pitchFamily="18" charset="0"/>
              </a:rPr>
              <a:t>notifica</a:t>
            </a:r>
            <a:r>
              <a:rPr lang="en-US" sz="3200" b="1" dirty="0">
                <a:latin typeface="Baskerville Old Face" panose="02020602080505020303" pitchFamily="18" charset="0"/>
              </a:rPr>
              <a:t> al </a:t>
            </a:r>
            <a:r>
              <a:rPr lang="en-US" sz="3200" b="1" dirty="0" err="1">
                <a:latin typeface="Baskerville Old Face" panose="02020602080505020303" pitchFamily="18" charset="0"/>
              </a:rPr>
              <a:t>Consiglio</a:t>
            </a:r>
            <a:r>
              <a:rPr lang="en-US" sz="3200" b="1" dirty="0">
                <a:latin typeface="Baskerville Old Face" panose="02020602080505020303" pitchFamily="18" charset="0"/>
              </a:rPr>
              <a:t> e </a:t>
            </a:r>
            <a:r>
              <a:rPr lang="en-US" sz="3200" b="1" dirty="0" err="1">
                <a:latin typeface="Baskerville Old Face" panose="02020602080505020303" pitchFamily="18" charset="0"/>
              </a:rPr>
              <a:t>alla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Commissione</a:t>
            </a: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Baskerville Old Face" panose="02020602080505020303" pitchFamily="18" charset="0"/>
              </a:rPr>
              <a:t>- La </a:t>
            </a:r>
            <a:r>
              <a:rPr lang="en-US" sz="3200" b="1" dirty="0" err="1">
                <a:latin typeface="Baskerville Old Face" panose="02020602080505020303" pitchFamily="18" charset="0"/>
              </a:rPr>
              <a:t>Commissione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latin typeface="Baskerville Old Face" panose="02020602080505020303" pitchFamily="18" charset="0"/>
              </a:rPr>
              <a:t>conferma</a:t>
            </a:r>
            <a:r>
              <a:rPr lang="en-US" sz="3200" b="1" dirty="0">
                <a:latin typeface="Baskerville Old Face" panose="02020602080505020303" pitchFamily="18" charset="0"/>
              </a:rPr>
              <a:t> la </a:t>
            </a:r>
            <a:r>
              <a:rPr lang="en-US" sz="3200" b="1" dirty="0" err="1">
                <a:latin typeface="Baskerville Old Face" panose="02020602080505020303" pitchFamily="18" charset="0"/>
              </a:rPr>
              <a:t>partecipazione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entro</a:t>
            </a:r>
            <a:r>
              <a:rPr lang="en-US" sz="3200" b="1" dirty="0">
                <a:latin typeface="Baskerville Old Face" panose="02020602080505020303" pitchFamily="18" charset="0"/>
              </a:rPr>
              <a:t> 4 </a:t>
            </a:r>
            <a:r>
              <a:rPr lang="en-US" sz="3200" b="1" dirty="0" err="1">
                <a:latin typeface="Baskerville Old Face" panose="02020602080505020303" pitchFamily="18" charset="0"/>
              </a:rPr>
              <a:t>mesi</a:t>
            </a: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latin typeface="Baskerville Old Face" panose="02020602080505020303" pitchFamily="18" charset="0"/>
              </a:rPr>
              <a:t>(</a:t>
            </a:r>
            <a:r>
              <a:rPr lang="en-US" sz="3200" b="1" dirty="0" err="1">
                <a:latin typeface="Baskerville Old Face" panose="02020602080505020303" pitchFamily="18" charset="0"/>
              </a:rPr>
              <a:t>eventualmente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adotta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misure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transitorie</a:t>
            </a:r>
            <a:r>
              <a:rPr lang="en-US" sz="3200" b="1" dirty="0">
                <a:latin typeface="Baskerville Old Face" panose="02020602080505020303" pitchFamily="18" charset="0"/>
              </a:rPr>
              <a:t>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3200" b="1" dirty="0">
                <a:latin typeface="Baskerville Old Face" panose="02020602080505020303" pitchFamily="18" charset="0"/>
              </a:rPr>
              <a:t>La </a:t>
            </a:r>
            <a:r>
              <a:rPr lang="en-US" sz="3200" b="1" dirty="0" err="1">
                <a:latin typeface="Baskerville Old Face" panose="02020602080505020303" pitchFamily="18" charset="0"/>
              </a:rPr>
              <a:t>Commissione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latin typeface="Baskerville Old Face" panose="02020602080505020303" pitchFamily="18" charset="0"/>
              </a:rPr>
              <a:t>riesamina</a:t>
            </a:r>
            <a:r>
              <a:rPr lang="en-US" sz="3200" b="1" dirty="0">
                <a:latin typeface="Baskerville Old Face" panose="02020602080505020303" pitchFamily="18" charset="0"/>
              </a:rPr>
              <a:t> se </a:t>
            </a:r>
            <a:r>
              <a:rPr lang="en-US" sz="3200" b="1" dirty="0" err="1">
                <a:latin typeface="Baskerville Old Face" panose="02020602080505020303" pitchFamily="18" charset="0"/>
              </a:rPr>
              <a:t>condizioni</a:t>
            </a:r>
            <a:r>
              <a:rPr lang="en-US" sz="3200" b="1" dirty="0">
                <a:latin typeface="Baskerville Old Face" panose="02020602080505020303" pitchFamily="18" charset="0"/>
              </a:rPr>
              <a:t> di </a:t>
            </a:r>
            <a:r>
              <a:rPr lang="en-US" sz="3200" b="1" dirty="0" err="1">
                <a:latin typeface="Baskerville Old Face" panose="02020602080505020303" pitchFamily="18" charset="0"/>
              </a:rPr>
              <a:t>partecipazione</a:t>
            </a:r>
            <a:r>
              <a:rPr lang="en-US" sz="3200" b="1" dirty="0">
                <a:latin typeface="Baskerville Old Face" panose="02020602080505020303" pitchFamily="18" charset="0"/>
              </a:rPr>
              <a:t> non </a:t>
            </a:r>
            <a:r>
              <a:rPr lang="en-US" sz="3200" b="1" dirty="0" err="1">
                <a:latin typeface="Baskerville Old Face" panose="02020602080505020303" pitchFamily="18" charset="0"/>
              </a:rPr>
              <a:t>soddisfatte</a:t>
            </a:r>
            <a:r>
              <a:rPr lang="en-US" sz="3200" b="1" dirty="0">
                <a:latin typeface="Baskerville Old Face" panose="02020602080505020303" pitchFamily="18" charset="0"/>
              </a:rPr>
              <a:t> (</a:t>
            </a:r>
            <a:r>
              <a:rPr lang="en-US" sz="3200" b="1" dirty="0" err="1">
                <a:latin typeface="Baskerville Old Face" panose="02020602080505020303" pitchFamily="18" charset="0"/>
              </a:rPr>
              <a:t>dopo</a:t>
            </a:r>
            <a:r>
              <a:rPr lang="en-US" sz="3200" b="1" dirty="0">
                <a:latin typeface="Baskerville Old Face" panose="02020602080505020303" pitchFamily="18" charset="0"/>
              </a:rPr>
              <a:t> aver </a:t>
            </a:r>
            <a:r>
              <a:rPr lang="en-US" sz="3200" b="1" dirty="0" err="1">
                <a:latin typeface="Baskerville Old Face" panose="02020602080505020303" pitchFamily="18" charset="0"/>
              </a:rPr>
              <a:t>indicato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misure</a:t>
            </a:r>
            <a:r>
              <a:rPr lang="en-US" sz="3200" b="1" dirty="0">
                <a:latin typeface="Baskerville Old Face" panose="02020602080505020303" pitchFamily="18" charset="0"/>
              </a:rPr>
              <a:t> e </a:t>
            </a:r>
            <a:r>
              <a:rPr lang="en-US" sz="3200" b="1" dirty="0" err="1">
                <a:latin typeface="Baskerville Old Face" panose="02020602080505020303" pitchFamily="18" charset="0"/>
              </a:rPr>
              <a:t>termine</a:t>
            </a:r>
            <a:r>
              <a:rPr lang="en-US" sz="3200" b="1" dirty="0">
                <a:latin typeface="Baskerville Old Face" panose="02020602080505020303" pitchFamily="18" charset="0"/>
              </a:rPr>
              <a:t>)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3200" b="1" dirty="0">
                <a:latin typeface="Baskerville Old Face" panose="02020602080505020303" pitchFamily="18" charset="0"/>
              </a:rPr>
              <a:t>Se </a:t>
            </a:r>
            <a:r>
              <a:rPr lang="en-US" sz="3200" b="1" dirty="0" err="1">
                <a:latin typeface="Baskerville Old Face" panose="02020602080505020303" pitchFamily="18" charset="0"/>
              </a:rPr>
              <a:t>ancora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condizioni</a:t>
            </a:r>
            <a:r>
              <a:rPr lang="en-US" sz="3200" b="1" dirty="0">
                <a:latin typeface="Baskerville Old Face" panose="02020602080505020303" pitchFamily="18" charset="0"/>
              </a:rPr>
              <a:t> non </a:t>
            </a:r>
            <a:r>
              <a:rPr lang="en-US" sz="3200" b="1" dirty="0" err="1">
                <a:latin typeface="Baskerville Old Face" panose="02020602080505020303" pitchFamily="18" charset="0"/>
              </a:rPr>
              <a:t>soddisfatte</a:t>
            </a:r>
            <a:r>
              <a:rPr lang="en-US" sz="3200" b="1" dirty="0">
                <a:latin typeface="Baskerville Old Face" panose="02020602080505020303" pitchFamily="18" charset="0"/>
              </a:rPr>
              <a:t>, lo SM </a:t>
            </a:r>
            <a:r>
              <a:rPr lang="en-US" sz="3200" b="1" dirty="0" err="1">
                <a:latin typeface="Baskerville Old Face" panose="02020602080505020303" pitchFamily="18" charset="0"/>
              </a:rPr>
              <a:t>può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chiedere</a:t>
            </a:r>
            <a:r>
              <a:rPr lang="en-US" sz="3200" b="1" dirty="0">
                <a:latin typeface="Baskerville Old Face" panose="02020602080505020303" pitchFamily="18" charset="0"/>
              </a:rPr>
              <a:t> </a:t>
            </a:r>
            <a:r>
              <a:rPr lang="en-US" sz="3200" b="1" dirty="0" err="1">
                <a:latin typeface="Baskerville Old Face" panose="02020602080505020303" pitchFamily="18" charset="0"/>
              </a:rPr>
              <a:t>decisione</a:t>
            </a:r>
            <a:r>
              <a:rPr lang="en-US" sz="3200" b="1" dirty="0">
                <a:latin typeface="Baskerville Old Face" panose="02020602080505020303" pitchFamily="18" charset="0"/>
              </a:rPr>
              <a:t> del </a:t>
            </a:r>
            <a:r>
              <a:rPr lang="en-US" sz="3200" b="1" dirty="0" err="1">
                <a:latin typeface="Baskerville Old Face" panose="02020602080505020303" pitchFamily="18" charset="0"/>
              </a:rPr>
              <a:t>Consiglio</a:t>
            </a:r>
            <a:r>
              <a:rPr lang="en-US" sz="3200" b="1" dirty="0"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u="sng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925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INQUADRAMENTO GENERALE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342358"/>
            <a:ext cx="10515600" cy="308664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askerville Old Face" panose="02020602080505020303" pitchFamily="18" charset="0"/>
              </a:rPr>
              <a:t/>
            </a:r>
            <a:br>
              <a:rPr lang="en-US" dirty="0">
                <a:latin typeface="Baskerville Old Face" panose="02020602080505020303" pitchFamily="18" charset="0"/>
              </a:rPr>
            </a:br>
            <a:r>
              <a:rPr lang="en-US" sz="4400" dirty="0" err="1">
                <a:latin typeface="Baskerville Old Face" panose="02020602080505020303" pitchFamily="18" charset="0"/>
              </a:rPr>
              <a:t>Integrazione</a:t>
            </a:r>
            <a:r>
              <a:rPr lang="en-US" sz="4400" dirty="0">
                <a:latin typeface="Baskerville Old Face" panose="02020602080505020303" pitchFamily="18" charset="0"/>
              </a:rPr>
              <a:t> </a:t>
            </a:r>
            <a:r>
              <a:rPr lang="en-US" sz="4400" dirty="0" err="1">
                <a:latin typeface="Baskerville Old Face" panose="02020602080505020303" pitchFamily="18" charset="0"/>
              </a:rPr>
              <a:t>differenziata</a:t>
            </a:r>
            <a:r>
              <a:rPr lang="en-US" sz="4400" dirty="0">
                <a:latin typeface="Baskerville Old Face" panose="02020602080505020303" pitchFamily="18" charset="0"/>
              </a:rPr>
              <a:t/>
            </a:r>
            <a:br>
              <a:rPr lang="en-US" sz="4400" dirty="0">
                <a:latin typeface="Baskerville Old Face" panose="02020602080505020303" pitchFamily="18" charset="0"/>
              </a:rPr>
            </a:br>
            <a:r>
              <a:rPr lang="en-US" sz="4400" dirty="0">
                <a:latin typeface="Baskerville Old Face" panose="02020602080505020303" pitchFamily="18" charset="0"/>
              </a:rPr>
              <a:t>=</a:t>
            </a:r>
            <a:br>
              <a:rPr lang="en-US" sz="4400" dirty="0">
                <a:latin typeface="Baskerville Old Face" panose="02020602080505020303" pitchFamily="18" charset="0"/>
              </a:rPr>
            </a:br>
            <a:r>
              <a:rPr lang="en-US" sz="4000" dirty="0" err="1">
                <a:latin typeface="Baskerville Old Face" panose="02020602080505020303" pitchFamily="18" charset="0"/>
              </a:rPr>
              <a:t>norme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finalizzate</a:t>
            </a:r>
            <a:r>
              <a:rPr lang="en-US" sz="4000" dirty="0">
                <a:latin typeface="Baskerville Old Face" panose="02020602080505020303" pitchFamily="18" charset="0"/>
              </a:rPr>
              <a:t> a </a:t>
            </a:r>
            <a:r>
              <a:rPr lang="en-US" sz="4000" dirty="0" err="1">
                <a:latin typeface="Baskerville Old Face" panose="02020602080505020303" pitchFamily="18" charset="0"/>
              </a:rPr>
              <a:t>realizzare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gli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obiettivi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dell’UE</a:t>
            </a:r>
            <a:r>
              <a:rPr lang="en-US" sz="4000" dirty="0">
                <a:latin typeface="Baskerville Old Face" panose="02020602080505020303" pitchFamily="18" charset="0"/>
              </a:rPr>
              <a:t> ma </a:t>
            </a:r>
            <a:r>
              <a:rPr lang="en-US" sz="4000" dirty="0" err="1">
                <a:latin typeface="Baskerville Old Face" panose="02020602080505020303" pitchFamily="18" charset="0"/>
              </a:rPr>
              <a:t>indirizzate</a:t>
            </a:r>
            <a:r>
              <a:rPr lang="en-US" sz="4000" dirty="0">
                <a:latin typeface="Baskerville Old Face" panose="02020602080505020303" pitchFamily="18" charset="0"/>
              </a:rPr>
              <a:t> a un </a:t>
            </a:r>
            <a:r>
              <a:rPr lang="en-US" sz="4000" dirty="0" err="1">
                <a:latin typeface="Baskerville Old Face" panose="02020602080505020303" pitchFamily="18" charset="0"/>
              </a:rPr>
              <a:t>numero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limitato</a:t>
            </a:r>
            <a:r>
              <a:rPr lang="en-US" sz="4000" dirty="0">
                <a:latin typeface="Baskerville Old Face" panose="02020602080505020303" pitchFamily="18" charset="0"/>
              </a:rPr>
              <a:t> di </a:t>
            </a:r>
            <a:r>
              <a:rPr lang="en-US" sz="4000" dirty="0" err="1">
                <a:latin typeface="Baskerville Old Face" panose="02020602080505020303" pitchFamily="18" charset="0"/>
              </a:rPr>
              <a:t>Stati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membri</a:t>
            </a:r>
            <a:r>
              <a:rPr lang="en-US" sz="4000" dirty="0">
                <a:latin typeface="Baskerville Old Face" panose="02020602080505020303" pitchFamily="18" charset="0"/>
              </a:rPr>
              <a:t/>
            </a:r>
            <a:br>
              <a:rPr lang="en-US" sz="4000" dirty="0">
                <a:latin typeface="Baskerville Old Face" panose="02020602080505020303" pitchFamily="18" charset="0"/>
              </a:rPr>
            </a:br>
            <a:endParaRPr lang="it-IT" sz="4000" dirty="0">
              <a:latin typeface="Baskerville Old Face" panose="02020602080505020303" pitchFamily="18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3739939"/>
            <a:ext cx="10515600" cy="289487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dirty="0">
                <a:solidFill>
                  <a:srgbClr val="996633"/>
                </a:solidFill>
                <a:latin typeface="Baskerville Old Face" panose="02020602080505020303" pitchFamily="18" charset="0"/>
              </a:rPr>
              <a:t>MACRODISTINZIONE</a:t>
            </a:r>
          </a:p>
          <a:p>
            <a:pPr algn="just"/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interna 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→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realizzata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attraverso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norme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					di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diritto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dell’UE</a:t>
            </a:r>
            <a:endParaRPr lang="en-US" sz="3600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esterna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→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realizzata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attraverso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trattati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internazionali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stipulate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tra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un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numero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limitato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di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Stati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membri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(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trattati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i="1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inter se –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trattati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paralleli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– </a:t>
            </a:r>
            <a:r>
              <a:rPr lang="en-US" sz="3600" dirty="0" err="1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trattati</a:t>
            </a:r>
            <a:r>
              <a:rPr lang="en-US" sz="3600" dirty="0">
                <a:solidFill>
                  <a:srgbClr val="0070C0"/>
                </a:solidFill>
                <a:latin typeface="Baskerville Old Face" panose="02020602080505020303" pitchFamily="18" charset="0"/>
                <a:cs typeface="Calibri" panose="020F0502020204030204" pitchFamily="34" charset="0"/>
              </a:rPr>
              <a:t> satellite)</a:t>
            </a:r>
            <a:endParaRPr lang="it-IT" sz="3600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281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Strumenti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„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interna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“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120747"/>
              </p:ext>
            </p:extLst>
          </p:nvPr>
        </p:nvGraphicFramePr>
        <p:xfrm>
          <a:off x="601211" y="1225185"/>
          <a:ext cx="11066463" cy="563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8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888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888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3455">
                <a:tc>
                  <a:txBody>
                    <a:bodyPr/>
                    <a:lstStyle/>
                    <a:p>
                      <a:r>
                        <a:rPr lang="it-IT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Fonte/Meccanismo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 interessati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Unione economica e monetaria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Protocollo 15 – Protocollo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UK – DK («con esenzione»)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Unione economica e monetaria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Art. 139 TFUE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 «con deroga»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Spazio libertà sicurezza e giustizia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Protocollo 21 – Protocollo 22 (artt. 1-3 + art. 8 e allegato)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UK e Irlanda - DK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in particolare  «Schengen» (controlli alle frontiere interne e gestione/controlli alle frontiere esterne)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Protocollo 19 - Protocollo 22 (art. 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UK e Irlanda – DK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Politica di difesa comune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Protocollo 22 (art. 5)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Competenze non esclusive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>
                          <a:solidFill>
                            <a:srgbClr val="FF0000"/>
                          </a:solidFill>
                        </a:rPr>
                        <a:t>Cooperazione rafforzata (artt. 20 TUE e 326-334 TFUE)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Tutti (potenzialmente)</a:t>
                      </a:r>
                    </a:p>
                    <a:p>
                      <a:r>
                        <a:rPr lang="it-IT" dirty="0"/>
                        <a:t>[</a:t>
                      </a:r>
                      <a:r>
                        <a:rPr lang="it-IT" i="1" dirty="0"/>
                        <a:t>minimo</a:t>
                      </a:r>
                      <a:r>
                        <a:rPr lang="it-IT" i="1" baseline="0" dirty="0"/>
                        <a:t> </a:t>
                      </a:r>
                      <a:r>
                        <a:rPr lang="it-IT" i="1" dirty="0"/>
                        <a:t>9 devono partecipare</a:t>
                      </a:r>
                      <a:r>
                        <a:rPr lang="it-IT" i="0" dirty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Politica di sicurezza e difesa comune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Cooperazione</a:t>
                      </a:r>
                      <a:r>
                        <a:rPr lang="it-IT" baseline="0" dirty="0"/>
                        <a:t> strutturata permanente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Tutti (potenzialmente, senza limiti minimi)/</a:t>
                      </a:r>
                      <a:r>
                        <a:rPr lang="it-IT" i="1" dirty="0"/>
                        <a:t>rispondono a criteri più elevati in tema di capacità militare</a:t>
                      </a:r>
                      <a:endParaRPr lang="it-IT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61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Strumenti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differenziazione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esterna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318062"/>
              </p:ext>
            </p:extLst>
          </p:nvPr>
        </p:nvGraphicFramePr>
        <p:xfrm>
          <a:off x="609600" y="1690688"/>
          <a:ext cx="11066463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8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888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888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Strumento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Tipologia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 interessati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Trattato istitutivo Meccanismo europeo di stabilità (MES)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Prevista nel diritto</a:t>
                      </a:r>
                      <a:r>
                        <a:rPr lang="it-IT" baseline="0" dirty="0"/>
                        <a:t> UE</a:t>
                      </a:r>
                      <a:r>
                        <a:rPr lang="it-IT" dirty="0"/>
                        <a:t> (art. 136, par. 3 TFUE)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 Euro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Accordo sul Tribunale unificato dei Brevetti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Previsto nel diritto UE (regolamenti sui sul regime brevettuale unitario)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 partecipanti</a:t>
                      </a:r>
                      <a:r>
                        <a:rPr lang="it-IT" baseline="0" dirty="0"/>
                        <a:t> alla cooperazione rafforzata sul regime </a:t>
                      </a:r>
                      <a:r>
                        <a:rPr lang="it-IT" baseline="0" dirty="0" err="1"/>
                        <a:t>brev</a:t>
                      </a:r>
                      <a:r>
                        <a:rPr lang="it-IT" baseline="0" dirty="0"/>
                        <a:t>. Unit.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Accordo sul trasferimento e la messa in comune dei contributi al Fondi di risoluzione unico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Prevista nel diritto UE (regolamento istitutivo del Meccanismo di risoluzione unico)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Stati Euro e altri «volontari»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Trattato sulla stabilità,</a:t>
                      </a:r>
                      <a:r>
                        <a:rPr lang="it-IT" baseline="0" dirty="0"/>
                        <a:t> sul coordinamento e sulla </a:t>
                      </a:r>
                      <a:r>
                        <a:rPr lang="it-IT" baseline="0" dirty="0" err="1"/>
                        <a:t>governance</a:t>
                      </a:r>
                      <a:r>
                        <a:rPr lang="it-IT" baseline="0" dirty="0"/>
                        <a:t> (c.d. Fiscal Compact)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Differenziazione esterna occasionale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Tutti tranne UK e Repubblica Ceca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Trattato </a:t>
                      </a:r>
                      <a:r>
                        <a:rPr lang="it-IT" dirty="0" err="1"/>
                        <a:t>Prum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Differenziazione esterna occasionale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(ormai «rimpatriato»)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Convenzioni</a:t>
                      </a:r>
                      <a:r>
                        <a:rPr lang="it-IT" baseline="0" dirty="0"/>
                        <a:t> Schengen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Differenziazione esterna occasionale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(ormai «rimpatriato»)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680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905733"/>
            <a:ext cx="10071279" cy="409534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SPECIFICITÁ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della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rafforzata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rispetto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agli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altri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strumenti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differenziata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40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5976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006600"/>
                </a:solidFill>
              </a:rPr>
              <a:t>SINTESI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60352"/>
            <a:ext cx="10515600" cy="46166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lo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strumento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generalista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differenziata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mentre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tutti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gli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altri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strumenti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sono</a:t>
            </a:r>
            <a:r>
              <a:rPr lang="en-US" sz="18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settoriali</a:t>
            </a:r>
            <a:endParaRPr lang="en-US" sz="1800" b="1" u="sng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Si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applica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all’adozione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nuovo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diritto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secondario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cioé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a dire </a:t>
            </a:r>
            <a:r>
              <a:rPr lang="en-US" b="1" u="sng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all’attivazione</a:t>
            </a:r>
            <a:r>
              <a:rPr lang="en-US" b="1" u="sng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b="1" u="sng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basi</a:t>
            </a:r>
            <a:r>
              <a:rPr lang="en-US" b="1" u="sng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giuridiche</a:t>
            </a:r>
            <a:r>
              <a:rPr lang="en-US" b="1" u="sng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già</a:t>
            </a:r>
            <a:r>
              <a:rPr lang="en-US" b="1" u="sng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presenti</a:t>
            </a:r>
            <a:r>
              <a:rPr lang="en-US" b="1" u="sng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nei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Trattati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→ non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si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può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usare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per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ampliare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le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competenze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dell’UE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con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riferimento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a un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novero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ristretto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Stati</a:t>
            </a: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Baskerville Old Face" panose="02020602080505020303" pitchFamily="18" charset="0"/>
                <a:cs typeface="Calibri"/>
              </a:rPr>
              <a:t>membri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en-US" sz="1800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Introdotta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con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Amsterdam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nel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contesto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un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approfondito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dibattito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sull’Europa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“a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più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velocità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Dibattito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:	-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necessità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flessibilità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per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l’approfondimento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dell’integrazione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verticale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(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dovuta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al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grande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sviluppo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i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in </a:t>
            </a:r>
            <a:r>
              <a:rPr lang="en-US" sz="1800" i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fieri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	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dell’integrazione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orizzontale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) 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	-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preoccupazioni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sulla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disintegrazione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del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diritto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dell’Unione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e del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suo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mercato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in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caso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flessibilità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Modificata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già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con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Nizza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e poi con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Trattato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Lisbona</a:t>
            </a:r>
            <a:endParaRPr lang="en-US" sz="1800" dirty="0">
              <a:solidFill>
                <a:srgbClr val="00660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Usata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 per la prima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volta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nel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2008 (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regolamento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sul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riconoscimento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delle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sentenze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divorzio</a:t>
            </a:r>
            <a:r>
              <a:rPr lang="en-US" sz="1800" dirty="0">
                <a:solidFill>
                  <a:srgbClr val="006600"/>
                </a:solidFill>
                <a:latin typeface="Baskerville Old Face" panose="02020602080505020303" pitchFamily="18" charset="0"/>
              </a:rPr>
              <a:t>)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e in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seguito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poche</a:t>
            </a:r>
            <a:r>
              <a:rPr lang="en-US" sz="1800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volte</a:t>
            </a:r>
          </a:p>
          <a:p>
            <a:pPr marL="0" indent="0" algn="just">
              <a:buNone/>
            </a:pP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Esempi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principali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: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istituzione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del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brevetto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unitario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(2010):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istituzione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dell’EPPO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(European Public Prosecutor Office),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finalizzato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al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perseguimento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reati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finanziari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contro</a:t>
            </a:r>
            <a:r>
              <a:rPr lang="en-US" sz="1800" b="1" u="sng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1800" b="1" u="sng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l’Unione</a:t>
            </a:r>
            <a:endParaRPr lang="en-US" sz="1800" b="1" u="sng" dirty="0">
              <a:solidFill>
                <a:srgbClr val="006600"/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endParaRPr lang="en-US" sz="1800" u="sng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92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Procedura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prevista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per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l‘attivazione</a:t>
            </a:r>
            <a:endParaRPr lang="de-DE" b="1" dirty="0">
              <a:solidFill>
                <a:srgbClr val="0066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Procedura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autorizzazione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normale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”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richiesta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degli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interessati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alla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la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propone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[= NO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Potere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dello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Stato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recalcitrante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” di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sottrarsi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]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Parlamento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europeo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approva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endParaRPr lang="en-US" sz="32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il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autorizza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 a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maggioranza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[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spazio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alle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cooperazioni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rafforzate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conflittuali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”] </a:t>
            </a:r>
            <a:endParaRPr lang="en-US" sz="32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Procedura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autorizzazione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Baskerville Old Face" panose="02020602080505020303" pitchFamily="18" charset="0"/>
              </a:rPr>
              <a:t>nella</a:t>
            </a: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PESC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7030A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richiesta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degli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interessati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al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l’Alto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Rappresentante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esprime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 un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parere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la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esprime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 un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parere</a:t>
            </a:r>
            <a:endParaRPr lang="en-US" sz="32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Parlamento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europeo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è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informato</a:t>
            </a:r>
            <a:endParaRPr lang="en-US" sz="3200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il </a:t>
            </a:r>
            <a:r>
              <a:rPr lang="en-US" sz="32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autorizza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 (</a:t>
            </a:r>
            <a:r>
              <a:rPr lang="en-US" sz="3200" b="1" u="sng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unanimità</a:t>
            </a:r>
            <a:r>
              <a:rPr lang="en-US" sz="3200" b="1" u="sng" dirty="0">
                <a:solidFill>
                  <a:srgbClr val="00B050"/>
                </a:solidFill>
                <a:latin typeface="Baskerville Old Face" panose="02020602080505020303" pitchFamily="18" charset="0"/>
              </a:rPr>
              <a:t>) 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[NO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spazio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alle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cooperazioni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rafforzate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 “</a:t>
            </a:r>
            <a:r>
              <a:rPr lang="en-US" sz="3200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conflittuali</a:t>
            </a:r>
            <a:r>
              <a:rPr lang="en-US" sz="3200" dirty="0">
                <a:solidFill>
                  <a:srgbClr val="0070C0"/>
                </a:solidFill>
                <a:latin typeface="Baskerville Old Face" panose="02020602080505020303" pitchFamily="18" charset="0"/>
              </a:rPr>
              <a:t>”]</a:t>
            </a:r>
            <a:endParaRPr lang="en-US" sz="32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u="sng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12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788699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Procedura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adozione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degli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atti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</a:b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oggetto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integrazione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differenziata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</a:b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in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regime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cooperazione</a:t>
            </a:r>
            <a:r>
              <a:rPr lang="de-DE" b="1" dirty="0">
                <a:solidFill>
                  <a:srgbClr val="00660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6600"/>
                </a:solidFill>
                <a:latin typeface="Baskerville Old Face" panose="02020602080505020303" pitchFamily="18" charset="0"/>
              </a:rPr>
              <a:t>rafforzata</a:t>
            </a:r>
            <a:endParaRPr lang="de-DE" b="1" dirty="0">
              <a:solidFill>
                <a:srgbClr val="0066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2340170"/>
            <a:ext cx="11067140" cy="428587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 Si </a:t>
            </a:r>
            <a:r>
              <a:rPr lang="en-US" sz="3200" dirty="0" err="1">
                <a:latin typeface="Baskerville Old Face" panose="02020602080505020303" pitchFamily="18" charset="0"/>
              </a:rPr>
              <a:t>applica</a:t>
            </a:r>
            <a:r>
              <a:rPr lang="en-US" sz="3200" dirty="0">
                <a:latin typeface="Baskerville Old Face" panose="02020602080505020303" pitchFamily="18" charset="0"/>
              </a:rPr>
              <a:t> la </a:t>
            </a:r>
            <a:r>
              <a:rPr lang="en-US" sz="3200" dirty="0" err="1">
                <a:latin typeface="Baskerville Old Face" panose="02020602080505020303" pitchFamily="18" charset="0"/>
              </a:rPr>
              <a:t>procedura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collegata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alla</a:t>
            </a:r>
            <a:r>
              <a:rPr lang="en-US" sz="3200" dirty="0">
                <a:latin typeface="Baskerville Old Face" panose="02020602080505020303" pitchFamily="18" charset="0"/>
              </a:rPr>
              <a:t> base </a:t>
            </a:r>
            <a:r>
              <a:rPr lang="en-US" sz="3200" dirty="0" err="1">
                <a:latin typeface="Baskerville Old Face" panose="02020602080505020303" pitchFamily="18" charset="0"/>
              </a:rPr>
              <a:t>giuridica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utilizzata</a:t>
            </a:r>
            <a:r>
              <a:rPr lang="en-US" sz="3200" dirty="0">
                <a:latin typeface="Baskerville Old Face" panose="02020602080505020303" pitchFamily="18" charset="0"/>
              </a:rPr>
              <a:t>, con </a:t>
            </a:r>
            <a:r>
              <a:rPr lang="en-US" sz="3200" dirty="0" err="1">
                <a:latin typeface="Baskerville Old Face" panose="02020602080505020303" pitchFamily="18" charset="0"/>
              </a:rPr>
              <a:t>queste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particolarità</a:t>
            </a:r>
            <a:r>
              <a:rPr lang="en-US" sz="3200" dirty="0">
                <a:latin typeface="Baskerville Old Face" panose="02020602080505020303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	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Commissione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: plenum (no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particolarità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Parlamento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europeo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: plenum (no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particolarità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)</a:t>
            </a:r>
            <a:endParaRPr lang="en-US" sz="24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Consiglio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: solo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gli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Stati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partecipanti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alla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cooperazione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rafforzata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prendono</a:t>
            </a: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 parte al 	</a:t>
            </a:r>
            <a:r>
              <a:rPr lang="en-US" sz="2400" dirty="0" err="1">
                <a:solidFill>
                  <a:srgbClr val="00B050"/>
                </a:solidFill>
                <a:latin typeface="Baskerville Old Face" panose="02020602080505020303" pitchFamily="18" charset="0"/>
              </a:rPr>
              <a:t>voto</a:t>
            </a:r>
            <a:endParaRPr lang="en-US" sz="2400" b="1" u="sng" dirty="0">
              <a:solidFill>
                <a:srgbClr val="00B05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→ la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maggioranza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qualificata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è “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calibrata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”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	 → 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l’unanimità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NON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tiene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conto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degli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Stati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che</a:t>
            </a:r>
            <a:r>
              <a:rPr lang="en-US" sz="2400" dirty="0">
                <a:solidFill>
                  <a:srgbClr val="00B050"/>
                </a:solidFill>
                <a:latin typeface="Calibri"/>
                <a:cs typeface="Calibri"/>
              </a:rPr>
              <a:t> NON </a:t>
            </a:r>
            <a:r>
              <a:rPr lang="en-US" sz="2400" dirty="0" err="1">
                <a:solidFill>
                  <a:srgbClr val="00B050"/>
                </a:solidFill>
                <a:latin typeface="Calibri"/>
                <a:cs typeface="Calibri"/>
              </a:rPr>
              <a:t>partecipano</a:t>
            </a:r>
            <a:r>
              <a:rPr lang="en-US" sz="3200" dirty="0">
                <a:solidFill>
                  <a:srgbClr val="00B050"/>
                </a:solidFill>
                <a:latin typeface="Baskerville Old Face" panose="02020602080505020303" pitchFamily="18" charset="0"/>
              </a:rPr>
              <a:t>	</a:t>
            </a:r>
            <a:endParaRPr lang="en-US" sz="3200" b="1" u="sng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3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Cravatta ner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1974</TotalTime>
  <Words>434</Words>
  <Application>Microsoft Office PowerPoint</Application>
  <PresentationFormat>Personalizzato</PresentationFormat>
  <Paragraphs>99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Office Theme</vt:lpstr>
      <vt:lpstr>     La cooperazione rafforzata </vt:lpstr>
      <vt:lpstr>INQUADRAMENTO GENERALE </vt:lpstr>
      <vt:lpstr> Integrazione differenziata = norme finalizzate a realizzare gli obiettivi dell’UE ma indirizzate a un numero limitato di Stati membri </vt:lpstr>
      <vt:lpstr>Strumenti differenziazione „interna“</vt:lpstr>
      <vt:lpstr>Strumenti differenziazione esterna</vt:lpstr>
      <vt:lpstr>SPECIFICITÁ della cooperazione rafforzata rispetto agli altri strumenti di integrazione differenziata </vt:lpstr>
      <vt:lpstr>SINTESI</vt:lpstr>
      <vt:lpstr>Procedura prevista per l‘attivazione</vt:lpstr>
      <vt:lpstr>Procedura di adozione degli atti oggetto di integrazione differenziata in regime di cooperazione rafforzata</vt:lpstr>
      <vt:lpstr>LIMITI MATERIALI nella cooperazione rafforzata</vt:lpstr>
      <vt:lpstr>       ¤ limiti funzionali art. 20 TUE: finalità di promuovere la realizzazione degli obiettivi dell’UE, di proteggere I suoi interessi e di rafforzare il processo di integrazione → la cooperazione rafforzata NON PUO’ realizzazione l’integrazione differenziata in senso regressivo  * limiti materiali (art. 326 TFUE) : NO pregiudizio al mercato interno, alla coesione economica, sociale e territoriale, NO ostacoli NE’ discriminazioni agli scambi tra Stati membri, NO distorsioni di concorrenza tra gli Stati membri→ salvaguardata solo l’integrità del mercato * utilizzabile solo “in ultima istanza” (art. 20, par. 2 TUE)</vt:lpstr>
      <vt:lpstr>LIMITI PROCEDURALI e ISTITUZIONALI (panorama relativo alla generalità degli strumenti)</vt:lpstr>
      <vt:lpstr>     ¤ consenso degli Stati che NON usufruiscono della differenziazione: è sempre presente. Possibile però l’avvio di una cooperazione rafforzata “in modo conflittuale” (=senza il consenso degli Stati “esclusi”) ¤ principio di apertura (diritto al riassorbimento): sempre presente [vedi infra I dettagli sulla cooperazione rafforzata] ¤ nei procedimenti di adozione di atti  - processo decisionale nel Consiglio: I governi degli Stati “ESCLUSI” non partecipano mai al voto   - funzionamento degli organi NON rappresentativi di  Stati: sempre nel plenum della loro composizione</vt:lpstr>
      <vt:lpstr>Principio di apertura)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nationalen und internationalen Wirkungen der Verwerfung einer AGB-Klausel im Verbandsklageverfahren</dc:title>
  <dc:creator>Licia-Maria</dc:creator>
  <cp:lastModifiedBy>Emanuela Pistoia</cp:lastModifiedBy>
  <cp:revision>295</cp:revision>
  <dcterms:created xsi:type="dcterms:W3CDTF">2015-06-03T12:37:49Z</dcterms:created>
  <dcterms:modified xsi:type="dcterms:W3CDTF">2022-11-17T11:45:03Z</dcterms:modified>
</cp:coreProperties>
</file>