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462"/>
  </p:normalViewPr>
  <p:slideViewPr>
    <p:cSldViewPr snapToGrid="0">
      <p:cViewPr varScale="1">
        <p:scale>
          <a:sx n="103" d="100"/>
          <a:sy n="103" d="100"/>
        </p:scale>
        <p:origin x="896"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29/01/23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29/01/23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29/01/23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29/01/23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29/01/23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29/01/23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29/01/23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29/01/23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29/01/23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29/01/23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29/01/23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29/01/23</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eur-lex.europa.eu/legal-content/IT/ALL/?uri=CELEX%3A32001L0042" TargetMode="External"/><Relationship Id="rId2" Type="http://schemas.openxmlformats.org/officeDocument/2006/relationships/hyperlink" Target="https://eur-lex.europa.eu/legal-content/IT/TXT/?uri=CELEX%3A32014L0052"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eea.europa.eu/soer/2020" TargetMode="External"/><Relationship Id="rId2" Type="http://schemas.openxmlformats.org/officeDocument/2006/relationships/hyperlink" Target="https://www.eea.europa.eu/it"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eur-lex.europa.eu/legal-content/IT/TXT/PDF/?uri=CELEX:52021DC0960"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https://energy.ec.europa.eu/topics/energy-systems-integration/eu-strategy-energy-system-integration_en" TargetMode="External"/><Relationship Id="rId3" Type="http://schemas.openxmlformats.org/officeDocument/2006/relationships/hyperlink" Target="https://eur-lex.europa.eu/legal-content/IT/TXT/PDF/?uri=CELEX:52020DC0562&amp;from=EN" TargetMode="External"/><Relationship Id="rId7" Type="http://schemas.openxmlformats.org/officeDocument/2006/relationships/hyperlink" Target="https://eur-lex.europa.eu/legal-content/IT/TXT/?uri=CELEX:32013R0347" TargetMode="External"/><Relationship Id="rId2" Type="http://schemas.openxmlformats.org/officeDocument/2006/relationships/hyperlink" Target="https://eur-lex.europa.eu/legal-content/IT/TXT/PDF/?uri=CELEX:52020PC0080&amp;from=EN" TargetMode="External"/><Relationship Id="rId1" Type="http://schemas.openxmlformats.org/officeDocument/2006/relationships/slideLayout" Target="../slideLayouts/slideLayout2.xml"/><Relationship Id="rId6" Type="http://schemas.openxmlformats.org/officeDocument/2006/relationships/hyperlink" Target="https://ec.europa.eu/commission/presscorner/detail/it/fs_20_50" TargetMode="External"/><Relationship Id="rId5" Type="http://schemas.openxmlformats.org/officeDocument/2006/relationships/hyperlink" Target="https://eur-lex.europa.eu/legal-content/IT/TXT/PDF/?uri=CELEX:52020DC0788&amp;from=EN" TargetMode="External"/><Relationship Id="rId10" Type="http://schemas.openxmlformats.org/officeDocument/2006/relationships/hyperlink" Target="https://eur-lex.europa.eu/legal-content/IT/TXT/?uri=CELEX:52021DC0082" TargetMode="External"/><Relationship Id="rId4" Type="http://schemas.openxmlformats.org/officeDocument/2006/relationships/hyperlink" Target="https://eur-lex.europa.eu/legal-content/IT/TXT/?uri=CELEX:52020DC0021" TargetMode="External"/><Relationship Id="rId9" Type="http://schemas.openxmlformats.org/officeDocument/2006/relationships/hyperlink" Target="https://energy.ec.europa.eu/topics/energy-systems-integration/hydrogen_en"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eur-lex.europa.eu/legal-content/IT/ALL/?uri=CELEX%3A32004L0035"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ec.europa.eu/environment/strategy/environment-action-programme-2030_en"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title"/>
          </p:nvPr>
        </p:nvSpPr>
        <p:spPr/>
        <p:txBody>
          <a:bodyPr>
            <a:noAutofit/>
          </a:bodyPr>
          <a:lstStyle/>
          <a:p>
            <a:pPr algn="l"/>
            <a:r>
              <a:rPr lang="it-IT" sz="4000" b="1" dirty="0">
                <a:solidFill>
                  <a:srgbClr val="FF0000"/>
                </a:solidFill>
              </a:rPr>
              <a:t>Diritto del Mercato Unico Europeo</a:t>
            </a:r>
            <a:br>
              <a:rPr lang="it-IT" sz="4000" b="1" dirty="0">
                <a:solidFill>
                  <a:srgbClr val="FF0000"/>
                </a:solidFill>
              </a:rPr>
            </a:br>
            <a:r>
              <a:rPr lang="it-IT" sz="4000" b="1" dirty="0">
                <a:solidFill>
                  <a:schemeClr val="bg1">
                    <a:lumMod val="50000"/>
                  </a:schemeClr>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idx="1"/>
          </p:nvPr>
        </p:nvSpPr>
        <p:spPr>
          <a:xfrm>
            <a:off x="838200" y="2607275"/>
            <a:ext cx="10515600" cy="3569687"/>
          </a:xfrm>
        </p:spPr>
        <p:txBody>
          <a:bodyPr>
            <a:normAutofit/>
          </a:bodyPr>
          <a:lstStyle/>
          <a:p>
            <a:pPr algn="l"/>
            <a:r>
              <a:rPr lang="it-IT" sz="3200" b="1" dirty="0">
                <a:solidFill>
                  <a:srgbClr val="FF0000"/>
                </a:solidFill>
              </a:rPr>
              <a:t>Lezione 26</a:t>
            </a:r>
          </a:p>
          <a:p>
            <a:pPr algn="l"/>
            <a:r>
              <a:rPr lang="it-IT" sz="3200" b="1" dirty="0">
                <a:solidFill>
                  <a:schemeClr val="bg1">
                    <a:lumMod val="50000"/>
                  </a:schemeClr>
                </a:solidFill>
              </a:rPr>
              <a:t>La politica dell’ambiente UE</a:t>
            </a:r>
          </a:p>
          <a:p>
            <a:pPr algn="l"/>
            <a:endParaRPr lang="it-IT" sz="3200" b="1" dirty="0"/>
          </a:p>
        </p:txBody>
      </p:sp>
      <p:pic>
        <p:nvPicPr>
          <p:cNvPr id="6" name="Immagine 5">
            <a:extLst>
              <a:ext uri="{FF2B5EF4-FFF2-40B4-BE49-F238E27FC236}">
                <a16:creationId xmlns:a16="http://schemas.microsoft.com/office/drawing/2014/main" id="{1EDF75BB-5B35-B06F-64E1-59B34AD44195}"/>
              </a:ext>
            </a:extLst>
          </p:cNvPr>
          <p:cNvPicPr>
            <a:picLocks noChangeAspect="1"/>
          </p:cNvPicPr>
          <p:nvPr/>
        </p:nvPicPr>
        <p:blipFill>
          <a:blip r:embed="rId2"/>
          <a:stretch>
            <a:fillRect/>
          </a:stretch>
        </p:blipFill>
        <p:spPr>
          <a:xfrm>
            <a:off x="7979078" y="201634"/>
            <a:ext cx="4021029" cy="1629825"/>
          </a:xfrm>
          <a:prstGeom prst="rect">
            <a:avLst/>
          </a:prstGeom>
        </p:spPr>
      </p:pic>
      <p:pic>
        <p:nvPicPr>
          <p:cNvPr id="7" name="Immagine 6">
            <a:extLst>
              <a:ext uri="{FF2B5EF4-FFF2-40B4-BE49-F238E27FC236}">
                <a16:creationId xmlns:a16="http://schemas.microsoft.com/office/drawing/2014/main" id="{3B24BD02-0CEA-FFA0-7761-9D268AFF0F88}"/>
              </a:ext>
            </a:extLst>
          </p:cNvPr>
          <p:cNvPicPr>
            <a:picLocks noChangeAspect="1"/>
          </p:cNvPicPr>
          <p:nvPr/>
        </p:nvPicPr>
        <p:blipFill>
          <a:blip r:embed="rId3"/>
          <a:stretch>
            <a:fillRect/>
          </a:stretch>
        </p:blipFill>
        <p:spPr>
          <a:xfrm>
            <a:off x="2590800" y="4716165"/>
            <a:ext cx="7010400" cy="1724300"/>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9EEA8AE-ECD5-CC8D-B43A-6081ACB50147}"/>
              </a:ext>
            </a:extLst>
          </p:cNvPr>
          <p:cNvSpPr>
            <a:spLocks noGrp="1"/>
          </p:cNvSpPr>
          <p:nvPr>
            <p:ph type="title"/>
          </p:nvPr>
        </p:nvSpPr>
        <p:spPr/>
        <p:txBody>
          <a:bodyPr/>
          <a:lstStyle/>
          <a:p>
            <a:r>
              <a:rPr lang="it-IT" b="1" i="0" u="none" strike="noStrike" dirty="0">
                <a:solidFill>
                  <a:srgbClr val="FF0000"/>
                </a:solidFill>
                <a:effectLst/>
              </a:rPr>
              <a:t>Quadro di riferimento</a:t>
            </a:r>
            <a:endParaRPr lang="it-IT" dirty="0"/>
          </a:p>
        </p:txBody>
      </p:sp>
      <p:sp>
        <p:nvSpPr>
          <p:cNvPr id="3" name="Segnaposto contenuto 2">
            <a:extLst>
              <a:ext uri="{FF2B5EF4-FFF2-40B4-BE49-F238E27FC236}">
                <a16:creationId xmlns:a16="http://schemas.microsoft.com/office/drawing/2014/main" id="{8EB27F99-512C-4C7D-09ED-87BCD870B240}"/>
              </a:ext>
            </a:extLst>
          </p:cNvPr>
          <p:cNvSpPr>
            <a:spLocks noGrp="1"/>
          </p:cNvSpPr>
          <p:nvPr>
            <p:ph idx="1"/>
          </p:nvPr>
        </p:nvSpPr>
        <p:spPr/>
        <p:txBody>
          <a:bodyPr/>
          <a:lstStyle/>
          <a:p>
            <a:pPr algn="just"/>
            <a:r>
              <a:rPr lang="it-IT" b="1" i="0" u="none" strike="noStrike" dirty="0">
                <a:solidFill>
                  <a:srgbClr val="00B0F0"/>
                </a:solidFill>
                <a:effectLst/>
                <a:latin typeface="Calibri" panose="020F0502020204030204" pitchFamily="34" charset="0"/>
                <a:cs typeface="Calibri" panose="020F0502020204030204" pitchFamily="34" charset="0"/>
              </a:rPr>
              <a:t>Valutazione dell'impatto ambientale e partecipazione del pubblico (4):</a:t>
            </a:r>
          </a:p>
          <a:p>
            <a:pPr lvl="1"/>
            <a:r>
              <a:rPr lang="it-IT" b="0" i="0" u="none" strike="noStrike" dirty="0">
                <a:solidFill>
                  <a:srgbClr val="1E1E1F"/>
                </a:solidFill>
                <a:effectLst/>
                <a:latin typeface="Calibri" panose="020F0502020204030204" pitchFamily="34" charset="0"/>
                <a:cs typeface="Calibri" panose="020F0502020204030204" pitchFamily="34" charset="0"/>
              </a:rPr>
              <a:t>Alcuni progetti (privati o pubblici) che si presume avranno effetti significativi sull'ambiente, ad esempio la costruzione di un'autostrada o di un aeroporto, sono sottoposti a una valutazione dell'impatto ambientale (</a:t>
            </a:r>
            <a:r>
              <a:rPr lang="it-IT" b="0" i="0" u="sng" dirty="0">
                <a:solidFill>
                  <a:srgbClr val="00B0F0"/>
                </a:solidFill>
                <a:effectLst/>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VIA</a:t>
            </a:r>
            <a:r>
              <a:rPr lang="it-IT" b="0" i="0" u="none" strike="noStrike" dirty="0">
                <a:solidFill>
                  <a:srgbClr val="1E1E1F"/>
                </a:solidFill>
                <a:effectLst/>
                <a:latin typeface="Calibri" panose="020F0502020204030204" pitchFamily="34" charset="0"/>
                <a:cs typeface="Calibri" panose="020F0502020204030204" pitchFamily="34" charset="0"/>
              </a:rPr>
              <a:t>). </a:t>
            </a:r>
          </a:p>
          <a:p>
            <a:pPr lvl="1"/>
            <a:r>
              <a:rPr lang="it-IT" b="0" i="0" u="none" strike="noStrike" dirty="0">
                <a:solidFill>
                  <a:srgbClr val="1E1E1F"/>
                </a:solidFill>
                <a:effectLst/>
                <a:latin typeface="Calibri" panose="020F0502020204030204" pitchFamily="34" charset="0"/>
                <a:cs typeface="Calibri" panose="020F0502020204030204" pitchFamily="34" charset="0"/>
              </a:rPr>
              <a:t>Analogamente, una serie di piani e programmi pubblici (riguardanti, ad esempio, la destinazione dei suoli, i trasporti, l'energia, i rifiuti o l'agricoltura) sono sottoposti a un processo simile denominato valutazione ambientale strategica (</a:t>
            </a:r>
            <a:r>
              <a:rPr lang="it-IT" b="0" i="0" u="sng" dirty="0">
                <a:solidFill>
                  <a:srgbClr val="00B0F0"/>
                </a:solidFill>
                <a:effectLst/>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VAS</a:t>
            </a:r>
            <a:r>
              <a:rPr lang="it-IT" b="0" i="0" u="none" strike="noStrike" dirty="0">
                <a:solidFill>
                  <a:srgbClr val="1E1E1F"/>
                </a:solidFill>
                <a:effectLst/>
                <a:latin typeface="Calibri" panose="020F0502020204030204" pitchFamily="34" charset="0"/>
                <a:cs typeface="Calibri" panose="020F0502020204030204" pitchFamily="34" charset="0"/>
              </a:rPr>
              <a:t>). </a:t>
            </a:r>
          </a:p>
          <a:p>
            <a:pPr lvl="1"/>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64794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B12C8A-DCB6-4919-6000-597E68A74CFB}"/>
              </a:ext>
            </a:extLst>
          </p:cNvPr>
          <p:cNvSpPr>
            <a:spLocks noGrp="1"/>
          </p:cNvSpPr>
          <p:nvPr>
            <p:ph type="title"/>
          </p:nvPr>
        </p:nvSpPr>
        <p:spPr/>
        <p:txBody>
          <a:bodyPr/>
          <a:lstStyle/>
          <a:p>
            <a:r>
              <a:rPr lang="it-IT" b="1" i="0" u="none" strike="noStrike" dirty="0">
                <a:solidFill>
                  <a:srgbClr val="FF0000"/>
                </a:solidFill>
                <a:effectLst/>
              </a:rPr>
              <a:t>Quadro di riferimento</a:t>
            </a:r>
            <a:endParaRPr lang="it-IT" dirty="0"/>
          </a:p>
        </p:txBody>
      </p:sp>
      <p:sp>
        <p:nvSpPr>
          <p:cNvPr id="3" name="Segnaposto contenuto 2">
            <a:extLst>
              <a:ext uri="{FF2B5EF4-FFF2-40B4-BE49-F238E27FC236}">
                <a16:creationId xmlns:a16="http://schemas.microsoft.com/office/drawing/2014/main" id="{51BBF3BA-7B50-8CB4-F50C-F2DE5DEEA184}"/>
              </a:ext>
            </a:extLst>
          </p:cNvPr>
          <p:cNvSpPr>
            <a:spLocks noGrp="1"/>
          </p:cNvSpPr>
          <p:nvPr>
            <p:ph idx="1"/>
          </p:nvPr>
        </p:nvSpPr>
        <p:spPr/>
        <p:txBody>
          <a:bodyPr>
            <a:normAutofit lnSpcReduction="10000"/>
          </a:bodyPr>
          <a:lstStyle/>
          <a:p>
            <a:r>
              <a:rPr lang="it-IT" b="1" i="0" u="none" strike="noStrike" dirty="0">
                <a:solidFill>
                  <a:srgbClr val="00B0F0"/>
                </a:solidFill>
                <a:effectLst/>
              </a:rPr>
              <a:t>Attuazione, applicazione e monitoraggio (5):</a:t>
            </a:r>
          </a:p>
          <a:p>
            <a:pPr lvl="1"/>
            <a:r>
              <a:rPr lang="it-IT" b="0" i="0" u="none" strike="noStrike" dirty="0">
                <a:solidFill>
                  <a:srgbClr val="1E1E1F"/>
                </a:solidFill>
                <a:effectLst/>
              </a:rPr>
              <a:t>Il diritto ambientale dell'Unione viene sviluppato sin dagli anni settanta. Alcune centinaia di direttive, regolamenti e decisioni in materia sono oggi in vigore. L'efficacia della politica ambientale dell'Unione europea dipende tuttavia in larga misura dalla sua attuazione a livello nazionale, regionale e locale e il deficit in termini di attuazione e applicazione resta una questione importante. È fondamentale il monitoraggio, sia dello stato dell'ambiente sia del livello di attuazione del diritto ambientale dell’UE.</a:t>
            </a:r>
            <a:endParaRPr lang="it-IT" dirty="0">
              <a:solidFill>
                <a:srgbClr val="1E1E1F"/>
              </a:solidFill>
            </a:endParaRPr>
          </a:p>
          <a:p>
            <a:pPr lvl="1"/>
            <a:r>
              <a:rPr lang="it-IT" b="0" i="0" u="none" strike="noStrike" dirty="0">
                <a:solidFill>
                  <a:srgbClr val="1E1E1F"/>
                </a:solidFill>
                <a:effectLst/>
              </a:rPr>
              <a:t>Nel 1990, è stata istituita l'Agenzia europea per l'ambiente (</a:t>
            </a:r>
            <a:r>
              <a:rPr lang="it-IT" b="0" i="0" u="sng" dirty="0">
                <a:solidFill>
                  <a:srgbClr val="00B0F0"/>
                </a:solidFill>
                <a:effectLst/>
                <a:hlinkClick r:id="rId2">
                  <a:extLst>
                    <a:ext uri="{A12FA001-AC4F-418D-AE19-62706E023703}">
                      <ahyp:hlinkClr xmlns:ahyp="http://schemas.microsoft.com/office/drawing/2018/hyperlinkcolor" val="tx"/>
                    </a:ext>
                  </a:extLst>
                </a:hlinkClick>
              </a:rPr>
              <a:t>AEA</a:t>
            </a:r>
            <a:r>
              <a:rPr lang="it-IT" b="0" i="0" u="none" strike="noStrike" dirty="0">
                <a:solidFill>
                  <a:srgbClr val="1E1E1F"/>
                </a:solidFill>
                <a:effectLst/>
              </a:rPr>
              <a:t>), con sede a Copenaghen, al fine di sostenere lo sviluppo, l'attuazione e la valutazione della politica ambientale e di informare il pubblico su tale argomento. </a:t>
            </a:r>
          </a:p>
          <a:p>
            <a:pPr lvl="1"/>
            <a:r>
              <a:rPr lang="it-IT" b="0" i="0" u="none" strike="noStrike" dirty="0">
                <a:solidFill>
                  <a:srgbClr val="1E1E1F"/>
                </a:solidFill>
                <a:effectLst/>
              </a:rPr>
              <a:t>Nel 2020 l'Agenzia ha pubblicato la sua </a:t>
            </a:r>
            <a:r>
              <a:rPr lang="it-IT" b="0" i="0" u="sng" dirty="0">
                <a:solidFill>
                  <a:srgbClr val="00B0F0"/>
                </a:solidFill>
                <a:effectLst/>
                <a:hlinkClick r:id="rId3">
                  <a:extLst>
                    <a:ext uri="{A12FA001-AC4F-418D-AE19-62706E023703}">
                      <ahyp:hlinkClr xmlns:ahyp="http://schemas.microsoft.com/office/drawing/2018/hyperlinkcolor" val="tx"/>
                    </a:ext>
                  </a:extLst>
                </a:hlinkClick>
              </a:rPr>
              <a:t>sesta relazione sullo stato dell'ambiente</a:t>
            </a:r>
            <a:r>
              <a:rPr lang="it-IT" b="0" i="0" u="none" strike="noStrike" dirty="0">
                <a:solidFill>
                  <a:srgbClr val="00B0F0"/>
                </a:solidFill>
                <a:effectLst/>
              </a:rPr>
              <a:t> </a:t>
            </a:r>
            <a:r>
              <a:rPr lang="it-IT" b="0" i="0" u="none" strike="noStrike" dirty="0">
                <a:solidFill>
                  <a:srgbClr val="1E1E1F"/>
                </a:solidFill>
                <a:effectLst/>
              </a:rPr>
              <a:t>concernente lo stato e le prospettive dell'ambiente in Europa.</a:t>
            </a:r>
            <a:endParaRPr lang="it-IT" dirty="0"/>
          </a:p>
        </p:txBody>
      </p:sp>
    </p:spTree>
    <p:extLst>
      <p:ext uri="{BB962C8B-B14F-4D97-AF65-F5344CB8AC3E}">
        <p14:creationId xmlns:p14="http://schemas.microsoft.com/office/powerpoint/2010/main" val="25378150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39BAD7-801D-9DFB-2708-0C55FEAEB028}"/>
              </a:ext>
            </a:extLst>
          </p:cNvPr>
          <p:cNvSpPr>
            <a:spLocks noGrp="1"/>
          </p:cNvSpPr>
          <p:nvPr>
            <p:ph type="title"/>
          </p:nvPr>
        </p:nvSpPr>
        <p:spPr/>
        <p:txBody>
          <a:bodyPr>
            <a:normAutofit/>
          </a:bodyPr>
          <a:lstStyle/>
          <a:p>
            <a:pPr algn="just"/>
            <a:r>
              <a:rPr lang="it-IT" sz="4000" dirty="0">
                <a:solidFill>
                  <a:srgbClr val="FF0000"/>
                </a:solidFill>
                <a:latin typeface="Calibri" panose="020F0502020204030204" pitchFamily="34" charset="0"/>
                <a:cs typeface="Calibri" panose="020F0502020204030204" pitchFamily="34" charset="0"/>
              </a:rPr>
              <a:t>Politica dell’ambiente e specifici settori di intervento</a:t>
            </a:r>
          </a:p>
        </p:txBody>
      </p:sp>
      <p:sp>
        <p:nvSpPr>
          <p:cNvPr id="3" name="Segnaposto contenuto 2">
            <a:extLst>
              <a:ext uri="{FF2B5EF4-FFF2-40B4-BE49-F238E27FC236}">
                <a16:creationId xmlns:a16="http://schemas.microsoft.com/office/drawing/2014/main" id="{F320E184-974F-3918-16CB-221721B03921}"/>
              </a:ext>
            </a:extLst>
          </p:cNvPr>
          <p:cNvSpPr>
            <a:spLocks noGrp="1"/>
          </p:cNvSpPr>
          <p:nvPr>
            <p:ph idx="1"/>
          </p:nvPr>
        </p:nvSpPr>
        <p:spPr/>
        <p:txBody>
          <a:bodyPr/>
          <a:lstStyle/>
          <a:p>
            <a:r>
              <a:rPr lang="it-IT" b="1" dirty="0">
                <a:solidFill>
                  <a:srgbClr val="00B0F0"/>
                </a:solidFill>
              </a:rPr>
              <a:t>Settori di intervento:</a:t>
            </a:r>
          </a:p>
          <a:p>
            <a:r>
              <a:rPr lang="it-IT" dirty="0"/>
              <a:t>Lotta ai cambiamenti climatici</a:t>
            </a:r>
          </a:p>
          <a:p>
            <a:r>
              <a:rPr lang="it-IT" dirty="0" err="1"/>
              <a:t>Bio</a:t>
            </a:r>
            <a:r>
              <a:rPr lang="it-IT" dirty="0"/>
              <a:t>-diversità</a:t>
            </a:r>
          </a:p>
          <a:p>
            <a:r>
              <a:rPr lang="it-IT" dirty="0"/>
              <a:t>Protezione delle risorse idriche </a:t>
            </a:r>
          </a:p>
          <a:p>
            <a:r>
              <a:rPr lang="it-IT" dirty="0"/>
              <a:t>Inquinamento atmosferico e acustico</a:t>
            </a:r>
          </a:p>
          <a:p>
            <a:r>
              <a:rPr lang="it-IT" dirty="0"/>
              <a:t>Sostanze chimiche e pesticidi</a:t>
            </a:r>
          </a:p>
          <a:p>
            <a:r>
              <a:rPr lang="it-IT" dirty="0"/>
              <a:t>Consumo e produzione sostenibile</a:t>
            </a:r>
          </a:p>
        </p:txBody>
      </p:sp>
    </p:spTree>
    <p:extLst>
      <p:ext uri="{BB962C8B-B14F-4D97-AF65-F5344CB8AC3E}">
        <p14:creationId xmlns:p14="http://schemas.microsoft.com/office/powerpoint/2010/main" val="22659800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460FDF-519C-C1E7-7B90-F5F794E2BC95}"/>
              </a:ext>
            </a:extLst>
          </p:cNvPr>
          <p:cNvSpPr>
            <a:spLocks noGrp="1"/>
          </p:cNvSpPr>
          <p:nvPr>
            <p:ph type="title"/>
          </p:nvPr>
        </p:nvSpPr>
        <p:spPr/>
        <p:txBody>
          <a:bodyPr/>
          <a:lstStyle/>
          <a:p>
            <a:r>
              <a:rPr lang="it-IT" b="1" dirty="0">
                <a:solidFill>
                  <a:srgbClr val="FF0000"/>
                </a:solidFill>
              </a:rPr>
              <a:t>Lotta ai cambiamenti climatici e UE</a:t>
            </a:r>
          </a:p>
        </p:txBody>
      </p:sp>
      <p:sp>
        <p:nvSpPr>
          <p:cNvPr id="3" name="Segnaposto contenuto 2">
            <a:extLst>
              <a:ext uri="{FF2B5EF4-FFF2-40B4-BE49-F238E27FC236}">
                <a16:creationId xmlns:a16="http://schemas.microsoft.com/office/drawing/2014/main" id="{5068F4C5-D4EA-6867-43A9-C7343DBBD1C6}"/>
              </a:ext>
            </a:extLst>
          </p:cNvPr>
          <p:cNvSpPr>
            <a:spLocks noGrp="1"/>
          </p:cNvSpPr>
          <p:nvPr>
            <p:ph idx="1"/>
          </p:nvPr>
        </p:nvSpPr>
        <p:spPr/>
        <p:txBody>
          <a:bodyPr>
            <a:normAutofit fontScale="85000" lnSpcReduction="10000"/>
          </a:bodyPr>
          <a:lstStyle/>
          <a:p>
            <a:r>
              <a:rPr lang="it-IT" b="0" i="0" u="none" strike="noStrike" dirty="0">
                <a:solidFill>
                  <a:srgbClr val="1E1E1F"/>
                </a:solidFill>
                <a:effectLst/>
                <a:latin typeface="Calibri" panose="020F0502020204030204" pitchFamily="34" charset="0"/>
                <a:cs typeface="Calibri" panose="020F0502020204030204" pitchFamily="34" charset="0"/>
              </a:rPr>
              <a:t>L'Unione europea è una delle potenze economiche più attive nella lotta alle emissioni di gas serra. Nel 2020 </a:t>
            </a:r>
            <a:r>
              <a:rPr lang="it-IT" b="0" i="0" u="sng" dirty="0">
                <a:solidFill>
                  <a:srgbClr val="00B0F0"/>
                </a:solidFill>
                <a:effectLst/>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le emissioni di gas a effetto serra dell'UE sono diminuite del 31 %</a:t>
            </a:r>
            <a:r>
              <a:rPr lang="it-IT" b="0" i="0" u="none" strike="noStrike" dirty="0">
                <a:solidFill>
                  <a:srgbClr val="1E1E1F"/>
                </a:solidFill>
                <a:effectLst/>
                <a:latin typeface="Calibri" panose="020F0502020204030204" pitchFamily="34" charset="0"/>
                <a:cs typeface="Calibri" panose="020F0502020204030204" pitchFamily="34" charset="0"/>
              </a:rPr>
              <a:t> rispetto ai livelli del 1990 e hanno raggiunto il livello più basso degli ultimi trent'anni, superando l'obiettivo dell'UE stabilito nel protocollo di Kyoto di ridurre le emissioni del 20 % entro il 2020. </a:t>
            </a:r>
          </a:p>
          <a:p>
            <a:r>
              <a:rPr lang="it-IT" b="0" i="0" u="none" strike="noStrike" dirty="0">
                <a:solidFill>
                  <a:srgbClr val="1E1E1F"/>
                </a:solidFill>
                <a:effectLst/>
                <a:latin typeface="Calibri" panose="020F0502020204030204" pitchFamily="34" charset="0"/>
                <a:cs typeface="Calibri" panose="020F0502020204030204" pitchFamily="34" charset="0"/>
              </a:rPr>
              <a:t>Nel dicembre 2019 la Commissione europea ha presentato il Green Deal europeo e propone ora un pacchetto di misure volte a fissare obiettivi più ambiziosi in termini di riduzione delle emissioni di gas serra per il 2030 e a </a:t>
            </a:r>
            <a:r>
              <a:rPr lang="it-IT" b="0" i="0" u="none" strike="noStrike" dirty="0" err="1">
                <a:solidFill>
                  <a:srgbClr val="1E1E1F"/>
                </a:solidFill>
                <a:effectLst/>
                <a:latin typeface="Calibri" panose="020F0502020204030204" pitchFamily="34" charset="0"/>
                <a:cs typeface="Calibri" panose="020F0502020204030204" pitchFamily="34" charset="0"/>
              </a:rPr>
              <a:t>decarbonizzare</a:t>
            </a:r>
            <a:r>
              <a:rPr lang="it-IT" b="0" i="0" u="none" strike="noStrike" dirty="0">
                <a:solidFill>
                  <a:srgbClr val="1E1E1F"/>
                </a:solidFill>
                <a:effectLst/>
                <a:latin typeface="Calibri" panose="020F0502020204030204" pitchFamily="34" charset="0"/>
                <a:cs typeface="Calibri" panose="020F0502020204030204" pitchFamily="34" charset="0"/>
              </a:rPr>
              <a:t> l'economia dell'UE entro il 2050, conformemente all'accordo di Parigi. </a:t>
            </a:r>
          </a:p>
          <a:p>
            <a:r>
              <a:rPr lang="it-IT" b="0" i="0" u="none" strike="noStrike" dirty="0">
                <a:solidFill>
                  <a:srgbClr val="1E1E1F"/>
                </a:solidFill>
                <a:effectLst/>
                <a:latin typeface="Calibri" panose="020F0502020204030204" pitchFamily="34" charset="0"/>
                <a:cs typeface="Calibri" panose="020F0502020204030204" pitchFamily="34" charset="0"/>
              </a:rPr>
              <a:t>Per favorire un percorso equilibrato verso la neutralità dell'UE in termini di emissioni di carbonio entro il 2050, nell'aprile 2021 la Commissione ha convenuto di innalzare dal 40 % al 55 % il precedente obiettivo di riduzione delle emissioni di gas serra entro il 2030, rispetto ai livelli del 1990.</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022618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8F788C-878F-3D53-18A0-9A3B48CBA734}"/>
              </a:ext>
            </a:extLst>
          </p:cNvPr>
          <p:cNvSpPr>
            <a:spLocks noGrp="1"/>
          </p:cNvSpPr>
          <p:nvPr>
            <p:ph type="title"/>
          </p:nvPr>
        </p:nvSpPr>
        <p:spPr/>
        <p:txBody>
          <a:bodyPr/>
          <a:lstStyle/>
          <a:p>
            <a:r>
              <a:rPr lang="it-IT" b="1" dirty="0">
                <a:solidFill>
                  <a:srgbClr val="FF0000"/>
                </a:solidFill>
              </a:rPr>
              <a:t>Lotta ai cambiamenti climatici e UE</a:t>
            </a:r>
            <a:endParaRPr lang="it-IT" dirty="0"/>
          </a:p>
        </p:txBody>
      </p:sp>
      <p:sp>
        <p:nvSpPr>
          <p:cNvPr id="3" name="Segnaposto contenuto 2">
            <a:extLst>
              <a:ext uri="{FF2B5EF4-FFF2-40B4-BE49-F238E27FC236}">
                <a16:creationId xmlns:a16="http://schemas.microsoft.com/office/drawing/2014/main" id="{DF65E929-BB49-CF75-1498-719690D8CF28}"/>
              </a:ext>
            </a:extLst>
          </p:cNvPr>
          <p:cNvSpPr>
            <a:spLocks noGrp="1"/>
          </p:cNvSpPr>
          <p:nvPr>
            <p:ph idx="1"/>
          </p:nvPr>
        </p:nvSpPr>
        <p:spPr/>
        <p:txBody>
          <a:bodyPr/>
          <a:lstStyle/>
          <a:p>
            <a:pPr algn="l"/>
            <a:r>
              <a:rPr lang="it-IT" b="1" i="0" u="none" strike="noStrike" dirty="0">
                <a:solidFill>
                  <a:srgbClr val="1E1E1F"/>
                </a:solidFill>
                <a:effectLst/>
                <a:latin typeface="Calibri" panose="020F0502020204030204" pitchFamily="34" charset="0"/>
                <a:cs typeface="Calibri" panose="020F0502020204030204" pitchFamily="34" charset="0"/>
              </a:rPr>
              <a:t>Base giuridica e obiettivi:</a:t>
            </a:r>
          </a:p>
          <a:p>
            <a:pPr algn="l"/>
            <a:r>
              <a:rPr lang="it-IT" b="0" i="0" u="none" strike="noStrike" dirty="0">
                <a:solidFill>
                  <a:srgbClr val="1E1E1F"/>
                </a:solidFill>
                <a:effectLst/>
                <a:latin typeface="Calibri" panose="020F0502020204030204" pitchFamily="34" charset="0"/>
                <a:cs typeface="Calibri" panose="020F0502020204030204" pitchFamily="34" charset="0"/>
              </a:rPr>
              <a:t>L'articolo 191 del trattato sul funzionamento dell'Unione europea (TFUE) definisce la lotta ai cambiamenti climatici quale obiettivo dichiarato della politica ambientale dell’UE.</a:t>
            </a:r>
          </a:p>
          <a:p>
            <a:pPr algn="l"/>
            <a:r>
              <a:rPr lang="it-IT" b="1" dirty="0">
                <a:solidFill>
                  <a:srgbClr val="00B0F0"/>
                </a:solidFill>
                <a:latin typeface="Calibri" panose="020F0502020204030204" pitchFamily="34" charset="0"/>
                <a:cs typeface="Calibri" panose="020F0502020204030204" pitchFamily="34" charset="0"/>
              </a:rPr>
              <a:t>Green Deal:</a:t>
            </a:r>
          </a:p>
          <a:p>
            <a:pPr algn="just"/>
            <a:r>
              <a:rPr lang="it-IT" b="0" i="0" u="none" strike="noStrike" dirty="0">
                <a:solidFill>
                  <a:srgbClr val="1E1E1F"/>
                </a:solidFill>
                <a:effectLst/>
                <a:latin typeface="Calibri" panose="020F0502020204030204" pitchFamily="34" charset="0"/>
                <a:cs typeface="Calibri" panose="020F0502020204030204" pitchFamily="34" charset="0"/>
              </a:rPr>
              <a:t>L'11 dicembre 2019 la Commissione ha presentato il Green Deal europeo, un pacchetto ambizioso di misure finalizzate al raggiungimento della neutralità dell'UE in termini di emissioni di carbonio entro il 2050. </a:t>
            </a:r>
          </a:p>
          <a:p>
            <a:endParaRPr lang="it-IT" dirty="0"/>
          </a:p>
        </p:txBody>
      </p:sp>
    </p:spTree>
    <p:extLst>
      <p:ext uri="{BB962C8B-B14F-4D97-AF65-F5344CB8AC3E}">
        <p14:creationId xmlns:p14="http://schemas.microsoft.com/office/powerpoint/2010/main" val="1067258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C3840AA-0294-637B-82B3-C7BC2B2A686F}"/>
              </a:ext>
            </a:extLst>
          </p:cNvPr>
          <p:cNvSpPr>
            <a:spLocks noGrp="1"/>
          </p:cNvSpPr>
          <p:nvPr>
            <p:ph type="title"/>
          </p:nvPr>
        </p:nvSpPr>
        <p:spPr/>
        <p:txBody>
          <a:bodyPr/>
          <a:lstStyle/>
          <a:p>
            <a:r>
              <a:rPr lang="it-IT" b="1" dirty="0">
                <a:solidFill>
                  <a:srgbClr val="FF0000"/>
                </a:solidFill>
              </a:rPr>
              <a:t>Green Deal</a:t>
            </a:r>
          </a:p>
        </p:txBody>
      </p:sp>
      <p:sp>
        <p:nvSpPr>
          <p:cNvPr id="3" name="Segnaposto contenuto 2">
            <a:extLst>
              <a:ext uri="{FF2B5EF4-FFF2-40B4-BE49-F238E27FC236}">
                <a16:creationId xmlns:a16="http://schemas.microsoft.com/office/drawing/2014/main" id="{D88FE949-9F56-43D9-453F-53F122B6E7A5}"/>
              </a:ext>
            </a:extLst>
          </p:cNvPr>
          <p:cNvSpPr>
            <a:spLocks noGrp="1"/>
          </p:cNvSpPr>
          <p:nvPr>
            <p:ph idx="1"/>
          </p:nvPr>
        </p:nvSpPr>
        <p:spPr/>
        <p:txBody>
          <a:bodyPr>
            <a:normAutofit fontScale="70000" lnSpcReduction="20000"/>
          </a:bodyPr>
          <a:lstStyle/>
          <a:p>
            <a:pPr algn="just"/>
            <a:r>
              <a:rPr lang="it-IT" b="0" i="0" u="none" strike="noStrike" dirty="0">
                <a:solidFill>
                  <a:schemeClr val="tx1">
                    <a:lumMod val="95000"/>
                    <a:lumOff val="5000"/>
                  </a:schemeClr>
                </a:solidFill>
                <a:effectLst/>
                <a:latin typeface="Calibri" panose="020F0502020204030204" pitchFamily="34" charset="0"/>
                <a:cs typeface="Calibri" panose="020F0502020204030204" pitchFamily="34" charset="0"/>
              </a:rPr>
              <a:t>Tra le principali misure proposte nell'ambito del Green Deal europeo figura la </a:t>
            </a:r>
            <a:r>
              <a:rPr lang="it-IT" b="1" i="0" u="sng" strike="noStrike" dirty="0">
                <a:solidFill>
                  <a:srgbClr val="00B0F0"/>
                </a:solidFill>
                <a:effectLst/>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legge europea sul clima</a:t>
            </a:r>
            <a:r>
              <a:rPr lang="it-IT" b="0" i="0" u="none" strike="noStrike" dirty="0">
                <a:solidFill>
                  <a:schemeClr val="tx1">
                    <a:lumMod val="95000"/>
                    <a:lumOff val="5000"/>
                  </a:schemeClr>
                </a:solidFill>
                <a:effectLst/>
                <a:latin typeface="Calibri" panose="020F0502020204030204" pitchFamily="34" charset="0"/>
                <a:cs typeface="Calibri" panose="020F0502020204030204" pitchFamily="34" charset="0"/>
              </a:rPr>
              <a:t>, volta a garantire un'Unione a impatto climatico zero entro il 2050. </a:t>
            </a:r>
          </a:p>
          <a:p>
            <a:pPr algn="just"/>
            <a:r>
              <a:rPr lang="it-IT" b="0" i="0" u="none" strike="noStrike" dirty="0">
                <a:solidFill>
                  <a:schemeClr val="tx1">
                    <a:lumMod val="95000"/>
                    <a:lumOff val="5000"/>
                  </a:schemeClr>
                </a:solidFill>
                <a:effectLst/>
                <a:latin typeface="Calibri" panose="020F0502020204030204" pitchFamily="34" charset="0"/>
                <a:cs typeface="Calibri" panose="020F0502020204030204" pitchFamily="34" charset="0"/>
              </a:rPr>
              <a:t>Nello specifico, prevede di aumentare </a:t>
            </a:r>
            <a:r>
              <a:rPr lang="it-IT" b="1" i="0" u="none" strike="noStrike" dirty="0">
                <a:solidFill>
                  <a:srgbClr val="00B0F0"/>
                </a:solidFill>
                <a:effectLst/>
                <a:latin typeface="Calibri" panose="020F0502020204030204" pitchFamily="34" charset="0"/>
                <a:cs typeface="Calibri" panose="020F0502020204030204" pitchFamily="34" charset="0"/>
              </a:rPr>
              <a:t>dell'</a:t>
            </a:r>
            <a:r>
              <a:rPr lang="it-IT" b="1" i="0" u="sng" strike="noStrike" dirty="0">
                <a:solidFill>
                  <a:srgbClr val="00B0F0"/>
                </a:solidFill>
                <a:effectLst/>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obiettivo di riduzione delle emissioni</a:t>
            </a:r>
            <a:r>
              <a:rPr lang="it-IT" b="1" i="0" u="none" strike="noStrike" dirty="0">
                <a:solidFill>
                  <a:srgbClr val="00B0F0"/>
                </a:solidFill>
                <a:effectLst/>
                <a:latin typeface="Calibri" panose="020F0502020204030204" pitchFamily="34" charset="0"/>
                <a:cs typeface="Calibri" panose="020F0502020204030204" pitchFamily="34" charset="0"/>
              </a:rPr>
              <a:t> </a:t>
            </a:r>
            <a:r>
              <a:rPr lang="it-IT" b="0" i="0" u="none" strike="noStrike" dirty="0">
                <a:solidFill>
                  <a:schemeClr val="tx1">
                    <a:lumMod val="95000"/>
                    <a:lumOff val="5000"/>
                  </a:schemeClr>
                </a:solidFill>
                <a:effectLst/>
                <a:latin typeface="Calibri" panose="020F0502020204030204" pitchFamily="34" charset="0"/>
                <a:cs typeface="Calibri" panose="020F0502020204030204" pitchFamily="34" charset="0"/>
              </a:rPr>
              <a:t>di gas a effetto serra fissato per il 2030, portandolo almeno al 55 %. </a:t>
            </a:r>
          </a:p>
          <a:p>
            <a:pPr algn="just"/>
            <a:r>
              <a:rPr lang="it-IT" b="0" i="0" u="none" strike="noStrike" dirty="0">
                <a:solidFill>
                  <a:schemeClr val="tx1">
                    <a:lumMod val="95000"/>
                    <a:lumOff val="5000"/>
                  </a:schemeClr>
                </a:solidFill>
                <a:effectLst/>
                <a:latin typeface="Calibri" panose="020F0502020204030204" pitchFamily="34" charset="0"/>
                <a:cs typeface="Calibri" panose="020F0502020204030204" pitchFamily="34" charset="0"/>
              </a:rPr>
              <a:t>Inoltre, tra le proposte della Commissione rientrano:</a:t>
            </a:r>
          </a:p>
          <a:p>
            <a:pPr algn="just"/>
            <a:r>
              <a:rPr lang="it-IT" b="0" i="0" u="none" strike="noStrike" dirty="0">
                <a:solidFill>
                  <a:schemeClr val="tx1">
                    <a:lumMod val="95000"/>
                    <a:lumOff val="5000"/>
                  </a:schemeClr>
                </a:solidFill>
                <a:effectLst/>
                <a:latin typeface="Calibri" panose="020F0502020204030204" pitchFamily="34" charset="0"/>
                <a:cs typeface="Calibri" panose="020F0502020204030204" pitchFamily="34" charset="0"/>
              </a:rPr>
              <a:t>la comunicazione sul</a:t>
            </a:r>
            <a:r>
              <a:rPr lang="it-IT" b="1" i="0" u="none" strike="noStrike" dirty="0">
                <a:solidFill>
                  <a:srgbClr val="00B0F0"/>
                </a:solidFill>
                <a:effectLst/>
                <a:latin typeface="Calibri" panose="020F0502020204030204" pitchFamily="34" charset="0"/>
                <a:cs typeface="Calibri" panose="020F0502020204030204" pitchFamily="34" charset="0"/>
              </a:rPr>
              <a:t> </a:t>
            </a:r>
            <a:r>
              <a:rPr lang="it-IT" b="1" i="0" u="sng" strike="noStrike" dirty="0">
                <a:solidFill>
                  <a:srgbClr val="00B0F0"/>
                </a:solidFill>
                <a:effectLst/>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piano di investimenti per un'Europa sostenibile</a:t>
            </a:r>
            <a:r>
              <a:rPr lang="it-IT" b="1" i="0" u="none" strike="noStrike" dirty="0">
                <a:solidFill>
                  <a:srgbClr val="00B0F0"/>
                </a:solidFill>
                <a:effectLst/>
                <a:latin typeface="Calibri" panose="020F0502020204030204" pitchFamily="34" charset="0"/>
                <a:cs typeface="Calibri" panose="020F0502020204030204" pitchFamily="34" charset="0"/>
              </a:rPr>
              <a:t>, la comunicazione sul </a:t>
            </a:r>
            <a:r>
              <a:rPr lang="it-IT" b="1" i="0" u="sng" strike="noStrike" dirty="0">
                <a:solidFill>
                  <a:srgbClr val="00B0F0"/>
                </a:solidFill>
                <a:effectLst/>
                <a:latin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patto europeo per il clima</a:t>
            </a:r>
            <a:r>
              <a:rPr lang="it-IT" b="0" i="0" u="none" strike="noStrike" dirty="0">
                <a:solidFill>
                  <a:schemeClr val="tx1">
                    <a:lumMod val="95000"/>
                    <a:lumOff val="5000"/>
                  </a:schemeClr>
                </a:solidFill>
                <a:effectLst/>
                <a:latin typeface="Calibri" panose="020F0502020204030204" pitchFamily="34" charset="0"/>
                <a:cs typeface="Calibri" panose="020F0502020204030204" pitchFamily="34" charset="0"/>
              </a:rPr>
              <a:t>, </a:t>
            </a:r>
          </a:p>
          <a:p>
            <a:pPr algn="just"/>
            <a:r>
              <a:rPr lang="it-IT" b="0" i="0" u="none" strike="noStrike" dirty="0">
                <a:solidFill>
                  <a:schemeClr val="tx1">
                    <a:lumMod val="95000"/>
                    <a:lumOff val="5000"/>
                  </a:schemeClr>
                </a:solidFill>
                <a:effectLst/>
                <a:latin typeface="Calibri" panose="020F0502020204030204" pitchFamily="34" charset="0"/>
                <a:cs typeface="Calibri" panose="020F0502020204030204" pitchFamily="34" charset="0"/>
              </a:rPr>
              <a:t>la proposta di regolamento che istituisce il </a:t>
            </a:r>
            <a:r>
              <a:rPr lang="it-IT" b="1" i="0" u="sng" strike="noStrike" dirty="0">
                <a:solidFill>
                  <a:srgbClr val="00B0F0"/>
                </a:solidFill>
                <a:effectLst/>
                <a:latin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Fondo per una transizione giusta</a:t>
            </a:r>
            <a:r>
              <a:rPr lang="it-IT" b="0" i="0" u="none" strike="noStrike" dirty="0">
                <a:solidFill>
                  <a:schemeClr val="tx1">
                    <a:lumMod val="95000"/>
                    <a:lumOff val="5000"/>
                  </a:schemeClr>
                </a:solidFill>
                <a:effectLst/>
                <a:latin typeface="Calibri" panose="020F0502020204030204" pitchFamily="34" charset="0"/>
                <a:cs typeface="Calibri" panose="020F0502020204030204" pitchFamily="34" charset="0"/>
              </a:rPr>
              <a:t>, </a:t>
            </a:r>
          </a:p>
          <a:p>
            <a:pPr algn="just"/>
            <a:r>
              <a:rPr lang="it-IT" b="0" i="0" u="none" strike="noStrike" dirty="0">
                <a:solidFill>
                  <a:schemeClr val="tx1">
                    <a:lumMod val="95000"/>
                    <a:lumOff val="5000"/>
                  </a:schemeClr>
                </a:solidFill>
                <a:effectLst/>
                <a:latin typeface="Calibri" panose="020F0502020204030204" pitchFamily="34" charset="0"/>
                <a:cs typeface="Calibri" panose="020F0502020204030204" pitchFamily="34" charset="0"/>
              </a:rPr>
              <a:t>la proposta di regolamento sugli</a:t>
            </a:r>
            <a:r>
              <a:rPr lang="it-IT" b="1" i="0" u="none" strike="noStrike" dirty="0">
                <a:solidFill>
                  <a:srgbClr val="00B0F0"/>
                </a:solidFill>
                <a:effectLst/>
                <a:latin typeface="Calibri" panose="020F0502020204030204" pitchFamily="34" charset="0"/>
                <a:cs typeface="Calibri" panose="020F0502020204030204" pitchFamily="34" charset="0"/>
              </a:rPr>
              <a:t> </a:t>
            </a:r>
            <a:r>
              <a:rPr lang="it-IT" b="1" i="0" u="sng" strike="noStrike" dirty="0">
                <a:solidFill>
                  <a:srgbClr val="00B0F0"/>
                </a:solidFill>
                <a:effectLst/>
                <a:latin typeface="Calibri" panose="020F0502020204030204" pitchFamily="34" charset="0"/>
                <a:cs typeface="Calibri" panose="020F0502020204030204" pitchFamily="34" charset="0"/>
                <a:hlinkClick r:id="rId7">
                  <a:extLst>
                    <a:ext uri="{A12FA001-AC4F-418D-AE19-62706E023703}">
                      <ahyp:hlinkClr xmlns:ahyp="http://schemas.microsoft.com/office/drawing/2018/hyperlinkcolor" val="tx"/>
                    </a:ext>
                  </a:extLst>
                </a:hlinkClick>
              </a:rPr>
              <a:t>orientamenti per le infrastrutture energetiche transeuropee</a:t>
            </a:r>
            <a:r>
              <a:rPr lang="it-IT" b="0" i="0" u="none" strike="noStrike" dirty="0">
                <a:solidFill>
                  <a:schemeClr val="tx1">
                    <a:lumMod val="95000"/>
                    <a:lumOff val="5000"/>
                  </a:schemeClr>
                </a:solidFill>
                <a:effectLst/>
                <a:latin typeface="Calibri" panose="020F0502020204030204" pitchFamily="34" charset="0"/>
                <a:cs typeface="Calibri" panose="020F0502020204030204" pitchFamily="34" charset="0"/>
              </a:rPr>
              <a:t>, </a:t>
            </a:r>
          </a:p>
          <a:p>
            <a:pPr algn="just"/>
            <a:r>
              <a:rPr lang="it-IT" b="0" i="0" u="none" strike="noStrike" dirty="0">
                <a:solidFill>
                  <a:schemeClr val="tx1">
                    <a:lumMod val="95000"/>
                    <a:lumOff val="5000"/>
                  </a:schemeClr>
                </a:solidFill>
                <a:effectLst/>
                <a:latin typeface="Calibri" panose="020F0502020204030204" pitchFamily="34" charset="0"/>
                <a:cs typeface="Calibri" panose="020F0502020204030204" pitchFamily="34" charset="0"/>
              </a:rPr>
              <a:t>la </a:t>
            </a:r>
            <a:r>
              <a:rPr lang="it-IT" b="1" i="0" u="sng" strike="noStrike" dirty="0">
                <a:solidFill>
                  <a:srgbClr val="00B0F0"/>
                </a:solidFill>
                <a:effectLst/>
                <a:latin typeface="Calibri" panose="020F0502020204030204" pitchFamily="34" charset="0"/>
                <a:cs typeface="Calibri" panose="020F0502020204030204" pitchFamily="34" charset="0"/>
                <a:hlinkClick r:id="rId8">
                  <a:extLst>
                    <a:ext uri="{A12FA001-AC4F-418D-AE19-62706E023703}">
                      <ahyp:hlinkClr xmlns:ahyp="http://schemas.microsoft.com/office/drawing/2018/hyperlinkcolor" val="tx"/>
                    </a:ext>
                  </a:extLst>
                </a:hlinkClick>
              </a:rPr>
              <a:t>strategia dell'UE per l'integrazione del sistema energetico</a:t>
            </a:r>
            <a:r>
              <a:rPr lang="it-IT" b="1" i="0" u="none" strike="noStrike" dirty="0">
                <a:solidFill>
                  <a:srgbClr val="00B0F0"/>
                </a:solidFill>
                <a:effectLst/>
                <a:latin typeface="Calibri" panose="020F0502020204030204" pitchFamily="34" charset="0"/>
                <a:cs typeface="Calibri" panose="020F0502020204030204" pitchFamily="34" charset="0"/>
              </a:rPr>
              <a:t> </a:t>
            </a:r>
            <a:r>
              <a:rPr lang="it-IT" b="0" i="0" u="none" strike="noStrike" dirty="0">
                <a:solidFill>
                  <a:schemeClr val="tx1">
                    <a:lumMod val="95000"/>
                    <a:lumOff val="5000"/>
                  </a:schemeClr>
                </a:solidFill>
                <a:effectLst/>
                <a:latin typeface="Calibri" panose="020F0502020204030204" pitchFamily="34" charset="0"/>
                <a:cs typeface="Calibri" panose="020F0502020204030204" pitchFamily="34" charset="0"/>
              </a:rPr>
              <a:t>e la </a:t>
            </a:r>
            <a:r>
              <a:rPr lang="it-IT" b="1" i="0" u="sng" strike="noStrike" dirty="0">
                <a:solidFill>
                  <a:srgbClr val="00B0F0"/>
                </a:solidFill>
                <a:effectLst/>
                <a:latin typeface="Calibri" panose="020F0502020204030204" pitchFamily="34" charset="0"/>
                <a:cs typeface="Calibri" panose="020F0502020204030204" pitchFamily="34" charset="0"/>
                <a:hlinkClick r:id="rId9">
                  <a:extLst>
                    <a:ext uri="{A12FA001-AC4F-418D-AE19-62706E023703}">
                      <ahyp:hlinkClr xmlns:ahyp="http://schemas.microsoft.com/office/drawing/2018/hyperlinkcolor" val="tx"/>
                    </a:ext>
                  </a:extLst>
                </a:hlinkClick>
              </a:rPr>
              <a:t>strategia dell'UE per l'idrogeno</a:t>
            </a:r>
            <a:r>
              <a:rPr lang="it-IT" b="0" i="0" u="none" strike="noStrike" dirty="0">
                <a:solidFill>
                  <a:schemeClr val="tx1">
                    <a:lumMod val="95000"/>
                    <a:lumOff val="5000"/>
                  </a:schemeClr>
                </a:solidFill>
                <a:effectLst/>
                <a:latin typeface="Calibri" panose="020F0502020204030204" pitchFamily="34" charset="0"/>
                <a:cs typeface="Calibri" panose="020F0502020204030204" pitchFamily="34" charset="0"/>
              </a:rPr>
              <a:t>. </a:t>
            </a:r>
          </a:p>
          <a:p>
            <a:pPr algn="just"/>
            <a:r>
              <a:rPr lang="it-IT" b="0" i="0" u="none" strike="noStrike" dirty="0">
                <a:solidFill>
                  <a:schemeClr val="tx1">
                    <a:lumMod val="95000"/>
                    <a:lumOff val="5000"/>
                  </a:schemeClr>
                </a:solidFill>
                <a:effectLst/>
                <a:latin typeface="Calibri" panose="020F0502020204030204" pitchFamily="34" charset="0"/>
                <a:cs typeface="Calibri" panose="020F0502020204030204" pitchFamily="34" charset="0"/>
              </a:rPr>
              <a:t>In aggiunta, il 24 febbraio 2021 la Commissione ha adottato una nuova </a:t>
            </a:r>
            <a:r>
              <a:rPr lang="it-IT" b="1" i="0" u="sng" strike="noStrike" dirty="0">
                <a:solidFill>
                  <a:srgbClr val="00B0F0"/>
                </a:solidFill>
                <a:effectLst/>
                <a:latin typeface="Calibri" panose="020F0502020204030204" pitchFamily="34" charset="0"/>
                <a:cs typeface="Calibri" panose="020F0502020204030204" pitchFamily="34" charset="0"/>
                <a:hlinkClick r:id="rId10">
                  <a:extLst>
                    <a:ext uri="{A12FA001-AC4F-418D-AE19-62706E023703}">
                      <ahyp:hlinkClr xmlns:ahyp="http://schemas.microsoft.com/office/drawing/2018/hyperlinkcolor" val="tx"/>
                    </a:ext>
                  </a:extLst>
                </a:hlinkClick>
              </a:rPr>
              <a:t>strategia dell'UE di adattamento ai cambiamenti climatici</a:t>
            </a:r>
            <a:r>
              <a:rPr lang="it-IT" b="0" i="0" u="none" strike="noStrike" dirty="0">
                <a:solidFill>
                  <a:schemeClr val="tx1">
                    <a:lumMod val="95000"/>
                    <a:lumOff val="5000"/>
                  </a:schemeClr>
                </a:solidFill>
                <a:effectLst/>
                <a:latin typeface="Calibri" panose="020F0502020204030204" pitchFamily="34" charset="0"/>
                <a:cs typeface="Calibri" panose="020F0502020204030204" pitchFamily="34" charset="0"/>
              </a:rPr>
              <a:t>, che stabilisce come l'UE possa adattarsi agli effetti inevitabili dei cambiamenti climatici e diventare resiliente a tali cambiamenti entro il 2050. </a:t>
            </a:r>
          </a:p>
          <a:p>
            <a:endParaRPr lang="it-IT" dirty="0"/>
          </a:p>
        </p:txBody>
      </p:sp>
    </p:spTree>
    <p:extLst>
      <p:ext uri="{BB962C8B-B14F-4D97-AF65-F5344CB8AC3E}">
        <p14:creationId xmlns:p14="http://schemas.microsoft.com/office/powerpoint/2010/main" val="3171332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9125BC9F-C704-A636-9712-C2953B6FEB81}"/>
              </a:ext>
            </a:extLst>
          </p:cNvPr>
          <p:cNvSpPr>
            <a:spLocks noGrp="1"/>
          </p:cNvSpPr>
          <p:nvPr>
            <p:ph type="title"/>
          </p:nvPr>
        </p:nvSpPr>
        <p:spPr/>
        <p:txBody>
          <a:bodyPr/>
          <a:lstStyle/>
          <a:p>
            <a:r>
              <a:rPr lang="it-IT" b="1" dirty="0">
                <a:solidFill>
                  <a:srgbClr val="FF0000"/>
                </a:solidFill>
              </a:rPr>
              <a:t>La politica dell’ambiente UE</a:t>
            </a:r>
          </a:p>
        </p:txBody>
      </p:sp>
      <p:sp>
        <p:nvSpPr>
          <p:cNvPr id="5" name="Segnaposto contenuto 4">
            <a:extLst>
              <a:ext uri="{FF2B5EF4-FFF2-40B4-BE49-F238E27FC236}">
                <a16:creationId xmlns:a16="http://schemas.microsoft.com/office/drawing/2014/main" id="{D75F96AA-7C6B-AE59-CCDD-5CF9969AFA56}"/>
              </a:ext>
            </a:extLst>
          </p:cNvPr>
          <p:cNvSpPr>
            <a:spLocks noGrp="1"/>
          </p:cNvSpPr>
          <p:nvPr>
            <p:ph idx="1"/>
          </p:nvPr>
        </p:nvSpPr>
        <p:spPr>
          <a:xfrm>
            <a:off x="838200" y="1690688"/>
            <a:ext cx="10515600" cy="4486275"/>
          </a:xfrm>
        </p:spPr>
        <p:txBody>
          <a:bodyPr>
            <a:normAutofit fontScale="92500"/>
          </a:bodyPr>
          <a:lstStyle/>
          <a:p>
            <a:pPr algn="just"/>
            <a:r>
              <a:rPr lang="it-IT" b="0" i="0" u="none" strike="noStrike" dirty="0">
                <a:solidFill>
                  <a:srgbClr val="1E1E1F"/>
                </a:solidFill>
                <a:effectLst/>
              </a:rPr>
              <a:t>La politica dell'Unione in materia di ambiente si fonda sui principi della precauzione, dell'azione preventiva e della correzione alla fonte dei danni causati dall'inquinamento, nonché sul principio «chi inquina paga».</a:t>
            </a:r>
          </a:p>
          <a:p>
            <a:pPr algn="just"/>
            <a:r>
              <a:rPr lang="it-IT" b="0" i="0" u="none" strike="noStrike" dirty="0">
                <a:solidFill>
                  <a:srgbClr val="1E1E1F"/>
                </a:solidFill>
                <a:effectLst/>
              </a:rPr>
              <a:t> I programmi pluriennali di azione per l'ambiente definiscono il quadro per l'azione futura in tutti gli ambiti della politica ambientale.</a:t>
            </a:r>
          </a:p>
          <a:p>
            <a:pPr algn="just"/>
            <a:r>
              <a:rPr lang="it-IT" b="0" i="0" u="none" strike="noStrike" dirty="0">
                <a:solidFill>
                  <a:srgbClr val="1E1E1F"/>
                </a:solidFill>
                <a:effectLst/>
              </a:rPr>
              <a:t> Essi sono integrati in strategie orizzontali e sono presi in considerazione nell'ambito dei negoziati internazionali in materia di ambiente. </a:t>
            </a:r>
          </a:p>
          <a:p>
            <a:pPr algn="just"/>
            <a:r>
              <a:rPr lang="it-IT" b="0" i="0" u="none" strike="noStrike" dirty="0">
                <a:solidFill>
                  <a:srgbClr val="1E1E1F"/>
                </a:solidFill>
                <a:effectLst/>
              </a:rPr>
              <a:t>La politica ambientale è stata recentemente messa al centro dell'elaborazione delle politiche dell'UE e la Commissione europea ha varato il Green Deal europeo, il principale motore della sua strategia di crescita economica.</a:t>
            </a:r>
            <a:endParaRPr lang="it-IT" dirty="0"/>
          </a:p>
        </p:txBody>
      </p:sp>
    </p:spTree>
    <p:extLst>
      <p:ext uri="{BB962C8B-B14F-4D97-AF65-F5344CB8AC3E}">
        <p14:creationId xmlns:p14="http://schemas.microsoft.com/office/powerpoint/2010/main" val="10019806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86C6E3-6847-0293-0DE0-918E2F530DA2}"/>
              </a:ext>
            </a:extLst>
          </p:cNvPr>
          <p:cNvSpPr>
            <a:spLocks noGrp="1"/>
          </p:cNvSpPr>
          <p:nvPr>
            <p:ph type="title"/>
          </p:nvPr>
        </p:nvSpPr>
        <p:spPr/>
        <p:txBody>
          <a:bodyPr/>
          <a:lstStyle/>
          <a:p>
            <a:r>
              <a:rPr lang="it-IT" b="1" dirty="0">
                <a:solidFill>
                  <a:srgbClr val="FF0000"/>
                </a:solidFill>
              </a:rPr>
              <a:t>La politica dell’ambiente UE</a:t>
            </a:r>
          </a:p>
        </p:txBody>
      </p:sp>
      <p:sp>
        <p:nvSpPr>
          <p:cNvPr id="3" name="Segnaposto contenuto 2">
            <a:extLst>
              <a:ext uri="{FF2B5EF4-FFF2-40B4-BE49-F238E27FC236}">
                <a16:creationId xmlns:a16="http://schemas.microsoft.com/office/drawing/2014/main" id="{5102FB98-BE30-B8E0-8547-3E3EFB38E0AF}"/>
              </a:ext>
            </a:extLst>
          </p:cNvPr>
          <p:cNvSpPr>
            <a:spLocks noGrp="1"/>
          </p:cNvSpPr>
          <p:nvPr>
            <p:ph idx="1"/>
          </p:nvPr>
        </p:nvSpPr>
        <p:spPr/>
        <p:txBody>
          <a:bodyPr>
            <a:normAutofit fontScale="92500" lnSpcReduction="10000"/>
          </a:bodyPr>
          <a:lstStyle/>
          <a:p>
            <a:pPr algn="just"/>
            <a:r>
              <a:rPr lang="it-IT" b="1" i="0" u="none" strike="noStrike" dirty="0">
                <a:effectLst/>
              </a:rPr>
              <a:t>Base giuridica</a:t>
            </a:r>
          </a:p>
          <a:p>
            <a:pPr algn="just"/>
            <a:r>
              <a:rPr lang="it-IT" b="0" i="0" u="none" strike="noStrike" dirty="0">
                <a:solidFill>
                  <a:srgbClr val="1E1E1F"/>
                </a:solidFill>
                <a:effectLst/>
              </a:rPr>
              <a:t>Articoli 11 e da 191 a 193 del trattato sul funzionamento dell'Unione europea (TFUE). </a:t>
            </a:r>
          </a:p>
          <a:p>
            <a:pPr algn="just"/>
            <a:r>
              <a:rPr lang="it-IT" b="0" i="0" u="none" strike="noStrike" dirty="0">
                <a:solidFill>
                  <a:srgbClr val="1E1E1F"/>
                </a:solidFill>
                <a:effectLst/>
              </a:rPr>
              <a:t>L'Unione europea dispone delle competenze per intervenire in tutti gli ambiti della politica ambientale, come ad esempio l'inquinamento dell'aria e dell'acqua, la gestione dei rifiuti e i cambiamenti climatici. </a:t>
            </a:r>
          </a:p>
          <a:p>
            <a:pPr algn="just"/>
            <a:r>
              <a:rPr lang="it-IT" b="0" i="0" u="none" strike="noStrike" dirty="0">
                <a:solidFill>
                  <a:srgbClr val="1E1E1F"/>
                </a:solidFill>
                <a:effectLst/>
              </a:rPr>
              <a:t>Il suo campo d'azione è limitato dal principio di sussidiarietà e dal requisito dell'unanimità in seno al Consiglio per quanto riguarda le questioni di natura fiscale, la pianificazione del territorio, la destinazione dei suoli, la gestione quantitativa delle risorse idriche, la scelta delle fonti di energia e la struttura dell'approvvigionamento energetico.</a:t>
            </a:r>
          </a:p>
          <a:p>
            <a:endParaRPr lang="it-IT" dirty="0"/>
          </a:p>
        </p:txBody>
      </p:sp>
    </p:spTree>
    <p:extLst>
      <p:ext uri="{BB962C8B-B14F-4D97-AF65-F5344CB8AC3E}">
        <p14:creationId xmlns:p14="http://schemas.microsoft.com/office/powerpoint/2010/main" val="1587767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4DE9671-5633-011B-AF3C-EF51B2756586}"/>
              </a:ext>
            </a:extLst>
          </p:cNvPr>
          <p:cNvSpPr>
            <a:spLocks noGrp="1"/>
          </p:cNvSpPr>
          <p:nvPr>
            <p:ph type="title"/>
          </p:nvPr>
        </p:nvSpPr>
        <p:spPr>
          <a:xfrm>
            <a:off x="838200" y="365125"/>
            <a:ext cx="10515600" cy="981761"/>
          </a:xfrm>
        </p:spPr>
        <p:txBody>
          <a:bodyPr/>
          <a:lstStyle/>
          <a:p>
            <a:r>
              <a:rPr lang="it-IT" b="1" dirty="0">
                <a:solidFill>
                  <a:srgbClr val="FF0000"/>
                </a:solidFill>
              </a:rPr>
              <a:t>La politica dell’ambiente UE</a:t>
            </a:r>
            <a:endParaRPr lang="it-IT" dirty="0"/>
          </a:p>
        </p:txBody>
      </p:sp>
      <p:sp>
        <p:nvSpPr>
          <p:cNvPr id="3" name="Segnaposto contenuto 2">
            <a:extLst>
              <a:ext uri="{FF2B5EF4-FFF2-40B4-BE49-F238E27FC236}">
                <a16:creationId xmlns:a16="http://schemas.microsoft.com/office/drawing/2014/main" id="{60C5C0B2-6863-287E-FF58-514C95728861}"/>
              </a:ext>
            </a:extLst>
          </p:cNvPr>
          <p:cNvSpPr>
            <a:spLocks noGrp="1"/>
          </p:cNvSpPr>
          <p:nvPr>
            <p:ph idx="1"/>
          </p:nvPr>
        </p:nvSpPr>
        <p:spPr>
          <a:xfrm>
            <a:off x="838200" y="1594022"/>
            <a:ext cx="10515600" cy="4582941"/>
          </a:xfrm>
        </p:spPr>
        <p:txBody>
          <a:bodyPr>
            <a:normAutofit lnSpcReduction="10000"/>
          </a:bodyPr>
          <a:lstStyle/>
          <a:p>
            <a:r>
              <a:rPr lang="it-IT" b="1" dirty="0"/>
              <a:t>Origini e sviluppo 1:</a:t>
            </a:r>
          </a:p>
          <a:p>
            <a:pPr lvl="1"/>
            <a:r>
              <a:rPr lang="it-IT" b="0" i="0" u="none" strike="noStrike" dirty="0">
                <a:solidFill>
                  <a:srgbClr val="1E1E1F"/>
                </a:solidFill>
                <a:effectLst/>
                <a:latin typeface="Calibri" panose="020F0502020204030204" pitchFamily="34" charset="0"/>
                <a:cs typeface="Calibri" panose="020F0502020204030204" pitchFamily="34" charset="0"/>
              </a:rPr>
              <a:t>La politica dell'Unione in materia di ambiente risale al Consiglio europeo tenutosi a </a:t>
            </a:r>
            <a:r>
              <a:rPr lang="it-IT" b="1" i="0" u="none" strike="noStrike" dirty="0">
                <a:solidFill>
                  <a:srgbClr val="00B0F0"/>
                </a:solidFill>
                <a:effectLst/>
                <a:latin typeface="Calibri" panose="020F0502020204030204" pitchFamily="34" charset="0"/>
                <a:cs typeface="Calibri" panose="020F0502020204030204" pitchFamily="34" charset="0"/>
              </a:rPr>
              <a:t>Parigi nel 1972</a:t>
            </a:r>
            <a:r>
              <a:rPr lang="it-IT" b="0" i="0" u="none" strike="noStrike" dirty="0">
                <a:solidFill>
                  <a:srgbClr val="1E1E1F"/>
                </a:solidFill>
                <a:effectLst/>
                <a:latin typeface="Calibri" panose="020F0502020204030204" pitchFamily="34" charset="0"/>
                <a:cs typeface="Calibri" panose="020F0502020204030204" pitchFamily="34" charset="0"/>
              </a:rPr>
              <a:t>, in occasione del quale i capi di Stato o di governo (sulla scia della prima conferenza delle Nazioni Unite sull'ambiente) hanno dichiarato la necessità di una politica comunitaria in materia di ambiente che accompagni l'espansione economica e hanno chiesto un programma d'azione.</a:t>
            </a:r>
          </a:p>
          <a:p>
            <a:pPr lvl="1"/>
            <a:r>
              <a:rPr lang="it-IT" b="0" i="0" u="none" strike="noStrike" dirty="0">
                <a:solidFill>
                  <a:srgbClr val="1E1E1F"/>
                </a:solidFill>
                <a:effectLst/>
                <a:latin typeface="Calibri" panose="020F0502020204030204" pitchFamily="34" charset="0"/>
                <a:cs typeface="Calibri" panose="020F0502020204030204" pitchFamily="34" charset="0"/>
              </a:rPr>
              <a:t> </a:t>
            </a:r>
            <a:r>
              <a:rPr lang="it-IT" b="1" i="0" u="none" strike="noStrike" dirty="0">
                <a:solidFill>
                  <a:srgbClr val="00B0F0"/>
                </a:solidFill>
                <a:effectLst/>
                <a:latin typeface="Calibri" panose="020F0502020204030204" pitchFamily="34" charset="0"/>
                <a:cs typeface="Calibri" panose="020F0502020204030204" pitchFamily="34" charset="0"/>
              </a:rPr>
              <a:t>L'Atto unico europeo </a:t>
            </a:r>
            <a:r>
              <a:rPr lang="it-IT" b="0" i="0" u="none" strike="noStrike" dirty="0">
                <a:solidFill>
                  <a:srgbClr val="1E1E1F"/>
                </a:solidFill>
                <a:effectLst/>
                <a:latin typeface="Calibri" panose="020F0502020204030204" pitchFamily="34" charset="0"/>
                <a:cs typeface="Calibri" panose="020F0502020204030204" pitchFamily="34" charset="0"/>
              </a:rPr>
              <a:t>del 1987 ha introdotto un nuovo titolo «Ambiente», che ha costituito la prima base giuridica per una politica ambientale comune finalizzata a salvaguardare la qualità dell'ambiente, proteggere la salute umana e garantire un uso razionale delle risorse naturali.</a:t>
            </a:r>
          </a:p>
          <a:p>
            <a:pPr lvl="1"/>
            <a:r>
              <a:rPr lang="it-IT" b="0" i="0" u="none" strike="noStrike" dirty="0">
                <a:solidFill>
                  <a:srgbClr val="1E1E1F"/>
                </a:solidFill>
                <a:effectLst/>
                <a:latin typeface="Calibri" panose="020F0502020204030204" pitchFamily="34" charset="0"/>
                <a:cs typeface="Calibri" panose="020F0502020204030204" pitchFamily="34" charset="0"/>
              </a:rPr>
              <a:t>Le successive revisioni dei trattati hanno rafforzato l'impegno della Comunità a favore della tutela ambientale e il ruolo del Parlamento europeo nello sviluppo di una politica in materia</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66162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4DE9671-5633-011B-AF3C-EF51B2756586}"/>
              </a:ext>
            </a:extLst>
          </p:cNvPr>
          <p:cNvSpPr>
            <a:spLocks noGrp="1"/>
          </p:cNvSpPr>
          <p:nvPr>
            <p:ph type="title"/>
          </p:nvPr>
        </p:nvSpPr>
        <p:spPr>
          <a:xfrm>
            <a:off x="838200" y="365125"/>
            <a:ext cx="10515600" cy="981761"/>
          </a:xfrm>
        </p:spPr>
        <p:txBody>
          <a:bodyPr/>
          <a:lstStyle/>
          <a:p>
            <a:r>
              <a:rPr lang="it-IT" b="1" dirty="0">
                <a:solidFill>
                  <a:srgbClr val="FF0000"/>
                </a:solidFill>
              </a:rPr>
              <a:t>La politica dell’ambiente UE</a:t>
            </a:r>
            <a:endParaRPr lang="it-IT" dirty="0"/>
          </a:p>
        </p:txBody>
      </p:sp>
      <p:sp>
        <p:nvSpPr>
          <p:cNvPr id="3" name="Segnaposto contenuto 2">
            <a:extLst>
              <a:ext uri="{FF2B5EF4-FFF2-40B4-BE49-F238E27FC236}">
                <a16:creationId xmlns:a16="http://schemas.microsoft.com/office/drawing/2014/main" id="{60C5C0B2-6863-287E-FF58-514C95728861}"/>
              </a:ext>
            </a:extLst>
          </p:cNvPr>
          <p:cNvSpPr>
            <a:spLocks noGrp="1"/>
          </p:cNvSpPr>
          <p:nvPr>
            <p:ph idx="1"/>
          </p:nvPr>
        </p:nvSpPr>
        <p:spPr>
          <a:xfrm>
            <a:off x="838200" y="1594022"/>
            <a:ext cx="10515600" cy="4898853"/>
          </a:xfrm>
        </p:spPr>
        <p:txBody>
          <a:bodyPr>
            <a:normAutofit/>
          </a:bodyPr>
          <a:lstStyle/>
          <a:p>
            <a:r>
              <a:rPr lang="it-IT" b="1" dirty="0"/>
              <a:t>Origini e sviluppo 2:</a:t>
            </a:r>
          </a:p>
          <a:p>
            <a:pPr lvl="1" algn="just"/>
            <a:r>
              <a:rPr lang="it-IT" b="0" i="0" u="none" strike="noStrike" dirty="0">
                <a:solidFill>
                  <a:srgbClr val="1E1E1F"/>
                </a:solidFill>
                <a:effectLst/>
                <a:latin typeface="Calibri" panose="020F0502020204030204" pitchFamily="34" charset="0"/>
                <a:cs typeface="Calibri" panose="020F0502020204030204" pitchFamily="34" charset="0"/>
              </a:rPr>
              <a:t>Il trattato di </a:t>
            </a:r>
            <a:r>
              <a:rPr lang="it-IT" b="1" i="0" u="none" strike="noStrike" dirty="0">
                <a:solidFill>
                  <a:srgbClr val="00B0F0"/>
                </a:solidFill>
                <a:effectLst/>
                <a:latin typeface="Calibri" panose="020F0502020204030204" pitchFamily="34" charset="0"/>
                <a:cs typeface="Calibri" panose="020F0502020204030204" pitchFamily="34" charset="0"/>
              </a:rPr>
              <a:t>Maastricht (1993)</a:t>
            </a:r>
            <a:r>
              <a:rPr lang="it-IT" b="0" i="0" u="none" strike="noStrike" dirty="0">
                <a:solidFill>
                  <a:srgbClr val="1E1E1F"/>
                </a:solidFill>
                <a:effectLst/>
                <a:latin typeface="Calibri" panose="020F0502020204030204" pitchFamily="34" charset="0"/>
                <a:cs typeface="Calibri" panose="020F0502020204030204" pitchFamily="34" charset="0"/>
              </a:rPr>
              <a:t> ha fatto dell'ambiente un settore ufficiale della politica dell'UE, introducendo la procedura di codecisione e stabilendo come regola generale il voto a maggioranza qualificata in seno al Consiglio. </a:t>
            </a:r>
          </a:p>
          <a:p>
            <a:pPr lvl="1" algn="just"/>
            <a:r>
              <a:rPr lang="it-IT" b="0" i="0" u="none" strike="noStrike" dirty="0">
                <a:solidFill>
                  <a:srgbClr val="1E1E1F"/>
                </a:solidFill>
                <a:effectLst/>
                <a:latin typeface="Calibri" panose="020F0502020204030204" pitchFamily="34" charset="0"/>
                <a:cs typeface="Calibri" panose="020F0502020204030204" pitchFamily="34" charset="0"/>
              </a:rPr>
              <a:t>Il trattato di </a:t>
            </a:r>
            <a:r>
              <a:rPr lang="it-IT" b="1" i="0" u="none" strike="noStrike" dirty="0">
                <a:solidFill>
                  <a:srgbClr val="00B0F0"/>
                </a:solidFill>
                <a:effectLst/>
                <a:latin typeface="Calibri" panose="020F0502020204030204" pitchFamily="34" charset="0"/>
                <a:cs typeface="Calibri" panose="020F0502020204030204" pitchFamily="34" charset="0"/>
              </a:rPr>
              <a:t>Amsterdam (1999)</a:t>
            </a:r>
            <a:r>
              <a:rPr lang="it-IT" b="0" i="0" u="none" strike="noStrike" dirty="0">
                <a:solidFill>
                  <a:srgbClr val="1E1E1F"/>
                </a:solidFill>
                <a:effectLst/>
                <a:latin typeface="Calibri" panose="020F0502020204030204" pitchFamily="34" charset="0"/>
                <a:cs typeface="Calibri" panose="020F0502020204030204" pitchFamily="34" charset="0"/>
              </a:rPr>
              <a:t> ha stabilito l'obbligo di integrare la tutela ambientale in tutte le politiche settoriali dell'Unione al fine di promuovere lo sviluppo sostenibile. </a:t>
            </a:r>
          </a:p>
          <a:p>
            <a:pPr lvl="1" algn="just"/>
            <a:r>
              <a:rPr lang="it-IT" b="0" i="0" u="none" strike="noStrike" dirty="0">
                <a:solidFill>
                  <a:srgbClr val="1E1E1F"/>
                </a:solidFill>
                <a:effectLst/>
                <a:latin typeface="Calibri" panose="020F0502020204030204" pitchFamily="34" charset="0"/>
                <a:cs typeface="Calibri" panose="020F0502020204030204" pitchFamily="34" charset="0"/>
              </a:rPr>
              <a:t>Quello di «combattere i cambiamenti climatici» è divenuto un obiettivo specifico con il trattato di </a:t>
            </a:r>
            <a:r>
              <a:rPr lang="it-IT" b="1" i="0" u="none" strike="noStrike" dirty="0">
                <a:solidFill>
                  <a:srgbClr val="00B0F0"/>
                </a:solidFill>
                <a:effectLst/>
                <a:latin typeface="Calibri" panose="020F0502020204030204" pitchFamily="34" charset="0"/>
                <a:cs typeface="Calibri" panose="020F0502020204030204" pitchFamily="34" charset="0"/>
              </a:rPr>
              <a:t>Lisbona (2009)</a:t>
            </a:r>
            <a:r>
              <a:rPr lang="it-IT" b="0" i="0" u="none" strike="noStrike" dirty="0">
                <a:solidFill>
                  <a:srgbClr val="1E1E1F"/>
                </a:solidFill>
                <a:effectLst/>
                <a:latin typeface="Calibri" panose="020F0502020204030204" pitchFamily="34" charset="0"/>
                <a:cs typeface="Calibri" panose="020F0502020204030204" pitchFamily="34" charset="0"/>
              </a:rPr>
              <a:t>, così come il perseguimento dello sviluppo sostenibile nelle relazioni con i paesi terzi. La personalità giuridica consentiva ora all'UE di concludere accordi internazionali.</a:t>
            </a:r>
            <a:endParaRPr lang="it-IT"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59287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EECE6EF-7712-E218-195C-E72AE5F34397}"/>
              </a:ext>
            </a:extLst>
          </p:cNvPr>
          <p:cNvSpPr>
            <a:spLocks noGrp="1"/>
          </p:cNvSpPr>
          <p:nvPr>
            <p:ph type="title"/>
          </p:nvPr>
        </p:nvSpPr>
        <p:spPr>
          <a:xfrm>
            <a:off x="838200" y="365126"/>
            <a:ext cx="10515600" cy="895263"/>
          </a:xfrm>
        </p:spPr>
        <p:txBody>
          <a:bodyPr>
            <a:normAutofit fontScale="90000"/>
          </a:bodyPr>
          <a:lstStyle/>
          <a:p>
            <a:br>
              <a:rPr lang="it-IT" b="1" i="0" u="none" strike="noStrike" dirty="0">
                <a:solidFill>
                  <a:srgbClr val="FF0000"/>
                </a:solidFill>
                <a:effectLst/>
              </a:rPr>
            </a:br>
            <a:r>
              <a:rPr lang="it-IT" b="1" i="0" u="none" strike="noStrike" dirty="0">
                <a:solidFill>
                  <a:srgbClr val="FF0000"/>
                </a:solidFill>
                <a:effectLst/>
              </a:rPr>
              <a:t>Principi generali della Politica ambientale</a:t>
            </a:r>
            <a:br>
              <a:rPr lang="it-IT" b="0" i="0" u="none" strike="noStrike" dirty="0">
                <a:solidFill>
                  <a:srgbClr val="1E1E1F"/>
                </a:solidFill>
                <a:effectLst/>
                <a:latin typeface="Georgia" panose="02040502050405020303" pitchFamily="18" charset="0"/>
              </a:rPr>
            </a:br>
            <a:endParaRPr lang="it-IT" dirty="0"/>
          </a:p>
        </p:txBody>
      </p:sp>
      <p:sp>
        <p:nvSpPr>
          <p:cNvPr id="3" name="Segnaposto contenuto 2">
            <a:extLst>
              <a:ext uri="{FF2B5EF4-FFF2-40B4-BE49-F238E27FC236}">
                <a16:creationId xmlns:a16="http://schemas.microsoft.com/office/drawing/2014/main" id="{95DE79CE-5566-A382-2120-30EDDE676F99}"/>
              </a:ext>
            </a:extLst>
          </p:cNvPr>
          <p:cNvSpPr>
            <a:spLocks noGrp="1"/>
          </p:cNvSpPr>
          <p:nvPr>
            <p:ph idx="1"/>
          </p:nvPr>
        </p:nvSpPr>
        <p:spPr>
          <a:xfrm>
            <a:off x="838200" y="1581664"/>
            <a:ext cx="10515600" cy="4911209"/>
          </a:xfrm>
        </p:spPr>
        <p:txBody>
          <a:bodyPr>
            <a:normAutofit/>
          </a:bodyPr>
          <a:lstStyle/>
          <a:p>
            <a:pPr algn="just"/>
            <a:r>
              <a:rPr lang="it-IT" sz="2400" b="0" i="0" u="none" strike="noStrike" dirty="0">
                <a:solidFill>
                  <a:srgbClr val="1E1E1F"/>
                </a:solidFill>
                <a:effectLst/>
                <a:latin typeface="Calibri" panose="020F0502020204030204" pitchFamily="34" charset="0"/>
                <a:cs typeface="Calibri" panose="020F0502020204030204" pitchFamily="34" charset="0"/>
              </a:rPr>
              <a:t>La politica dell'Unione in materia di ambiente si fonda sui principi della </a:t>
            </a:r>
            <a:r>
              <a:rPr lang="it-IT" sz="2400" b="1" i="0" u="none" strike="noStrike" dirty="0">
                <a:solidFill>
                  <a:srgbClr val="00B0F0"/>
                </a:solidFill>
                <a:effectLst/>
                <a:latin typeface="Calibri" panose="020F0502020204030204" pitchFamily="34" charset="0"/>
                <a:cs typeface="Calibri" panose="020F0502020204030204" pitchFamily="34" charset="0"/>
              </a:rPr>
              <a:t>precauzione</a:t>
            </a:r>
            <a:r>
              <a:rPr lang="it-IT" sz="2400" b="0" i="0" u="none" strike="noStrike" dirty="0">
                <a:solidFill>
                  <a:srgbClr val="1E1E1F"/>
                </a:solidFill>
                <a:effectLst/>
                <a:latin typeface="Calibri" panose="020F0502020204030204" pitchFamily="34" charset="0"/>
                <a:cs typeface="Calibri" panose="020F0502020204030204" pitchFamily="34" charset="0"/>
              </a:rPr>
              <a:t>, dell'</a:t>
            </a:r>
            <a:r>
              <a:rPr lang="it-IT" sz="2400" b="1" i="0" u="none" strike="noStrike" dirty="0">
                <a:solidFill>
                  <a:srgbClr val="00B0F0"/>
                </a:solidFill>
                <a:effectLst/>
                <a:latin typeface="Calibri" panose="020F0502020204030204" pitchFamily="34" charset="0"/>
                <a:cs typeface="Calibri" panose="020F0502020204030204" pitchFamily="34" charset="0"/>
              </a:rPr>
              <a:t>azione preventiva </a:t>
            </a:r>
            <a:r>
              <a:rPr lang="it-IT" sz="2400" b="0" i="0" u="none" strike="noStrike" dirty="0">
                <a:solidFill>
                  <a:srgbClr val="1E1E1F"/>
                </a:solidFill>
                <a:effectLst/>
                <a:latin typeface="Calibri" panose="020F0502020204030204" pitchFamily="34" charset="0"/>
                <a:cs typeface="Calibri" panose="020F0502020204030204" pitchFamily="34" charset="0"/>
              </a:rPr>
              <a:t>e della </a:t>
            </a:r>
            <a:r>
              <a:rPr lang="it-IT" sz="2400" b="1" i="0" u="none" strike="noStrike" dirty="0">
                <a:solidFill>
                  <a:srgbClr val="00B0F0"/>
                </a:solidFill>
                <a:effectLst/>
                <a:latin typeface="Calibri" panose="020F0502020204030204" pitchFamily="34" charset="0"/>
                <a:cs typeface="Calibri" panose="020F0502020204030204" pitchFamily="34" charset="0"/>
              </a:rPr>
              <a:t>correzione dell'inquinamento alla fonte</a:t>
            </a:r>
            <a:r>
              <a:rPr lang="it-IT" sz="2400" b="0" i="0" u="none" strike="noStrike" dirty="0">
                <a:solidFill>
                  <a:srgbClr val="1E1E1F"/>
                </a:solidFill>
                <a:effectLst/>
                <a:latin typeface="Calibri" panose="020F0502020204030204" pitchFamily="34" charset="0"/>
                <a:cs typeface="Calibri" panose="020F0502020204030204" pitchFamily="34" charset="0"/>
              </a:rPr>
              <a:t>, nonché sul principio «</a:t>
            </a:r>
            <a:r>
              <a:rPr lang="it-IT" sz="2400" b="1" i="0" u="none" strike="noStrike" dirty="0">
                <a:solidFill>
                  <a:srgbClr val="00B0F0"/>
                </a:solidFill>
                <a:effectLst/>
                <a:latin typeface="Calibri" panose="020F0502020204030204" pitchFamily="34" charset="0"/>
                <a:cs typeface="Calibri" panose="020F0502020204030204" pitchFamily="34" charset="0"/>
              </a:rPr>
              <a:t>chi inquina paga</a:t>
            </a:r>
            <a:r>
              <a:rPr lang="it-IT" sz="2400" b="0" i="0" u="none" strike="noStrike" dirty="0">
                <a:solidFill>
                  <a:srgbClr val="1E1E1F"/>
                </a:solidFill>
                <a:effectLst/>
                <a:latin typeface="Calibri" panose="020F0502020204030204" pitchFamily="34" charset="0"/>
                <a:cs typeface="Calibri" panose="020F0502020204030204" pitchFamily="34" charset="0"/>
              </a:rPr>
              <a:t>».</a:t>
            </a:r>
          </a:p>
          <a:p>
            <a:pPr algn="just"/>
            <a:r>
              <a:rPr lang="it-IT" sz="2400" b="0" i="0" u="none" strike="noStrike" dirty="0">
                <a:solidFill>
                  <a:srgbClr val="1E1E1F"/>
                </a:solidFill>
                <a:effectLst/>
                <a:latin typeface="Calibri" panose="020F0502020204030204" pitchFamily="34" charset="0"/>
                <a:cs typeface="Calibri" panose="020F0502020204030204" pitchFamily="34" charset="0"/>
              </a:rPr>
              <a:t> </a:t>
            </a:r>
            <a:r>
              <a:rPr lang="it-IT" sz="2400" b="1" i="0" u="none" strike="noStrike" dirty="0">
                <a:solidFill>
                  <a:srgbClr val="00B0F0"/>
                </a:solidFill>
                <a:effectLst/>
                <a:latin typeface="Calibri" panose="020F0502020204030204" pitchFamily="34" charset="0"/>
                <a:cs typeface="Calibri" panose="020F0502020204030204" pitchFamily="34" charset="0"/>
              </a:rPr>
              <a:t>Il principio di precauzione</a:t>
            </a:r>
            <a:r>
              <a:rPr lang="it-IT" sz="2400" b="0" i="0" u="none" strike="noStrike" dirty="0">
                <a:solidFill>
                  <a:srgbClr val="1E1E1F"/>
                </a:solidFill>
                <a:effectLst/>
                <a:latin typeface="Calibri" panose="020F0502020204030204" pitchFamily="34" charset="0"/>
                <a:cs typeface="Calibri" panose="020F0502020204030204" pitchFamily="34" charset="0"/>
              </a:rPr>
              <a:t>:</a:t>
            </a:r>
          </a:p>
          <a:p>
            <a:pPr lvl="1" algn="just"/>
            <a:r>
              <a:rPr lang="it-IT" b="0" i="0" u="none" strike="noStrike" dirty="0">
                <a:solidFill>
                  <a:srgbClr val="1E1E1F"/>
                </a:solidFill>
                <a:effectLst/>
                <a:latin typeface="Calibri" panose="020F0502020204030204" pitchFamily="34" charset="0"/>
                <a:cs typeface="Calibri" panose="020F0502020204030204" pitchFamily="34" charset="0"/>
              </a:rPr>
              <a:t>è uno strumento di gestione dei rischi cui è possibile ricorrere in caso d'incertezza scientifica in merito a un rischio presunto per la salute umana o per l'ambiente derivante da una determinata azione o politica. </a:t>
            </a:r>
          </a:p>
          <a:p>
            <a:pPr lvl="1" algn="just"/>
            <a:r>
              <a:rPr lang="it-IT" b="0" i="0" u="none" strike="noStrike" dirty="0">
                <a:solidFill>
                  <a:srgbClr val="1E1E1F"/>
                </a:solidFill>
                <a:effectLst/>
                <a:latin typeface="Calibri" panose="020F0502020204030204" pitchFamily="34" charset="0"/>
                <a:cs typeface="Calibri" panose="020F0502020204030204" pitchFamily="34" charset="0"/>
              </a:rPr>
              <a:t>Per esempio, qualora sussistano dubbi in merito all'effetto potenzialmente pericoloso di un prodotto e qualora, in seguito a una valutazione scientifica obiettiva, permanga l'incertezza, può essere impartita l'istruzione di bloccare la distribuzione di tale prodotto o di ritirarlo dal mercato. </a:t>
            </a:r>
          </a:p>
          <a:p>
            <a:pPr lvl="1" algn="just"/>
            <a:r>
              <a:rPr lang="it-IT" b="0" i="0" u="none" strike="noStrike" dirty="0">
                <a:solidFill>
                  <a:srgbClr val="1E1E1F"/>
                </a:solidFill>
                <a:effectLst/>
                <a:latin typeface="Calibri" panose="020F0502020204030204" pitchFamily="34" charset="0"/>
                <a:cs typeface="Calibri" panose="020F0502020204030204" pitchFamily="34" charset="0"/>
              </a:rPr>
              <a:t>Tali misure devono essere non discriminatorie e proporzionate e vanno riviste non appena si rendano disponibili maggiori informazioni scientifiche.</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41957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407E2E2-0467-135E-0186-7142FF700C0A}"/>
              </a:ext>
            </a:extLst>
          </p:cNvPr>
          <p:cNvSpPr>
            <a:spLocks noGrp="1"/>
          </p:cNvSpPr>
          <p:nvPr>
            <p:ph type="title"/>
          </p:nvPr>
        </p:nvSpPr>
        <p:spPr/>
        <p:txBody>
          <a:bodyPr/>
          <a:lstStyle/>
          <a:p>
            <a:r>
              <a:rPr lang="it-IT" b="1" i="0" u="none" strike="noStrike" dirty="0">
                <a:solidFill>
                  <a:srgbClr val="FF0000"/>
                </a:solidFill>
                <a:effectLst/>
              </a:rPr>
              <a:t>Principi generali della Politica ambientale</a:t>
            </a:r>
            <a:endParaRPr lang="it-IT" dirty="0"/>
          </a:p>
        </p:txBody>
      </p:sp>
      <p:sp>
        <p:nvSpPr>
          <p:cNvPr id="3" name="Segnaposto contenuto 2">
            <a:extLst>
              <a:ext uri="{FF2B5EF4-FFF2-40B4-BE49-F238E27FC236}">
                <a16:creationId xmlns:a16="http://schemas.microsoft.com/office/drawing/2014/main" id="{B067EAA8-633C-15FB-3E83-00A170DA1DFD}"/>
              </a:ext>
            </a:extLst>
          </p:cNvPr>
          <p:cNvSpPr>
            <a:spLocks noGrp="1"/>
          </p:cNvSpPr>
          <p:nvPr>
            <p:ph idx="1"/>
          </p:nvPr>
        </p:nvSpPr>
        <p:spPr/>
        <p:txBody>
          <a:bodyPr>
            <a:normAutofit lnSpcReduction="10000"/>
          </a:bodyPr>
          <a:lstStyle/>
          <a:p>
            <a:r>
              <a:rPr lang="it-IT" b="0" i="0" u="none" strike="noStrike" dirty="0">
                <a:solidFill>
                  <a:srgbClr val="1E1E1F"/>
                </a:solidFill>
                <a:effectLst/>
                <a:latin typeface="Calibri" panose="020F0502020204030204" pitchFamily="34" charset="0"/>
                <a:cs typeface="Calibri" panose="020F0502020204030204" pitchFamily="34" charset="0"/>
              </a:rPr>
              <a:t>l principio </a:t>
            </a:r>
            <a:r>
              <a:rPr lang="it-IT" b="1" i="0" u="none" strike="noStrike" dirty="0">
                <a:solidFill>
                  <a:srgbClr val="00B0F0"/>
                </a:solidFill>
                <a:effectLst/>
                <a:latin typeface="Calibri" panose="020F0502020204030204" pitchFamily="34" charset="0"/>
                <a:cs typeface="Calibri" panose="020F0502020204030204" pitchFamily="34" charset="0"/>
              </a:rPr>
              <a:t>«chi inquina paga»:</a:t>
            </a:r>
          </a:p>
          <a:p>
            <a:pPr lvl="1"/>
            <a:r>
              <a:rPr lang="it-IT" b="0" i="0" u="none" strike="noStrike" dirty="0">
                <a:solidFill>
                  <a:srgbClr val="1E1E1F"/>
                </a:solidFill>
                <a:effectLst/>
                <a:latin typeface="Calibri" panose="020F0502020204030204" pitchFamily="34" charset="0"/>
                <a:cs typeface="Calibri" panose="020F0502020204030204" pitchFamily="34" charset="0"/>
              </a:rPr>
              <a:t>è attuato dalla </a:t>
            </a:r>
            <a:r>
              <a:rPr lang="it-IT" b="1" i="0" u="sng" dirty="0">
                <a:solidFill>
                  <a:srgbClr val="00B0F0"/>
                </a:solidFill>
                <a:effectLst/>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direttiva sulla responsabilità ambientale</a:t>
            </a:r>
            <a:r>
              <a:rPr lang="it-IT" b="0" i="0" u="none" strike="noStrike" dirty="0">
                <a:solidFill>
                  <a:srgbClr val="1E1E1F"/>
                </a:solidFill>
                <a:effectLst/>
                <a:latin typeface="Calibri" panose="020F0502020204030204" pitchFamily="34" charset="0"/>
                <a:cs typeface="Calibri" panose="020F0502020204030204" pitchFamily="34" charset="0"/>
              </a:rPr>
              <a:t>, che è finalizzata a prevenire o altrimenti riparare il danno ambientale alle specie e agli habitat naturali protetti, all'acqua e al suolo. </a:t>
            </a:r>
          </a:p>
          <a:p>
            <a:pPr lvl="1"/>
            <a:r>
              <a:rPr lang="it-IT" b="0" i="0" u="none" strike="noStrike" dirty="0">
                <a:solidFill>
                  <a:srgbClr val="1E1E1F"/>
                </a:solidFill>
                <a:effectLst/>
                <a:latin typeface="Calibri" panose="020F0502020204030204" pitchFamily="34" charset="0"/>
                <a:cs typeface="Calibri" panose="020F0502020204030204" pitchFamily="34" charset="0"/>
              </a:rPr>
              <a:t>Gli operatori che esercitano talune attività professionali quali il trasporto di sostanze pericolose, o attività che comportano lo scarico in acqua, sono tenuti ad adottare misure preventive in caso di minaccia imminente per l'ambiente. </a:t>
            </a:r>
          </a:p>
          <a:p>
            <a:pPr lvl="1"/>
            <a:r>
              <a:rPr lang="it-IT" b="0" i="0" u="none" strike="noStrike" dirty="0">
                <a:solidFill>
                  <a:srgbClr val="1E1E1F"/>
                </a:solidFill>
                <a:effectLst/>
                <a:latin typeface="Calibri" panose="020F0502020204030204" pitchFamily="34" charset="0"/>
                <a:cs typeface="Calibri" panose="020F0502020204030204" pitchFamily="34" charset="0"/>
              </a:rPr>
              <a:t>Qualora il danno si sia già verificato, essi sono obbligati ad adottare le misure del caso per porvi rimedio e a sostenerne i costi. </a:t>
            </a:r>
          </a:p>
          <a:p>
            <a:pPr lvl="1"/>
            <a:r>
              <a:rPr lang="it-IT" b="0" i="0" u="none" strike="noStrike" dirty="0">
                <a:solidFill>
                  <a:srgbClr val="1E1E1F"/>
                </a:solidFill>
                <a:effectLst/>
                <a:latin typeface="Calibri" panose="020F0502020204030204" pitchFamily="34" charset="0"/>
                <a:cs typeface="Calibri" panose="020F0502020204030204" pitchFamily="34" charset="0"/>
              </a:rPr>
              <a:t>Il campo di applicazione della direttiva è stato ampliato tre volte per includere rispettivamente la gestione dei rifiuti di estrazione, l'esercizio dei siti di stoccaggio geologico e la sicurezza delle operazioni offshore nel settore degli idrocarburi.</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212912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F1E38C-1949-236A-B228-88BACEF00886}"/>
              </a:ext>
            </a:extLst>
          </p:cNvPr>
          <p:cNvSpPr>
            <a:spLocks noGrp="1"/>
          </p:cNvSpPr>
          <p:nvPr>
            <p:ph type="title"/>
          </p:nvPr>
        </p:nvSpPr>
        <p:spPr>
          <a:xfrm>
            <a:off x="838200" y="365126"/>
            <a:ext cx="10515600" cy="932334"/>
          </a:xfrm>
        </p:spPr>
        <p:txBody>
          <a:bodyPr>
            <a:normAutofit/>
          </a:bodyPr>
          <a:lstStyle/>
          <a:p>
            <a:r>
              <a:rPr lang="it-IT" b="1" i="0" u="none" strike="noStrike" dirty="0">
                <a:solidFill>
                  <a:srgbClr val="FF0000"/>
                </a:solidFill>
                <a:effectLst/>
              </a:rPr>
              <a:t>Quadro di riferimento</a:t>
            </a:r>
            <a:endParaRPr lang="it-IT" b="1" dirty="0">
              <a:solidFill>
                <a:srgbClr val="FF0000"/>
              </a:solidFill>
            </a:endParaRPr>
          </a:p>
        </p:txBody>
      </p:sp>
      <p:sp>
        <p:nvSpPr>
          <p:cNvPr id="3" name="Segnaposto contenuto 2">
            <a:extLst>
              <a:ext uri="{FF2B5EF4-FFF2-40B4-BE49-F238E27FC236}">
                <a16:creationId xmlns:a16="http://schemas.microsoft.com/office/drawing/2014/main" id="{F4E200C0-15D0-A7C9-0B71-6F731B6F02C8}"/>
              </a:ext>
            </a:extLst>
          </p:cNvPr>
          <p:cNvSpPr>
            <a:spLocks noGrp="1"/>
          </p:cNvSpPr>
          <p:nvPr>
            <p:ph idx="1"/>
          </p:nvPr>
        </p:nvSpPr>
        <p:spPr>
          <a:xfrm>
            <a:off x="838200" y="1470454"/>
            <a:ext cx="10515600" cy="5263978"/>
          </a:xfrm>
        </p:spPr>
        <p:txBody>
          <a:bodyPr>
            <a:normAutofit fontScale="40000" lnSpcReduction="20000"/>
          </a:bodyPr>
          <a:lstStyle/>
          <a:p>
            <a:r>
              <a:rPr lang="it-IT" sz="5000" b="1" i="0" u="none" strike="noStrike" dirty="0">
                <a:solidFill>
                  <a:srgbClr val="00B0F0"/>
                </a:solidFill>
                <a:effectLst/>
              </a:rPr>
              <a:t>Programmi di azione per l'ambiente (1)</a:t>
            </a:r>
            <a:r>
              <a:rPr lang="it-IT" sz="5000" b="0" i="0" u="none" strike="noStrike" dirty="0">
                <a:solidFill>
                  <a:srgbClr val="1E1E1F"/>
                </a:solidFill>
                <a:effectLst/>
              </a:rPr>
              <a:t>:</a:t>
            </a:r>
          </a:p>
          <a:p>
            <a:r>
              <a:rPr lang="it-IT" sz="5000" b="0" i="0" u="none" strike="noStrike" dirty="0">
                <a:solidFill>
                  <a:srgbClr val="1E1E1F"/>
                </a:solidFill>
                <a:effectLst/>
              </a:rPr>
              <a:t>Dal 1973 la Commissione emana programmi di azione per l'ambiente (PAA) pluriennali che definiscono le proposte legislative e gli obiettivi futuri per la politica ambientale dell'Unione. Alla fine del 2020 la Commissione ha presentato la sua proposta relativa all'</a:t>
            </a:r>
            <a:r>
              <a:rPr lang="it-IT" sz="5000" b="0" i="0" u="sng" dirty="0">
                <a:solidFill>
                  <a:srgbClr val="993499"/>
                </a:solidFill>
                <a:effectLst/>
                <a:hlinkClick r:id="rId2"/>
              </a:rPr>
              <a:t>ottavo PAA</a:t>
            </a:r>
            <a:r>
              <a:rPr lang="it-IT" sz="5000" b="0" i="0" u="none" strike="noStrike" dirty="0">
                <a:solidFill>
                  <a:srgbClr val="1E1E1F"/>
                </a:solidFill>
                <a:effectLst/>
              </a:rPr>
              <a:t>, che dovrebbe svolgersi dal 2021 al 2030.</a:t>
            </a:r>
          </a:p>
          <a:p>
            <a:r>
              <a:rPr lang="it-IT" sz="5000" b="1" i="0" u="none" strike="noStrike" dirty="0">
                <a:solidFill>
                  <a:srgbClr val="00B0F0"/>
                </a:solidFill>
                <a:effectLst/>
              </a:rPr>
              <a:t>Obiettivi prioritari 2021-2030</a:t>
            </a:r>
            <a:r>
              <a:rPr lang="it-IT" sz="5000" b="0" i="0" u="none" strike="noStrike" dirty="0">
                <a:solidFill>
                  <a:srgbClr val="1E1E1F"/>
                </a:solidFill>
                <a:effectLst/>
              </a:rPr>
              <a:t>:</a:t>
            </a:r>
          </a:p>
          <a:p>
            <a:pPr lvl="1"/>
            <a:r>
              <a:rPr lang="it-IT" sz="5000" b="0" i="0" u="none" strike="noStrike" dirty="0">
                <a:solidFill>
                  <a:srgbClr val="1E1E1F"/>
                </a:solidFill>
                <a:effectLst/>
              </a:rPr>
              <a:t>conseguire l'obiettivo di riduzione delle emissioni di gas a effetto serra per il 2030 e la neutralità climatica entro il 2050;</a:t>
            </a:r>
          </a:p>
          <a:p>
            <a:pPr lvl="1"/>
            <a:r>
              <a:rPr lang="it-IT" sz="5000" b="0" i="0" u="none" strike="noStrike" dirty="0">
                <a:solidFill>
                  <a:srgbClr val="1E1E1F"/>
                </a:solidFill>
                <a:effectLst/>
              </a:rPr>
              <a:t>rafforzare la capacità di adattamento, consolidare la resilienza e ridurre la vulnerabilità ai cambiamenti climatici;</a:t>
            </a:r>
          </a:p>
          <a:p>
            <a:pPr lvl="1"/>
            <a:r>
              <a:rPr lang="it-IT" sz="5000" b="0" i="0" u="none" strike="noStrike" dirty="0">
                <a:solidFill>
                  <a:srgbClr val="1E1E1F"/>
                </a:solidFill>
                <a:effectLst/>
              </a:rPr>
              <a:t>progredire verso un modello di crescita rigenerativo, dissociando la crescita economica dall'uso delle risorse e dal degrado ambientale e accelerando la transizione verso un'economia circolare;</a:t>
            </a:r>
          </a:p>
          <a:p>
            <a:pPr lvl="1"/>
            <a:r>
              <a:rPr lang="it-IT" sz="5000" b="0" i="0" u="none" strike="noStrike" dirty="0">
                <a:solidFill>
                  <a:srgbClr val="1E1E1F"/>
                </a:solidFill>
                <a:effectLst/>
              </a:rPr>
              <a:t>perseguire l'ambizione in materia di inquinamento zero, compreso quello dell'aria, dell'acqua e del suolo, e proteggere la salute e il benessere degli europei;</a:t>
            </a:r>
          </a:p>
          <a:p>
            <a:pPr lvl="1"/>
            <a:r>
              <a:rPr lang="it-IT" sz="5000" b="0" i="0" u="none" strike="noStrike" dirty="0">
                <a:solidFill>
                  <a:srgbClr val="1E1E1F"/>
                </a:solidFill>
                <a:effectLst/>
              </a:rPr>
              <a:t>proteggere, preservare e ripristinare la biodiversità e rafforzare il capitale naturale (in particolare l'aria, l'acqua, il suolo e le foreste, le acque dolci, le zone umide e gli ecosistemi marini);</a:t>
            </a:r>
          </a:p>
          <a:p>
            <a:pPr lvl="1"/>
            <a:r>
              <a:rPr lang="it-IT" sz="5000" b="0" i="0" u="none" strike="noStrike" dirty="0">
                <a:solidFill>
                  <a:srgbClr val="1E1E1F"/>
                </a:solidFill>
                <a:effectLst/>
              </a:rPr>
              <a:t>ridurre le pressioni ambientali e climatiche connesse alla produzione e al consumo (in particolare nei settori dell'energia, dello sviluppo industriale, dell'edilizia e delle infrastrutture, della mobilità e dei sistemi alimentari).</a:t>
            </a:r>
          </a:p>
          <a:p>
            <a:endParaRPr lang="it-IT" dirty="0"/>
          </a:p>
        </p:txBody>
      </p:sp>
    </p:spTree>
    <p:extLst>
      <p:ext uri="{BB962C8B-B14F-4D97-AF65-F5344CB8AC3E}">
        <p14:creationId xmlns:p14="http://schemas.microsoft.com/office/powerpoint/2010/main" val="2960980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142DA3A-05B9-5820-2184-5199947300C5}"/>
              </a:ext>
            </a:extLst>
          </p:cNvPr>
          <p:cNvSpPr>
            <a:spLocks noGrp="1"/>
          </p:cNvSpPr>
          <p:nvPr>
            <p:ph type="title"/>
          </p:nvPr>
        </p:nvSpPr>
        <p:spPr/>
        <p:txBody>
          <a:bodyPr/>
          <a:lstStyle/>
          <a:p>
            <a:r>
              <a:rPr lang="it-IT" b="1" i="0" u="none" strike="noStrike" dirty="0">
                <a:solidFill>
                  <a:srgbClr val="FF0000"/>
                </a:solidFill>
                <a:effectLst/>
              </a:rPr>
              <a:t>Quadro di riferimento</a:t>
            </a:r>
            <a:endParaRPr lang="it-IT" dirty="0"/>
          </a:p>
        </p:txBody>
      </p:sp>
      <p:sp>
        <p:nvSpPr>
          <p:cNvPr id="3" name="Segnaposto contenuto 2">
            <a:extLst>
              <a:ext uri="{FF2B5EF4-FFF2-40B4-BE49-F238E27FC236}">
                <a16:creationId xmlns:a16="http://schemas.microsoft.com/office/drawing/2014/main" id="{C215988A-4BA7-DD1D-5FE4-063A055B5EEE}"/>
              </a:ext>
            </a:extLst>
          </p:cNvPr>
          <p:cNvSpPr>
            <a:spLocks noGrp="1"/>
          </p:cNvSpPr>
          <p:nvPr>
            <p:ph idx="1"/>
          </p:nvPr>
        </p:nvSpPr>
        <p:spPr/>
        <p:txBody>
          <a:bodyPr>
            <a:normAutofit/>
          </a:bodyPr>
          <a:lstStyle/>
          <a:p>
            <a:pPr algn="just"/>
            <a:r>
              <a:rPr lang="it-IT" b="1" i="0" u="none" strike="noStrike" dirty="0">
                <a:solidFill>
                  <a:srgbClr val="00B0F0"/>
                </a:solidFill>
                <a:effectLst/>
                <a:latin typeface="Calibri" panose="020F0502020204030204" pitchFamily="34" charset="0"/>
                <a:cs typeface="Calibri" panose="020F0502020204030204" pitchFamily="34" charset="0"/>
              </a:rPr>
              <a:t>Strategie orizzontali (2):</a:t>
            </a:r>
          </a:p>
          <a:p>
            <a:pPr lvl="1" algn="just"/>
            <a:r>
              <a:rPr lang="it-IT" b="0" i="0" u="none" strike="noStrike" dirty="0">
                <a:solidFill>
                  <a:srgbClr val="1E1E1F"/>
                </a:solidFill>
                <a:effectLst/>
                <a:latin typeface="Calibri" panose="020F0502020204030204" pitchFamily="34" charset="0"/>
                <a:cs typeface="Calibri" panose="020F0502020204030204" pitchFamily="34" charset="0"/>
              </a:rPr>
              <a:t>Nel 2001 l'Unione europea ha introdotto la sua prima </a:t>
            </a:r>
            <a:r>
              <a:rPr lang="it-IT" b="1" i="0" u="none" strike="noStrike" dirty="0">
                <a:solidFill>
                  <a:srgbClr val="1E1E1F"/>
                </a:solidFill>
                <a:effectLst/>
                <a:latin typeface="Calibri" panose="020F0502020204030204" pitchFamily="34" charset="0"/>
                <a:cs typeface="Calibri" panose="020F0502020204030204" pitchFamily="34" charset="0"/>
              </a:rPr>
              <a:t>strategia per lo sviluppo sostenibile</a:t>
            </a:r>
            <a:r>
              <a:rPr lang="it-IT" b="0" i="0" u="none" strike="noStrike" dirty="0">
                <a:solidFill>
                  <a:srgbClr val="1E1E1F"/>
                </a:solidFill>
                <a:effectLst/>
                <a:latin typeface="Calibri" panose="020F0502020204030204" pitchFamily="34" charset="0"/>
                <a:cs typeface="Calibri" panose="020F0502020204030204" pitchFamily="34" charset="0"/>
              </a:rPr>
              <a:t> (SSS), introducendo così una dimensione ambientale nella sua strategia di Lisbona.</a:t>
            </a:r>
            <a:endParaRPr lang="it-IT" dirty="0">
              <a:solidFill>
                <a:srgbClr val="1E1E1F"/>
              </a:solidFill>
              <a:latin typeface="Calibri" panose="020F0502020204030204" pitchFamily="34" charset="0"/>
              <a:cs typeface="Calibri" panose="020F0502020204030204" pitchFamily="34" charset="0"/>
            </a:endParaRPr>
          </a:p>
          <a:p>
            <a:pPr algn="just"/>
            <a:r>
              <a:rPr lang="it-IT" b="1" i="0" u="none" strike="noStrike" dirty="0">
                <a:solidFill>
                  <a:srgbClr val="00B0F0"/>
                </a:solidFill>
                <a:effectLst/>
                <a:latin typeface="Calibri" panose="020F0502020204030204" pitchFamily="34" charset="0"/>
                <a:cs typeface="Calibri" panose="020F0502020204030204" pitchFamily="34" charset="0"/>
              </a:rPr>
              <a:t>Cooperazione internazionale in materia ambientale (3):</a:t>
            </a:r>
          </a:p>
          <a:p>
            <a:pPr lvl="1" algn="just"/>
            <a:r>
              <a:rPr lang="it-IT" b="0" i="0" u="none" strike="noStrike" dirty="0">
                <a:solidFill>
                  <a:srgbClr val="1E1E1F"/>
                </a:solidFill>
                <a:effectLst/>
                <a:latin typeface="Calibri" panose="020F0502020204030204" pitchFamily="34" charset="0"/>
                <a:cs typeface="Calibri" panose="020F0502020204030204" pitchFamily="34" charset="0"/>
              </a:rPr>
              <a:t>L'UE svolge un ruolo essenziale nei negoziati internazionali in materia di ambiente. Essa è parte di numerosi accordi ambientali a livello mondiale, regionale o subregionale che coprono un'ampia gamma di questioni, quali la protezione della natura e la biodiversità, i cambiamenti climatici e l'inquinamento transfrontaliero dell'aria e dell'acqua. </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60328643"/>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350</TotalTime>
  <Words>1823</Words>
  <Application>Microsoft Macintosh PowerPoint</Application>
  <PresentationFormat>Widescreen</PresentationFormat>
  <Paragraphs>85</Paragraphs>
  <Slides>15</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15</vt:i4>
      </vt:variant>
    </vt:vector>
  </HeadingPairs>
  <TitlesOfParts>
    <vt:vector size="20" baseType="lpstr">
      <vt:lpstr>Arial</vt:lpstr>
      <vt:lpstr>Calibri</vt:lpstr>
      <vt:lpstr>Calibri Light</vt:lpstr>
      <vt:lpstr>Georgia</vt:lpstr>
      <vt:lpstr>Tema di Office</vt:lpstr>
      <vt:lpstr>Diritto del Mercato Unico Europeo Prof. Dr. Alessandro Nato</vt:lpstr>
      <vt:lpstr>La politica dell’ambiente UE</vt:lpstr>
      <vt:lpstr>La politica dell’ambiente UE</vt:lpstr>
      <vt:lpstr>La politica dell’ambiente UE</vt:lpstr>
      <vt:lpstr>La politica dell’ambiente UE</vt:lpstr>
      <vt:lpstr> Principi generali della Politica ambientale </vt:lpstr>
      <vt:lpstr>Principi generali della Politica ambientale</vt:lpstr>
      <vt:lpstr>Quadro di riferimento</vt:lpstr>
      <vt:lpstr>Quadro di riferimento</vt:lpstr>
      <vt:lpstr>Quadro di riferimento</vt:lpstr>
      <vt:lpstr>Quadro di riferimento</vt:lpstr>
      <vt:lpstr>Politica dell’ambiente e specifici settori di intervento</vt:lpstr>
      <vt:lpstr>Lotta ai cambiamenti climatici e UE</vt:lpstr>
      <vt:lpstr>Lotta ai cambiamenti climatici e UE</vt:lpstr>
      <vt:lpstr>Green Deal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105</cp:revision>
  <dcterms:created xsi:type="dcterms:W3CDTF">2022-09-09T08:27:37Z</dcterms:created>
  <dcterms:modified xsi:type="dcterms:W3CDTF">2023-01-29T11:28:59Z</dcterms:modified>
</cp:coreProperties>
</file>