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6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9" r:id="rId24"/>
    <p:sldId id="278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9" r:id="rId33"/>
    <p:sldId id="287" r:id="rId34"/>
    <p:sldId id="288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1" d="100"/>
          <a:sy n="121" d="100"/>
        </p:scale>
        <p:origin x="131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65248"/>
            <a:ext cx="7772400" cy="978408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352800"/>
            <a:ext cx="7772400" cy="877824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000" kern="1200">
                <a:solidFill>
                  <a:schemeClr val="tx1">
                    <a:tint val="75000"/>
                  </a:schemeClr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5082" y="969264"/>
            <a:ext cx="3657600" cy="1161288"/>
          </a:xfrm>
        </p:spPr>
        <p:txBody>
          <a:bodyPr anchor="b">
            <a:noAutofit/>
          </a:bodyPr>
          <a:lstStyle>
            <a:lvl1pPr algn="l">
              <a:defRPr sz="3600" b="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63388" y="510988"/>
            <a:ext cx="3657600" cy="5553636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9853" y="2130552"/>
            <a:ext cx="3657600" cy="358444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1000"/>
              </a:spcBef>
              <a:buNone/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sopra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151376"/>
            <a:ext cx="7776882" cy="1014984"/>
          </a:xfrm>
        </p:spPr>
        <p:txBody>
          <a:bodyPr anchor="b">
            <a:noAutofit/>
          </a:bodyPr>
          <a:lstStyle>
            <a:lvl1pPr algn="ctr">
              <a:defRPr sz="3600" b="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457199"/>
            <a:ext cx="5486400" cy="3644153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571" y="5181599"/>
            <a:ext cx="7776882" cy="950259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rybo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155141"/>
            <a:ext cx="7776882" cy="1013011"/>
          </a:xfrm>
        </p:spPr>
        <p:txBody>
          <a:bodyPr anchor="b">
            <a:noAutofit/>
          </a:bodyPr>
          <a:lstStyle>
            <a:lvl1pPr algn="ctr">
              <a:defRPr sz="3600" b="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457200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571" y="5181599"/>
            <a:ext cx="7776882" cy="950259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‹N›</a:t>
            </a:fld>
            <a:endParaRPr 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idx="13"/>
          </p:nvPr>
        </p:nvSpPr>
        <p:spPr>
          <a:xfrm>
            <a:off x="685800" y="2455433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16" name="Picture Placeholder 2"/>
          <p:cNvSpPr>
            <a:spLocks noGrp="1"/>
          </p:cNvSpPr>
          <p:nvPr>
            <p:ph type="pic" idx="14"/>
          </p:nvPr>
        </p:nvSpPr>
        <p:spPr>
          <a:xfrm>
            <a:off x="3412490" y="457200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17" name="Picture Placeholder 2"/>
          <p:cNvSpPr>
            <a:spLocks noGrp="1"/>
          </p:cNvSpPr>
          <p:nvPr>
            <p:ph type="pic" idx="15"/>
          </p:nvPr>
        </p:nvSpPr>
        <p:spPr>
          <a:xfrm>
            <a:off x="3412490" y="2455433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18" name="Picture Placeholder 2"/>
          <p:cNvSpPr>
            <a:spLocks noGrp="1"/>
          </p:cNvSpPr>
          <p:nvPr>
            <p:ph type="pic" idx="16"/>
          </p:nvPr>
        </p:nvSpPr>
        <p:spPr>
          <a:xfrm>
            <a:off x="6139180" y="457200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19" name="Picture Placeholder 2"/>
          <p:cNvSpPr>
            <a:spLocks noGrp="1"/>
          </p:cNvSpPr>
          <p:nvPr>
            <p:ph type="pic" idx="17"/>
          </p:nvPr>
        </p:nvSpPr>
        <p:spPr>
          <a:xfrm>
            <a:off x="6139180" y="2455433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533400"/>
            <a:ext cx="1600200" cy="5592763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33400"/>
            <a:ext cx="6019800" cy="55927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69141"/>
            <a:ext cx="7770813" cy="4257022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titolo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67200"/>
            <a:ext cx="7772400" cy="977153"/>
          </a:xfrm>
        </p:spPr>
        <p:txBody>
          <a:bodyPr anchor="b" anchorCtr="0">
            <a:noAutofit/>
          </a:bodyPr>
          <a:lstStyle>
            <a:lvl1pPr>
              <a:defRPr sz="540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799" y="5257800"/>
            <a:ext cx="7770813" cy="874058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‹N›</a:t>
            </a:fld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 rot="21540000">
            <a:off x="2056196" y="424650"/>
            <a:ext cx="5031609" cy="337580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buFont typeface="Arial" pitchFamily="34" charset="0"/>
              <a:buNone/>
              <a:defRPr/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90600"/>
            <a:ext cx="7770813" cy="17430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756647"/>
            <a:ext cx="7770813" cy="1281953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000" kern="1200">
                <a:solidFill>
                  <a:schemeClr val="tx1">
                    <a:tint val="75000"/>
                  </a:schemeClr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1429871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60538"/>
            <a:ext cx="3611880" cy="4365625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 marL="2398713" indent="-336550">
              <a:defRPr sz="1800"/>
            </a:lvl8pPr>
            <a:lvl9pPr marL="2398713" indent="-336550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44733" y="1760538"/>
            <a:ext cx="3611880" cy="4365625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 marL="2398713" indent="-336550">
              <a:defRPr sz="1800"/>
            </a:lvl8pPr>
            <a:lvl9pPr marL="2398713" indent="-336550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1429871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50895"/>
            <a:ext cx="3611880" cy="61408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438400"/>
            <a:ext cx="3611880" cy="36877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 marL="2398713" indent="-336550">
              <a:defRPr sz="1600"/>
            </a:lvl8pPr>
            <a:lvl9pPr marL="2398713" indent="-336550"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45526" y="1550895"/>
            <a:ext cx="3611880" cy="61408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45526" y="2438400"/>
            <a:ext cx="3611880" cy="36877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 marL="2398713" indent="-336550">
              <a:defRPr sz="1600"/>
            </a:lvl8pPr>
            <a:lvl9pPr marL="2398713" indent="-336550"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‹N›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86205" y="2191871"/>
            <a:ext cx="3429000" cy="1588"/>
          </a:xfrm>
          <a:prstGeom prst="line">
            <a:avLst/>
          </a:prstGeom>
          <a:ln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936966" y="2191871"/>
            <a:ext cx="3429000" cy="1588"/>
          </a:xfrm>
          <a:prstGeom prst="line">
            <a:avLst/>
          </a:prstGeom>
          <a:ln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905" y="971550"/>
            <a:ext cx="3657600" cy="1162050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457200"/>
            <a:ext cx="3657600" cy="5668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 marL="2398713" indent="-336550">
              <a:defRPr sz="1800"/>
            </a:lvl8pPr>
            <a:lvl9pPr marL="2398713" indent="-336550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905" y="2133601"/>
            <a:ext cx="3657600" cy="3581400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142987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752600"/>
            <a:ext cx="7770813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2043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50800" dist="38100" dir="5400000" sx="101000" sy="101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651A0C47-018D-4460-B945-BFF7981B6CA6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05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50800" dist="38100" dir="5400000" sx="101000" sy="101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29100" y="6356350"/>
            <a:ext cx="685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50800" dist="38100" dir="5400000" sx="101000" sy="101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9C1F5A0A-F6FC-4FFD-9B49-0DA8697211D9}" type="slidenum">
              <a:rPr lang="en-US" smtClean="0"/>
              <a:t>‹N›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FontTx/>
        <a:buBlip>
          <a:blip r:embed="rId16"/>
        </a:buBlip>
        <a:defRPr sz="22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FontTx/>
        <a:buBlip>
          <a:blip r:embed="rId16"/>
        </a:buBlip>
        <a:defRPr sz="20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FontTx/>
        <a:buBlip>
          <a:blip r:embed="rId16"/>
        </a:buBlip>
        <a:defRPr sz="1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FontTx/>
        <a:buBlip>
          <a:blip r:embed="rId16"/>
        </a:buBlip>
        <a:defRPr sz="1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FontTx/>
        <a:buBlip>
          <a:blip r:embed="rId16"/>
        </a:buBlip>
        <a:defRPr sz="1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5pPr>
      <a:lvl6pPr marL="2055813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6pPr>
      <a:lvl7pPr marL="2398713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7pPr>
      <a:lvl8pPr marL="2743200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8pPr>
      <a:lvl9pPr marL="3087688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jp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y-personaltrainer.it/fisiologia/mucosa.html" TargetMode="External"/><Relationship Id="rId2" Type="http://schemas.openxmlformats.org/officeDocument/2006/relationships/hyperlink" Target="http://www.my-personaltrainer.it/fisiologia/osmolarita.htm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198894"/>
            <a:ext cx="7772400" cy="1361656"/>
          </a:xfrm>
        </p:spPr>
        <p:txBody>
          <a:bodyPr/>
          <a:lstStyle/>
          <a:p>
            <a:r>
              <a:rPr lang="it-IT" dirty="0" smtClean="0"/>
              <a:t>APPARATO URINARIO 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685800" y="1851239"/>
            <a:ext cx="7772400" cy="4651048"/>
          </a:xfrm>
        </p:spPr>
        <p:txBody>
          <a:bodyPr>
            <a:normAutofit/>
          </a:bodyPr>
          <a:lstStyle/>
          <a:p>
            <a:pPr marL="342900" indent="-342900" algn="just">
              <a:buFont typeface="Wingdings" charset="2"/>
              <a:buChar char="ü"/>
            </a:pPr>
            <a:r>
              <a:rPr lang="it-IT" dirty="0" smtClean="0"/>
              <a:t>L’apparato  urinario è  </a:t>
            </a:r>
            <a:r>
              <a:rPr lang="it-IT" dirty="0"/>
              <a:t>costituito da: reni, ureteri, vescica, </a:t>
            </a:r>
            <a:r>
              <a:rPr lang="it-IT" dirty="0" smtClean="0"/>
              <a:t>uretra e termia con il Meato Uretrale. </a:t>
            </a:r>
          </a:p>
          <a:p>
            <a:pPr marL="342900" indent="-342900" algn="just">
              <a:buFont typeface="Wingdings" charset="2"/>
              <a:buChar char="ü"/>
            </a:pPr>
            <a:r>
              <a:rPr lang="it-IT" dirty="0" smtClean="0"/>
              <a:t>Da un punto di vista morfologico vi sono molte differenze tra le varie specie e soprattutto tra maschi, femmine e animali castrati. </a:t>
            </a:r>
          </a:p>
          <a:p>
            <a:pPr marL="342900" indent="-342900" algn="just">
              <a:buFont typeface="Wingdings" charset="2"/>
              <a:buChar char="ü"/>
            </a:pPr>
            <a:r>
              <a:rPr lang="it-IT" dirty="0" smtClean="0"/>
              <a:t>Tra i vari aspetti da considerare, riguardo alle funzioni fisiologiche (la minzione rientra tra le Grandi Funzioni Organiche) vi sono anche IMPORTANTI ASPETTI COMPORTAMENTALI </a:t>
            </a:r>
          </a:p>
          <a:p>
            <a:pPr marL="342900" indent="-342900" algn="just">
              <a:buFont typeface="Wingdings" charset="2"/>
              <a:buChar char="ü"/>
            </a:pPr>
            <a:r>
              <a:rPr lang="it-IT" dirty="0" smtClean="0"/>
              <a:t>Ricordiamo che oltre al BILANCIO IDRO-ELETTRILITICO  (di estrema importanza e in stretta correlazione con l’apparato cardio-circolatorio) la funzionalità urinaria ha </a:t>
            </a:r>
            <a:r>
              <a:rPr lang="it-IT" dirty="0" err="1" smtClean="0"/>
              <a:t>importanZa</a:t>
            </a:r>
            <a:r>
              <a:rPr lang="it-IT" dirty="0" smtClean="0"/>
              <a:t> metabolica (eliminazione cataboliti, farmaci, tossici)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564406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Eliminazione </a:t>
            </a:r>
            <a:r>
              <a:rPr lang="it-IT" dirty="0"/>
              <a:t>di liquidi:</a:t>
            </a:r>
          </a:p>
          <a:p>
            <a:r>
              <a:rPr lang="it-IT" dirty="0"/>
              <a:t>urina (15-45 ml/</a:t>
            </a:r>
            <a:r>
              <a:rPr lang="it-IT" dirty="0" smtClean="0"/>
              <a:t>kg  nel cane </a:t>
            </a:r>
            <a:r>
              <a:rPr lang="it-IT" dirty="0"/>
              <a:t>e </a:t>
            </a:r>
            <a:r>
              <a:rPr lang="it-IT" dirty="0" smtClean="0"/>
              <a:t>gatto) è in relazione anche (sempre per il discorso del mantenimento della </a:t>
            </a:r>
            <a:r>
              <a:rPr lang="it-IT" dirty="0" err="1" smtClean="0"/>
              <a:t>normovolemia</a:t>
            </a:r>
            <a:r>
              <a:rPr lang="it-IT" dirty="0" smtClean="0"/>
              <a:t>) con:</a:t>
            </a:r>
            <a:endParaRPr lang="it-IT" dirty="0"/>
          </a:p>
          <a:p>
            <a:pPr>
              <a:buFont typeface="Wingdings" charset="2"/>
              <a:buChar char="Ø"/>
            </a:pPr>
            <a:r>
              <a:rPr lang="it-IT" dirty="0" smtClean="0"/>
              <a:t>Apparato gastroenterico;</a:t>
            </a:r>
          </a:p>
          <a:p>
            <a:pPr>
              <a:buFont typeface="Wingdings" charset="2"/>
              <a:buChar char="Ø"/>
            </a:pPr>
            <a:r>
              <a:rPr lang="it-IT" dirty="0" smtClean="0"/>
              <a:t>apparato </a:t>
            </a:r>
            <a:r>
              <a:rPr lang="it-IT" dirty="0"/>
              <a:t>respiratorio</a:t>
            </a:r>
            <a:r>
              <a:rPr lang="it-IT" dirty="0" smtClean="0"/>
              <a:t>;</a:t>
            </a:r>
          </a:p>
          <a:p>
            <a:pPr>
              <a:buFont typeface="Wingdings" charset="2"/>
              <a:buChar char="Ø"/>
            </a:pPr>
            <a:r>
              <a:rPr lang="it-IT" dirty="0" smtClean="0"/>
              <a:t>Altri meccanismi più complessi o situazioni fisiologiche (es. gravidanza). </a:t>
            </a:r>
            <a:endParaRPr lang="it-IT" dirty="0"/>
          </a:p>
          <a:p>
            <a:pPr marL="0" indent="0">
              <a:buNone/>
            </a:pPr>
            <a:endParaRPr lang="it-IT" dirty="0"/>
          </a:p>
          <a:p>
            <a:r>
              <a:rPr lang="it-IT" b="1" dirty="0"/>
              <a:t>Il bilancio dei liquidi è regolato dall’ADH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795910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MINZIONE (urinazione dal latino </a:t>
            </a:r>
            <a:r>
              <a:rPr lang="it-IT" i="1" dirty="0" smtClean="0"/>
              <a:t>mingere) </a:t>
            </a:r>
            <a:r>
              <a:rPr lang="it-IT" dirty="0" smtClean="0"/>
              <a:t>è l’insieme degli atti fisiologici che portano all’espulsione dell’urina attraverso le vie naturali.</a:t>
            </a:r>
          </a:p>
          <a:p>
            <a:r>
              <a:rPr lang="it-IT" dirty="0" smtClean="0"/>
              <a:t>Può essere involontaria o meglio un atto riflesso oppure volontaria. In entrambi i casi entrano in gioco meccanismi contrattili </a:t>
            </a:r>
          </a:p>
          <a:p>
            <a:r>
              <a:rPr lang="it-IT" dirty="0" smtClean="0"/>
              <a:t>Piuttosto che volontaria nel cane e nel gatto si può parlare di condizionata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83637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</p:txBody>
      </p:sp>
      <p:pic>
        <p:nvPicPr>
          <p:cNvPr id="4" name="Immagine 3" descr="urin4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3127" y="2944901"/>
            <a:ext cx="5169408" cy="2054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60329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b="1" dirty="0" smtClean="0"/>
              <a:t>Controllo </a:t>
            </a:r>
            <a:r>
              <a:rPr lang="it-IT" b="1" dirty="0"/>
              <a:t>volontario della minzione</a:t>
            </a:r>
            <a:r>
              <a:rPr lang="it-IT" dirty="0" smtClean="0"/>
              <a:t> E’ la capacità di trattenere la minzione: Negli animali è </a:t>
            </a:r>
            <a:r>
              <a:rPr lang="it-IT" dirty="0" err="1" smtClean="0"/>
              <a:t>provbaabilmente</a:t>
            </a:r>
            <a:r>
              <a:rPr lang="it-IT" dirty="0" smtClean="0"/>
              <a:t> più corretto controllo INDOTTO della minzione </a:t>
            </a:r>
            <a:endParaRPr lang="it-IT" dirty="0"/>
          </a:p>
          <a:p>
            <a:r>
              <a:rPr lang="it-IT" dirty="0" smtClean="0"/>
              <a:t>E’ un meccanismo complesso che consiste di due fasi: ACCUMULO E SVUOTAMENTO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635906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charset="2"/>
              <a:buChar char="²"/>
            </a:pPr>
            <a:r>
              <a:rPr lang="it-IT" b="1" dirty="0" smtClean="0"/>
              <a:t> Accumulo</a:t>
            </a:r>
            <a:r>
              <a:rPr lang="it-IT" dirty="0"/>
              <a:t>: </a:t>
            </a:r>
            <a:r>
              <a:rPr lang="it-IT" dirty="0" smtClean="0"/>
              <a:t>Il muscolo detrusore rimane rilasciato e contemporaneamente sono contratti gli sfinteri (esterno e interno). prevale </a:t>
            </a:r>
            <a:r>
              <a:rPr lang="it-IT" dirty="0"/>
              <a:t>il tono </a:t>
            </a:r>
            <a:r>
              <a:rPr lang="it-IT" dirty="0" smtClean="0"/>
              <a:t> </a:t>
            </a:r>
            <a:r>
              <a:rPr lang="it-IT" dirty="0"/>
              <a:t>simpatico (nervo </a:t>
            </a:r>
            <a:r>
              <a:rPr lang="it-IT" dirty="0" smtClean="0"/>
              <a:t>ipogastrico, </a:t>
            </a:r>
            <a:r>
              <a:rPr lang="it-IT" dirty="0"/>
              <a:t>in sinergia con la contrazione della muscolatura striata dello sfintere esterno innervato dal nervo pudendo (S1-2).</a:t>
            </a:r>
          </a:p>
          <a:p>
            <a:pPr>
              <a:buFont typeface="Wingdings" charset="2"/>
              <a:buChar char="Ø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384517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charset="2"/>
              <a:buChar char="Ø"/>
            </a:pPr>
            <a:r>
              <a:rPr lang="it-IT" b="1" dirty="0"/>
              <a:t>Svuotamento</a:t>
            </a:r>
            <a:r>
              <a:rPr lang="it-IT" dirty="0"/>
              <a:t>: contrazione del muscolo detrusore e </a:t>
            </a:r>
            <a:r>
              <a:rPr lang="it-IT" dirty="0" err="1" smtClean="0"/>
              <a:t>contempraneo</a:t>
            </a:r>
            <a:r>
              <a:rPr lang="it-IT" dirty="0" smtClean="0"/>
              <a:t> rilasciamento </a:t>
            </a:r>
            <a:r>
              <a:rPr lang="it-IT" dirty="0"/>
              <a:t>degli sfinteri. La distensione d’organo </a:t>
            </a:r>
            <a:r>
              <a:rPr lang="it-IT" dirty="0" smtClean="0"/>
              <a:t>provoca </a:t>
            </a:r>
            <a:r>
              <a:rPr lang="it-IT" dirty="0"/>
              <a:t>la stimolazione dei recettori della parete che, attraverso le afferenze parasimpatiche (nervo pelvico S1-3) che si portano fino al tronco dell’encefalo, </a:t>
            </a:r>
            <a:r>
              <a:rPr lang="it-IT" dirty="0" err="1" smtClean="0"/>
              <a:t>ovwe</a:t>
            </a:r>
            <a:r>
              <a:rPr lang="it-IT" dirty="0" smtClean="0"/>
              <a:t> determinano . </a:t>
            </a:r>
            <a:r>
              <a:rPr lang="it-IT" dirty="0"/>
              <a:t>Dal tronco dell’encefalo parte lo stimolo che, </a:t>
            </a:r>
            <a:r>
              <a:rPr lang="it-IT" dirty="0" smtClean="0"/>
              <a:t>per il tramite del </a:t>
            </a:r>
            <a:r>
              <a:rPr lang="it-IT" dirty="0"/>
              <a:t>nervo pelvico, induce la contrazione del muscolo detrusore (parasimpatico) ed il rilasciamento degli sfinteri interno (inibizione dell’attività simpatica) ed </a:t>
            </a:r>
            <a:r>
              <a:rPr lang="it-IT" dirty="0" smtClean="0"/>
              <a:t>esterno.</a:t>
            </a:r>
          </a:p>
          <a:p>
            <a:pPr>
              <a:buFont typeface="Wingdings" charset="2"/>
              <a:buChar char="Ø"/>
            </a:pPr>
            <a:r>
              <a:rPr lang="it-IT" dirty="0" smtClean="0"/>
              <a:t>Alcune condizioni patologiche possono provocare stimolazioni recettoriali e quindi aumentare la minzione che può diventare patologica come atto. </a:t>
            </a:r>
            <a:r>
              <a:rPr lang="it-IT" dirty="0"/>
              <a:t> </a:t>
            </a:r>
            <a:endParaRPr lang="it-IT" dirty="0" smtClean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821154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it-IT" dirty="0" smtClean="0"/>
              <a:t>Riconosciamo:</a:t>
            </a:r>
          </a:p>
          <a:p>
            <a:pPr marL="0" indent="0" algn="just">
              <a:buNone/>
            </a:pPr>
            <a:r>
              <a:rPr lang="it-IT" i="1" dirty="0" smtClean="0"/>
              <a:t>Anuria</a:t>
            </a:r>
            <a:r>
              <a:rPr lang="it-IT" dirty="0" smtClean="0"/>
              <a:t> = mancata urinazione </a:t>
            </a:r>
          </a:p>
          <a:p>
            <a:pPr marL="0" indent="0" algn="just">
              <a:buNone/>
            </a:pPr>
            <a:r>
              <a:rPr lang="it-IT" i="1" dirty="0" smtClean="0"/>
              <a:t>Oliguria</a:t>
            </a:r>
            <a:r>
              <a:rPr lang="it-IT" dirty="0" smtClean="0"/>
              <a:t> = diminuzione     “</a:t>
            </a:r>
          </a:p>
          <a:p>
            <a:pPr marL="0" indent="0" algn="just">
              <a:buNone/>
            </a:pPr>
            <a:r>
              <a:rPr lang="it-IT" i="1" dirty="0" smtClean="0"/>
              <a:t>Poliuria</a:t>
            </a:r>
            <a:r>
              <a:rPr lang="it-IT" dirty="0" smtClean="0"/>
              <a:t> = aumento            “</a:t>
            </a:r>
          </a:p>
          <a:p>
            <a:pPr marL="0" indent="0" algn="just">
              <a:buNone/>
            </a:pPr>
            <a:r>
              <a:rPr lang="it-IT" i="1" dirty="0" smtClean="0"/>
              <a:t>Pollachiuria</a:t>
            </a:r>
            <a:r>
              <a:rPr lang="it-IT" dirty="0" smtClean="0"/>
              <a:t> = &gt; frequenza in piccole quantità </a:t>
            </a:r>
          </a:p>
          <a:p>
            <a:pPr marL="0" indent="0" algn="just">
              <a:buNone/>
            </a:pPr>
            <a:r>
              <a:rPr lang="it-IT" i="1" dirty="0" smtClean="0"/>
              <a:t>Stranguria</a:t>
            </a:r>
            <a:r>
              <a:rPr lang="it-IT" dirty="0" smtClean="0"/>
              <a:t> = emissione lenta e intermittente</a:t>
            </a:r>
          </a:p>
          <a:p>
            <a:pPr marL="0" indent="0" algn="just">
              <a:buNone/>
            </a:pPr>
            <a:r>
              <a:rPr lang="it-IT" i="1" dirty="0" smtClean="0"/>
              <a:t>Incontinenza (enuresi) </a:t>
            </a:r>
            <a:r>
              <a:rPr lang="it-IT" dirty="0" smtClean="0"/>
              <a:t> = perdita del controllo della minzione; </a:t>
            </a:r>
            <a:r>
              <a:rPr lang="it-IT" dirty="0" err="1" smtClean="0"/>
              <a:t>perditai</a:t>
            </a:r>
            <a:r>
              <a:rPr lang="it-IT" dirty="0" smtClean="0"/>
              <a:t> </a:t>
            </a:r>
            <a:r>
              <a:rPr lang="it-IT" dirty="0" err="1" smtClean="0"/>
              <a:t>nvolontaria</a:t>
            </a:r>
            <a:r>
              <a:rPr lang="it-IT" dirty="0" smtClean="0"/>
              <a:t> di  </a:t>
            </a:r>
          </a:p>
          <a:p>
            <a:pPr marL="0" indent="0" algn="just">
              <a:buNone/>
            </a:pPr>
            <a:r>
              <a:rPr lang="it-IT" i="1" dirty="0" smtClean="0"/>
              <a:t>Disuria</a:t>
            </a:r>
            <a:r>
              <a:rPr lang="it-IT" dirty="0" smtClean="0"/>
              <a:t> =  </a:t>
            </a:r>
            <a:r>
              <a:rPr lang="it-IT" dirty="0"/>
              <a:t>minzione </a:t>
            </a:r>
            <a:r>
              <a:rPr lang="it-IT" dirty="0" smtClean="0"/>
              <a:t>dolorosa</a:t>
            </a:r>
          </a:p>
          <a:p>
            <a:pPr marL="0" indent="0" algn="just">
              <a:buNone/>
            </a:pPr>
            <a:r>
              <a:rPr lang="it-IT" i="1" dirty="0" smtClean="0"/>
              <a:t>Nicturia</a:t>
            </a:r>
            <a:r>
              <a:rPr lang="it-IT" dirty="0" smtClean="0"/>
              <a:t> =  </a:t>
            </a:r>
            <a:r>
              <a:rPr lang="it-IT" dirty="0"/>
              <a:t>minzione prevalentemente </a:t>
            </a:r>
            <a:r>
              <a:rPr lang="it-IT" dirty="0" smtClean="0"/>
              <a:t>notturna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728167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Immagine 3" descr="urin5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4145" y="2800161"/>
            <a:ext cx="4109642" cy="2852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84752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t-IT" dirty="0" smtClean="0"/>
              <a:t>QUINDI:</a:t>
            </a:r>
          </a:p>
          <a:p>
            <a:pPr marL="0" indent="0" algn="just">
              <a:buNone/>
            </a:pPr>
            <a:r>
              <a:rPr lang="it-IT" dirty="0" smtClean="0"/>
              <a:t>Alterazioni della minzione possono dipendere da </a:t>
            </a:r>
          </a:p>
          <a:p>
            <a:pPr algn="just">
              <a:buFont typeface="Wingdings" charset="2"/>
              <a:buChar char="§"/>
            </a:pPr>
            <a:r>
              <a:rPr lang="it-IT" dirty="0" smtClean="0"/>
              <a:t>Problemi alle vie urinarie</a:t>
            </a:r>
          </a:p>
          <a:p>
            <a:pPr algn="just">
              <a:buFont typeface="Wingdings" charset="2"/>
              <a:buChar char="§"/>
            </a:pPr>
            <a:r>
              <a:rPr lang="it-IT" dirty="0" smtClean="0"/>
              <a:t>Problemi renali </a:t>
            </a:r>
          </a:p>
          <a:p>
            <a:pPr algn="just">
              <a:buFont typeface="Wingdings" charset="2"/>
              <a:buChar char="§"/>
            </a:pPr>
            <a:r>
              <a:rPr lang="it-IT" dirty="0" smtClean="0"/>
              <a:t>Problemi ormonali </a:t>
            </a:r>
          </a:p>
          <a:p>
            <a:pPr algn="just">
              <a:buFont typeface="Wingdings" charset="2"/>
              <a:buChar char="§"/>
            </a:pPr>
            <a:r>
              <a:rPr lang="it-IT" dirty="0" smtClean="0"/>
              <a:t>Problemi neurologici *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020318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 smtClean="0"/>
              <a:t>In breve i problemi neurologici possono dipendere da: </a:t>
            </a:r>
          </a:p>
          <a:p>
            <a:r>
              <a:rPr lang="it-IT" b="1" dirty="0"/>
              <a:t>Lesioni </a:t>
            </a:r>
            <a:r>
              <a:rPr lang="it-IT" b="1" dirty="0" smtClean="0"/>
              <a:t>corticali</a:t>
            </a:r>
            <a:endParaRPr lang="it-IT" dirty="0"/>
          </a:p>
          <a:p>
            <a:r>
              <a:rPr lang="it-IT" b="1" dirty="0"/>
              <a:t>Lesioni al motoneurone superiore </a:t>
            </a:r>
            <a:r>
              <a:rPr lang="it-IT" dirty="0"/>
              <a:t>– </a:t>
            </a:r>
            <a:r>
              <a:rPr lang="it-IT" dirty="0" smtClean="0"/>
              <a:t>vi è  </a:t>
            </a:r>
            <a:r>
              <a:rPr lang="it-IT" dirty="0"/>
              <a:t>assenza del controllo volontario della minzione, il riflesso è </a:t>
            </a:r>
            <a:r>
              <a:rPr lang="it-IT" dirty="0" smtClean="0"/>
              <a:t>mantenuto ma la emissione avviene solo quando vi è marcata  </a:t>
            </a:r>
            <a:r>
              <a:rPr lang="it-IT" dirty="0"/>
              <a:t>distensione della vescica. </a:t>
            </a:r>
            <a:endParaRPr lang="it-IT" dirty="0" smtClean="0"/>
          </a:p>
          <a:p>
            <a:r>
              <a:rPr lang="it-IT" b="1" dirty="0" smtClean="0"/>
              <a:t>Lesioni </a:t>
            </a:r>
            <a:r>
              <a:rPr lang="it-IT" b="1" dirty="0"/>
              <a:t>al motoneurone inferiore </a:t>
            </a:r>
            <a:r>
              <a:rPr lang="it-IT" dirty="0"/>
              <a:t>tra S1-S3 e alle radici emergenti da questo </a:t>
            </a:r>
            <a:r>
              <a:rPr lang="it-IT" dirty="0" smtClean="0"/>
              <a:t>settore. Vi è </a:t>
            </a:r>
            <a:r>
              <a:rPr lang="it-IT" dirty="0"/>
              <a:t>  incontinenza urinaria, </a:t>
            </a:r>
            <a:r>
              <a:rPr lang="it-IT" dirty="0" smtClean="0"/>
              <a:t>l’urina </a:t>
            </a:r>
            <a:r>
              <a:rPr lang="it-IT" dirty="0"/>
              <a:t>residua aumenta.</a:t>
            </a:r>
          </a:p>
        </p:txBody>
      </p:sp>
    </p:spTree>
    <p:extLst>
      <p:ext uri="{BB962C8B-B14F-4D97-AF65-F5344CB8AC3E}">
        <p14:creationId xmlns:p14="http://schemas.microsoft.com/office/powerpoint/2010/main" val="1114747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contenuto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10" name="Immagine 9" descr="urin 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4388" y="2324100"/>
            <a:ext cx="2679700" cy="302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40529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NEI PICCOLI ANIMALI LE ALTERAZIOJNI DELLA MINZIONE POSSONO CONSEGUIRE ANCHE AD ALTERAZIONI COMPORTAMENTALI (PAURA, ECCITAZIONE) ED ALTERAZIONI ORMONALI DELLA SFERA SESSUALE.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465353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it-IT" dirty="0" smtClean="0"/>
              <a:t>Tra le cause di incontinenza non neurogena possiamo ricordare: </a:t>
            </a:r>
          </a:p>
          <a:p>
            <a:pPr>
              <a:buFont typeface="Wingdings" charset="2"/>
              <a:buChar char="u"/>
            </a:pPr>
            <a:r>
              <a:rPr lang="it-IT" dirty="0" smtClean="0"/>
              <a:t>carenza </a:t>
            </a:r>
            <a:r>
              <a:rPr lang="it-IT" dirty="0"/>
              <a:t>di estrogeni: </a:t>
            </a:r>
            <a:r>
              <a:rPr lang="it-IT" dirty="0" smtClean="0"/>
              <a:t>rara nella femmine </a:t>
            </a:r>
            <a:r>
              <a:rPr lang="it-IT" dirty="0"/>
              <a:t>dopo </a:t>
            </a:r>
            <a:r>
              <a:rPr lang="it-IT" dirty="0" smtClean="0"/>
              <a:t>la </a:t>
            </a:r>
            <a:r>
              <a:rPr lang="it-IT" dirty="0"/>
              <a:t>sterilizzazione.</a:t>
            </a:r>
          </a:p>
          <a:p>
            <a:pPr>
              <a:buFont typeface="Wingdings" charset="2"/>
              <a:buChar char="u"/>
            </a:pPr>
            <a:r>
              <a:rPr lang="it-IT" dirty="0"/>
              <a:t>p</a:t>
            </a:r>
            <a:r>
              <a:rPr lang="it-IT" dirty="0" smtClean="0"/>
              <a:t>aradossa </a:t>
            </a:r>
            <a:r>
              <a:rPr lang="it-IT" dirty="0"/>
              <a:t>da </a:t>
            </a:r>
            <a:r>
              <a:rPr lang="it-IT" dirty="0" err="1"/>
              <a:t>subostruzione</a:t>
            </a:r>
            <a:r>
              <a:rPr lang="it-IT" dirty="0"/>
              <a:t>: </a:t>
            </a:r>
            <a:r>
              <a:rPr lang="it-IT" dirty="0" smtClean="0"/>
              <a:t>nel maschio da </a:t>
            </a:r>
            <a:r>
              <a:rPr lang="it-IT" dirty="0"/>
              <a:t>ostruzione uretrale </a:t>
            </a:r>
            <a:r>
              <a:rPr lang="it-IT" dirty="0" err="1" smtClean="0"/>
              <a:t>subtotaleDa</a:t>
            </a:r>
            <a:r>
              <a:rPr lang="it-IT" dirty="0" smtClean="0"/>
              <a:t> </a:t>
            </a:r>
            <a:r>
              <a:rPr lang="it-IT" dirty="0"/>
              <a:t>stimolo: in casi di </a:t>
            </a:r>
            <a:r>
              <a:rPr lang="it-IT" dirty="0" smtClean="0"/>
              <a:t>cistiti.</a:t>
            </a:r>
          </a:p>
          <a:p>
            <a:pPr>
              <a:buFont typeface="Wingdings" charset="2"/>
              <a:buChar char="u"/>
            </a:pPr>
            <a:r>
              <a:rPr lang="it-IT" dirty="0" smtClean="0"/>
              <a:t>Iatrogena: in qualche caso dopo prostatectomia e da lesioni uretrali per cateterismo; in seguito a </a:t>
            </a:r>
            <a:r>
              <a:rPr lang="it-IT" dirty="0" err="1" smtClean="0"/>
              <a:t>uretrostomia</a:t>
            </a:r>
            <a:r>
              <a:rPr lang="it-IT" dirty="0" smtClean="0"/>
              <a:t> (anche nel gatto) </a:t>
            </a:r>
          </a:p>
          <a:p>
            <a:pPr>
              <a:buFont typeface="Wingdings" charset="2"/>
              <a:buChar char="u"/>
            </a:pPr>
            <a:r>
              <a:rPr lang="it-IT" dirty="0" smtClean="0"/>
              <a:t>Da </a:t>
            </a:r>
            <a:r>
              <a:rPr lang="it-IT" dirty="0"/>
              <a:t>uretere ectopico: sbocco dell’uretere sull’uretra a valle della vescica</a:t>
            </a:r>
            <a:r>
              <a:rPr lang="it-IT" dirty="0" smtClean="0"/>
              <a:t>.</a:t>
            </a:r>
          </a:p>
          <a:p>
            <a:pPr>
              <a:buFont typeface="Wingdings" charset="2"/>
              <a:buChar char="u"/>
            </a:pPr>
            <a:r>
              <a:rPr lang="it-IT" dirty="0" smtClean="0"/>
              <a:t>Traumatica: fratture osso del pene ematomi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786575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Immagine 3" descr="urin 6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8954" y="2984959"/>
            <a:ext cx="1377696" cy="2072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91506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NELLA SEMIOLOGIA CI POSSIAMO AVVALERE DI :</a:t>
            </a:r>
          </a:p>
          <a:p>
            <a:pPr>
              <a:buFont typeface="Wingdings" charset="2"/>
              <a:buChar char="q"/>
            </a:pPr>
            <a:r>
              <a:rPr lang="it-IT" dirty="0" smtClean="0">
                <a:solidFill>
                  <a:srgbClr val="FF0000"/>
                </a:solidFill>
              </a:rPr>
              <a:t>CLINICA</a:t>
            </a:r>
          </a:p>
          <a:p>
            <a:pPr>
              <a:buFont typeface="Wingdings" charset="2"/>
              <a:buChar char="q"/>
            </a:pPr>
            <a:r>
              <a:rPr lang="it-IT" dirty="0" smtClean="0">
                <a:solidFill>
                  <a:srgbClr val="FF0000"/>
                </a:solidFill>
              </a:rPr>
              <a:t>DIAGNOSTICA PER IMMAGINI </a:t>
            </a:r>
          </a:p>
          <a:p>
            <a:pPr>
              <a:buFont typeface="Wingdings" charset="2"/>
              <a:buChar char="q"/>
            </a:pPr>
            <a:r>
              <a:rPr lang="it-IT" dirty="0" smtClean="0"/>
              <a:t>ESAMI LABORATORISTICI (soprattutto per finalità mediche) </a:t>
            </a:r>
          </a:p>
        </p:txBody>
      </p:sp>
    </p:spTree>
    <p:extLst>
      <p:ext uri="{BB962C8B-B14F-4D97-AF65-F5344CB8AC3E}">
        <p14:creationId xmlns:p14="http://schemas.microsoft.com/office/powerpoint/2010/main" val="17632995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CLINICA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Anamnesi</a:t>
            </a:r>
          </a:p>
          <a:p>
            <a:pPr>
              <a:buFont typeface="Wingdings" charset="2"/>
              <a:buChar char="²"/>
            </a:pPr>
            <a:r>
              <a:rPr lang="it-IT" dirty="0" smtClean="0"/>
              <a:t>Minzione (</a:t>
            </a:r>
            <a:r>
              <a:rPr lang="it-IT" dirty="0" err="1" smtClean="0"/>
              <a:t>frequenzza</a:t>
            </a:r>
            <a:r>
              <a:rPr lang="it-IT" dirty="0" smtClean="0"/>
              <a:t> e caratteri della minzione)</a:t>
            </a:r>
          </a:p>
          <a:p>
            <a:pPr>
              <a:buFont typeface="Wingdings" charset="2"/>
              <a:buChar char="²"/>
            </a:pPr>
            <a:r>
              <a:rPr lang="it-IT" dirty="0" smtClean="0"/>
              <a:t>Caratteri dell’urina (colore, quantità, trasparenza) Non sempre è facile</a:t>
            </a:r>
          </a:p>
          <a:p>
            <a:pPr>
              <a:buFont typeface="Wingdings" charset="2"/>
              <a:buChar char="²"/>
            </a:pPr>
            <a:r>
              <a:rPr lang="it-IT" dirty="0" smtClean="0"/>
              <a:t>Atteggiamenti particolari (cifosi, vocalizzazioni) </a:t>
            </a:r>
          </a:p>
          <a:p>
            <a:pPr>
              <a:buFont typeface="Wingdings" charset="2"/>
              <a:buChar char="²"/>
            </a:pP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6052950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CLINICA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ISPEZIONE</a:t>
            </a:r>
          </a:p>
          <a:p>
            <a:pPr>
              <a:buFont typeface="Arial"/>
              <a:buChar char="•"/>
            </a:pPr>
            <a:r>
              <a:rPr lang="it-IT" dirty="0" smtClean="0"/>
              <a:t>Addome. Aumento di volume (raro)) x rottura vescica, urolitiasi vescicale. Retrazione per dolore</a:t>
            </a:r>
          </a:p>
          <a:p>
            <a:pPr>
              <a:buFont typeface="Arial"/>
              <a:buChar char="•"/>
            </a:pPr>
            <a:r>
              <a:rPr lang="it-IT" dirty="0" smtClean="0"/>
              <a:t>Presenza di concrezioni suo peli al meato prepuziale</a:t>
            </a:r>
          </a:p>
          <a:p>
            <a:pPr>
              <a:buFont typeface="Arial"/>
              <a:buChar char="•"/>
            </a:pPr>
            <a:r>
              <a:rPr lang="it-IT" dirty="0" smtClean="0"/>
              <a:t>Presenza di sangue.</a:t>
            </a:r>
          </a:p>
          <a:p>
            <a:pPr>
              <a:buFont typeface="Arial"/>
              <a:buChar char="•"/>
            </a:pPr>
            <a:r>
              <a:rPr lang="it-IT" dirty="0" smtClean="0"/>
              <a:t>Ispezione del pene * e della vulva§ 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686049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Per ispezionare il pene è necessario esteriorizzarlo dl prepuzio. </a:t>
            </a:r>
          </a:p>
          <a:p>
            <a:pPr>
              <a:buFont typeface="Wingdings" charset="2"/>
              <a:buChar char="q"/>
            </a:pPr>
            <a:r>
              <a:rPr lang="it-IT" dirty="0" smtClean="0"/>
              <a:t>Può essere doloroso e vi possono essere rischi di lesioni iatrogene</a:t>
            </a:r>
          </a:p>
          <a:p>
            <a:pPr>
              <a:buFont typeface="Wingdings" charset="2"/>
              <a:buChar char="q"/>
            </a:pPr>
            <a:r>
              <a:rPr lang="it-IT" dirty="0" smtClean="0"/>
              <a:t>Può essere opportuna la sedazione</a:t>
            </a:r>
          </a:p>
          <a:p>
            <a:pPr>
              <a:buFont typeface="Wingdings" charset="2"/>
              <a:buChar char="q"/>
            </a:pPr>
            <a:r>
              <a:rPr lang="it-IT" dirty="0" smtClean="0"/>
              <a:t>Può essere opportuno instillare un poco di anestetico locale</a:t>
            </a:r>
          </a:p>
          <a:p>
            <a:pPr>
              <a:buFont typeface="Wingdings" charset="2"/>
              <a:buChar char="q"/>
            </a:pPr>
            <a:r>
              <a:rPr lang="it-IT" dirty="0" smtClean="0"/>
              <a:t>Manovre delicate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0493177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Nel cane con una mano si retrae il prepuzio e con l’altra si spinge cranialmente il pene </a:t>
            </a:r>
            <a:endParaRPr lang="it-IT" dirty="0"/>
          </a:p>
        </p:txBody>
      </p:sp>
      <p:pic>
        <p:nvPicPr>
          <p:cNvPr id="4" name="Immagine 3" descr="urin 7 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3924" y="3527665"/>
            <a:ext cx="3826413" cy="2545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53003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Nel gatto occorre portare </a:t>
            </a:r>
            <a:r>
              <a:rPr lang="it-IT" dirty="0" err="1" smtClean="0"/>
              <a:t>caudalmente</a:t>
            </a:r>
            <a:r>
              <a:rPr lang="it-IT" dirty="0" smtClean="0"/>
              <a:t> e con delicatezza indietro il pene e poi stringerlo tra </a:t>
            </a:r>
            <a:r>
              <a:rPr lang="it-IT" smtClean="0"/>
              <a:t>le dita</a:t>
            </a:r>
            <a:endParaRPr lang="it-IT" dirty="0"/>
          </a:p>
        </p:txBody>
      </p:sp>
      <p:pic>
        <p:nvPicPr>
          <p:cNvPr id="4" name="Immagine 3" descr="urin 8 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069" y="2684527"/>
            <a:ext cx="3901291" cy="2678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3456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Con l’ispezione possiamo facilmente rilevare ad esempio neoplasie come i TVT (tumore venereo trasmissibile) o </a:t>
            </a:r>
            <a:r>
              <a:rPr lang="it-IT" i="1" dirty="0" smtClean="0"/>
              <a:t>sarcoma di </a:t>
            </a:r>
            <a:r>
              <a:rPr lang="it-IT" i="1" dirty="0" err="1" smtClean="0"/>
              <a:t>Sticker</a:t>
            </a:r>
            <a:r>
              <a:rPr lang="it-IT" i="1" dirty="0" smtClean="0"/>
              <a:t> </a:t>
            </a:r>
            <a:endParaRPr lang="it-IT" i="1" dirty="0"/>
          </a:p>
        </p:txBody>
      </p:sp>
      <p:pic>
        <p:nvPicPr>
          <p:cNvPr id="4" name="Immagine 3" descr="unir 9 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7349" y="3884953"/>
            <a:ext cx="2363372" cy="1986455"/>
          </a:xfrm>
          <a:prstGeom prst="rect">
            <a:avLst/>
          </a:prstGeom>
        </p:spPr>
      </p:pic>
      <p:pic>
        <p:nvPicPr>
          <p:cNvPr id="5" name="Immagine 4" descr="urin 10 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2613" y="3884954"/>
            <a:ext cx="2794000" cy="194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1693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6" name="Immagine 5" descr="urin 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3977" y="2678603"/>
            <a:ext cx="3022600" cy="269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76801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Fratture dell’osso del pene (visibili anche radiologicamente )</a:t>
            </a:r>
            <a:endParaRPr lang="it-IT" dirty="0"/>
          </a:p>
        </p:txBody>
      </p:sp>
      <p:pic>
        <p:nvPicPr>
          <p:cNvPr id="4" name="Immagine 3" descr="urin 1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5206" y="3295376"/>
            <a:ext cx="5565643" cy="1286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180837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Lesioni vulvari e cicatrici </a:t>
            </a:r>
            <a:endParaRPr lang="it-IT" dirty="0"/>
          </a:p>
        </p:txBody>
      </p:sp>
      <p:pic>
        <p:nvPicPr>
          <p:cNvPr id="6" name="Immagine 5" descr="unin1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0002" y="2850999"/>
            <a:ext cx="3289300" cy="246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80066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Nella femmina per ispezionare la vagina si usa lo speculum di opportune dimensioni (commensurate alla paziente) e introdotto LUBRIFICATO con delicatezza. L’estremità dello speculum viene introdotta con leggera direzione verso l’alto (colonna) </a:t>
            </a:r>
            <a:endParaRPr lang="it-IT" dirty="0"/>
          </a:p>
        </p:txBody>
      </p:sp>
      <p:pic>
        <p:nvPicPr>
          <p:cNvPr id="4" name="Immagine 3" descr="urin 1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4042200"/>
            <a:ext cx="2235200" cy="1778000"/>
          </a:xfrm>
          <a:prstGeom prst="rect">
            <a:avLst/>
          </a:prstGeom>
        </p:spPr>
      </p:pic>
      <p:pic>
        <p:nvPicPr>
          <p:cNvPr id="5" name="Immagine 4" descr="urin 14 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6684" y="3517043"/>
            <a:ext cx="3289300" cy="247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738748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CLINICA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it-IT" dirty="0" smtClean="0"/>
              <a:t>PALPAZIONE </a:t>
            </a:r>
          </a:p>
          <a:p>
            <a:pPr algn="just">
              <a:buFont typeface="Courier New"/>
              <a:buChar char="o"/>
            </a:pPr>
            <a:r>
              <a:rPr lang="it-IT" dirty="0" smtClean="0"/>
              <a:t>Palpazione bimanuale dell’addome con l’animale in piedi o in decubito laterale. </a:t>
            </a:r>
          </a:p>
          <a:p>
            <a:pPr marL="0" indent="0" algn="just">
              <a:buNone/>
            </a:pPr>
            <a:r>
              <a:rPr lang="it-IT" dirty="0" smtClean="0">
                <a:solidFill>
                  <a:srgbClr val="FFFF00"/>
                </a:solidFill>
              </a:rPr>
              <a:t>In condizioni ottimali (animale docile, addome trattabile e non repleto) possiamo sentire BENE i reni (quello destro più craniale) e la vescica urinaria se è piena. </a:t>
            </a:r>
            <a:endParaRPr lang="it-IT" dirty="0">
              <a:solidFill>
                <a:srgbClr val="FFFF00"/>
              </a:solidFill>
            </a:endParaRPr>
          </a:p>
          <a:p>
            <a:pPr algn="just">
              <a:buFont typeface="Courier New"/>
              <a:buChar char="o"/>
            </a:pPr>
            <a:r>
              <a:rPr lang="it-IT" dirty="0" smtClean="0">
                <a:solidFill>
                  <a:srgbClr val="FFFFFF"/>
                </a:solidFill>
              </a:rPr>
              <a:t>E’ utile soprattutto per le patologie vescicali. Può mettere in evidenza dolore, replezione vescicale, eventualmente presenza di calcoli di grosse dimensioni</a:t>
            </a:r>
            <a:r>
              <a:rPr lang="it-IT" dirty="0" smtClean="0">
                <a:solidFill>
                  <a:srgbClr val="FFFF00"/>
                </a:solidFill>
              </a:rPr>
              <a:t> </a:t>
            </a:r>
          </a:p>
          <a:p>
            <a:pPr algn="just">
              <a:buFont typeface="Courier New"/>
              <a:buChar char="o"/>
            </a:pPr>
            <a:r>
              <a:rPr lang="it-IT" dirty="0" smtClean="0">
                <a:solidFill>
                  <a:srgbClr val="FFFFFF"/>
                </a:solidFill>
              </a:rPr>
              <a:t>Nel cane maschio si può palpare l’uretra perineale ma non ha un gran valore. </a:t>
            </a:r>
            <a:endParaRPr lang="it-IT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719649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CLINICA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t-IT" dirty="0" smtClean="0"/>
              <a:t>PALPAZIONE TRANS-RETTALE</a:t>
            </a:r>
          </a:p>
          <a:p>
            <a:pPr algn="just">
              <a:buFont typeface="Wingdings" charset="2"/>
              <a:buChar char="²"/>
            </a:pPr>
            <a:r>
              <a:rPr lang="it-IT" dirty="0" smtClean="0"/>
              <a:t>Palpazione digitale </a:t>
            </a:r>
          </a:p>
          <a:p>
            <a:pPr algn="just">
              <a:buFont typeface="Wingdings" charset="2"/>
              <a:buChar char="²"/>
            </a:pPr>
            <a:r>
              <a:rPr lang="it-IT" dirty="0" smtClean="0"/>
              <a:t>Utile quasi esclusivamente nel maschio </a:t>
            </a:r>
          </a:p>
          <a:p>
            <a:pPr algn="just">
              <a:buFont typeface="Wingdings" charset="2"/>
              <a:buChar char="²"/>
            </a:pPr>
            <a:r>
              <a:rPr lang="it-IT" dirty="0" smtClean="0"/>
              <a:t> </a:t>
            </a:r>
            <a:r>
              <a:rPr lang="it-IT" dirty="0" smtClean="0">
                <a:solidFill>
                  <a:srgbClr val="FFFF00"/>
                </a:solidFill>
              </a:rPr>
              <a:t>Molto utile per le patologie prostatiche</a:t>
            </a:r>
            <a:endParaRPr lang="it-IT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65600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DIAGNOSTICA PER IMMAGINI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Radiologia (standard o con contrasto) </a:t>
            </a:r>
          </a:p>
          <a:p>
            <a:r>
              <a:rPr lang="it-IT" dirty="0" smtClean="0"/>
              <a:t>Ecografia</a:t>
            </a:r>
          </a:p>
          <a:p>
            <a:pPr marL="0" indent="0">
              <a:buNone/>
            </a:pP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269556624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Radiografie standard</a:t>
            </a:r>
          </a:p>
          <a:p>
            <a:r>
              <a:rPr lang="it-IT" dirty="0" smtClean="0"/>
              <a:t>Proiezione latero-laterale (soprattutto) </a:t>
            </a:r>
          </a:p>
          <a:p>
            <a:r>
              <a:rPr lang="it-IT" dirty="0" smtClean="0"/>
              <a:t>Utili se le caratteristiche dei raggi sono buone </a:t>
            </a:r>
          </a:p>
          <a:p>
            <a:r>
              <a:rPr lang="it-IT" dirty="0" smtClean="0"/>
              <a:t>Servono per urolitiasi, cistiti, neoplasie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8586168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6" name="Immagine 5" descr="urin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657" y="2861679"/>
            <a:ext cx="2803411" cy="2172644"/>
          </a:xfrm>
          <a:prstGeom prst="rect">
            <a:avLst/>
          </a:prstGeom>
        </p:spPr>
      </p:pic>
      <p:pic>
        <p:nvPicPr>
          <p:cNvPr id="7" name="Immagine 6" descr="urin 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7514" y="2989483"/>
            <a:ext cx="2895697" cy="1885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17927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err="1" smtClean="0"/>
              <a:t>Contrastografie</a:t>
            </a:r>
            <a:endParaRPr lang="it-IT" dirty="0" smtClean="0"/>
          </a:p>
          <a:p>
            <a:pPr marL="457200" indent="-457200">
              <a:buAutoNum type="arabicParenR"/>
            </a:pPr>
            <a:r>
              <a:rPr lang="it-IT" dirty="0" err="1" smtClean="0"/>
              <a:t>Pneumo</a:t>
            </a:r>
            <a:r>
              <a:rPr lang="it-IT" dirty="0" smtClean="0"/>
              <a:t> – Molto utili, semplici, economiche descrittive. </a:t>
            </a:r>
            <a:r>
              <a:rPr lang="it-IT" dirty="0" smtClean="0">
                <a:solidFill>
                  <a:srgbClr val="FFFF00"/>
                </a:solidFill>
              </a:rPr>
              <a:t>IMPERATIVA LA RAPIDITA’ DI ASSUNZIONE</a:t>
            </a:r>
            <a:r>
              <a:rPr lang="it-IT" dirty="0" smtClean="0">
                <a:solidFill>
                  <a:srgbClr val="FFFFFF"/>
                </a:solidFill>
              </a:rPr>
              <a:t>; si introduce il catetere, si collega ad una siringa piena d’aria, si inietta aria e si esegue </a:t>
            </a:r>
            <a:r>
              <a:rPr lang="it-IT" dirty="0" smtClean="0">
                <a:solidFill>
                  <a:srgbClr val="FF0000"/>
                </a:solidFill>
              </a:rPr>
              <a:t>SUBITO</a:t>
            </a:r>
            <a:r>
              <a:rPr lang="it-IT" dirty="0" smtClean="0">
                <a:solidFill>
                  <a:srgbClr val="FFFFFF"/>
                </a:solidFill>
              </a:rPr>
              <a:t> la </a:t>
            </a:r>
            <a:r>
              <a:rPr lang="it-IT" dirty="0" err="1" smtClean="0">
                <a:solidFill>
                  <a:srgbClr val="FFFFFF"/>
                </a:solidFill>
              </a:rPr>
              <a:t>rx</a:t>
            </a:r>
            <a:endParaRPr lang="it-IT" dirty="0" smtClean="0">
              <a:solidFill>
                <a:srgbClr val="FFFFFF"/>
              </a:solidFill>
            </a:endParaRPr>
          </a:p>
          <a:p>
            <a:pPr marL="457200" indent="-457200">
              <a:buAutoNum type="arabicParenR"/>
            </a:pPr>
            <a:r>
              <a:rPr lang="it-IT" dirty="0" smtClean="0">
                <a:solidFill>
                  <a:srgbClr val="FFFFFF"/>
                </a:solidFill>
              </a:rPr>
              <a:t>Con contrasto iodato (</a:t>
            </a:r>
            <a:r>
              <a:rPr lang="it-IT" dirty="0" err="1" smtClean="0">
                <a:solidFill>
                  <a:srgbClr val="FFFFFF"/>
                </a:solidFill>
              </a:rPr>
              <a:t>uromiro</a:t>
            </a:r>
            <a:r>
              <a:rPr lang="it-IT" dirty="0" smtClean="0">
                <a:solidFill>
                  <a:srgbClr val="FFFFFF"/>
                </a:solidFill>
              </a:rPr>
              <a:t>). Più tossica e più complessa. Si può fare ascendente o discendente (endovena) </a:t>
            </a:r>
            <a:endParaRPr lang="it-IT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583572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5" name="Segnaposto contenuto 4" descr="urin 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500" b="13500"/>
          <a:stretch>
            <a:fillRect/>
          </a:stretch>
        </p:blipFill>
        <p:spPr/>
      </p:pic>
      <p:pic>
        <p:nvPicPr>
          <p:cNvPr id="4" name="Immagine 3" descr="urin 3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2007" y="3573396"/>
            <a:ext cx="1633728" cy="1085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8514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v"/>
            </a:pPr>
            <a:r>
              <a:rPr lang="it-IT" dirty="0" smtClean="0"/>
              <a:t>Le principali differenze anatomiche sono soprattutto a carico delle vie di deflusso dell’urina e in particolare  dell’uretra (esempi: osso del pene del mane, anatomia del pene nel gatto, brevità dell’uretra nella femmina).</a:t>
            </a:r>
          </a:p>
          <a:p>
            <a:pPr>
              <a:buFont typeface="Wingdings" charset="2"/>
              <a:buChar char="v"/>
            </a:pPr>
            <a:r>
              <a:rPr lang="it-IT" dirty="0" smtClean="0"/>
              <a:t>Alcuni aspetti comportamentali sono anche legati all’antropizzazione (vaschetta per le deiezioni per i gatti, insegnamento a “fare la pipì” solo fuori di casa ecc.)</a:t>
            </a:r>
          </a:p>
          <a:p>
            <a:pPr marL="0" indent="0">
              <a:buNone/>
            </a:pP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2285504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Esami laboratoristici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Esame delle urine. Prelievo mediante cateterismo o </a:t>
            </a:r>
            <a:r>
              <a:rPr lang="it-IT" dirty="0" err="1" smtClean="0"/>
              <a:t>cistocentesi</a:t>
            </a:r>
            <a:r>
              <a:rPr lang="it-IT" dirty="0" smtClean="0"/>
              <a:t> </a:t>
            </a:r>
          </a:p>
        </p:txBody>
      </p:sp>
      <p:pic>
        <p:nvPicPr>
          <p:cNvPr id="4" name="Immagine 3" descr="urin 2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5802" y="3330254"/>
            <a:ext cx="2508292" cy="1665955"/>
          </a:xfrm>
          <a:prstGeom prst="rect">
            <a:avLst/>
          </a:prstGeom>
        </p:spPr>
      </p:pic>
      <p:pic>
        <p:nvPicPr>
          <p:cNvPr id="5" name="Immagine 4" descr="urin 3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04" y="2966241"/>
            <a:ext cx="1420368" cy="944880"/>
          </a:xfrm>
          <a:prstGeom prst="rect">
            <a:avLst/>
          </a:prstGeom>
        </p:spPr>
      </p:pic>
      <p:pic>
        <p:nvPicPr>
          <p:cNvPr id="6" name="Immagine 5" descr="urin 4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1280" y="3332193"/>
            <a:ext cx="4491654" cy="2983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81543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Il cateterismo è meno invasivo e più semplice.</a:t>
            </a:r>
          </a:p>
          <a:p>
            <a:r>
              <a:rPr lang="it-IT" dirty="0" smtClean="0"/>
              <a:t>Deve essere una manovra delicata e possibilmente non ripetuta (la mucosa si infiamma rapidamente e può fornire anche dati errati) </a:t>
            </a:r>
          </a:p>
          <a:p>
            <a:r>
              <a:rPr lang="it-IT" dirty="0" smtClean="0"/>
              <a:t>La </a:t>
            </a:r>
            <a:r>
              <a:rPr lang="it-IT" dirty="0" err="1" smtClean="0"/>
              <a:t>cistocentesi</a:t>
            </a:r>
            <a:r>
              <a:rPr lang="it-IT" dirty="0" smtClean="0"/>
              <a:t> è molto più “vistosa” anche se comporta pochi rischi </a:t>
            </a:r>
          </a:p>
          <a:p>
            <a:r>
              <a:rPr lang="it-IT" dirty="0" smtClean="0"/>
              <a:t>E’ obbligata quando vi sono occlusioni uretrali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2834054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PATOLOGIE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0490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it-IT" sz="2400" dirty="0" err="1" smtClean="0"/>
              <a:t>asunzione</a:t>
            </a:r>
            <a:r>
              <a:rPr lang="it-IT" sz="2400" dirty="0" smtClean="0"/>
              <a:t> </a:t>
            </a:r>
            <a:r>
              <a:rPr lang="it-IT" sz="2400" dirty="0"/>
              <a:t>giornaliera di acqua (vi è una discreta variabilità dei valori riportati in letteratura</a:t>
            </a:r>
            <a:r>
              <a:rPr lang="it-IT" sz="2400" dirty="0" smtClean="0"/>
              <a:t>) e </a:t>
            </a:r>
            <a:r>
              <a:rPr lang="it-IT" sz="2400" dirty="0" smtClean="0">
                <a:solidFill>
                  <a:srgbClr val="FFFF00"/>
                </a:solidFill>
              </a:rPr>
              <a:t>DIPENDE </a:t>
            </a:r>
            <a:r>
              <a:rPr lang="it-IT" sz="2400" dirty="0" smtClean="0"/>
              <a:t>da numerosi fattori FISIOLOGICI e AMBIENTALI  (taglia dell’animale, tipo di alimentazione, ABITUDINI e DISPONIBILITA’, esercizio fisico ecc. )</a:t>
            </a:r>
            <a:endParaRPr lang="it-IT" sz="2400" dirty="0">
              <a:solidFill>
                <a:srgbClr val="FFFF00"/>
              </a:solidFill>
            </a:endParaRPr>
          </a:p>
          <a:p>
            <a:r>
              <a:rPr lang="cs-CZ" sz="2400" dirty="0" err="1"/>
              <a:t>cane</a:t>
            </a:r>
            <a:r>
              <a:rPr lang="cs-CZ" sz="2400" dirty="0"/>
              <a:t> 6-25 ml/kg;</a:t>
            </a:r>
          </a:p>
          <a:p>
            <a:r>
              <a:rPr lang="it-IT" sz="2400" dirty="0"/>
              <a:t>gatto 6-25 ml/kg;</a:t>
            </a:r>
          </a:p>
          <a:p>
            <a:r>
              <a:rPr lang="de-DE" sz="2400" dirty="0" smtClean="0"/>
              <a:t>più </a:t>
            </a:r>
            <a:r>
              <a:rPr lang="de-DE" sz="2400" dirty="0" err="1"/>
              <a:t>liquidi</a:t>
            </a:r>
            <a:r>
              <a:rPr lang="de-DE" sz="2400" dirty="0"/>
              <a:t> </a:t>
            </a:r>
            <a:r>
              <a:rPr lang="de-DE" sz="2400" dirty="0" err="1"/>
              <a:t>introdotti</a:t>
            </a:r>
            <a:r>
              <a:rPr lang="de-DE" sz="2400" dirty="0"/>
              <a:t> </a:t>
            </a:r>
            <a:r>
              <a:rPr lang="de-DE" sz="2400" dirty="0" err="1"/>
              <a:t>con</a:t>
            </a:r>
            <a:r>
              <a:rPr lang="de-DE" sz="2400" dirty="0"/>
              <a:t> </a:t>
            </a:r>
            <a:r>
              <a:rPr lang="de-DE" sz="2400" dirty="0" err="1"/>
              <a:t>gli</a:t>
            </a:r>
            <a:r>
              <a:rPr lang="de-DE" sz="2400" dirty="0"/>
              <a:t> </a:t>
            </a:r>
            <a:r>
              <a:rPr lang="de-DE" sz="2400" dirty="0" err="1"/>
              <a:t>alimenti</a:t>
            </a:r>
            <a:r>
              <a:rPr lang="de-DE" sz="2400" dirty="0" smtClean="0"/>
              <a:t>.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251299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L’abbeverata dipende dall’attivazione del CENTRO DELLA SETE, che risponde a stimoli fisiologici e PATOLOGICI, quindi sono da tenere in conto anche alterazioni centrali 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919974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Fisiologicamente , </a:t>
            </a:r>
            <a:r>
              <a:rPr lang="it-IT" dirty="0"/>
              <a:t>il riflesso della sete </a:t>
            </a:r>
            <a:r>
              <a:rPr lang="it-IT" dirty="0" smtClean="0"/>
              <a:t>risponde ad uno </a:t>
            </a:r>
            <a:r>
              <a:rPr lang="it-IT" dirty="0"/>
              <a:t>squilibrio fra l'acqua ed i sali circolanti nel sangue</a:t>
            </a:r>
            <a:r>
              <a:rPr lang="it-IT" dirty="0" smtClean="0"/>
              <a:t>;</a:t>
            </a:r>
          </a:p>
          <a:p>
            <a:r>
              <a:rPr lang="it-IT" dirty="0" smtClean="0"/>
              <a:t> </a:t>
            </a:r>
            <a:r>
              <a:rPr lang="it-IT" dirty="0"/>
              <a:t>L</a:t>
            </a:r>
            <a:r>
              <a:rPr lang="it-IT" dirty="0" smtClean="0"/>
              <a:t>a </a:t>
            </a:r>
            <a:r>
              <a:rPr lang="it-IT" dirty="0"/>
              <a:t>riduzione del volume plasmatico </a:t>
            </a:r>
            <a:r>
              <a:rPr lang="it-IT" dirty="0" smtClean="0"/>
              <a:t>(ipovolemia) o </a:t>
            </a:r>
            <a:r>
              <a:rPr lang="it-IT" dirty="0"/>
              <a:t>l'aumento della concentrazione dei </a:t>
            </a:r>
            <a:r>
              <a:rPr lang="it-IT" dirty="0" smtClean="0"/>
              <a:t>sali (osmolarità) , sono i segnali principali.</a:t>
            </a:r>
          </a:p>
          <a:p>
            <a:r>
              <a:rPr lang="it-IT" dirty="0" smtClean="0"/>
              <a:t>La </a:t>
            </a:r>
            <a:r>
              <a:rPr lang="it-IT" dirty="0"/>
              <a:t>ricerca e l'assunzione </a:t>
            </a:r>
            <a:r>
              <a:rPr lang="it-IT" dirty="0" smtClean="0"/>
              <a:t>risponde alla stimolazione del CENTRO  DELLA SETE  nell’ipotalamo.</a:t>
            </a:r>
          </a:p>
          <a:p>
            <a:r>
              <a:rPr lang="it-IT" dirty="0" smtClean="0"/>
              <a:t>Vi sono recettori </a:t>
            </a:r>
            <a:r>
              <a:rPr lang="it-IT" dirty="0"/>
              <a:t>specifici, detti </a:t>
            </a:r>
            <a:r>
              <a:rPr lang="it-IT" dirty="0" err="1"/>
              <a:t>osmocettori</a:t>
            </a:r>
            <a:r>
              <a:rPr lang="it-IT" dirty="0" smtClean="0"/>
              <a:t>,</a:t>
            </a:r>
            <a:r>
              <a:rPr lang="it-IT" dirty="0" smtClean="0">
                <a:hlinkClick r:id="rId2"/>
              </a:rPr>
              <a:t>.</a:t>
            </a:r>
            <a:endParaRPr lang="it-IT" dirty="0">
              <a:hlinkClick r:id="rId2"/>
            </a:endParaRPr>
          </a:p>
          <a:p>
            <a:r>
              <a:rPr lang="it-IT" dirty="0"/>
              <a:t>Oltre al controllo ipotalamico</a:t>
            </a:r>
            <a:r>
              <a:rPr lang="it-IT" dirty="0" smtClean="0"/>
              <a:t>, vi sono fattori , </a:t>
            </a:r>
            <a:r>
              <a:rPr lang="it-IT" dirty="0"/>
              <a:t>come lo stato di secchezza della </a:t>
            </a:r>
            <a:r>
              <a:rPr lang="it-IT" dirty="0">
                <a:hlinkClick r:id="rId3"/>
              </a:rPr>
              <a:t>mucosa orale e faringea.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499801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Riguardo all’assunzione dei liquidi tenere in considerazione anche: </a:t>
            </a:r>
          </a:p>
          <a:p>
            <a:pPr>
              <a:buFont typeface="Wingdings" charset="2"/>
              <a:buChar char="q"/>
            </a:pPr>
            <a:r>
              <a:rPr lang="it-IT" dirty="0" smtClean="0"/>
              <a:t>Patologie della “via di ingesso e di trasporto  dell’acqua” cioè bocca, lingua esofago, ecc.</a:t>
            </a:r>
          </a:p>
          <a:p>
            <a:pPr>
              <a:buFont typeface="Wingdings" charset="2"/>
              <a:buChar char="q"/>
            </a:pPr>
            <a:r>
              <a:rPr lang="it-IT" dirty="0" smtClean="0"/>
              <a:t>Tenere ini considerazione anche disfunzioni (disfagia)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022221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Immagine 3" descr="urin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3411" y="2797234"/>
            <a:ext cx="3213100" cy="2527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8794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oria">
  <a:themeElements>
    <a:clrScheme name="Story">
      <a:dk1>
        <a:sysClr val="windowText" lastClr="000000"/>
      </a:dk1>
      <a:lt1>
        <a:sysClr val="window" lastClr="FFFFFF"/>
      </a:lt1>
      <a:dk2>
        <a:srgbClr val="212121"/>
      </a:dk2>
      <a:lt2>
        <a:srgbClr val="CDD4D7"/>
      </a:lt2>
      <a:accent1>
        <a:srgbClr val="1D86CD"/>
      </a:accent1>
      <a:accent2>
        <a:srgbClr val="732E9A"/>
      </a:accent2>
      <a:accent3>
        <a:srgbClr val="B50B1B"/>
      </a:accent3>
      <a:accent4>
        <a:srgbClr val="E8950E"/>
      </a:accent4>
      <a:accent5>
        <a:srgbClr val="55992B"/>
      </a:accent5>
      <a:accent6>
        <a:srgbClr val="2C9C89"/>
      </a:accent6>
      <a:hlink>
        <a:srgbClr val="EC4D4D"/>
      </a:hlink>
      <a:folHlink>
        <a:srgbClr val="F8CE8A"/>
      </a:folHlink>
    </a:clrScheme>
    <a:fontScheme name="Story">
      <a:majorFont>
        <a:latin typeface="Calisto MT"/>
        <a:ea typeface=""/>
        <a:cs typeface=""/>
        <a:font script="Jpan" typeface="ＭＳ Ｐ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Ｐ明朝"/>
        <a:font script="Hans" typeface="宋体"/>
        <a:font script="Hant" typeface="新細明體"/>
      </a:minorFont>
    </a:fontScheme>
    <a:fmtScheme name="Story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50000"/>
                <a:lumMod val="120000"/>
              </a:schemeClr>
              <a:schemeClr val="phClr">
                <a:satMod val="350000"/>
                <a:lumMod val="150000"/>
              </a:schemeClr>
            </a:duotone>
          </a:blip>
          <a:tile tx="0" ty="0" sx="20000" sy="20000" flip="none" algn="ctr"/>
        </a:blipFill>
        <a:gradFill rotWithShape="1">
          <a:gsLst>
            <a:gs pos="0">
              <a:schemeClr val="phClr">
                <a:shade val="20000"/>
                <a:satMod val="130000"/>
              </a:schemeClr>
            </a:gs>
            <a:gs pos="50000">
              <a:schemeClr val="phClr">
                <a:shade val="90000"/>
                <a:satMod val="130000"/>
              </a:schemeClr>
            </a:gs>
            <a:gs pos="100000">
              <a:schemeClr val="phClr">
                <a:shade val="100000"/>
                <a:satMod val="200000"/>
                <a:lumMod val="120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st="50800" dir="2100000" sx="104000" sy="104000" algn="br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127000" dist="63500" dir="5400000" sx="103000" sy="103000" rotWithShape="0">
              <a:srgbClr val="000000">
                <a:alpha val="75000"/>
              </a:srgbClr>
            </a:outerShdw>
          </a:effectLst>
          <a:scene3d>
            <a:camera prst="perspectiveFront" fov="3000000"/>
            <a:lightRig rig="balanced" dir="t">
              <a:rot lat="0" lon="0" rev="18000000"/>
            </a:lightRig>
          </a:scene3d>
          <a:sp3d prstMaterial="plastic">
            <a:bevelT w="254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0000"/>
                <a:satMod val="150000"/>
              </a:schemeClr>
              <a:schemeClr val="phClr">
                <a:tint val="60000"/>
                <a:satMod val="400000"/>
                <a:lumMod val="11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Storia.thmx</Template>
  <TotalTime>189</TotalTime>
  <Words>1346</Words>
  <Application>Microsoft Office PowerPoint</Application>
  <PresentationFormat>Presentazione su schermo (4:3)</PresentationFormat>
  <Paragraphs>115</Paragraphs>
  <Slides>42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42</vt:i4>
      </vt:variant>
    </vt:vector>
  </HeadingPairs>
  <TitlesOfParts>
    <vt:vector size="47" baseType="lpstr">
      <vt:lpstr>Arial</vt:lpstr>
      <vt:lpstr>Calisto MT</vt:lpstr>
      <vt:lpstr>Courier New</vt:lpstr>
      <vt:lpstr>Wingdings</vt:lpstr>
      <vt:lpstr>Storia</vt:lpstr>
      <vt:lpstr>APPARATO URINARIO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CLINICA</vt:lpstr>
      <vt:lpstr>CLINICA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CLINICA</vt:lpstr>
      <vt:lpstr>CLINICA</vt:lpstr>
      <vt:lpstr>DIAGNOSTICA PER IMMAGINI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Esami laboratoristici </vt:lpstr>
      <vt:lpstr>Presentazione standard di PowerPoint</vt:lpstr>
      <vt:lpstr>PATOLOGIE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APPARATO URINARIO</dc:title>
  <dc:creator>aurelio</dc:creator>
  <cp:lastModifiedBy>Massimo Vignoli</cp:lastModifiedBy>
  <cp:revision>29</cp:revision>
  <dcterms:created xsi:type="dcterms:W3CDTF">2015-08-01T07:19:41Z</dcterms:created>
  <dcterms:modified xsi:type="dcterms:W3CDTF">2017-09-28T12:47:46Z</dcterms:modified>
</cp:coreProperties>
</file>