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63" r:id="rId11"/>
    <p:sldId id="264" r:id="rId12"/>
    <p:sldId id="265" r:id="rId13"/>
    <p:sldId id="266" r:id="rId14"/>
    <p:sldId id="269" r:id="rId15"/>
    <p:sldId id="272" r:id="rId16"/>
    <p:sldId id="273" r:id="rId17"/>
    <p:sldId id="270" r:id="rId18"/>
    <p:sldId id="271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aramond" panose="020204040303010108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7UV+EGouQbCbOGYHxtCTSIWr/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76" autoAdjust="0"/>
  </p:normalViewPr>
  <p:slideViewPr>
    <p:cSldViewPr snapToGrid="0">
      <p:cViewPr varScale="1">
        <p:scale>
          <a:sx n="71" d="100"/>
          <a:sy n="71" d="100"/>
        </p:scale>
        <p:origin x="17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d0d43cd7f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g3d0d43cd7f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d0d43cd7f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g3d0d43cd7f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d0d43cd7f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g3d0d43cd7f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d0d43cd7f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g3d0d43cd7f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d0d43cd7f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g3d0d43cd7f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4935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d0d43cd7f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2" name="Google Shape;142;g3d0d43cd7f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382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d0d43cd7f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2" name="Google Shape;142;g3d0d43cd7f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8979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d0d43cd7f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g3d0d43cd7f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73804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d0d43cd7f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g3d0d43cd7f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038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d0d43cd7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g3d0d43cd7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d0d43cd7f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6" name="Google Shape;106;g3d0d43cd7f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d0d43cd7f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g3d0d43cd7f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d0d43cd7f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g3d0d43cd7f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0711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d0d43cd7f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g3d0d43cd7f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9855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d0d43cd7f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8" name="Google Shape;118;g3d0d43cd7f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>
            <a:spLocks noGrp="1"/>
          </p:cNvSpPr>
          <p:nvPr>
            <p:ph type="title"/>
          </p:nvPr>
        </p:nvSpPr>
        <p:spPr>
          <a:xfrm>
            <a:off x="457200" y="2710399"/>
            <a:ext cx="8229600" cy="3786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dirty="0"/>
              <a:t>IL DIRITTO DEI TRATTATI. LE CAUSE DI ESTINZIONE E SOSPENSIONE</a:t>
            </a:r>
            <a:endParaRPr dirty="0"/>
          </a:p>
        </p:txBody>
      </p:sp>
      <p:pic>
        <p:nvPicPr>
          <p:cNvPr id="85" name="Google Shape;8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309" y="764704"/>
            <a:ext cx="4247082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d0d43cd7f0_0_25"/>
          <p:cNvSpPr txBox="1">
            <a:spLocks noGrp="1"/>
          </p:cNvSpPr>
          <p:nvPr>
            <p:ph type="title"/>
          </p:nvPr>
        </p:nvSpPr>
        <p:spPr>
          <a:xfrm>
            <a:off x="457200" y="208461"/>
            <a:ext cx="8229600" cy="1143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100"/>
            </a:pPr>
            <a:r>
              <a:rPr lang="it-IT" sz="3000" b="1" dirty="0"/>
              <a:t>MUTAMENTO FONDAMENTALE DELLE CIRCOSTANZE: ART. 62 CVDT </a:t>
            </a:r>
            <a:endParaRPr sz="3000" dirty="0"/>
          </a:p>
        </p:txBody>
      </p:sp>
      <p:sp>
        <p:nvSpPr>
          <p:cNvPr id="127" name="Google Shape;127;g3d0d43cd7f0_0_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3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3000" b="1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0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CAC801C-0539-4C3A-B92E-2C3BE0ECD09F}"/>
              </a:ext>
            </a:extLst>
          </p:cNvPr>
          <p:cNvSpPr/>
          <p:nvPr/>
        </p:nvSpPr>
        <p:spPr>
          <a:xfrm>
            <a:off x="540572" y="1600200"/>
            <a:ext cx="8062856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000"/>
              </a:spcAft>
            </a:pPr>
            <a:r>
              <a:rPr lang="it-IT" sz="3000" dirty="0">
                <a:latin typeface="Garamond" panose="02020404030301010803" pitchFamily="18" charset="0"/>
              </a:rPr>
              <a:t>Causa di sospensione e di estinzione</a:t>
            </a:r>
            <a:endParaRPr lang="it-IT" sz="3000" dirty="0"/>
          </a:p>
          <a:p>
            <a:pPr>
              <a:spcAft>
                <a:spcPts val="1000"/>
              </a:spcAft>
            </a:pPr>
            <a:r>
              <a:rPr lang="it-IT" sz="3000" b="1" dirty="0">
                <a:latin typeface="Garamond" panose="02020404030301010803" pitchFamily="18" charset="0"/>
              </a:rPr>
              <a:t>Può essere invocata in caso di un mutamento: </a:t>
            </a:r>
            <a:endParaRPr lang="it-IT" sz="3000" dirty="0"/>
          </a:p>
          <a:p>
            <a:pPr marL="457200" lvl="3" indent="-457200" fontAlgn="base">
              <a:buFont typeface="Arial" panose="020B0604020202020204" pitchFamily="34" charset="0"/>
              <a:buChar char="•"/>
            </a:pPr>
            <a:r>
              <a:rPr lang="it-IT" sz="3000" b="1" dirty="0">
                <a:latin typeface="Garamond" panose="02020404030301010803" pitchFamily="18" charset="0"/>
              </a:rPr>
              <a:t>fondamentale delle circostanze che avevano indotto lo Stato a concludere il trattato. </a:t>
            </a:r>
            <a:r>
              <a:rPr lang="it-IT" sz="3000" dirty="0">
                <a:latin typeface="Garamond" panose="02020404030301010803" pitchFamily="18" charset="0"/>
              </a:rPr>
              <a:t>Deve trattarsi di circostanze che avevano costituito la </a:t>
            </a:r>
            <a:r>
              <a:rPr lang="it-IT" sz="3000" b="1" dirty="0">
                <a:latin typeface="Garamond" panose="02020404030301010803" pitchFamily="18" charset="0"/>
              </a:rPr>
              <a:t>base essenziale</a:t>
            </a:r>
            <a:r>
              <a:rPr lang="it-IT" sz="3000" dirty="0">
                <a:latin typeface="Garamond" panose="02020404030301010803" pitchFamily="18" charset="0"/>
              </a:rPr>
              <a:t> del consenso a vincolarsi</a:t>
            </a:r>
          </a:p>
          <a:p>
            <a:pPr marL="457200" lvl="1" indent="-457200" fontAlgn="base">
              <a:buFont typeface="Arial" panose="020B0604020202020204" pitchFamily="34" charset="0"/>
              <a:buChar char="•"/>
            </a:pPr>
            <a:r>
              <a:rPr lang="it-IT" sz="3000" b="1" dirty="0">
                <a:latin typeface="Garamond" panose="02020404030301010803" pitchFamily="18" charset="0"/>
              </a:rPr>
              <a:t>imprevedibile</a:t>
            </a:r>
            <a:endParaRPr lang="it-IT" sz="3000" dirty="0">
              <a:latin typeface="Garamond" panose="02020404030301010803" pitchFamily="18" charset="0"/>
            </a:endParaRPr>
          </a:p>
          <a:p>
            <a:pPr marL="457200" lvl="1" indent="-457200" fontAlgn="base">
              <a:buFont typeface="Arial" panose="020B0604020202020204" pitchFamily="34" charset="0"/>
              <a:buChar char="•"/>
            </a:pPr>
            <a:r>
              <a:rPr lang="it-IT" sz="3000" b="1" dirty="0">
                <a:latin typeface="Garamond" panose="02020404030301010803" pitchFamily="18" charset="0"/>
              </a:rPr>
              <a:t>che trasforma radicalmente la portata degli obblighi che rimangono da adempiere in capo alle parti</a:t>
            </a:r>
            <a:endParaRPr lang="it-IT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d0d43cd7f0_0_30"/>
          <p:cNvSpPr txBox="1">
            <a:spLocks noGrp="1"/>
          </p:cNvSpPr>
          <p:nvPr>
            <p:ph type="title"/>
          </p:nvPr>
        </p:nvSpPr>
        <p:spPr>
          <a:xfrm>
            <a:off x="457200" y="274652"/>
            <a:ext cx="8229600" cy="1325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lnSpc>
                <a:spcPct val="115000"/>
              </a:lnSpc>
              <a:spcAft>
                <a:spcPts val="1000"/>
              </a:spcAft>
              <a:buSzPct val="36666"/>
            </a:pPr>
            <a:r>
              <a:rPr lang="it-IT" sz="3000" b="1" dirty="0"/>
              <a:t>MUTAMENTO FONDAMENTALE DELLE CIRCOSTANZE: ART. 62 CVDT </a:t>
            </a:r>
            <a:endParaRPr sz="3000" dirty="0"/>
          </a:p>
        </p:txBody>
      </p:sp>
      <p:sp>
        <p:nvSpPr>
          <p:cNvPr id="133" name="Google Shape;133;g3d0d43cd7f0_0_30"/>
          <p:cNvSpPr txBox="1">
            <a:spLocks noGrp="1"/>
          </p:cNvSpPr>
          <p:nvPr>
            <p:ph type="body" idx="1"/>
          </p:nvPr>
        </p:nvSpPr>
        <p:spPr>
          <a:xfrm>
            <a:off x="457200" y="1797600"/>
            <a:ext cx="8229600" cy="451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3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3000" b="1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0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31FAB8A-791F-4657-AD83-727EEB88C1EC}"/>
              </a:ext>
            </a:extLst>
          </p:cNvPr>
          <p:cNvSpPr/>
          <p:nvPr/>
        </p:nvSpPr>
        <p:spPr>
          <a:xfrm>
            <a:off x="457200" y="2544143"/>
            <a:ext cx="822960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it-IT" sz="3000" b="1" dirty="0">
                <a:latin typeface="Garamond" panose="02020404030301010803" pitchFamily="18" charset="0"/>
              </a:rPr>
              <a:t>Non può essere invocata </a:t>
            </a:r>
            <a:endParaRPr lang="it-IT" sz="3000" dirty="0"/>
          </a:p>
          <a:p>
            <a:pPr>
              <a:spcAft>
                <a:spcPts val="1000"/>
              </a:spcAft>
            </a:pPr>
            <a:r>
              <a:rPr lang="it-IT" sz="3000" b="1" dirty="0">
                <a:latin typeface="Garamond" panose="02020404030301010803" pitchFamily="18" charset="0"/>
              </a:rPr>
              <a:t>a) se deriva dalla violazione da parte sello Stato che la invoca di:</a:t>
            </a:r>
            <a:endParaRPr lang="it-IT" sz="30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it-IT" sz="3000" dirty="0">
                <a:latin typeface="Garamond" panose="02020404030301010803" pitchFamily="18" charset="0"/>
              </a:rPr>
              <a:t>una disposizione del trattato </a:t>
            </a:r>
          </a:p>
          <a:p>
            <a:pPr marL="457200" indent="-4572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3000" dirty="0">
                <a:latin typeface="Garamond" panose="02020404030301010803" pitchFamily="18" charset="0"/>
              </a:rPr>
              <a:t>di una norma di diritto internazionale </a:t>
            </a:r>
          </a:p>
          <a:p>
            <a:pPr>
              <a:spcAft>
                <a:spcPts val="1000"/>
              </a:spcAft>
            </a:pPr>
            <a:r>
              <a:rPr lang="it-IT" sz="3000" dirty="0">
                <a:latin typeface="Garamond" panose="02020404030301010803" pitchFamily="18" charset="0"/>
              </a:rPr>
              <a:t>b) se riguarda un </a:t>
            </a:r>
            <a:r>
              <a:rPr lang="it-IT" sz="3000" b="1" dirty="0">
                <a:latin typeface="Garamond" panose="02020404030301010803" pitchFamily="18" charset="0"/>
              </a:rPr>
              <a:t>trattato che fissa confine</a:t>
            </a:r>
            <a:r>
              <a:rPr lang="it-IT" sz="3000" dirty="0">
                <a:latin typeface="Garamond" panose="02020404030301010803" pitchFamily="18" charset="0"/>
              </a:rPr>
              <a:t>.</a:t>
            </a:r>
            <a:endParaRPr lang="it-IT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d0d43cd7f0_0_35"/>
          <p:cNvSpPr txBox="1">
            <a:spLocks noGrp="1"/>
          </p:cNvSpPr>
          <p:nvPr>
            <p:ph type="title"/>
          </p:nvPr>
        </p:nvSpPr>
        <p:spPr>
          <a:xfrm>
            <a:off x="457200" y="274652"/>
            <a:ext cx="8229600" cy="1325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lnSpc>
                <a:spcPct val="115000"/>
              </a:lnSpc>
              <a:spcAft>
                <a:spcPts val="1000"/>
              </a:spcAft>
              <a:buSzPct val="36666"/>
            </a:pPr>
            <a:r>
              <a:rPr lang="it-IT" sz="3000" b="1" dirty="0"/>
              <a:t>SOPRAVVENIENZA DI UNA NORMA IMPERATIVA DI DIRITTO INTERNAZIONALE : ART. 64 CVDT</a:t>
            </a:r>
            <a:endParaRPr sz="3000" dirty="0"/>
          </a:p>
        </p:txBody>
      </p:sp>
      <p:sp>
        <p:nvSpPr>
          <p:cNvPr id="139" name="Google Shape;139;g3d0d43cd7f0_0_35"/>
          <p:cNvSpPr txBox="1">
            <a:spLocks noGrp="1"/>
          </p:cNvSpPr>
          <p:nvPr>
            <p:ph type="body" idx="1"/>
          </p:nvPr>
        </p:nvSpPr>
        <p:spPr>
          <a:xfrm>
            <a:off x="457200" y="2120325"/>
            <a:ext cx="8229600" cy="39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76275" lvl="0" indent="0" algn="just">
              <a:lnSpc>
                <a:spcPct val="115000"/>
              </a:lnSpc>
              <a:spcBef>
                <a:spcPts val="1000"/>
              </a:spcBef>
              <a:buNone/>
            </a:pPr>
            <a:r>
              <a:rPr lang="it-IT" dirty="0"/>
              <a:t>Un trattato si estingue qualora sopraggiunge una norma imperativa contraria. Il trattato era valido al momento della conclusione, ma diviene nullo a seguito della formazione della nuova norma di </a:t>
            </a:r>
            <a:r>
              <a:rPr lang="it-IT" i="1" dirty="0" err="1"/>
              <a:t>jus</a:t>
            </a:r>
            <a:r>
              <a:rPr lang="it-IT" i="1" dirty="0"/>
              <a:t> </a:t>
            </a:r>
            <a:r>
              <a:rPr lang="it-IT" i="1" dirty="0" err="1"/>
              <a:t>cogens</a:t>
            </a:r>
            <a:r>
              <a:rPr lang="it-IT" dirty="0"/>
              <a:t>. </a:t>
            </a:r>
            <a:endParaRPr sz="3000" dirty="0">
              <a:latin typeface="Garamond"/>
              <a:ea typeface="Garamond"/>
              <a:cs typeface="Garamond"/>
              <a:sym typeface="Garamond"/>
            </a:endParaRPr>
          </a:p>
          <a:p>
            <a:pPr marL="676275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 b="1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3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3000" b="1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000" b="1" dirty="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d0d43cd7f0_0_40"/>
          <p:cNvSpPr txBox="1">
            <a:spLocks noGrp="1"/>
          </p:cNvSpPr>
          <p:nvPr>
            <p:ph type="title"/>
          </p:nvPr>
        </p:nvSpPr>
        <p:spPr>
          <a:xfrm>
            <a:off x="457200" y="274652"/>
            <a:ext cx="8229600" cy="1325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l">
              <a:lnSpc>
                <a:spcPct val="115000"/>
              </a:lnSpc>
              <a:spcAft>
                <a:spcPts val="1000"/>
              </a:spcAft>
              <a:buSzPct val="36666"/>
            </a:pPr>
            <a:r>
              <a:rPr lang="it-IT" b="1" dirty="0"/>
              <a:t>EFFETTI DELLA GUERRA SUI TRATTATI</a:t>
            </a:r>
            <a:endParaRPr sz="3000" dirty="0"/>
          </a:p>
        </p:txBody>
      </p:sp>
      <p:sp>
        <p:nvSpPr>
          <p:cNvPr id="145" name="Google Shape;145;g3d0d43cd7f0_0_40"/>
          <p:cNvSpPr txBox="1">
            <a:spLocks noGrp="1"/>
          </p:cNvSpPr>
          <p:nvPr>
            <p:ph type="body" idx="1"/>
          </p:nvPr>
        </p:nvSpPr>
        <p:spPr>
          <a:xfrm>
            <a:off x="457200" y="1797600"/>
            <a:ext cx="8229600" cy="465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it-IT" dirty="0"/>
              <a:t>La CVDT non disciplina gli effetti della guerra sui trattati. </a:t>
            </a:r>
            <a:endParaRPr lang="it-IT" sz="2800" dirty="0"/>
          </a:p>
          <a:p>
            <a:pPr marL="114300" indent="0">
              <a:buNone/>
            </a:pPr>
            <a:endParaRPr lang="it-IT" sz="2800" b="1" dirty="0"/>
          </a:p>
          <a:p>
            <a:pPr marL="114300" indent="0">
              <a:buNone/>
            </a:pPr>
            <a:r>
              <a:rPr lang="it-IT" sz="2800" b="1" dirty="0"/>
              <a:t>L’art. 73 CVDT </a:t>
            </a:r>
            <a:r>
              <a:rPr lang="it-IT" sz="2800" dirty="0"/>
              <a:t>stabilisce che le disposizioni della Convenzione “non pregiudicano alcuna questione che si ponga a proposito di un trattato per il fatto … dello </a:t>
            </a:r>
            <a:r>
              <a:rPr lang="it-IT" sz="2800" b="1" dirty="0"/>
              <a:t>scoppio di ostilità fra Stati</a:t>
            </a:r>
            <a:r>
              <a:rPr lang="it-IT" sz="2800" dirty="0"/>
              <a:t>”. </a:t>
            </a:r>
            <a:endParaRPr lang="it-IT" sz="2400" dirty="0"/>
          </a:p>
          <a:p>
            <a:pPr marL="114300" indent="0">
              <a:buNone/>
            </a:pPr>
            <a:br>
              <a:rPr lang="it-IT" sz="2800" dirty="0"/>
            </a:br>
            <a:endParaRPr sz="3000" dirty="0">
              <a:latin typeface="Garamond"/>
              <a:ea typeface="Garamond"/>
              <a:cs typeface="Garamond"/>
              <a:sym typeface="Garamond"/>
            </a:endParaRPr>
          </a:p>
          <a:p>
            <a:pPr marL="676275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 b="1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3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3000" b="1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000" b="1" dirty="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d0d43cd7f0_0_40"/>
          <p:cNvSpPr txBox="1">
            <a:spLocks noGrp="1"/>
          </p:cNvSpPr>
          <p:nvPr>
            <p:ph type="title"/>
          </p:nvPr>
        </p:nvSpPr>
        <p:spPr>
          <a:xfrm>
            <a:off x="457200" y="274652"/>
            <a:ext cx="8229600" cy="1325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l">
              <a:lnSpc>
                <a:spcPct val="115000"/>
              </a:lnSpc>
              <a:spcAft>
                <a:spcPts val="1000"/>
              </a:spcAft>
              <a:buSzPct val="36666"/>
            </a:pPr>
            <a:r>
              <a:rPr lang="it-IT" b="1" dirty="0"/>
              <a:t>EFFETTI DELLA GUERRA SUI TRATTATI</a:t>
            </a:r>
            <a:endParaRPr sz="3000" dirty="0"/>
          </a:p>
        </p:txBody>
      </p:sp>
      <p:sp>
        <p:nvSpPr>
          <p:cNvPr id="145" name="Google Shape;145;g3d0d43cd7f0_0_40"/>
          <p:cNvSpPr txBox="1">
            <a:spLocks noGrp="1"/>
          </p:cNvSpPr>
          <p:nvPr>
            <p:ph type="body" idx="1"/>
          </p:nvPr>
        </p:nvSpPr>
        <p:spPr>
          <a:xfrm>
            <a:off x="457200" y="1797600"/>
            <a:ext cx="8229600" cy="465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it-IT" sz="2600" dirty="0"/>
              <a:t>La Commissione di Diritto internazionale (CDI) ha adottato il </a:t>
            </a:r>
            <a:r>
              <a:rPr lang="it-IT" sz="2600" b="1" i="1" dirty="0"/>
              <a:t>Progetto di articoli sugli effetti dei conflitti armati sui trattati</a:t>
            </a:r>
            <a:r>
              <a:rPr lang="it-IT" sz="2600" dirty="0"/>
              <a:t> (2011). </a:t>
            </a:r>
          </a:p>
          <a:p>
            <a:pPr marL="114300" indent="0">
              <a:buNone/>
            </a:pPr>
            <a:r>
              <a:rPr lang="it-IT" sz="2600" dirty="0"/>
              <a:t>Lo scoppio delle ostilità </a:t>
            </a:r>
            <a:r>
              <a:rPr lang="it-IT" sz="2600" b="1" dirty="0"/>
              <a:t>non comporta </a:t>
            </a:r>
            <a:r>
              <a:rPr lang="it-IT" sz="2600" b="1" i="1" dirty="0"/>
              <a:t>ipso facto</a:t>
            </a:r>
            <a:r>
              <a:rPr lang="it-IT" sz="2600" b="1" dirty="0"/>
              <a:t> la sospensione o l’estinzione dei trattati</a:t>
            </a:r>
            <a:r>
              <a:rPr lang="it-IT" sz="2600" dirty="0"/>
              <a:t> tra gli Stati in conflitto ovvero tra gli Stati in conflitto e Stati terzi (</a:t>
            </a:r>
            <a:r>
              <a:rPr lang="it-IT" sz="2600" dirty="0" err="1"/>
              <a:t>cft</a:t>
            </a:r>
            <a:r>
              <a:rPr lang="it-IT" sz="2600" dirty="0"/>
              <a:t> art. 3 Progetto di articoli). </a:t>
            </a:r>
          </a:p>
          <a:p>
            <a:pPr marL="114300" indent="0">
              <a:buNone/>
            </a:pPr>
            <a:r>
              <a:rPr lang="it-IT" sz="2600" dirty="0"/>
              <a:t>In genere i trattati continuano ad operare (cfr. art. 7 Progetto di articoli e Allegato I). </a:t>
            </a:r>
            <a:br>
              <a:rPr lang="it-IT" sz="2800" dirty="0"/>
            </a:br>
            <a:endParaRPr lang="it-IT" sz="3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lang="it-IT" sz="3000" b="1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it-IT" sz="3000" b="1" dirty="0"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8716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d0d43cd7f0_0_40"/>
          <p:cNvSpPr txBox="1">
            <a:spLocks noGrp="1"/>
          </p:cNvSpPr>
          <p:nvPr>
            <p:ph type="title"/>
          </p:nvPr>
        </p:nvSpPr>
        <p:spPr>
          <a:xfrm>
            <a:off x="457200" y="274652"/>
            <a:ext cx="8229600" cy="1325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l">
              <a:lnSpc>
                <a:spcPct val="115000"/>
              </a:lnSpc>
              <a:spcAft>
                <a:spcPts val="1000"/>
              </a:spcAft>
              <a:buSzPct val="36666"/>
            </a:pPr>
            <a:r>
              <a:rPr lang="it-IT" b="1" dirty="0"/>
              <a:t>EFFETTI DELLA GUERRA SUI TRATTATI</a:t>
            </a:r>
            <a:endParaRPr sz="3000" dirty="0"/>
          </a:p>
        </p:txBody>
      </p:sp>
      <p:sp>
        <p:nvSpPr>
          <p:cNvPr id="145" name="Google Shape;145;g3d0d43cd7f0_0_40"/>
          <p:cNvSpPr txBox="1">
            <a:spLocks noGrp="1"/>
          </p:cNvSpPr>
          <p:nvPr>
            <p:ph type="body" idx="1"/>
          </p:nvPr>
        </p:nvSpPr>
        <p:spPr>
          <a:xfrm>
            <a:off x="457200" y="1600352"/>
            <a:ext cx="8229600" cy="485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it-IT" dirty="0"/>
              <a:t>Tuttavia, la guerra </a:t>
            </a:r>
            <a:r>
              <a:rPr lang="it-IT" b="1" dirty="0"/>
              <a:t>può</a:t>
            </a:r>
            <a:r>
              <a:rPr lang="it-IT" dirty="0"/>
              <a:t> comportare:</a:t>
            </a:r>
            <a:endParaRPr lang="it-IT" sz="2800" dirty="0"/>
          </a:p>
          <a:p>
            <a:r>
              <a:rPr lang="it-IT" dirty="0"/>
              <a:t>a) l’estinzione di alcuni trattati </a:t>
            </a:r>
            <a:r>
              <a:rPr lang="it-IT" sz="2600" dirty="0"/>
              <a:t>(es. trattati di alleanza tra Stati che entrano in guerra)</a:t>
            </a:r>
            <a:r>
              <a:rPr lang="it-IT" dirty="0"/>
              <a:t>;</a:t>
            </a:r>
            <a:endParaRPr lang="it-IT" sz="2800" dirty="0"/>
          </a:p>
          <a:p>
            <a:r>
              <a:rPr lang="it-IT" dirty="0"/>
              <a:t>b) la </a:t>
            </a:r>
            <a:r>
              <a:rPr lang="it-IT" b="1" dirty="0"/>
              <a:t>sospensione </a:t>
            </a:r>
            <a:r>
              <a:rPr lang="it-IT" dirty="0"/>
              <a:t>di trattati </a:t>
            </a:r>
            <a:r>
              <a:rPr lang="it-IT" sz="2600" dirty="0"/>
              <a:t>(es. trattati sul commercio)</a:t>
            </a:r>
            <a:r>
              <a:rPr lang="it-IT" dirty="0"/>
              <a:t>; </a:t>
            </a:r>
          </a:p>
          <a:p>
            <a:r>
              <a:rPr lang="it-IT" dirty="0"/>
              <a:t>c) </a:t>
            </a:r>
            <a:r>
              <a:rPr lang="it-IT" u="sng" dirty="0"/>
              <a:t>l’applicazione di trattati di diritto umanitario</a:t>
            </a:r>
            <a:r>
              <a:rPr lang="it-IT" dirty="0"/>
              <a:t> </a:t>
            </a:r>
            <a:r>
              <a:rPr lang="it-IT" sz="2600" dirty="0"/>
              <a:t>(es. Convenzioni di Ginevra del 1949)</a:t>
            </a:r>
            <a:r>
              <a:rPr lang="it-IT" dirty="0"/>
              <a:t>.</a:t>
            </a:r>
            <a:endParaRPr lang="it-IT" sz="2800" dirty="0"/>
          </a:p>
          <a:p>
            <a:pPr marL="114300" indent="0">
              <a:buNone/>
            </a:pPr>
            <a:r>
              <a:rPr lang="it-IT" sz="2900" dirty="0"/>
              <a:t>Al termine delle ostilità i trattati estinti o sospesi possono tornare in vigore, per </a:t>
            </a:r>
            <a:r>
              <a:rPr lang="it-IT" sz="2900" u="sng" dirty="0"/>
              <a:t>accordo delle parti</a:t>
            </a:r>
            <a:r>
              <a:rPr lang="it-IT" sz="2900" dirty="0"/>
              <a:t> (art. 13 Progetto di articoli). </a:t>
            </a:r>
            <a:endParaRPr lang="it-IT" sz="29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lang="it-IT" sz="3000" b="1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it-IT" sz="3000" b="1" dirty="0"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07285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d0d43cd7f0_0_40"/>
          <p:cNvSpPr txBox="1">
            <a:spLocks noGrp="1"/>
          </p:cNvSpPr>
          <p:nvPr>
            <p:ph type="title"/>
          </p:nvPr>
        </p:nvSpPr>
        <p:spPr>
          <a:xfrm>
            <a:off x="457200" y="274652"/>
            <a:ext cx="8229600" cy="1325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l">
              <a:lnSpc>
                <a:spcPct val="115000"/>
              </a:lnSpc>
              <a:spcAft>
                <a:spcPts val="1000"/>
              </a:spcAft>
              <a:buSzPct val="36666"/>
            </a:pPr>
            <a:r>
              <a:rPr lang="it-IT" b="1" dirty="0"/>
              <a:t>EFFETTI DELLA GUERRA SUI TRATTATI</a:t>
            </a:r>
            <a:endParaRPr sz="3000" dirty="0"/>
          </a:p>
        </p:txBody>
      </p:sp>
      <p:sp>
        <p:nvSpPr>
          <p:cNvPr id="145" name="Google Shape;145;g3d0d43cd7f0_0_40"/>
          <p:cNvSpPr txBox="1">
            <a:spLocks noGrp="1"/>
          </p:cNvSpPr>
          <p:nvPr>
            <p:ph type="body" idx="1"/>
          </p:nvPr>
        </p:nvSpPr>
        <p:spPr>
          <a:xfrm>
            <a:off x="457200" y="1600352"/>
            <a:ext cx="8229600" cy="485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dirty="0"/>
              <a:t>I trattati di pace spesso contengono la disciplina per la rimessione in vigore dei trattati la cui applicazione era stata sospesa in tempo di guerra.</a:t>
            </a:r>
            <a:endParaRPr lang="it-IT" sz="2800" dirty="0"/>
          </a:p>
          <a:p>
            <a:r>
              <a:rPr lang="it-IT" dirty="0"/>
              <a:t>Secondo la Corte di cassazione, i trattati conclusi dall’Italia e sospesi in tempo di guerra riprenderebbero a produrre effetti automaticamente al cessare delle ostilità (Cass. SU., 8 novembre1971, n. 3147).</a:t>
            </a:r>
            <a:endParaRPr lang="it-IT" sz="2800" dirty="0"/>
          </a:p>
          <a:p>
            <a:br>
              <a:rPr lang="it-IT" sz="2800" dirty="0"/>
            </a:br>
            <a:endParaRPr lang="it-IT" sz="3000" b="1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it-IT" sz="3000" b="1" dirty="0"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90594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d0d43cd7f0_0_40"/>
          <p:cNvSpPr txBox="1">
            <a:spLocks noGrp="1"/>
          </p:cNvSpPr>
          <p:nvPr>
            <p:ph type="title"/>
          </p:nvPr>
        </p:nvSpPr>
        <p:spPr>
          <a:xfrm>
            <a:off x="457200" y="274652"/>
            <a:ext cx="8229600" cy="1325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l">
              <a:lnSpc>
                <a:spcPct val="115000"/>
              </a:lnSpc>
              <a:spcAft>
                <a:spcPts val="1000"/>
              </a:spcAft>
              <a:buSzPct val="36666"/>
            </a:pPr>
            <a:r>
              <a:rPr lang="it-IT" b="1" dirty="0"/>
              <a:t>EFFETTI DELLA GUERRA SUI TRATTATI IN MATERIA DI DIRITTI UMANI</a:t>
            </a:r>
            <a:endParaRPr sz="3000" dirty="0"/>
          </a:p>
        </p:txBody>
      </p:sp>
      <p:sp>
        <p:nvSpPr>
          <p:cNvPr id="145" name="Google Shape;145;g3d0d43cd7f0_0_40"/>
          <p:cNvSpPr txBox="1">
            <a:spLocks noGrp="1"/>
          </p:cNvSpPr>
          <p:nvPr>
            <p:ph type="body" idx="1"/>
          </p:nvPr>
        </p:nvSpPr>
        <p:spPr>
          <a:xfrm>
            <a:off x="457200" y="1797600"/>
            <a:ext cx="8229600" cy="465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it-IT" u="sng" dirty="0"/>
              <a:t>Nessun effetto </a:t>
            </a:r>
            <a:r>
              <a:rPr lang="it-IT" b="1" u="sng" dirty="0"/>
              <a:t>estintivo</a:t>
            </a:r>
            <a:r>
              <a:rPr lang="it-IT" u="sng" dirty="0"/>
              <a:t> si verifica in relazione ai trattati in materia di diritti dell’uomo</a:t>
            </a:r>
            <a:r>
              <a:rPr lang="it-IT" dirty="0"/>
              <a:t> (cfr. CIG, parere sulla liceità delle armi nucleari, 1996, § 25; CIG, parere sulla costruzione del muro in Palestina, 1994, §§ 104-113; Repubblica Democratica del Congo c. Uganda, sentenza, 19 dicembre 2005, §§ 216-221).</a:t>
            </a:r>
          </a:p>
          <a:p>
            <a:pPr marL="114300" indent="0">
              <a:buNone/>
            </a:pPr>
            <a:endParaRPr sz="3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3000" b="1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000" b="1" dirty="0"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4836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d0d43cd7f0_0_40"/>
          <p:cNvSpPr txBox="1">
            <a:spLocks noGrp="1"/>
          </p:cNvSpPr>
          <p:nvPr>
            <p:ph type="title"/>
          </p:nvPr>
        </p:nvSpPr>
        <p:spPr>
          <a:xfrm>
            <a:off x="457200" y="274652"/>
            <a:ext cx="8229600" cy="1325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l">
              <a:lnSpc>
                <a:spcPct val="115000"/>
              </a:lnSpc>
              <a:spcAft>
                <a:spcPts val="1000"/>
              </a:spcAft>
              <a:buSzPct val="36666"/>
            </a:pPr>
            <a:r>
              <a:rPr lang="it-IT" b="1" dirty="0"/>
              <a:t>EFFETTI DELLA GUERRA SUI TRATTATI IN MATERIA DI DIRITTI UMANI</a:t>
            </a:r>
            <a:endParaRPr sz="3000" dirty="0"/>
          </a:p>
        </p:txBody>
      </p:sp>
      <p:sp>
        <p:nvSpPr>
          <p:cNvPr id="145" name="Google Shape;145;g3d0d43cd7f0_0_40"/>
          <p:cNvSpPr txBox="1">
            <a:spLocks noGrp="1"/>
          </p:cNvSpPr>
          <p:nvPr>
            <p:ph type="body" idx="1"/>
          </p:nvPr>
        </p:nvSpPr>
        <p:spPr>
          <a:xfrm>
            <a:off x="457200" y="1797600"/>
            <a:ext cx="8229600" cy="465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it-IT" dirty="0"/>
              <a:t>Le Convenzioni a tutela dei diritti umani contengono spesso delle clausole che consentono agli Stati di invocare la guerra per </a:t>
            </a:r>
            <a:r>
              <a:rPr lang="it-IT" b="1" dirty="0"/>
              <a:t>sospendere</a:t>
            </a:r>
            <a:r>
              <a:rPr lang="it-IT" dirty="0"/>
              <a:t> </a:t>
            </a:r>
            <a:r>
              <a:rPr lang="it-IT" u="sng" dirty="0"/>
              <a:t>alcune</a:t>
            </a:r>
            <a:r>
              <a:rPr lang="it-IT" dirty="0"/>
              <a:t> clausole del trattato (es. art. 15 CEDU; art. 27(1) Convenzione interamericana dei diritti dell’uomo; art. 4 Patto internazionale sui diritti civili e politici). I diritti assoluti e inderogabile non possono essere oggetto di tali dichiarazioni.</a:t>
            </a:r>
            <a:endParaRPr lang="it-IT" sz="2800" dirty="0"/>
          </a:p>
          <a:p>
            <a:br>
              <a:rPr lang="it-IT" sz="2800" dirty="0"/>
            </a:br>
            <a:endParaRPr sz="3000" b="1" dirty="0"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89187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22964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just"/>
            <a:r>
              <a:rPr lang="it-IT" sz="4000" b="1" dirty="0"/>
              <a:t>ART. 54 CVDT - ESTINZIONE di UN TRATTATO IN VIRTÙ DELLE DISPOSIZIONI DEL TRATTATO O PER CONSENSO DELLE PARTI</a:t>
            </a:r>
            <a:endParaRPr sz="4000" b="1" dirty="0"/>
          </a:p>
        </p:txBody>
      </p:sp>
      <p:sp>
        <p:nvSpPr>
          <p:cNvPr id="91" name="Google Shape;91;p11"/>
          <p:cNvSpPr txBox="1">
            <a:spLocks noGrp="1"/>
          </p:cNvSpPr>
          <p:nvPr>
            <p:ph type="body" idx="1"/>
          </p:nvPr>
        </p:nvSpPr>
        <p:spPr>
          <a:xfrm>
            <a:off x="457200" y="3044414"/>
            <a:ext cx="8229600" cy="335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/>
            <a:r>
              <a:rPr lang="it-IT" dirty="0"/>
              <a:t>ESECUZIONE</a:t>
            </a:r>
          </a:p>
          <a:p>
            <a:pPr fontAlgn="base"/>
            <a:r>
              <a:rPr lang="it-IT" dirty="0"/>
              <a:t>TERMINE (ES. Trattato CECA – 18 aprile 1951 - estinto il 23 luglio 2002)</a:t>
            </a:r>
          </a:p>
          <a:p>
            <a:pPr fontAlgn="base"/>
            <a:r>
              <a:rPr lang="it-IT" dirty="0"/>
              <a:t>CONDIZIONE RISOLUTIVA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000" b="1" dirty="0">
                <a:latin typeface="Garamond"/>
                <a:sym typeface="Garamond"/>
              </a:rPr>
              <a:t>DENUNCIA O RECESSO</a:t>
            </a:r>
            <a:endParaRPr sz="3000" dirty="0"/>
          </a:p>
        </p:txBody>
      </p:sp>
      <p:sp>
        <p:nvSpPr>
          <p:cNvPr id="97" name="Google Shape;97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1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 </a:t>
            </a:r>
            <a:r>
              <a:rPr lang="it-IT" b="1" u="sng" dirty="0"/>
              <a:t>prevista/o dal trattato</a:t>
            </a:r>
            <a:r>
              <a:rPr lang="it-IT" dirty="0"/>
              <a:t> </a:t>
            </a:r>
          </a:p>
          <a:p>
            <a:pPr marL="114300" indent="0">
              <a:buNone/>
            </a:pPr>
            <a:r>
              <a:rPr lang="it-IT" dirty="0"/>
              <a:t>	es. art. 50 TUE; </a:t>
            </a:r>
          </a:p>
          <a:p>
            <a:pPr marL="114300" indent="0">
              <a:buNone/>
            </a:pPr>
            <a:r>
              <a:rPr lang="it-IT" dirty="0"/>
              <a:t>	es. art. 317 (1) Convenzione di Montego 	</a:t>
            </a:r>
            <a:r>
              <a:rPr lang="it-IT" dirty="0" err="1"/>
              <a:t>Bay</a:t>
            </a:r>
            <a:endParaRPr lang="it-IT" dirty="0"/>
          </a:p>
          <a:p>
            <a:pPr marL="114300" indent="0">
              <a:buNone/>
            </a:pPr>
            <a:endParaRPr lang="it-IT" b="1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it-IT" b="1" u="sng" dirty="0"/>
              <a:t>Non prevista/o dal trattato</a:t>
            </a:r>
            <a:r>
              <a:rPr lang="it-IT" dirty="0"/>
              <a:t> </a:t>
            </a:r>
          </a:p>
          <a:p>
            <a:pPr marL="114300" indent="0">
              <a:buNone/>
            </a:pPr>
            <a:r>
              <a:rPr lang="it-IT" dirty="0"/>
              <a:t>	es. Carta ONU</a:t>
            </a:r>
            <a:endParaRPr lang="it-IT" sz="2800" dirty="0"/>
          </a:p>
          <a:p>
            <a:pPr marL="114300" indent="0">
              <a:buNone/>
            </a:pPr>
            <a:br>
              <a:rPr lang="it-IT" sz="2800" dirty="0"/>
            </a:br>
            <a:endParaRPr lang="it-IT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d0d43cd7f0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000" b="1" dirty="0">
                <a:latin typeface="Garamond"/>
                <a:sym typeface="Garamond"/>
              </a:rPr>
              <a:t>CONDIZIONI PER LA DENUNCIA O IL RECESSO</a:t>
            </a:r>
            <a:endParaRPr sz="3000" dirty="0"/>
          </a:p>
        </p:txBody>
      </p:sp>
      <p:sp>
        <p:nvSpPr>
          <p:cNvPr id="103" name="Google Shape;103;g3d0d43cd7f0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it-IT" b="1" dirty="0"/>
              <a:t>ART 56 CVDT</a:t>
            </a:r>
            <a:r>
              <a:rPr lang="it-IT" dirty="0"/>
              <a:t>: la denuncia o il recesso sono possibile a condizione che:</a:t>
            </a:r>
            <a:endParaRPr lang="it-IT" sz="2800" dirty="0"/>
          </a:p>
          <a:p>
            <a:r>
              <a:rPr lang="it-IT" dirty="0"/>
              <a:t>a) risulti che ciò corrispondeva </a:t>
            </a:r>
            <a:r>
              <a:rPr lang="it-IT" u="sng" dirty="0"/>
              <a:t>all’intenzione delle parti</a:t>
            </a:r>
            <a:r>
              <a:rPr lang="it-IT" dirty="0"/>
              <a:t>;</a:t>
            </a:r>
            <a:endParaRPr lang="it-IT" sz="2800" dirty="0"/>
          </a:p>
          <a:p>
            <a:r>
              <a:rPr lang="it-IT" dirty="0"/>
              <a:t>b) ovvero che tale diritto possa essere dedotto dalla </a:t>
            </a:r>
            <a:r>
              <a:rPr lang="it-IT" u="sng" dirty="0"/>
              <a:t>natura del trattato</a:t>
            </a:r>
            <a:endParaRPr lang="it-IT" sz="2800" dirty="0"/>
          </a:p>
          <a:p>
            <a:pPr marL="114300" indent="0">
              <a:buNone/>
            </a:pPr>
            <a:r>
              <a:rPr lang="it-IT" dirty="0"/>
              <a:t>Una parte deve </a:t>
            </a:r>
            <a:r>
              <a:rPr lang="it-IT" b="1" dirty="0"/>
              <a:t>notificare</a:t>
            </a:r>
            <a:r>
              <a:rPr lang="it-IT" dirty="0"/>
              <a:t> almeno 12 mesi </a:t>
            </a:r>
            <a:r>
              <a:rPr lang="it-IT" b="1" dirty="0"/>
              <a:t>prima</a:t>
            </a:r>
            <a:r>
              <a:rPr lang="it-IT" dirty="0"/>
              <a:t> la sua intenzione di non essere più vincolato al trattato.</a:t>
            </a:r>
            <a:endParaRPr lang="it-IT" sz="2800" dirty="0"/>
          </a:p>
          <a:p>
            <a:pPr marL="114300" indent="0">
              <a:buNone/>
            </a:pPr>
            <a:endParaRPr sz="3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3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000" dirty="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d0d43cd7f0_0_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000" b="1" dirty="0">
                <a:latin typeface="Garamond"/>
                <a:ea typeface="Garamond"/>
                <a:cs typeface="Garamond"/>
                <a:sym typeface="Garamond"/>
              </a:rPr>
              <a:t>ABROGAZIONE IMPLICITA: ART. 59 CVDT</a:t>
            </a:r>
            <a:endParaRPr sz="3000" dirty="0"/>
          </a:p>
        </p:txBody>
      </p:sp>
      <p:sp>
        <p:nvSpPr>
          <p:cNvPr id="109" name="Google Shape;109;g3d0d43cd7f0_0_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9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lvl="0" indent="0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it-IT" dirty="0"/>
              <a:t>ESTINZIONE O SOSPENSIONE DEL TRATTATO DERIVANTE IMPLICITAMENTE DAL FATTO DELLA CONCLUSIONE DI UN TRATTATO SUCCESSIVO.</a:t>
            </a:r>
          </a:p>
          <a:p>
            <a:pPr marL="257175" lvl="0" indent="0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endParaRPr lang="it-IT" sz="3000" dirty="0">
              <a:latin typeface="Garamond"/>
              <a:ea typeface="Garamond"/>
              <a:cs typeface="Garamond"/>
              <a:sym typeface="Garamond"/>
            </a:endParaRPr>
          </a:p>
          <a:p>
            <a:pPr marL="114300" indent="0">
              <a:buNone/>
            </a:pPr>
            <a:r>
              <a:rPr lang="it-IT" dirty="0"/>
              <a:t>Principio della successione delle leggi nel tempo – </a:t>
            </a:r>
            <a:r>
              <a:rPr lang="it-IT" i="1" dirty="0" err="1"/>
              <a:t>lex</a:t>
            </a:r>
            <a:r>
              <a:rPr lang="it-IT" i="1" dirty="0"/>
              <a:t> </a:t>
            </a:r>
            <a:r>
              <a:rPr lang="it-IT" i="1" dirty="0" err="1"/>
              <a:t>posterior</a:t>
            </a:r>
            <a:r>
              <a:rPr lang="it-IT" i="1" dirty="0"/>
              <a:t> </a:t>
            </a:r>
            <a:r>
              <a:rPr lang="it-IT" i="1" dirty="0" err="1"/>
              <a:t>derogat</a:t>
            </a:r>
            <a:r>
              <a:rPr lang="it-IT" i="1" dirty="0"/>
              <a:t> priori</a:t>
            </a:r>
            <a:endParaRPr lang="it-IT" sz="2800" dirty="0"/>
          </a:p>
          <a:p>
            <a:pPr marL="114300" indent="0">
              <a:buNone/>
            </a:pPr>
            <a:br>
              <a:rPr lang="it-IT" sz="2800" dirty="0"/>
            </a:br>
            <a:endParaRPr sz="3000" dirty="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d0d43cd7f0_0_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100"/>
            </a:pPr>
            <a:r>
              <a:rPr lang="it-IT" sz="3300" b="1" dirty="0"/>
              <a:t>VIOLAZIONE SOSTANZIALE AD OPERA DI UNA DELLE PARTI: ART. 60 CVDT</a:t>
            </a:r>
            <a:endParaRPr sz="3300" dirty="0"/>
          </a:p>
        </p:txBody>
      </p:sp>
      <p:sp>
        <p:nvSpPr>
          <p:cNvPr id="115" name="Google Shape;115;g3d0d43cd7f0_0_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1000"/>
              </a:spcBef>
              <a:buNone/>
            </a:pPr>
            <a:r>
              <a:rPr lang="it-IT" i="1" dirty="0" err="1"/>
              <a:t>Inadimplenti</a:t>
            </a:r>
            <a:r>
              <a:rPr lang="it-IT" i="1" dirty="0"/>
              <a:t> non est </a:t>
            </a:r>
            <a:r>
              <a:rPr lang="it-IT" i="1" dirty="0" err="1"/>
              <a:t>adimplendum</a:t>
            </a:r>
            <a:endParaRPr lang="it-IT" i="1" dirty="0"/>
          </a:p>
          <a:p>
            <a:r>
              <a:rPr lang="it-IT" dirty="0"/>
              <a:t>Causa di </a:t>
            </a:r>
            <a:r>
              <a:rPr lang="it-IT" u="sng" dirty="0"/>
              <a:t>sospensione</a:t>
            </a:r>
            <a:r>
              <a:rPr lang="it-IT" dirty="0"/>
              <a:t> e di </a:t>
            </a:r>
            <a:r>
              <a:rPr lang="it-IT" u="sng" dirty="0"/>
              <a:t>estinzione</a:t>
            </a:r>
            <a:endParaRPr lang="it-IT" dirty="0"/>
          </a:p>
          <a:p>
            <a:r>
              <a:rPr lang="it-IT" dirty="0"/>
              <a:t>La violazione deve essere </a:t>
            </a:r>
            <a:r>
              <a:rPr lang="it-IT" b="1" dirty="0"/>
              <a:t>sostanziale: </a:t>
            </a:r>
            <a:endParaRPr lang="it-IT" dirty="0"/>
          </a:p>
          <a:p>
            <a:pPr lvl="1" fontAlgn="base"/>
            <a:r>
              <a:rPr lang="it-IT" b="1" dirty="0"/>
              <a:t>Ripudio del trattato</a:t>
            </a:r>
            <a:endParaRPr lang="it-IT" dirty="0"/>
          </a:p>
          <a:p>
            <a:pPr lvl="1" fontAlgn="base"/>
            <a:r>
              <a:rPr lang="it-IT" b="1" dirty="0"/>
              <a:t>violazione di una disposizione essenziale per il raggiungimento dell’oggetto e dello scopo del trattato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d0d43cd7f0_0_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100"/>
            </a:pPr>
            <a:r>
              <a:rPr lang="it-IT" sz="3300" b="1" dirty="0"/>
              <a:t>VIOLAZIONE SOSTANZIALE AD OPERA DI UNA DELLE PARTI NEI TRATTATI MULTILATERALI</a:t>
            </a:r>
            <a:endParaRPr sz="3300" dirty="0"/>
          </a:p>
        </p:txBody>
      </p:sp>
      <p:sp>
        <p:nvSpPr>
          <p:cNvPr id="115" name="Google Shape;115;g3d0d43cd7f0_0_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fontAlgn="base">
              <a:buNone/>
            </a:pPr>
            <a:r>
              <a:rPr lang="it-IT" sz="3000" dirty="0"/>
              <a:t>A) </a:t>
            </a:r>
            <a:r>
              <a:rPr lang="it-IT" sz="3000" b="1" dirty="0"/>
              <a:t>Tutte le parti</a:t>
            </a:r>
            <a:r>
              <a:rPr lang="it-IT" sz="3000" dirty="0"/>
              <a:t> possono sospendere/estinguere il trattato di </a:t>
            </a:r>
            <a:r>
              <a:rPr lang="it-IT" sz="3000" b="1" u="sng" dirty="0"/>
              <a:t>comune accordo</a:t>
            </a:r>
            <a:endParaRPr lang="it-IT" sz="3000" dirty="0"/>
          </a:p>
          <a:p>
            <a:pPr lvl="1" fontAlgn="base"/>
            <a:r>
              <a:rPr lang="it-IT" dirty="0"/>
              <a:t>sia nei confronti del solo stato autore della violazione. Il trattato rimane in vigore per le altre parti</a:t>
            </a:r>
          </a:p>
          <a:p>
            <a:pPr lvl="1" fontAlgn="base"/>
            <a:r>
              <a:rPr lang="it-IT" dirty="0"/>
              <a:t>sia nei confronti di tutte le parti del trattato</a:t>
            </a:r>
          </a:p>
          <a:p>
            <a:pPr marL="114300" indent="0" fontAlgn="base">
              <a:buNone/>
            </a:pPr>
            <a:r>
              <a:rPr lang="it-IT" sz="3000" dirty="0"/>
              <a:t>B) </a:t>
            </a:r>
            <a:r>
              <a:rPr lang="it-IT" sz="3000" b="1" dirty="0"/>
              <a:t>Lo stato specialmente</a:t>
            </a:r>
            <a:r>
              <a:rPr lang="it-IT" sz="3000" dirty="0"/>
              <a:t> leso può invocare la violazione come causa di sospensione/estinzione del trattato nei confronti dello Stato autore della violazione</a:t>
            </a:r>
          </a:p>
          <a:p>
            <a:pPr marL="0" lvl="0" indent="0">
              <a:lnSpc>
                <a:spcPct val="115000"/>
              </a:lnSpc>
              <a:spcBef>
                <a:spcPts val="1000"/>
              </a:spcBef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166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d0d43cd7f0_0_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100"/>
            </a:pPr>
            <a:r>
              <a:rPr lang="it-IT" sz="3300" b="1" dirty="0"/>
              <a:t>VIOLAZIONE SOSTANZIALE AD OPERA DI UNA DELLE PARTI NEI TRATTATI MULTILATERALI</a:t>
            </a:r>
            <a:endParaRPr sz="3300" dirty="0"/>
          </a:p>
        </p:txBody>
      </p:sp>
      <p:sp>
        <p:nvSpPr>
          <p:cNvPr id="115" name="Google Shape;115;g3d0d43cd7f0_0_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fontAlgn="base">
              <a:buNone/>
            </a:pPr>
            <a:r>
              <a:rPr lang="it-IT" dirty="0"/>
              <a:t>C) ove si tratti di un trattato che impone obblighi </a:t>
            </a:r>
            <a:r>
              <a:rPr lang="it-IT" i="1" dirty="0"/>
              <a:t>erga </a:t>
            </a:r>
            <a:r>
              <a:rPr lang="it-IT" i="1" dirty="0" err="1"/>
              <a:t>omnes</a:t>
            </a:r>
            <a:r>
              <a:rPr lang="it-IT" dirty="0"/>
              <a:t>, la violazione può essere invocata da </a:t>
            </a:r>
            <a:r>
              <a:rPr lang="it-IT" b="1" dirty="0"/>
              <a:t>qualsiasi parte</a:t>
            </a:r>
            <a:r>
              <a:rPr lang="it-IT" dirty="0"/>
              <a:t> del trattato come causa di estinzione parziale o sospensione del trattato tra esso e lo Stato autore della violazione.</a:t>
            </a:r>
          </a:p>
          <a:p>
            <a:pPr marL="114300" indent="0" fontAlgn="base">
              <a:buNone/>
            </a:pPr>
            <a:endParaRPr lang="it-IT" dirty="0"/>
          </a:p>
          <a:p>
            <a:pPr marL="114300" indent="0" fontAlgn="base">
              <a:buNone/>
            </a:pPr>
            <a:r>
              <a:rPr lang="it-IT" sz="2600" dirty="0"/>
              <a:t>La violazione di un trattato sui diritti umani o umanitario non legittima alcuna violazione o forma di rappresaglia nei confronti delle persone protette da tali trattati.</a:t>
            </a:r>
          </a:p>
          <a:p>
            <a:pPr marL="0" lvl="0" indent="0">
              <a:lnSpc>
                <a:spcPct val="115000"/>
              </a:lnSpc>
              <a:spcBef>
                <a:spcPts val="1000"/>
              </a:spcBef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2150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d0d43cd7f0_0_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100"/>
            </a:pPr>
            <a:r>
              <a:rPr lang="it-IT" sz="3000" b="1" dirty="0"/>
              <a:t>IMPOSSIBILITÀ SOPRAVVENUTA: ART. 61 CVDT </a:t>
            </a:r>
            <a:endParaRPr sz="3000" dirty="0"/>
          </a:p>
        </p:txBody>
      </p:sp>
      <p:sp>
        <p:nvSpPr>
          <p:cNvPr id="121" name="Google Shape;121;g3d0d43cd7f0_0_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dirty="0"/>
              <a:t>Causa di sospensione e di estinzione</a:t>
            </a:r>
            <a:endParaRPr lang="it-IT" sz="2800" dirty="0"/>
          </a:p>
          <a:p>
            <a:r>
              <a:rPr lang="it-IT" b="1" dirty="0"/>
              <a:t>Può essere invocata in caso di scomparsa o distruzione definitiva di un oggetto indispensabile all’esecuzione del trattato. </a:t>
            </a:r>
            <a:endParaRPr lang="it-IT" sz="2800" dirty="0"/>
          </a:p>
          <a:p>
            <a:r>
              <a:rPr lang="it-IT" b="1" dirty="0"/>
              <a:t>Non può essere invocata se deriva dalla violazione da parte dello Stato che la invoca di:</a:t>
            </a:r>
            <a:endParaRPr lang="it-IT" sz="2800" dirty="0"/>
          </a:p>
          <a:p>
            <a:pPr lvl="1" fontAlgn="base"/>
            <a:r>
              <a:rPr lang="it-IT" dirty="0"/>
              <a:t>una disposizione del trattato </a:t>
            </a:r>
          </a:p>
          <a:p>
            <a:pPr lvl="1" fontAlgn="base"/>
            <a:r>
              <a:rPr lang="it-IT" dirty="0"/>
              <a:t>di una norma di diritto internazionale</a:t>
            </a: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3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3000" b="1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000" b="1" dirty="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1076</Words>
  <Application>Microsoft Office PowerPoint</Application>
  <PresentationFormat>Presentazione su schermo (4:3)</PresentationFormat>
  <Paragraphs>93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Wingdings</vt:lpstr>
      <vt:lpstr>Calibri</vt:lpstr>
      <vt:lpstr>Garamond</vt:lpstr>
      <vt:lpstr>Arial</vt:lpstr>
      <vt:lpstr>Tema di Office</vt:lpstr>
      <vt:lpstr>IL DIRITTO DEI TRATTATI. LE CAUSE DI ESTINZIONE E SOSPENSIONE</vt:lpstr>
      <vt:lpstr>ART. 54 CVDT - ESTINZIONE di UN TRATTATO IN VIRTÙ DELLE DISPOSIZIONI DEL TRATTATO O PER CONSENSO DELLE PARTI</vt:lpstr>
      <vt:lpstr>DENUNCIA O RECESSO</vt:lpstr>
      <vt:lpstr>CONDIZIONI PER LA DENUNCIA O IL RECESSO</vt:lpstr>
      <vt:lpstr>ABROGAZIONE IMPLICITA: ART. 59 CVDT</vt:lpstr>
      <vt:lpstr>VIOLAZIONE SOSTANZIALE AD OPERA DI UNA DELLE PARTI: ART. 60 CVDT</vt:lpstr>
      <vt:lpstr>VIOLAZIONE SOSTANZIALE AD OPERA DI UNA DELLE PARTI NEI TRATTATI MULTILATERALI</vt:lpstr>
      <vt:lpstr>VIOLAZIONE SOSTANZIALE AD OPERA DI UNA DELLE PARTI NEI TRATTATI MULTILATERALI</vt:lpstr>
      <vt:lpstr>IMPOSSIBILITÀ SOPRAVVENUTA: ART. 61 CVDT </vt:lpstr>
      <vt:lpstr>MUTAMENTO FONDAMENTALE DELLE CIRCOSTANZE: ART. 62 CVDT </vt:lpstr>
      <vt:lpstr>MUTAMENTO FONDAMENTALE DELLE CIRCOSTANZE: ART. 62 CVDT </vt:lpstr>
      <vt:lpstr>SOPRAVVENIENZA DI UNA NORMA IMPERATIVA DI DIRITTO INTERNAZIONALE : ART. 64 CVDT</vt:lpstr>
      <vt:lpstr>EFFETTI DELLA GUERRA SUI TRATTATI</vt:lpstr>
      <vt:lpstr>EFFETTI DELLA GUERRA SUI TRATTATI</vt:lpstr>
      <vt:lpstr>EFFETTI DELLA GUERRA SUI TRATTATI</vt:lpstr>
      <vt:lpstr>EFFETTI DELLA GUERRA SUI TRATTATI</vt:lpstr>
      <vt:lpstr>EFFETTI DELLA GUERRA SUI TRATTATI IN MATERIA DI DIRITTI UMANI</vt:lpstr>
      <vt:lpstr>EFFETTI DELLA GUERRA SUI TRATTATI IN MATERIA DI DIRITTI UMANI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DIRITTO DEI TRATTATI. LE CAUSE DI ESTINZIONE E SOSPENSIONE</dc:title>
  <dc:creator>Antonio Marchesi</dc:creator>
  <cp:lastModifiedBy>Roberta Greco</cp:lastModifiedBy>
  <cp:revision>7</cp:revision>
  <dcterms:created xsi:type="dcterms:W3CDTF">2020-03-25T08:20:00Z</dcterms:created>
  <dcterms:modified xsi:type="dcterms:W3CDTF">2026-03-19T10:06:54Z</dcterms:modified>
</cp:coreProperties>
</file>