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48" r:id="rId3"/>
    <p:sldId id="356" r:id="rId4"/>
    <p:sldId id="357" r:id="rId5"/>
    <p:sldId id="367" r:id="rId6"/>
    <p:sldId id="368" r:id="rId7"/>
    <p:sldId id="288" r:id="rId8"/>
    <p:sldId id="370" r:id="rId9"/>
    <p:sldId id="371" r:id="rId10"/>
    <p:sldId id="372" r:id="rId11"/>
    <p:sldId id="373" r:id="rId12"/>
    <p:sldId id="374" r:id="rId13"/>
    <p:sldId id="375" r:id="rId14"/>
    <p:sldId id="376" r:id="rId15"/>
    <p:sldId id="377" r:id="rId16"/>
    <p:sldId id="378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9FF"/>
    <a:srgbClr val="929292"/>
    <a:srgbClr val="712178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02"/>
    <p:restoredTop sz="94215"/>
  </p:normalViewPr>
  <p:slideViewPr>
    <p:cSldViewPr snapToGrid="0">
      <p:cViewPr varScale="1">
        <p:scale>
          <a:sx n="119" d="100"/>
          <a:sy n="119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171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08/11/25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b="1" dirty="0">
                <a:solidFill>
                  <a:srgbClr val="002060"/>
                </a:solidFill>
              </a:rPr>
              <a:t>3.2. La Shoah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contemporanea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1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logica genocidaria prosegue nella </a:t>
            </a:r>
            <a:r>
              <a:rPr lang="it-IT" sz="2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distruzione delle prove del genocidio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 documenti vengono bruciati e le strutture della Shoah smantellate sistematicamente (prima di abbandonarle)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distruggere la popolazione ebraica 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la sua memoria; distruggere le prove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della distruzione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95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after the Hamas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attack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Israel on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7, 2023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Israeli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military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committed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war crimes and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potentially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crimes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humanity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counterattack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Gaza. But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cries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Israel’s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fiercest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critics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seem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me to rise to the crime of genocide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the Israel Defense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ordered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million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Palestinians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sheltering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Rafah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the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southern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last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remaining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undamaged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city of the Gaza Strip — to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move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the beach area of the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Mawasi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no shelter. The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army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proceeded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destroy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Rafah, a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feat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accomplished</a:t>
            </a:r>
            <a:r>
              <a:rPr lang="it-IT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by August. 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appeared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longer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deny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pattern of I.D.F.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consistent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with the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denoting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genocidal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made by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Israeli</a:t>
            </a:r>
            <a:r>
              <a:rPr lang="it-IT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leaders in the days after the Hamas </a:t>
            </a:r>
            <a:r>
              <a:rPr lang="it-IT" sz="4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attack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4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effectLst/>
              <a:latin typeface="Helvetica" pitchFamily="2" charset="0"/>
            </a:endParaRPr>
          </a:p>
          <a:p>
            <a:endParaRPr lang="it-IT" dirty="0"/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33A2C8BF-FFAC-60F2-B9C4-2E5C62F4CD3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01016" y="1825625"/>
            <a:ext cx="4455967" cy="4351338"/>
          </a:xfr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1873332-3115-3121-8B96-121145F431FB}"/>
              </a:ext>
            </a:extLst>
          </p:cNvPr>
          <p:cNvSpPr txBox="1"/>
          <p:nvPr/>
        </p:nvSpPr>
        <p:spPr>
          <a:xfrm>
            <a:off x="6172200" y="379823"/>
            <a:ext cx="4455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Omer </a:t>
            </a:r>
            <a:r>
              <a:rPr lang="it-IT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Bartov</a:t>
            </a: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I’m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Genocide </a:t>
            </a:r>
            <a:r>
              <a:rPr lang="it-IT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Scholar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Know </a:t>
            </a:r>
            <a:r>
              <a:rPr lang="it-IT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See </a:t>
            </a:r>
            <a:r>
              <a:rPr lang="it-IT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«The New York Times», 15/07/2025</a:t>
            </a:r>
          </a:p>
        </p:txBody>
      </p:sp>
    </p:spTree>
    <p:extLst>
      <p:ext uri="{BB962C8B-B14F-4D97-AF65-F5344CB8AC3E}">
        <p14:creationId xmlns:p14="http://schemas.microsoft.com/office/powerpoint/2010/main" val="1006511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(...) 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force the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Strip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altogether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or,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considering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nowhere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go, to debilitate the enclave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bombings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severe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deprivation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food,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clean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water,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sanitation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aid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Palestinians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Gaza to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reconstitute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existence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group</a:t>
            </a:r>
            <a:r>
              <a:rPr lang="it-IT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unmitigated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just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people of Gaza and Israel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system of international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wake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horrors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ofthe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crime of genocide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1948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United Nations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destroy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in part, a national,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ethnical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racial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religious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group,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r>
              <a:rPr lang="it-IT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determining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constitutes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genocide,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must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establish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show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out. In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Israel’s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case,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publicly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expressed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numerous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officials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leaders. But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intent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derived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pattern of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the ground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pattern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became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clear by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2024 — and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ever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clearer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I.D.F.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systematically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destroyed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Gaza Strip.</a:t>
            </a:r>
          </a:p>
        </p:txBody>
      </p:sp>
    </p:spTree>
    <p:extLst>
      <p:ext uri="{BB962C8B-B14F-4D97-AF65-F5344CB8AC3E}">
        <p14:creationId xmlns:p14="http://schemas.microsoft.com/office/powerpoint/2010/main" val="3750565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genocide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scholars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cautious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applying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contemporary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events,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precisely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coined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Jewish-Polish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lawyer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Raphael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Lemkin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1944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attribute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case of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massacre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inhumanity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some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argue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categorization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discarded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more to express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outrage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crime.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Mr.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Lemkin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recognized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United Nations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agreed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crucial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be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distinguish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attempt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destroy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group of people from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crimes under international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war crimes and crimes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humanity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crimes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entail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indiscriminate or deliberate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killing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civilians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individuals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genocide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denotes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killing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people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members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a group,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geared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irreparably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destroying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group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reconstitute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it-IT" sz="1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social or cultural </a:t>
            </a:r>
            <a:r>
              <a:rPr lang="it-IT" sz="1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And,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international community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signaled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adopting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convention,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incumbent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signatory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attempt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to do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 to stop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occurring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to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subsequently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punish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engaged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crime of crimes —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occurred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the last </a:t>
            </a:r>
            <a:r>
              <a:rPr lang="it-IT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it-IT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I.D.F.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fighting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military</a:t>
            </a:r>
            <a:r>
              <a:rPr lang="it-IT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body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 the I.D.F.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primarily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engaged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demolition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ethnic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cleansing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well-publicized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plan to concentrate the </a:t>
            </a:r>
            <a:r>
              <a:rPr lang="it-IT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Gazan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a quarter of the </a:t>
            </a:r>
            <a:r>
              <a:rPr lang="it-IT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territory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2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it-IT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zones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Gaza City, the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central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refugee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camps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Mawasi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coastline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Strip’s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southwestern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edge</a:t>
            </a:r>
            <a:r>
              <a:rPr lang="it-IT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17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describe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campaign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ethnic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cleansing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genocide. But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link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crimes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ethnic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nowhere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go and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constantly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displaced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one so-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safe zone to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relentlessly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starved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ethnic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cleansing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genocide.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case in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well-known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genocides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20th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Herero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Nama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German South West Africa,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Namibia,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began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1904; the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Armenians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World War I; and,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began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the German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attempt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expel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Jews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ended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with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murder.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83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Israel’s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reversal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 culture of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commemoration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scholarship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intellectual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leaders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refused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face up to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denounce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inhumanity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genocide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wherever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decades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encompasses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genocide of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theJews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to play 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crucial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4491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relentlessly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invoked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the state of Israel and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defenders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cover-up for the crimes of the I.D.F.,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and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remembrance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Holocaust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lose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claim to be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concerned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universal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retreat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ethnic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ghetto in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began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end of World </a:t>
            </a:r>
            <a:r>
              <a:rPr lang="it-IT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War II.</a:t>
            </a: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51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C2057D1-E6B9-F4FD-563E-4463633B6E2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6866" y="2470662"/>
            <a:ext cx="2860279" cy="4351338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1CDD43E-1163-9C71-9C3E-9218C9B06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40976" y="36000"/>
            <a:ext cx="2955690" cy="4428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21B5829-5B03-F332-F37B-9B7A58EEF2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4755" y="4878000"/>
            <a:ext cx="4722489" cy="194400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1F4DC890-84AC-F8B5-682A-71CD2D969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68262" y="36000"/>
            <a:ext cx="2276047" cy="34200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1"/>
            </a:solidFill>
          </a:ln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9B7AE9A-25D2-5CBF-3053-C74FA3291B4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32464" y="3582000"/>
            <a:ext cx="3511845" cy="324000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083AF72D-5B70-7C32-A9B3-2D28E573D6B7}"/>
              </a:ext>
            </a:extLst>
          </p:cNvPr>
          <p:cNvSpPr txBox="1"/>
          <p:nvPr/>
        </p:nvSpPr>
        <p:spPr>
          <a:xfrm>
            <a:off x="0" y="36000"/>
            <a:ext cx="29803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</a:t>
            </a:r>
          </a:p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storia/memoria</a:t>
            </a:r>
          </a:p>
          <a:p>
            <a:endParaRPr lang="it-IT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Book cover of On Antisemitism by Mark Mazower">
            <a:extLst>
              <a:ext uri="{FF2B5EF4-FFF2-40B4-BE49-F238E27FC236}">
                <a16:creationId xmlns:a16="http://schemas.microsoft.com/office/drawing/2014/main" id="{37C1452C-0686-68FC-8AF1-6C2FF05EA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09264" y="18000"/>
            <a:ext cx="2246400" cy="34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381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Processo di persecuzione degli ebrei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1933-1939</a:t>
            </a:r>
            <a:b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[gli ebrei nel Reich: dalla discriminazione all’emigrazione]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arenR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1939-1941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[la guerra: dalla ghettizzazione alla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formulazione della ‘soluzione finale’]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arenR" startAt="3"/>
            </a:pP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1941-1945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[lo sterminio di massa]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18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149992-7C42-3F0A-8164-C82DBEB3F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1933-1939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B6FEF3-2B19-F354-D923-2709A7BE7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ebrei all’interno del Reich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Reich </a:t>
            </a:r>
            <a:r>
              <a:rPr lang="it-IT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it-IT" sz="16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Judenfrei</a:t>
            </a:r>
            <a:r>
              <a:rPr lang="it-IT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1° aprile 1933: boicottaggio degli acquisti nei negozi di proprietà o gestione ebraica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aprile 1933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sulla restaurazione dei pubblici funzionari di carriera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it-IT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 definizione giuridica di “non ariano”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uno dei genitori o dei nonni “non ariano”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[punto di partenza di tutte le persecuzioni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successive, degli ebrei e dei sinti e rom]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 provvedimenti che colpiscono la comunità ebraica in tutte le sue componenti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DBBD64-90C1-EF0C-F7F9-5B763FA64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- 1935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violenta campagna di propaganda antiebraica che culmina nella promulgazione della </a:t>
            </a:r>
            <a:r>
              <a:rPr lang="it-IT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per la difesa</a:t>
            </a:r>
            <a:r>
              <a:rPr lang="it-IT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sangue e dell’onore tedesco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della </a:t>
            </a:r>
            <a:r>
              <a:rPr lang="it-IT" sz="4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sulla cittadinanza del Reich</a:t>
            </a:r>
            <a:r>
              <a:rPr lang="it-IT" sz="4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it-IT" sz="4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Leggi di Norimberga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4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ebrei “puri”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“misti di primo grado”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it-IT" sz="4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misti di secondo grado”</a:t>
            </a: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Per la prima volta nella storia, l’isolamento degli ebrei dal resto della popolazione viene sancito su </a:t>
            </a:r>
            <a:r>
              <a:rPr lang="it-IT" sz="49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 biologiche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endParaRPr lang="it-IT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revoca dei diritti civili;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licenziamento degli impiegati statali, dei professori universitari, degli insegnanti, dei medici, degli avvocati;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divieto dei matrimoni misti;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proibiti i contatti sessuali tra ebrei ed ‘ariani’ </a:t>
            </a: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507319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26 aprile, gli ebrei tedeschi sono obbligati a </a:t>
            </a: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registrare i propri beni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introduzione della </a:t>
            </a: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legislazione antisemita in Austria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seguito dell’Anschluss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fallimento dei vari tentativi internazionali per arrivare a una soluzione del problema dei profughi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Notte dei cristalli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1936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grandi KL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Sachsenhausen</a:t>
            </a: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Buchenwald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Flossenburg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Mauthausen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Ravensbruck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dei triangoli colorati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nel sistema concentrazionario, gli ebrei non vengono inseriti in maniera sistematica che dal 1938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290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1B71FA-B704-01C7-29F3-C22FA397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1939-1940</a:t>
            </a:r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1939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1° settembre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 truppe tedesche invadono la Polonia, la nazione con la più consistente popolazione ebraica dell’Europa centro-orientale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 settembre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il territorio polacco viene spartito tra tedeschi e sovietici in due parti diseguali; la maggior parte degli ebrei finisce sotto dominio nazista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145246-311C-6E1B-590F-9A6200C3CD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Clr>
                <a:srgbClr val="8089FF"/>
              </a:buClr>
              <a:buFont typeface="Wingdings" charset="0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ristrutturazione demografica 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spostare a Est la “frontiera etnica” del Reich tedesco, rendendo il Reich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judenfrei</a:t>
            </a:r>
            <a:endParaRPr lang="it-IT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8089FF"/>
              </a:buClr>
              <a:buFont typeface="Wingdings" charset="0"/>
              <a:buChar char="Ø"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8089FF"/>
              </a:buClr>
              <a:buFont typeface="Wingdings" charset="0"/>
              <a:buChar char="Ø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divisione del territorio occupato dai nazisti in due zone: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8089FF"/>
              </a:buClr>
              <a:buFont typeface="Wingdings" charset="0"/>
              <a:buChar char="Ø"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territori occidentali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(Alta Slesia,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Warthegau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Danzica-Pomerania, Prussia orientale), annessi al Reich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lphaLcParenR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Governatorato generale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(Lublino, Cracovia, Radom e Varsavia) </a:t>
            </a:r>
          </a:p>
        </p:txBody>
      </p:sp>
    </p:spTree>
    <p:extLst>
      <p:ext uri="{BB962C8B-B14F-4D97-AF65-F5344CB8AC3E}">
        <p14:creationId xmlns:p14="http://schemas.microsoft.com/office/powerpoint/2010/main" val="4072885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534465" cy="858764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Governatorato generale</a:t>
            </a:r>
          </a:p>
        </p:txBody>
      </p:sp>
      <p:pic>
        <p:nvPicPr>
          <p:cNvPr id="3080" name="Picture 8" descr="La Polonia sotto i nazisti (1939-41)">
            <a:extLst>
              <a:ext uri="{FF2B5EF4-FFF2-40B4-BE49-F238E27FC236}">
                <a16:creationId xmlns:a16="http://schemas.microsoft.com/office/drawing/2014/main" id="{10095BE2-FF33-C8E5-247B-528AE417799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936" y="243000"/>
            <a:ext cx="4235138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6ED0CF63-0485-8AAC-ED9C-043A1AF17067}"/>
              </a:ext>
            </a:extLst>
          </p:cNvPr>
          <p:cNvSpPr txBox="1"/>
          <p:nvPr/>
        </p:nvSpPr>
        <p:spPr>
          <a:xfrm>
            <a:off x="556260" y="1817301"/>
            <a:ext cx="5267765" cy="1477328"/>
          </a:xfrm>
          <a:prstGeom prst="rect">
            <a:avLst/>
          </a:prstGeom>
          <a:noFill/>
          <a:ln>
            <a:solidFill>
              <a:srgbClr val="929292"/>
            </a:solidFill>
          </a:ln>
        </p:spPr>
        <p:txBody>
          <a:bodyPr wrap="squar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Costruzione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nuovi KL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(aprile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1940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Auschwitz)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primavera 1940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ghettizzazione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degli ebrei polacchi</a:t>
            </a:r>
          </a:p>
          <a:p>
            <a:pPr>
              <a:buFont typeface="Wingdings" charset="0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ghetto</a:t>
            </a:r>
          </a:p>
        </p:txBody>
      </p:sp>
    </p:spTree>
    <p:extLst>
      <p:ext uri="{BB962C8B-B14F-4D97-AF65-F5344CB8AC3E}">
        <p14:creationId xmlns:p14="http://schemas.microsoft.com/office/powerpoint/2010/main" val="34342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09E994-E8AE-7961-461A-B697A8AC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1941-1945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064926-C089-E792-6B3C-15C0F76215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giugno 1941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Operazione Barbarossa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b="1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Einsatzgruppen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(truppe speciali) vengono inviate a seguito delle forze d’invasione col compito di fucilare la popolazione ebraica russa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fucilazioni di massa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milione 800 mila vittime)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necessità di trovare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altri metodi di sterminio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rendano il più ‘neutro’ e il più ‘distante’ possibile il rapporto tra assassini e vittime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charset="0"/>
              <a:buChar char="Ø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- 1942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Conferenza di Wannsee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(“soluzione finale”)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90B9F0-D04C-6841-39F6-6C964AB18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Precedenti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6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Aktion</a:t>
            </a:r>
            <a:r>
              <a:rPr lang="it-IT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T4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 i disabili e i malati di mente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(utilizzo della </a:t>
            </a:r>
            <a:r>
              <a:rPr lang="it-IT" sz="6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gasazione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[mobile e stabile])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inizio 1942/1943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eliminazione degli ebrei del Governatorato generale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6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Aktion</a:t>
            </a:r>
            <a:r>
              <a:rPr lang="it-IT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Reinhard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Belzec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Sobibor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Treblinka</a:t>
            </a: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(impianti di messa a morte collegati alla rete ferroviaria in cui vengono costruite camere a gas fisse)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nel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1943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dopo l’eliminazione delle quasi totalità dei ghetti polacchi e l’attivazione delle nuove strutture di sterminio a Birkenau, 	l’</a:t>
            </a:r>
            <a:r>
              <a:rPr lang="it-IT" sz="6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Aktion</a:t>
            </a:r>
            <a:r>
              <a:rPr lang="it-IT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Reinhard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fine e le sue strutture vengono smantellate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11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E190B-2302-3CAB-C37F-7CA139F29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struttura dei campi e il cammino verso la morte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Rampa di arrivo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fronte al binario (dal 1944 i treni arrivano all’interno del campo)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 di selezione</a:t>
            </a:r>
            <a:endParaRPr lang="it-IT" sz="1800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929292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il campo di lavoro schiavo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b="1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[blocchi di alloggio per il corpo di guardia, blocchi di alloggio per i prigionieri,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baracche officine]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Sauna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rasatura dei capelli e dei peli, disinfestazione; immatricolazione (tatuaggio del numero ad Auschwitz); divisa; quarantena e lavoro schiavo (spesso gli internati vengono ‘prestati’ alle industrie)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929292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it-IT" sz="2200" b="1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2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la morte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it-IT" sz="2200" b="1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Krematorium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piani &gt; camere a gas e forni crematori, più un capiente sottotetto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discesa nella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sala-spogliatoio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svestizione; finzione della doccia;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camera a gas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Zyklon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(immesso dal soffitto); taglio dei capelli ed estrazione dei denti d’oro; cremazione (prima all’aperto, poi nei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forni crematori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posti al piano rialzato del </a:t>
            </a: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Krematorium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nei </a:t>
            </a: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Krematorii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lavorano solo ebrei, organizzati in Squadre speciali (</a:t>
            </a:r>
            <a:r>
              <a:rPr lang="it-IT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Sonderkommando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8999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2894</TotalTime>
  <Words>1835</Words>
  <Application>Microsoft Macintosh PowerPoint</Application>
  <PresentationFormat>Widescreen</PresentationFormat>
  <Paragraphs>138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Helvetica</vt:lpstr>
      <vt:lpstr>Times New Roman</vt:lpstr>
      <vt:lpstr>Wingdings</vt:lpstr>
      <vt:lpstr>Tema di Office</vt:lpstr>
      <vt:lpstr>3.2. La Shoah</vt:lpstr>
      <vt:lpstr>Presentazione standard di PowerPoint</vt:lpstr>
      <vt:lpstr>Presentazione standard di PowerPoint</vt:lpstr>
      <vt:lpstr>1933-1939</vt:lpstr>
      <vt:lpstr>Presentazione standard di PowerPoint</vt:lpstr>
      <vt:lpstr>1939-1940</vt:lpstr>
      <vt:lpstr>Governatorato generale</vt:lpstr>
      <vt:lpstr>1941-1945</vt:lpstr>
      <vt:lpstr>La struttura dei campi e il cammino verso la morte:  - Rampa di arrivo di fronte al binario (dal 1944 i treni arrivano all’interno del campo) - Processo di selezione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99</cp:revision>
  <dcterms:created xsi:type="dcterms:W3CDTF">2025-05-28T06:59:09Z</dcterms:created>
  <dcterms:modified xsi:type="dcterms:W3CDTF">2025-11-08T20:06:46Z</dcterms:modified>
</cp:coreProperties>
</file>