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4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2"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3" autoAdjust="0"/>
    <p:restoredTop sz="94660"/>
  </p:normalViewPr>
  <p:slideViewPr>
    <p:cSldViewPr snapToGrid="0">
      <p:cViewPr varScale="1">
        <p:scale>
          <a:sx n="75" d="100"/>
          <a:sy n="75" d="100"/>
        </p:scale>
        <p:origin x="89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49C384-DF56-46A9-940F-61C7044A4C32}" type="datetimeFigureOut">
              <a:rPr lang="it-IT" smtClean="0"/>
              <a:t>06/05/2024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094438-E3D3-4E16-870D-58F23AFEDD2F}" type="slidenum">
              <a:rPr lang="it-IT" smtClean="0"/>
              <a:t>‹N›</a:t>
            </a:fld>
            <a:endParaRPr lang="it-IT"/>
          </a:p>
        </p:txBody>
      </p:sp>
    </p:spTree>
    <p:extLst>
      <p:ext uri="{BB962C8B-B14F-4D97-AF65-F5344CB8AC3E}">
        <p14:creationId xmlns:p14="http://schemas.microsoft.com/office/powerpoint/2010/main" val="3358014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FE094438-E3D3-4E16-870D-58F23AFEDD2F}" type="slidenum">
              <a:rPr lang="it-IT" smtClean="0"/>
              <a:t>24</a:t>
            </a:fld>
            <a:endParaRPr lang="it-IT"/>
          </a:p>
        </p:txBody>
      </p:sp>
    </p:spTree>
    <p:extLst>
      <p:ext uri="{BB962C8B-B14F-4D97-AF65-F5344CB8AC3E}">
        <p14:creationId xmlns:p14="http://schemas.microsoft.com/office/powerpoint/2010/main" val="1426370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5/6/2024</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‹N›</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72062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5/6/2024</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Tree>
    <p:extLst>
      <p:ext uri="{BB962C8B-B14F-4D97-AF65-F5344CB8AC3E}">
        <p14:creationId xmlns:p14="http://schemas.microsoft.com/office/powerpoint/2010/main" val="207606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5/6/2024</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‹N›</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4448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5/6/2024</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Tree>
    <p:extLst>
      <p:ext uri="{BB962C8B-B14F-4D97-AF65-F5344CB8AC3E}">
        <p14:creationId xmlns:p14="http://schemas.microsoft.com/office/powerpoint/2010/main" val="2706216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5/6/2024</a:t>
            </a:fld>
            <a:endParaRPr lang="en-US" dirty="0"/>
          </a:p>
        </p:txBody>
      </p:sp>
    </p:spTree>
    <p:extLst>
      <p:ext uri="{BB962C8B-B14F-4D97-AF65-F5344CB8AC3E}">
        <p14:creationId xmlns:p14="http://schemas.microsoft.com/office/powerpoint/2010/main" val="1700231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5/6/2024</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Tree>
    <p:extLst>
      <p:ext uri="{BB962C8B-B14F-4D97-AF65-F5344CB8AC3E}">
        <p14:creationId xmlns:p14="http://schemas.microsoft.com/office/powerpoint/2010/main" val="2851767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5/6/2024</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51828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5/6/2024</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Tree>
    <p:extLst>
      <p:ext uri="{BB962C8B-B14F-4D97-AF65-F5344CB8AC3E}">
        <p14:creationId xmlns:p14="http://schemas.microsoft.com/office/powerpoint/2010/main" val="1418433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5/6/2024</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Tree>
    <p:extLst>
      <p:ext uri="{BB962C8B-B14F-4D97-AF65-F5344CB8AC3E}">
        <p14:creationId xmlns:p14="http://schemas.microsoft.com/office/powerpoint/2010/main" val="3362603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5/6/2024</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Tree>
    <p:extLst>
      <p:ext uri="{BB962C8B-B14F-4D97-AF65-F5344CB8AC3E}">
        <p14:creationId xmlns:p14="http://schemas.microsoft.com/office/powerpoint/2010/main" val="763141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5/6/2024</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‹N›</a:t>
            </a:fld>
            <a:endParaRPr lang="en-US" dirty="0"/>
          </a:p>
        </p:txBody>
      </p:sp>
    </p:spTree>
    <p:extLst>
      <p:ext uri="{BB962C8B-B14F-4D97-AF65-F5344CB8AC3E}">
        <p14:creationId xmlns:p14="http://schemas.microsoft.com/office/powerpoint/2010/main" val="1015689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5/6/2024</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‹N›</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458035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8" r:id="rId5"/>
    <p:sldLayoutId id="2147483693" r:id="rId6"/>
    <p:sldLayoutId id="2147483689" r:id="rId7"/>
    <p:sldLayoutId id="2147483690" r:id="rId8"/>
    <p:sldLayoutId id="2147483691" r:id="rId9"/>
    <p:sldLayoutId id="2147483692" r:id="rId10"/>
    <p:sldLayoutId id="2147483694"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5" Type="http://schemas.openxmlformats.org/officeDocument/2006/relationships/image" Target="../media/image34.png"/><Relationship Id="rId4" Type="http://schemas.openxmlformats.org/officeDocument/2006/relationships/image" Target="../media/image33.png"/></Relationships>
</file>

<file path=ppt/slides/_rels/slide2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5" Type="http://schemas.openxmlformats.org/officeDocument/2006/relationships/image" Target="../media/image38.png"/><Relationship Id="rId4" Type="http://schemas.openxmlformats.org/officeDocument/2006/relationships/image" Target="../media/image37.png"/></Relationships>
</file>

<file path=ppt/slides/_rels/slide24.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9.png"/><Relationship Id="rId7" Type="http://schemas.openxmlformats.org/officeDocument/2006/relationships/image" Target="../media/image43.png"/><Relationship Id="rId12" Type="http://schemas.openxmlformats.org/officeDocument/2006/relationships/image" Target="../media/image4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2.png"/><Relationship Id="rId11" Type="http://schemas.openxmlformats.org/officeDocument/2006/relationships/image" Target="../media/image47.png"/><Relationship Id="rId5" Type="http://schemas.openxmlformats.org/officeDocument/2006/relationships/image" Target="../media/image41.png"/><Relationship Id="rId10" Type="http://schemas.openxmlformats.org/officeDocument/2006/relationships/image" Target="../media/image46.png"/><Relationship Id="rId4" Type="http://schemas.openxmlformats.org/officeDocument/2006/relationships/image" Target="../media/image40.png"/><Relationship Id="rId9" Type="http://schemas.openxmlformats.org/officeDocument/2006/relationships/image" Target="../media/image45.png"/></Relationships>
</file>

<file path=ppt/slides/_rels/slide25.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2.xml"/><Relationship Id="rId5" Type="http://schemas.openxmlformats.org/officeDocument/2006/relationships/image" Target="../media/image54.png"/><Relationship Id="rId4" Type="http://schemas.openxmlformats.org/officeDocument/2006/relationships/image" Target="../media/image53.png"/></Relationships>
</file>

<file path=ppt/slides/_rels/slide28.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image" Target="../media/image58.png"/><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32.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image" Target="../media/image6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image" Target="../media/image64.png"/><Relationship Id="rId1" Type="http://schemas.openxmlformats.org/officeDocument/2006/relationships/slideLayout" Target="../slideLayouts/slideLayout2.xml"/><Relationship Id="rId4" Type="http://schemas.openxmlformats.org/officeDocument/2006/relationships/image" Target="../media/image66.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image" Target="../media/image6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69.png"/><Relationship Id="rId1" Type="http://schemas.openxmlformats.org/officeDocument/2006/relationships/slideLayout" Target="../slideLayouts/slideLayout2.xml"/><Relationship Id="rId4" Type="http://schemas.openxmlformats.org/officeDocument/2006/relationships/image" Target="../media/image7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3.png"/><Relationship Id="rId2" Type="http://schemas.openxmlformats.org/officeDocument/2006/relationships/image" Target="../media/image72.png"/><Relationship Id="rId1" Type="http://schemas.openxmlformats.org/officeDocument/2006/relationships/slideLayout" Target="../slideLayouts/slideLayout2.xml"/><Relationship Id="rId4" Type="http://schemas.openxmlformats.org/officeDocument/2006/relationships/image" Target="../media/image74.png"/></Relationships>
</file>

<file path=ppt/slides/_rels/slide41.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image" Target="../media/image7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image" Target="../media/image7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image" Target="../media/image86.png"/><Relationship Id="rId3" Type="http://schemas.openxmlformats.org/officeDocument/2006/relationships/image" Target="../media/image81.png"/><Relationship Id="rId7" Type="http://schemas.openxmlformats.org/officeDocument/2006/relationships/image" Target="../media/image85.png"/><Relationship Id="rId2" Type="http://schemas.openxmlformats.org/officeDocument/2006/relationships/image" Target="../media/image80.png"/><Relationship Id="rId1" Type="http://schemas.openxmlformats.org/officeDocument/2006/relationships/slideLayout" Target="../slideLayouts/slideLayout2.xml"/><Relationship Id="rId6" Type="http://schemas.openxmlformats.org/officeDocument/2006/relationships/image" Target="../media/image84.png"/><Relationship Id="rId5" Type="http://schemas.openxmlformats.org/officeDocument/2006/relationships/image" Target="../media/image83.png"/><Relationship Id="rId4" Type="http://schemas.openxmlformats.org/officeDocument/2006/relationships/image" Target="../media/image82.png"/><Relationship Id="rId9" Type="http://schemas.openxmlformats.org/officeDocument/2006/relationships/image" Target="../media/image87.png"/></Relationships>
</file>

<file path=ppt/slides/_rels/slide45.xml.rels><?xml version="1.0" encoding="UTF-8" standalone="yes"?>
<Relationships xmlns="http://schemas.openxmlformats.org/package/2006/relationships"><Relationship Id="rId3" Type="http://schemas.openxmlformats.org/officeDocument/2006/relationships/image" Target="../media/image89.png"/><Relationship Id="rId2" Type="http://schemas.openxmlformats.org/officeDocument/2006/relationships/image" Target="../media/image88.png"/><Relationship Id="rId1" Type="http://schemas.openxmlformats.org/officeDocument/2006/relationships/slideLayout" Target="../slideLayouts/slideLayout2.xml"/><Relationship Id="rId5" Type="http://schemas.openxmlformats.org/officeDocument/2006/relationships/image" Target="../media/image91.png"/><Relationship Id="rId4" Type="http://schemas.openxmlformats.org/officeDocument/2006/relationships/image" Target="../media/image90.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a:extLst>
              <a:ext uri="{FF2B5EF4-FFF2-40B4-BE49-F238E27FC236}">
                <a16:creationId xmlns:a16="http://schemas.microsoft.com/office/drawing/2014/main" id="{AB47460B-237C-8166-E52C-0CA659DEABC5}"/>
              </a:ext>
            </a:extLst>
          </p:cNvPr>
          <p:cNvPicPr>
            <a:picLocks noChangeAspect="1"/>
          </p:cNvPicPr>
          <p:nvPr/>
        </p:nvPicPr>
        <p:blipFill rotWithShape="1">
          <a:blip r:embed="rId2"/>
          <a:srcRect r="-1" b="24980"/>
          <a:stretch/>
        </p:blipFill>
        <p:spPr>
          <a:xfrm>
            <a:off x="1524" y="10"/>
            <a:ext cx="12188952" cy="6857990"/>
          </a:xfrm>
          <a:prstGeom prst="rect">
            <a:avLst/>
          </a:prstGeom>
        </p:spPr>
      </p:pic>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olo 1">
            <a:extLst>
              <a:ext uri="{FF2B5EF4-FFF2-40B4-BE49-F238E27FC236}">
                <a16:creationId xmlns:a16="http://schemas.microsoft.com/office/drawing/2014/main" id="{BB990F5C-4EEE-3FF9-BD14-1939C6DEAD64}"/>
              </a:ext>
            </a:extLst>
          </p:cNvPr>
          <p:cNvSpPr>
            <a:spLocks noGrp="1"/>
          </p:cNvSpPr>
          <p:nvPr>
            <p:ph type="ctrTitle"/>
          </p:nvPr>
        </p:nvSpPr>
        <p:spPr>
          <a:xfrm>
            <a:off x="2190750" y="1346268"/>
            <a:ext cx="7810500" cy="3125338"/>
          </a:xfrm>
        </p:spPr>
        <p:txBody>
          <a:bodyPr anchor="b">
            <a:normAutofit/>
          </a:bodyPr>
          <a:lstStyle/>
          <a:p>
            <a:pPr algn="ctr"/>
            <a:r>
              <a:rPr lang="it-IT" sz="6700" dirty="0"/>
              <a:t>Esercitazioni di Microeconomia</a:t>
            </a:r>
          </a:p>
        </p:txBody>
      </p:sp>
      <p:sp>
        <p:nvSpPr>
          <p:cNvPr id="3" name="Sottotitolo 2">
            <a:extLst>
              <a:ext uri="{FF2B5EF4-FFF2-40B4-BE49-F238E27FC236}">
                <a16:creationId xmlns:a16="http://schemas.microsoft.com/office/drawing/2014/main" id="{E8A30519-6BEC-75D2-B49B-21BE0764600B}"/>
              </a:ext>
            </a:extLst>
          </p:cNvPr>
          <p:cNvSpPr>
            <a:spLocks noGrp="1"/>
          </p:cNvSpPr>
          <p:nvPr>
            <p:ph type="subTitle" idx="1"/>
          </p:nvPr>
        </p:nvSpPr>
        <p:spPr>
          <a:xfrm>
            <a:off x="2619375" y="4471607"/>
            <a:ext cx="6953250" cy="862394"/>
          </a:xfrm>
        </p:spPr>
        <p:txBody>
          <a:bodyPr anchor="t">
            <a:normAutofit/>
          </a:bodyPr>
          <a:lstStyle/>
          <a:p>
            <a:pPr algn="ctr">
              <a:lnSpc>
                <a:spcPct val="120000"/>
              </a:lnSpc>
            </a:pPr>
            <a:r>
              <a:rPr lang="it-IT" sz="1500"/>
              <a:t>Dott.ssa Audrey De Dominicis</a:t>
            </a:r>
          </a:p>
          <a:p>
            <a:pPr algn="ctr">
              <a:lnSpc>
                <a:spcPct val="120000"/>
              </a:lnSpc>
            </a:pPr>
            <a:r>
              <a:rPr lang="it-IT" sz="1500"/>
              <a:t>adedominicis@unite.it</a:t>
            </a:r>
          </a:p>
        </p:txBody>
      </p:sp>
    </p:spTree>
    <p:extLst>
      <p:ext uri="{BB962C8B-B14F-4D97-AF65-F5344CB8AC3E}">
        <p14:creationId xmlns:p14="http://schemas.microsoft.com/office/powerpoint/2010/main" val="441624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6473ED-2B2E-6BFB-0DB4-3DC3CE0FD553}"/>
              </a:ext>
            </a:extLst>
          </p:cNvPr>
          <p:cNvSpPr>
            <a:spLocks noGrp="1"/>
          </p:cNvSpPr>
          <p:nvPr>
            <p:ph type="title"/>
          </p:nvPr>
        </p:nvSpPr>
        <p:spPr/>
        <p:txBody>
          <a:bodyPr>
            <a:normAutofit fontScale="90000"/>
          </a:bodyPr>
          <a:lstStyle/>
          <a:p>
            <a:r>
              <a:rPr lang="it-IT" dirty="0"/>
              <a:t>Analisi dei casi di interdipendenza strategica: l’oligopolio</a:t>
            </a:r>
          </a:p>
        </p:txBody>
      </p:sp>
      <p:sp>
        <p:nvSpPr>
          <p:cNvPr id="3" name="Segnaposto contenuto 2">
            <a:extLst>
              <a:ext uri="{FF2B5EF4-FFF2-40B4-BE49-F238E27FC236}">
                <a16:creationId xmlns:a16="http://schemas.microsoft.com/office/drawing/2014/main" id="{4E8AB979-8600-7C1C-9C04-10578F508E52}"/>
              </a:ext>
            </a:extLst>
          </p:cNvPr>
          <p:cNvSpPr>
            <a:spLocks noGrp="1"/>
          </p:cNvSpPr>
          <p:nvPr>
            <p:ph idx="1"/>
          </p:nvPr>
        </p:nvSpPr>
        <p:spPr>
          <a:xfrm>
            <a:off x="1920240" y="2312276"/>
            <a:ext cx="8770571" cy="1345269"/>
          </a:xfrm>
        </p:spPr>
        <p:txBody>
          <a:bodyPr/>
          <a:lstStyle/>
          <a:p>
            <a:r>
              <a:rPr lang="it-IT" dirty="0"/>
              <a:t>La leader così riesce ad avere una funzione di domanda di mercato espressa in funzione della sola quantità da essa prodotta che avrà la seguente forma:</a:t>
            </a:r>
          </a:p>
        </p:txBody>
      </p:sp>
      <mc:AlternateContent xmlns:mc="http://schemas.openxmlformats.org/markup-compatibility/2006" xmlns:a14="http://schemas.microsoft.com/office/drawing/2010/main">
        <mc:Choice Requires="a14">
          <p:sp>
            <p:nvSpPr>
              <p:cNvPr id="4" name="CasellaDiTesto 3">
                <a:extLst>
                  <a:ext uri="{FF2B5EF4-FFF2-40B4-BE49-F238E27FC236}">
                    <a16:creationId xmlns:a16="http://schemas.microsoft.com/office/drawing/2014/main" id="{B04B2A92-616F-57E9-F616-3235A587207D}"/>
                  </a:ext>
                </a:extLst>
              </p:cNvPr>
              <p:cNvSpPr txBox="1"/>
              <p:nvPr/>
            </p:nvSpPr>
            <p:spPr>
              <a:xfrm>
                <a:off x="4172653" y="3966888"/>
                <a:ext cx="3846694"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𝑃</m:t>
                      </m:r>
                      <m:r>
                        <a:rPr lang="it-IT" sz="2800" b="0" i="1" smtClean="0">
                          <a:latin typeface="Cambria Math" panose="02040503050406030204" pitchFamily="18" charset="0"/>
                        </a:rPr>
                        <m:t>=</m:t>
                      </m:r>
                      <m:r>
                        <a:rPr lang="it-IT" sz="2800" b="0" i="1" smtClean="0">
                          <a:latin typeface="Cambria Math" panose="02040503050406030204" pitchFamily="18" charset="0"/>
                        </a:rPr>
                        <m:t>𝑎</m:t>
                      </m:r>
                      <m:r>
                        <a:rPr lang="it-IT" sz="2800" b="0" i="1" smtClean="0">
                          <a:latin typeface="Cambria Math" panose="02040503050406030204" pitchFamily="18" charset="0"/>
                        </a:rPr>
                        <m:t>−</m:t>
                      </m:r>
                      <m:r>
                        <a:rPr lang="it-IT" sz="2800" b="0" i="1" smtClean="0">
                          <a:latin typeface="Cambria Math" panose="02040503050406030204" pitchFamily="18" charset="0"/>
                        </a:rPr>
                        <m:t>𝑏</m:t>
                      </m:r>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𝑄</m:t>
                          </m:r>
                        </m:e>
                        <m:sub>
                          <m:r>
                            <a:rPr lang="it-IT" sz="2800" b="0" i="1" smtClean="0">
                              <a:latin typeface="Cambria Math" panose="02040503050406030204" pitchFamily="18" charset="0"/>
                            </a:rPr>
                            <m:t>1</m:t>
                          </m:r>
                        </m:sub>
                      </m:sSub>
                      <m:r>
                        <a:rPr lang="it-IT" sz="2800" b="0" i="0" smtClean="0">
                          <a:latin typeface="Cambria Math" panose="02040503050406030204" pitchFamily="18" charset="0"/>
                        </a:rPr>
                        <m:t>−</m:t>
                      </m:r>
                      <m:r>
                        <m:rPr>
                          <m:sty m:val="p"/>
                        </m:rPr>
                        <a:rPr lang="it-IT" sz="2800" b="0" i="0" smtClean="0">
                          <a:latin typeface="Cambria Math" panose="02040503050406030204" pitchFamily="18" charset="0"/>
                        </a:rPr>
                        <m:t>b</m:t>
                      </m:r>
                      <m:r>
                        <a:rPr lang="it-IT" sz="2800" b="0" i="1" smtClean="0">
                          <a:latin typeface="Cambria Math" panose="02040503050406030204" pitchFamily="18" charset="0"/>
                          <a:ea typeface="Cambria Math" panose="02040503050406030204" pitchFamily="18" charset="0"/>
                        </a:rPr>
                        <m:t>∙</m:t>
                      </m:r>
                      <m:r>
                        <a:rPr lang="it-IT" sz="2800" b="0" i="1" smtClean="0">
                          <a:latin typeface="Cambria Math" panose="02040503050406030204" pitchFamily="18" charset="0"/>
                          <a:ea typeface="Cambria Math" panose="02040503050406030204" pitchFamily="18" charset="0"/>
                        </a:rPr>
                        <m:t>𝑔</m:t>
                      </m:r>
                      <m:d>
                        <m:dPr>
                          <m:ctrlPr>
                            <a:rPr lang="it-IT" sz="2800" b="0" i="1" smtClean="0">
                              <a:latin typeface="Cambria Math" panose="02040503050406030204" pitchFamily="18" charset="0"/>
                              <a:ea typeface="Cambria Math" panose="02040503050406030204" pitchFamily="18" charset="0"/>
                            </a:rPr>
                          </m:ctrlPr>
                        </m:dPr>
                        <m:e>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𝑄</m:t>
                              </m:r>
                            </m:e>
                            <m:sub>
                              <m:r>
                                <a:rPr lang="it-IT" sz="2800" b="0" i="1" smtClean="0">
                                  <a:latin typeface="Cambria Math" panose="02040503050406030204" pitchFamily="18" charset="0"/>
                                  <a:ea typeface="Cambria Math" panose="02040503050406030204" pitchFamily="18" charset="0"/>
                                </a:rPr>
                                <m:t>1</m:t>
                              </m:r>
                            </m:sub>
                          </m:sSub>
                        </m:e>
                      </m:d>
                    </m:oMath>
                  </m:oMathPara>
                </a14:m>
                <a:endParaRPr lang="it-IT" sz="2800" dirty="0"/>
              </a:p>
            </p:txBody>
          </p:sp>
        </mc:Choice>
        <mc:Fallback xmlns="">
          <p:sp>
            <p:nvSpPr>
              <p:cNvPr id="4" name="CasellaDiTesto 3">
                <a:extLst>
                  <a:ext uri="{FF2B5EF4-FFF2-40B4-BE49-F238E27FC236}">
                    <a16:creationId xmlns:a16="http://schemas.microsoft.com/office/drawing/2014/main" id="{B04B2A92-616F-57E9-F616-3235A587207D}"/>
                  </a:ext>
                </a:extLst>
              </p:cNvPr>
              <p:cNvSpPr txBox="1">
                <a:spLocks noRot="1" noChangeAspect="1" noMove="1" noResize="1" noEditPoints="1" noAdjustHandles="1" noChangeArrowheads="1" noChangeShapeType="1" noTextEdit="1"/>
              </p:cNvSpPr>
              <p:nvPr/>
            </p:nvSpPr>
            <p:spPr>
              <a:xfrm>
                <a:off x="4172653" y="3966888"/>
                <a:ext cx="3846694" cy="430887"/>
              </a:xfrm>
              <a:prstGeom prst="rect">
                <a:avLst/>
              </a:prstGeom>
              <a:blipFill>
                <a:blip r:embed="rId2"/>
                <a:stretch>
                  <a:fillRect l="-1108" t="-1429" b="-24286"/>
                </a:stretch>
              </a:blipFill>
            </p:spPr>
            <p:txBody>
              <a:bodyPr/>
              <a:lstStyle/>
              <a:p>
                <a:r>
                  <a:rPr lang="it-IT">
                    <a:noFill/>
                  </a:rPr>
                  <a:t> </a:t>
                </a:r>
              </a:p>
            </p:txBody>
          </p:sp>
        </mc:Fallback>
      </mc:AlternateContent>
      <p:sp>
        <p:nvSpPr>
          <p:cNvPr id="5" name="Segnaposto contenuto 2">
            <a:extLst>
              <a:ext uri="{FF2B5EF4-FFF2-40B4-BE49-F238E27FC236}">
                <a16:creationId xmlns:a16="http://schemas.microsoft.com/office/drawing/2014/main" id="{DD101720-E0FC-A663-2DF2-A01ADCEDB7BC}"/>
              </a:ext>
            </a:extLst>
          </p:cNvPr>
          <p:cNvSpPr txBox="1">
            <a:spLocks/>
          </p:cNvSpPr>
          <p:nvPr/>
        </p:nvSpPr>
        <p:spPr>
          <a:xfrm>
            <a:off x="2033311" y="4476433"/>
            <a:ext cx="8770571" cy="1345269"/>
          </a:xfrm>
          <a:prstGeom prst="rect">
            <a:avLst/>
          </a:prstGeom>
        </p:spPr>
        <p:txBody>
          <a:bodyPr vert="horz" lIns="109728" tIns="109728" rIns="109728" bIns="91440" rtlCol="0">
            <a:normAutofit fontScale="85000" lnSpcReduction="10000"/>
          </a:bodyPr>
          <a:lst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it-IT" dirty="0"/>
              <a:t>Da questa funzione di domanda la stessa impresa </a:t>
            </a:r>
            <a:r>
              <a:rPr lang="it-IT" i="1" dirty="0"/>
              <a:t>leader</a:t>
            </a:r>
            <a:r>
              <a:rPr lang="it-IT" dirty="0"/>
              <a:t> (che abbiamo supposto essere l’impresa A) calcola la sua funzione di ricavo marginale nello stesso modo che abbiamo visto in precedenza.</a:t>
            </a:r>
          </a:p>
        </p:txBody>
      </p:sp>
    </p:spTree>
    <p:extLst>
      <p:ext uri="{BB962C8B-B14F-4D97-AF65-F5344CB8AC3E}">
        <p14:creationId xmlns:p14="http://schemas.microsoft.com/office/powerpoint/2010/main" val="2716058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186FE4-B45C-977F-848A-923143E5B208}"/>
              </a:ext>
            </a:extLst>
          </p:cNvPr>
          <p:cNvSpPr>
            <a:spLocks noGrp="1"/>
          </p:cNvSpPr>
          <p:nvPr>
            <p:ph type="title"/>
          </p:nvPr>
        </p:nvSpPr>
        <p:spPr/>
        <p:txBody>
          <a:bodyPr>
            <a:normAutofit fontScale="90000"/>
          </a:bodyPr>
          <a:lstStyle/>
          <a:p>
            <a:r>
              <a:rPr lang="it-IT" dirty="0"/>
              <a:t>Analisi dei casi di interdipendenza strategica: l’oligopolio</a:t>
            </a:r>
          </a:p>
        </p:txBody>
      </p:sp>
      <p:sp>
        <p:nvSpPr>
          <p:cNvPr id="3" name="Segnaposto contenuto 2">
            <a:extLst>
              <a:ext uri="{FF2B5EF4-FFF2-40B4-BE49-F238E27FC236}">
                <a16:creationId xmlns:a16="http://schemas.microsoft.com/office/drawing/2014/main" id="{634E4F00-28D7-F2DE-0997-AFAD8C140C5D}"/>
              </a:ext>
            </a:extLst>
          </p:cNvPr>
          <p:cNvSpPr>
            <a:spLocks noGrp="1"/>
          </p:cNvSpPr>
          <p:nvPr>
            <p:ph idx="1"/>
          </p:nvPr>
        </p:nvSpPr>
        <p:spPr>
          <a:xfrm>
            <a:off x="1920240" y="2312276"/>
            <a:ext cx="9082057" cy="4383492"/>
          </a:xfrm>
        </p:spPr>
        <p:txBody>
          <a:bodyPr>
            <a:normAutofit fontScale="92500" lnSpcReduction="20000"/>
          </a:bodyPr>
          <a:lstStyle/>
          <a:p>
            <a:r>
              <a:rPr lang="it-IT" dirty="0"/>
              <a:t>Così l’imposizione dell’uguaglianza tra i ricavi marginali e costi marginali determinerà la quantità ottimale prodotta dall’impresa che muove per prima.</a:t>
            </a:r>
          </a:p>
          <a:p>
            <a:r>
              <a:rPr lang="it-IT" dirty="0"/>
              <a:t>L’impresa follower si adeguerà al comportamento della leader producendo quella quantità che la sua funzione di reazione stabilisce.</a:t>
            </a:r>
          </a:p>
          <a:p>
            <a:r>
              <a:rPr lang="it-IT" dirty="0"/>
              <a:t>Risultati degli esercizi: la leader produce ad un livello per il quale i suoi profitti non sono massimi (data la quantità prodotta dalla follower), ma sono comunque superiori a quelli che essa otterrebbe nell’equilibrio di </a:t>
            </a:r>
            <a:r>
              <a:rPr lang="it-IT" dirty="0" err="1"/>
              <a:t>Cournot</a:t>
            </a:r>
            <a:r>
              <a:rPr lang="it-IT" dirty="0"/>
              <a:t>.</a:t>
            </a:r>
          </a:p>
          <a:p>
            <a:r>
              <a:rPr lang="it-IT" dirty="0"/>
              <a:t>Questo infatti sarebbe il punto di arrivo nel caso in cui la leader provasse ad accrescere i propri profitti visto che la follower reagirebbe immediatamente conducendola verso l’equilibrio di </a:t>
            </a:r>
            <a:r>
              <a:rPr lang="it-IT" dirty="0" err="1"/>
              <a:t>Cournot</a:t>
            </a:r>
            <a:r>
              <a:rPr lang="it-IT" dirty="0"/>
              <a:t>.</a:t>
            </a:r>
          </a:p>
        </p:txBody>
      </p:sp>
    </p:spTree>
    <p:extLst>
      <p:ext uri="{BB962C8B-B14F-4D97-AF65-F5344CB8AC3E}">
        <p14:creationId xmlns:p14="http://schemas.microsoft.com/office/powerpoint/2010/main" val="4062084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7AE6F9-F068-FC6B-F467-BE29B7C3FCD7}"/>
              </a:ext>
            </a:extLst>
          </p:cNvPr>
          <p:cNvSpPr>
            <a:spLocks noGrp="1"/>
          </p:cNvSpPr>
          <p:nvPr>
            <p:ph type="title"/>
          </p:nvPr>
        </p:nvSpPr>
        <p:spPr/>
        <p:txBody>
          <a:bodyPr>
            <a:normAutofit fontScale="90000"/>
          </a:bodyPr>
          <a:lstStyle/>
          <a:p>
            <a:r>
              <a:rPr lang="it-IT" dirty="0"/>
              <a:t>Analisi dei casi di interdipendenza strategica: l’oligopolio</a:t>
            </a:r>
          </a:p>
        </p:txBody>
      </p:sp>
      <p:sp>
        <p:nvSpPr>
          <p:cNvPr id="3" name="Segnaposto contenuto 2">
            <a:extLst>
              <a:ext uri="{FF2B5EF4-FFF2-40B4-BE49-F238E27FC236}">
                <a16:creationId xmlns:a16="http://schemas.microsoft.com/office/drawing/2014/main" id="{1DA4B36B-E313-3CAB-2800-D90C5ED83D08}"/>
              </a:ext>
            </a:extLst>
          </p:cNvPr>
          <p:cNvSpPr>
            <a:spLocks noGrp="1"/>
          </p:cNvSpPr>
          <p:nvPr>
            <p:ph idx="1"/>
          </p:nvPr>
        </p:nvSpPr>
        <p:spPr>
          <a:xfrm>
            <a:off x="1920240" y="2312275"/>
            <a:ext cx="9150883" cy="4363827"/>
          </a:xfrm>
        </p:spPr>
        <p:txBody>
          <a:bodyPr>
            <a:normAutofit fontScale="85000" lnSpcReduction="20000"/>
          </a:bodyPr>
          <a:lstStyle/>
          <a:p>
            <a:r>
              <a:rPr lang="it-IT" b="1" dirty="0">
                <a:solidFill>
                  <a:srgbClr val="FF0000"/>
                </a:solidFill>
              </a:rPr>
              <a:t>COLLUSIONE</a:t>
            </a:r>
          </a:p>
          <a:p>
            <a:r>
              <a:rPr lang="it-IT" dirty="0">
                <a:solidFill>
                  <a:schemeClr val="tx1"/>
                </a:solidFill>
              </a:rPr>
              <a:t>Due situazioni distinte:</a:t>
            </a:r>
          </a:p>
          <a:p>
            <a:pPr marL="342900" indent="-342900">
              <a:buAutoNum type="arabicParenR"/>
            </a:pPr>
            <a:r>
              <a:rPr lang="it-IT" dirty="0">
                <a:solidFill>
                  <a:schemeClr val="tx1"/>
                </a:solidFill>
              </a:rPr>
              <a:t>Le funzioni di costo delle imprese sono uguali. In questo caso le due imprese si comportano esattamente come farebbe un’impresa monopolistica che produce in due impianti separatamente, dividendosi esattamente a metà la produzione e quindi i profitti.</a:t>
            </a:r>
          </a:p>
          <a:p>
            <a:pPr marL="342900" indent="-342900">
              <a:buAutoNum type="arabicParenR"/>
            </a:pPr>
            <a:r>
              <a:rPr lang="it-IT" dirty="0">
                <a:solidFill>
                  <a:schemeClr val="tx1"/>
                </a:solidFill>
              </a:rPr>
              <a:t>Le funzioni di costo non sono uguali. In tal caso occorre studiare le funzioni di costo marginale e «ricostruire» una funzione di costo marginale del «cartello» considerando il costo marginale più basso per ogni possibile livello di produzione. Avremo dunque dei risultati «asimmetrici» nel senso che la produzione si distribuirà non a metà tra le due imprese ma secondo criteri di minimo costo marginale. Ciò determinerà anche una non uguale distribuzione dei profitti.</a:t>
            </a:r>
          </a:p>
        </p:txBody>
      </p:sp>
    </p:spTree>
    <p:extLst>
      <p:ext uri="{BB962C8B-B14F-4D97-AF65-F5344CB8AC3E}">
        <p14:creationId xmlns:p14="http://schemas.microsoft.com/office/powerpoint/2010/main" val="3303961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74B232-C489-D2F1-6B0B-C22B7516FB77}"/>
              </a:ext>
            </a:extLst>
          </p:cNvPr>
          <p:cNvSpPr>
            <a:spLocks noGrp="1"/>
          </p:cNvSpPr>
          <p:nvPr>
            <p:ph type="title"/>
          </p:nvPr>
        </p:nvSpPr>
        <p:spPr/>
        <p:txBody>
          <a:bodyPr/>
          <a:lstStyle/>
          <a:p>
            <a:r>
              <a:rPr lang="it-IT" dirty="0"/>
              <a:t>ESERCIZIO 1 </a:t>
            </a:r>
          </a:p>
        </p:txBody>
      </p:sp>
      <p:sp>
        <p:nvSpPr>
          <p:cNvPr id="3" name="Segnaposto contenuto 2">
            <a:extLst>
              <a:ext uri="{FF2B5EF4-FFF2-40B4-BE49-F238E27FC236}">
                <a16:creationId xmlns:a16="http://schemas.microsoft.com/office/drawing/2014/main" id="{BCBE82EF-47B0-5D77-EEB6-A6CCE42365B0}"/>
              </a:ext>
            </a:extLst>
          </p:cNvPr>
          <p:cNvSpPr>
            <a:spLocks noGrp="1"/>
          </p:cNvSpPr>
          <p:nvPr>
            <p:ph idx="1"/>
          </p:nvPr>
        </p:nvSpPr>
        <p:spPr>
          <a:xfrm>
            <a:off x="1920241" y="2312276"/>
            <a:ext cx="8610108" cy="1116724"/>
          </a:xfrm>
        </p:spPr>
        <p:txBody>
          <a:bodyPr>
            <a:normAutofit fontScale="92500"/>
          </a:bodyPr>
          <a:lstStyle/>
          <a:p>
            <a:r>
              <a:rPr lang="it-IT" dirty="0"/>
              <a:t>Si considerino due imprese che operano in un mercato oligopolistico sulla base delle ipotesi del modello di </a:t>
            </a:r>
            <a:r>
              <a:rPr lang="it-IT" dirty="0" err="1"/>
              <a:t>Cournot</a:t>
            </a:r>
            <a:r>
              <a:rPr lang="it-IT" dirty="0"/>
              <a:t>. Sia:</a:t>
            </a:r>
          </a:p>
        </p:txBody>
      </p:sp>
      <mc:AlternateContent xmlns:mc="http://schemas.openxmlformats.org/markup-compatibility/2006" xmlns:a14="http://schemas.microsoft.com/office/drawing/2010/main">
        <mc:Choice Requires="a14">
          <p:sp>
            <p:nvSpPr>
              <p:cNvPr id="4" name="CasellaDiTesto 3">
                <a:extLst>
                  <a:ext uri="{FF2B5EF4-FFF2-40B4-BE49-F238E27FC236}">
                    <a16:creationId xmlns:a16="http://schemas.microsoft.com/office/drawing/2014/main" id="{021CBDE3-BF15-C5EA-A177-4051380F3CBB}"/>
                  </a:ext>
                </a:extLst>
              </p:cNvPr>
              <p:cNvSpPr txBox="1"/>
              <p:nvPr/>
            </p:nvSpPr>
            <p:spPr>
              <a:xfrm>
                <a:off x="4655574" y="3390388"/>
                <a:ext cx="2299284" cy="80663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𝑄</m:t>
                          </m:r>
                        </m:e>
                        <m:sub>
                          <m:r>
                            <a:rPr lang="it-IT" sz="2800" b="0" i="1" smtClean="0">
                              <a:latin typeface="Cambria Math" panose="02040503050406030204" pitchFamily="18" charset="0"/>
                            </a:rPr>
                            <m:t>𝑑</m:t>
                          </m:r>
                        </m:sub>
                      </m:sSub>
                      <m:r>
                        <a:rPr lang="it-IT" sz="2800" b="0" i="1" smtClean="0">
                          <a:latin typeface="Cambria Math" panose="02040503050406030204" pitchFamily="18" charset="0"/>
                        </a:rPr>
                        <m:t>=50−</m:t>
                      </m:r>
                      <m:f>
                        <m:fPr>
                          <m:ctrlPr>
                            <a:rPr lang="it-IT" sz="2800" b="0" i="1" smtClean="0">
                              <a:latin typeface="Cambria Math" panose="02040503050406030204" pitchFamily="18" charset="0"/>
                            </a:rPr>
                          </m:ctrlPr>
                        </m:fPr>
                        <m:num>
                          <m:r>
                            <a:rPr lang="it-IT" sz="2800" b="0" i="1" smtClean="0">
                              <a:latin typeface="Cambria Math" panose="02040503050406030204" pitchFamily="18" charset="0"/>
                            </a:rPr>
                            <m:t>1</m:t>
                          </m:r>
                        </m:num>
                        <m:den>
                          <m:r>
                            <a:rPr lang="it-IT" sz="2800" b="0" i="1" smtClean="0">
                              <a:latin typeface="Cambria Math" panose="02040503050406030204" pitchFamily="18" charset="0"/>
                            </a:rPr>
                            <m:t>4</m:t>
                          </m:r>
                        </m:den>
                      </m:f>
                      <m:r>
                        <a:rPr lang="it-IT" sz="2800" b="0" i="1" smtClean="0">
                          <a:latin typeface="Cambria Math" panose="02040503050406030204" pitchFamily="18" charset="0"/>
                        </a:rPr>
                        <m:t>𝑝</m:t>
                      </m:r>
                    </m:oMath>
                  </m:oMathPara>
                </a14:m>
                <a:endParaRPr lang="it-IT" sz="2800" dirty="0"/>
              </a:p>
            </p:txBody>
          </p:sp>
        </mc:Choice>
        <mc:Fallback xmlns="">
          <p:sp>
            <p:nvSpPr>
              <p:cNvPr id="4" name="CasellaDiTesto 3">
                <a:extLst>
                  <a:ext uri="{FF2B5EF4-FFF2-40B4-BE49-F238E27FC236}">
                    <a16:creationId xmlns:a16="http://schemas.microsoft.com/office/drawing/2014/main" id="{021CBDE3-BF15-C5EA-A177-4051380F3CBB}"/>
                  </a:ext>
                </a:extLst>
              </p:cNvPr>
              <p:cNvSpPr txBox="1">
                <a:spLocks noRot="1" noChangeAspect="1" noMove="1" noResize="1" noEditPoints="1" noAdjustHandles="1" noChangeArrowheads="1" noChangeShapeType="1" noTextEdit="1"/>
              </p:cNvSpPr>
              <p:nvPr/>
            </p:nvSpPr>
            <p:spPr>
              <a:xfrm>
                <a:off x="4655574" y="3390388"/>
                <a:ext cx="2299284" cy="806631"/>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7756B958-E679-4BCA-ED1A-39C6E7C753AB}"/>
                  </a:ext>
                </a:extLst>
              </p:cNvPr>
              <p:cNvSpPr txBox="1"/>
              <p:nvPr/>
            </p:nvSpPr>
            <p:spPr>
              <a:xfrm>
                <a:off x="4600764" y="4901051"/>
                <a:ext cx="2723118"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𝑇𝐶</m:t>
                          </m:r>
                        </m:e>
                        <m:sub>
                          <m:r>
                            <a:rPr lang="it-IT" sz="2800" b="0" i="1" smtClean="0">
                              <a:latin typeface="Cambria Math" panose="02040503050406030204" pitchFamily="18" charset="0"/>
                            </a:rPr>
                            <m:t>1</m:t>
                          </m:r>
                        </m:sub>
                      </m:sSub>
                      <m:r>
                        <a:rPr lang="it-IT" sz="2800" b="0" i="1" smtClean="0">
                          <a:latin typeface="Cambria Math" panose="02040503050406030204" pitchFamily="18" charset="0"/>
                        </a:rPr>
                        <m:t>=150+8</m:t>
                      </m:r>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1</m:t>
                          </m:r>
                        </m:sub>
                      </m:sSub>
                    </m:oMath>
                  </m:oMathPara>
                </a14:m>
                <a:endParaRPr lang="it-IT" sz="2800" dirty="0"/>
              </a:p>
            </p:txBody>
          </p:sp>
        </mc:Choice>
        <mc:Fallback xmlns="">
          <p:sp>
            <p:nvSpPr>
              <p:cNvPr id="6" name="CasellaDiTesto 5">
                <a:extLst>
                  <a:ext uri="{FF2B5EF4-FFF2-40B4-BE49-F238E27FC236}">
                    <a16:creationId xmlns:a16="http://schemas.microsoft.com/office/drawing/2014/main" id="{7756B958-E679-4BCA-ED1A-39C6E7C753AB}"/>
                  </a:ext>
                </a:extLst>
              </p:cNvPr>
              <p:cNvSpPr txBox="1">
                <a:spLocks noRot="1" noChangeAspect="1" noMove="1" noResize="1" noEditPoints="1" noAdjustHandles="1" noChangeArrowheads="1" noChangeShapeType="1" noTextEdit="1"/>
              </p:cNvSpPr>
              <p:nvPr/>
            </p:nvSpPr>
            <p:spPr>
              <a:xfrm>
                <a:off x="4600764" y="4901051"/>
                <a:ext cx="2723118" cy="430887"/>
              </a:xfrm>
              <a:prstGeom prst="rect">
                <a:avLst/>
              </a:prstGeom>
              <a:blipFill>
                <a:blip r:embed="rId3"/>
                <a:stretch>
                  <a:fillRect l="-1794" t="-1408" b="-16901"/>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5427B861-008B-908F-EA16-38DA9E533506}"/>
                  </a:ext>
                </a:extLst>
              </p:cNvPr>
              <p:cNvSpPr txBox="1"/>
              <p:nvPr/>
            </p:nvSpPr>
            <p:spPr>
              <a:xfrm>
                <a:off x="4655574" y="5548234"/>
                <a:ext cx="2558777" cy="43665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𝑇𝐶</m:t>
                          </m:r>
                        </m:e>
                        <m:sub>
                          <m:r>
                            <a:rPr lang="it-IT" sz="2800" b="0" i="1" smtClean="0">
                              <a:latin typeface="Cambria Math" panose="02040503050406030204" pitchFamily="18" charset="0"/>
                            </a:rPr>
                            <m:t>2</m:t>
                          </m:r>
                        </m:sub>
                      </m:sSub>
                      <m:r>
                        <a:rPr lang="it-IT" sz="2800" b="0" i="1" smtClean="0">
                          <a:latin typeface="Cambria Math" panose="02040503050406030204" pitchFamily="18" charset="0"/>
                        </a:rPr>
                        <m:t>=100+</m:t>
                      </m:r>
                      <m:sSubSup>
                        <m:sSubSupPr>
                          <m:ctrlPr>
                            <a:rPr lang="it-IT" sz="2800" b="0" i="1" smtClean="0">
                              <a:latin typeface="Cambria Math" panose="02040503050406030204" pitchFamily="18" charset="0"/>
                            </a:rPr>
                          </m:ctrlPr>
                        </m:sSubSupPr>
                        <m:e>
                          <m:r>
                            <a:rPr lang="it-IT" sz="2800" b="0" i="1" smtClean="0">
                              <a:latin typeface="Cambria Math" panose="02040503050406030204" pitchFamily="18" charset="0"/>
                            </a:rPr>
                            <m:t>𝑞</m:t>
                          </m:r>
                        </m:e>
                        <m:sub>
                          <m:r>
                            <a:rPr lang="it-IT" sz="2800" b="0" i="1" smtClean="0">
                              <a:latin typeface="Cambria Math" panose="02040503050406030204" pitchFamily="18" charset="0"/>
                            </a:rPr>
                            <m:t>2</m:t>
                          </m:r>
                        </m:sub>
                        <m:sup>
                          <m:r>
                            <a:rPr lang="it-IT" sz="2800" b="0" i="1" smtClean="0">
                              <a:latin typeface="Cambria Math" panose="02040503050406030204" pitchFamily="18" charset="0"/>
                            </a:rPr>
                            <m:t>2</m:t>
                          </m:r>
                        </m:sup>
                      </m:sSubSup>
                    </m:oMath>
                  </m:oMathPara>
                </a14:m>
                <a:endParaRPr lang="it-IT" sz="2800" dirty="0"/>
              </a:p>
            </p:txBody>
          </p:sp>
        </mc:Choice>
        <mc:Fallback xmlns="">
          <p:sp>
            <p:nvSpPr>
              <p:cNvPr id="7" name="CasellaDiTesto 6">
                <a:extLst>
                  <a:ext uri="{FF2B5EF4-FFF2-40B4-BE49-F238E27FC236}">
                    <a16:creationId xmlns:a16="http://schemas.microsoft.com/office/drawing/2014/main" id="{5427B861-008B-908F-EA16-38DA9E533506}"/>
                  </a:ext>
                </a:extLst>
              </p:cNvPr>
              <p:cNvSpPr txBox="1">
                <a:spLocks noRot="1" noChangeAspect="1" noMove="1" noResize="1" noEditPoints="1" noAdjustHandles="1" noChangeArrowheads="1" noChangeShapeType="1" noTextEdit="1"/>
              </p:cNvSpPr>
              <p:nvPr/>
            </p:nvSpPr>
            <p:spPr>
              <a:xfrm>
                <a:off x="4655574" y="5548234"/>
                <a:ext cx="2558777" cy="436658"/>
              </a:xfrm>
              <a:prstGeom prst="rect">
                <a:avLst/>
              </a:prstGeom>
              <a:blipFill>
                <a:blip r:embed="rId4"/>
                <a:stretch>
                  <a:fillRect l="-1909" t="-5556" b="-18056"/>
                </a:stretch>
              </a:blipFill>
            </p:spPr>
            <p:txBody>
              <a:bodyPr/>
              <a:lstStyle/>
              <a:p>
                <a:r>
                  <a:rPr lang="it-IT">
                    <a:noFill/>
                  </a:rPr>
                  <a:t> </a:t>
                </a:r>
              </a:p>
            </p:txBody>
          </p:sp>
        </mc:Fallback>
      </mc:AlternateContent>
      <p:sp>
        <p:nvSpPr>
          <p:cNvPr id="8" name="CasellaDiTesto 7">
            <a:extLst>
              <a:ext uri="{FF2B5EF4-FFF2-40B4-BE49-F238E27FC236}">
                <a16:creationId xmlns:a16="http://schemas.microsoft.com/office/drawing/2014/main" id="{FC20579C-548C-AE6B-A980-662AC8A009E9}"/>
              </a:ext>
            </a:extLst>
          </p:cNvPr>
          <p:cNvSpPr txBox="1"/>
          <p:nvPr/>
        </p:nvSpPr>
        <p:spPr>
          <a:xfrm>
            <a:off x="2048059" y="4315423"/>
            <a:ext cx="3179075" cy="369332"/>
          </a:xfrm>
          <a:prstGeom prst="rect">
            <a:avLst/>
          </a:prstGeom>
          <a:noFill/>
        </p:spPr>
        <p:txBody>
          <a:bodyPr wrap="none" rtlCol="0">
            <a:spAutoFit/>
          </a:bodyPr>
          <a:lstStyle/>
          <a:p>
            <a:r>
              <a:rPr lang="it-IT" dirty="0"/>
              <a:t>La funzione di domanda e </a:t>
            </a:r>
          </a:p>
        </p:txBody>
      </p:sp>
      <p:sp>
        <p:nvSpPr>
          <p:cNvPr id="9" name="CasellaDiTesto 8">
            <a:extLst>
              <a:ext uri="{FF2B5EF4-FFF2-40B4-BE49-F238E27FC236}">
                <a16:creationId xmlns:a16="http://schemas.microsoft.com/office/drawing/2014/main" id="{2C43D02D-1D50-F298-7324-2907E8485E4B}"/>
              </a:ext>
            </a:extLst>
          </p:cNvPr>
          <p:cNvSpPr txBox="1"/>
          <p:nvPr/>
        </p:nvSpPr>
        <p:spPr>
          <a:xfrm>
            <a:off x="2048058" y="6156806"/>
            <a:ext cx="5213287" cy="369332"/>
          </a:xfrm>
          <a:prstGeom prst="rect">
            <a:avLst/>
          </a:prstGeom>
          <a:noFill/>
        </p:spPr>
        <p:txBody>
          <a:bodyPr wrap="none" rtlCol="0">
            <a:spAutoFit/>
          </a:bodyPr>
          <a:lstStyle/>
          <a:p>
            <a:r>
              <a:rPr lang="it-IT" dirty="0"/>
              <a:t>Le funzioni dei costi totali delle due imprese.</a:t>
            </a:r>
          </a:p>
        </p:txBody>
      </p:sp>
    </p:spTree>
    <p:extLst>
      <p:ext uri="{BB962C8B-B14F-4D97-AF65-F5344CB8AC3E}">
        <p14:creationId xmlns:p14="http://schemas.microsoft.com/office/powerpoint/2010/main" val="2320006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4160A7-A1F3-5D19-D3C0-36218FAD67C0}"/>
              </a:ext>
            </a:extLst>
          </p:cNvPr>
          <p:cNvSpPr>
            <a:spLocks noGrp="1"/>
          </p:cNvSpPr>
          <p:nvPr>
            <p:ph type="title"/>
          </p:nvPr>
        </p:nvSpPr>
        <p:spPr/>
        <p:txBody>
          <a:bodyPr/>
          <a:lstStyle/>
          <a:p>
            <a:r>
              <a:rPr lang="it-IT" dirty="0"/>
              <a:t>ESERCIZIO 1 </a:t>
            </a:r>
          </a:p>
        </p:txBody>
      </p:sp>
      <p:sp>
        <p:nvSpPr>
          <p:cNvPr id="3" name="Segnaposto contenuto 2">
            <a:extLst>
              <a:ext uri="{FF2B5EF4-FFF2-40B4-BE49-F238E27FC236}">
                <a16:creationId xmlns:a16="http://schemas.microsoft.com/office/drawing/2014/main" id="{40390C4F-B8BA-ED1A-CD2D-4A1858028F17}"/>
              </a:ext>
            </a:extLst>
          </p:cNvPr>
          <p:cNvSpPr>
            <a:spLocks noGrp="1"/>
          </p:cNvSpPr>
          <p:nvPr>
            <p:ph idx="1"/>
          </p:nvPr>
        </p:nvSpPr>
        <p:spPr/>
        <p:txBody>
          <a:bodyPr>
            <a:normAutofit lnSpcReduction="10000"/>
          </a:bodyPr>
          <a:lstStyle/>
          <a:p>
            <a:r>
              <a:rPr lang="it-IT" dirty="0"/>
              <a:t>Si determinino:</a:t>
            </a:r>
          </a:p>
          <a:p>
            <a:pPr marL="342900" indent="-342900">
              <a:buAutoNum type="arabicParenR"/>
            </a:pPr>
            <a:r>
              <a:rPr lang="it-IT" dirty="0"/>
              <a:t>Le funzioni di reazione, le quantità prodotte e i profitti di ciascuna impresa, nonché il prezzo, la quantità e i profitti dell’intero settore;</a:t>
            </a:r>
          </a:p>
          <a:p>
            <a:pPr marL="342900" indent="-342900">
              <a:buAutoNum type="arabicParenR"/>
            </a:pPr>
            <a:r>
              <a:rPr lang="it-IT" dirty="0"/>
              <a:t>Il prezzo, la quantità prodotta e l’ammontare dei profitti se le imprese formano un cartello e si comportano come un’unica impresa monopolistica. Se ne discutano, in poche righe, le differenze a livello dell’intero settore rispetto al caso precedente.</a:t>
            </a:r>
          </a:p>
        </p:txBody>
      </p:sp>
    </p:spTree>
    <p:extLst>
      <p:ext uri="{BB962C8B-B14F-4D97-AF65-F5344CB8AC3E}">
        <p14:creationId xmlns:p14="http://schemas.microsoft.com/office/powerpoint/2010/main" val="4176090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B3F3BA-E6DF-0232-7CBC-CEA1696FAA20}"/>
              </a:ext>
            </a:extLst>
          </p:cNvPr>
          <p:cNvSpPr>
            <a:spLocks noGrp="1"/>
          </p:cNvSpPr>
          <p:nvPr>
            <p:ph type="title"/>
          </p:nvPr>
        </p:nvSpPr>
        <p:spPr/>
        <p:txBody>
          <a:bodyPr/>
          <a:lstStyle/>
          <a:p>
            <a:r>
              <a:rPr lang="it-IT" dirty="0"/>
              <a:t>ESERCIZIO 1</a:t>
            </a:r>
          </a:p>
        </p:txBody>
      </p:sp>
      <p:sp>
        <p:nvSpPr>
          <p:cNvPr id="3" name="Segnaposto contenuto 2">
            <a:extLst>
              <a:ext uri="{FF2B5EF4-FFF2-40B4-BE49-F238E27FC236}">
                <a16:creationId xmlns:a16="http://schemas.microsoft.com/office/drawing/2014/main" id="{980C377F-F9BE-CBBA-53BB-AE851ADCE3D5}"/>
              </a:ext>
            </a:extLst>
          </p:cNvPr>
          <p:cNvSpPr>
            <a:spLocks noGrp="1"/>
          </p:cNvSpPr>
          <p:nvPr>
            <p:ph idx="1"/>
          </p:nvPr>
        </p:nvSpPr>
        <p:spPr>
          <a:xfrm>
            <a:off x="1920240" y="2312276"/>
            <a:ext cx="8770571" cy="2758236"/>
          </a:xfrm>
        </p:spPr>
        <p:txBody>
          <a:bodyPr/>
          <a:lstStyle/>
          <a:p>
            <a:pPr marL="342900" indent="-342900">
              <a:buAutoNum type="arabicParenR"/>
            </a:pPr>
            <a:r>
              <a:rPr lang="it-IT" dirty="0"/>
              <a:t>Nel modello di </a:t>
            </a:r>
            <a:r>
              <a:rPr lang="it-IT" dirty="0" err="1"/>
              <a:t>Cournot</a:t>
            </a:r>
            <a:r>
              <a:rPr lang="it-IT" dirty="0"/>
              <a:t> ogni impresa imposta la propria strategia costruendo una funzione di reazione attraverso la quale stabilisce le quantità da produrre in base alla scelta effettuata dall’impresa concorrente.</a:t>
            </a:r>
          </a:p>
          <a:p>
            <a:r>
              <a:rPr lang="it-IT" dirty="0"/>
              <a:t>Ogni impresa osserva una funzione di domanda espressa rispetto alle quantità complessivamente prodotte </a:t>
            </a:r>
          </a:p>
        </p:txBody>
      </p:sp>
      <p:sp>
        <p:nvSpPr>
          <p:cNvPr id="4" name="Esplosione: 14 punte 3">
            <a:extLst>
              <a:ext uri="{FF2B5EF4-FFF2-40B4-BE49-F238E27FC236}">
                <a16:creationId xmlns:a16="http://schemas.microsoft.com/office/drawing/2014/main" id="{3771E99E-A713-0C69-2E39-A9F5B5E61EAA}"/>
              </a:ext>
            </a:extLst>
          </p:cNvPr>
          <p:cNvSpPr/>
          <p:nvPr/>
        </p:nvSpPr>
        <p:spPr>
          <a:xfrm rot="1508348">
            <a:off x="8468319" y="5398"/>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B032EFA0-167D-2154-61FC-E8DD5AF427DB}"/>
                  </a:ext>
                </a:extLst>
              </p:cNvPr>
              <p:cNvSpPr txBox="1"/>
              <p:nvPr/>
            </p:nvSpPr>
            <p:spPr>
              <a:xfrm>
                <a:off x="3898491" y="5106908"/>
                <a:ext cx="5126212" cy="80663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𝑄</m:t>
                          </m:r>
                        </m:e>
                        <m:sub>
                          <m:r>
                            <a:rPr lang="it-IT" sz="2800" b="0" i="1" smtClean="0">
                              <a:latin typeface="Cambria Math" panose="02040503050406030204" pitchFamily="18" charset="0"/>
                            </a:rPr>
                            <m:t>𝑑</m:t>
                          </m:r>
                        </m:sub>
                      </m:sSub>
                      <m:r>
                        <a:rPr lang="it-IT" sz="2800" b="0" i="1" smtClean="0">
                          <a:latin typeface="Cambria Math" panose="02040503050406030204" pitchFamily="18" charset="0"/>
                        </a:rPr>
                        <m:t>=50−</m:t>
                      </m:r>
                      <m:f>
                        <m:fPr>
                          <m:ctrlPr>
                            <a:rPr lang="it-IT" sz="2800" b="0" i="1" smtClean="0">
                              <a:latin typeface="Cambria Math" panose="02040503050406030204" pitchFamily="18" charset="0"/>
                            </a:rPr>
                          </m:ctrlPr>
                        </m:fPr>
                        <m:num>
                          <m:r>
                            <a:rPr lang="it-IT" sz="2800" b="0" i="1" smtClean="0">
                              <a:latin typeface="Cambria Math" panose="02040503050406030204" pitchFamily="18" charset="0"/>
                            </a:rPr>
                            <m:t>1</m:t>
                          </m:r>
                        </m:num>
                        <m:den>
                          <m:r>
                            <a:rPr lang="it-IT" sz="2800" b="0" i="1" smtClean="0">
                              <a:latin typeface="Cambria Math" panose="02040503050406030204" pitchFamily="18" charset="0"/>
                            </a:rPr>
                            <m:t>4</m:t>
                          </m:r>
                        </m:den>
                      </m:f>
                      <m:r>
                        <a:rPr lang="it-IT" sz="2800" b="0" i="1" smtClean="0">
                          <a:latin typeface="Cambria Math" panose="02040503050406030204" pitchFamily="18" charset="0"/>
                        </a:rPr>
                        <m:t>𝑝</m:t>
                      </m:r>
                      <m:r>
                        <a:rPr lang="it-IT" sz="2800" b="0" i="1" smtClean="0">
                          <a:latin typeface="Cambria Math" panose="02040503050406030204" pitchFamily="18" charset="0"/>
                          <a:ea typeface="Cambria Math" panose="02040503050406030204" pitchFamily="18" charset="0"/>
                        </a:rPr>
                        <m:t>⇒</m:t>
                      </m:r>
                      <m:r>
                        <a:rPr lang="it-IT" sz="2800" b="0" i="1" smtClean="0">
                          <a:latin typeface="Cambria Math" panose="02040503050406030204" pitchFamily="18" charset="0"/>
                          <a:ea typeface="Cambria Math" panose="02040503050406030204" pitchFamily="18" charset="0"/>
                        </a:rPr>
                        <m:t>𝑝</m:t>
                      </m:r>
                      <m:r>
                        <a:rPr lang="it-IT" sz="2800" b="0" i="1" smtClean="0">
                          <a:latin typeface="Cambria Math" panose="02040503050406030204" pitchFamily="18" charset="0"/>
                          <a:ea typeface="Cambria Math" panose="02040503050406030204" pitchFamily="18" charset="0"/>
                        </a:rPr>
                        <m:t>=200−4</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𝑄</m:t>
                          </m:r>
                        </m:e>
                        <m:sub>
                          <m:r>
                            <a:rPr lang="it-IT" sz="2800" b="0" i="1" smtClean="0">
                              <a:latin typeface="Cambria Math" panose="02040503050406030204" pitchFamily="18" charset="0"/>
                              <a:ea typeface="Cambria Math" panose="02040503050406030204" pitchFamily="18" charset="0"/>
                            </a:rPr>
                            <m:t>𝑑</m:t>
                          </m:r>
                        </m:sub>
                      </m:sSub>
                    </m:oMath>
                  </m:oMathPara>
                </a14:m>
                <a:endParaRPr lang="it-IT" sz="2800" dirty="0"/>
              </a:p>
            </p:txBody>
          </p:sp>
        </mc:Choice>
        <mc:Fallback xmlns="">
          <p:sp>
            <p:nvSpPr>
              <p:cNvPr id="5" name="CasellaDiTesto 4">
                <a:extLst>
                  <a:ext uri="{FF2B5EF4-FFF2-40B4-BE49-F238E27FC236}">
                    <a16:creationId xmlns:a16="http://schemas.microsoft.com/office/drawing/2014/main" id="{B032EFA0-167D-2154-61FC-E8DD5AF427DB}"/>
                  </a:ext>
                </a:extLst>
              </p:cNvPr>
              <p:cNvSpPr txBox="1">
                <a:spLocks noRot="1" noChangeAspect="1" noMove="1" noResize="1" noEditPoints="1" noAdjustHandles="1" noChangeArrowheads="1" noChangeShapeType="1" noTextEdit="1"/>
              </p:cNvSpPr>
              <p:nvPr/>
            </p:nvSpPr>
            <p:spPr>
              <a:xfrm>
                <a:off x="3898491" y="5106908"/>
                <a:ext cx="5126212" cy="806631"/>
              </a:xfrm>
              <a:prstGeom prst="rect">
                <a:avLst/>
              </a:prstGeom>
              <a:blipFill>
                <a:blip r:embed="rId2"/>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2312246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68FDDA-AC72-0B38-A6F2-168B967D3B71}"/>
              </a:ext>
            </a:extLst>
          </p:cNvPr>
          <p:cNvSpPr>
            <a:spLocks noGrp="1"/>
          </p:cNvSpPr>
          <p:nvPr>
            <p:ph type="title"/>
          </p:nvPr>
        </p:nvSpPr>
        <p:spPr/>
        <p:txBody>
          <a:bodyPr/>
          <a:lstStyle/>
          <a:p>
            <a:r>
              <a:rPr lang="it-IT" dirty="0"/>
              <a:t>ESERCIZIO 1</a:t>
            </a:r>
          </a:p>
        </p:txBody>
      </p:sp>
      <p:sp>
        <p:nvSpPr>
          <p:cNvPr id="3" name="Segnaposto contenuto 2">
            <a:extLst>
              <a:ext uri="{FF2B5EF4-FFF2-40B4-BE49-F238E27FC236}">
                <a16:creationId xmlns:a16="http://schemas.microsoft.com/office/drawing/2014/main" id="{FC8E6562-32A0-6411-C9E4-BEEB627A2822}"/>
              </a:ext>
            </a:extLst>
          </p:cNvPr>
          <p:cNvSpPr>
            <a:spLocks noGrp="1"/>
          </p:cNvSpPr>
          <p:nvPr>
            <p:ph idx="1"/>
          </p:nvPr>
        </p:nvSpPr>
        <p:spPr>
          <a:xfrm>
            <a:off x="1920240" y="2312276"/>
            <a:ext cx="8770571" cy="1001195"/>
          </a:xfrm>
        </p:spPr>
        <p:txBody>
          <a:bodyPr/>
          <a:lstStyle/>
          <a:p>
            <a:r>
              <a:rPr lang="it-IT" dirty="0"/>
              <a:t>Trasformiamo in funzione delle quantità singolarmente prodotte dalle imprese:</a:t>
            </a:r>
          </a:p>
        </p:txBody>
      </p:sp>
      <p:sp>
        <p:nvSpPr>
          <p:cNvPr id="4" name="Esplosione: 14 punte 3">
            <a:extLst>
              <a:ext uri="{FF2B5EF4-FFF2-40B4-BE49-F238E27FC236}">
                <a16:creationId xmlns:a16="http://schemas.microsoft.com/office/drawing/2014/main" id="{FF6CCCB9-7922-5A23-0DD1-3177AA40D0D7}"/>
              </a:ext>
            </a:extLst>
          </p:cNvPr>
          <p:cNvSpPr/>
          <p:nvPr/>
        </p:nvSpPr>
        <p:spPr>
          <a:xfrm rot="1508348">
            <a:off x="8468319" y="5398"/>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F2FE7C42-0E09-7DC4-226D-BCE60836F2D1}"/>
                  </a:ext>
                </a:extLst>
              </p:cNvPr>
              <p:cNvSpPr txBox="1"/>
              <p:nvPr/>
            </p:nvSpPr>
            <p:spPr>
              <a:xfrm>
                <a:off x="3156155" y="3332661"/>
                <a:ext cx="6135328" cy="52322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ea typeface="Cambria Math" panose="02040503050406030204" pitchFamily="18" charset="0"/>
                        </a:rPr>
                        <m:t>𝑝</m:t>
                      </m:r>
                      <m:r>
                        <a:rPr lang="it-IT" sz="2800" b="0" i="1" smtClean="0">
                          <a:latin typeface="Cambria Math" panose="02040503050406030204" pitchFamily="18" charset="0"/>
                          <a:ea typeface="Cambria Math" panose="02040503050406030204" pitchFamily="18" charset="0"/>
                        </a:rPr>
                        <m:t>=200−4(</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Sub>
                      <m:r>
                        <a:rPr lang="it-IT" sz="2800" b="0" i="1" smtClean="0">
                          <a:latin typeface="Cambria Math" panose="02040503050406030204" pitchFamily="18" charset="0"/>
                          <a:ea typeface="Cambria Math" panose="02040503050406030204" pitchFamily="18" charset="0"/>
                        </a:rPr>
                        <m:t>+</m:t>
                      </m:r>
                      <m:sSub>
                        <m:sSubPr>
                          <m:ctrlPr>
                            <a:rPr lang="it-IT" sz="2800" i="1">
                              <a:latin typeface="Cambria Math" panose="02040503050406030204" pitchFamily="18" charset="0"/>
                              <a:ea typeface="Cambria Math" panose="02040503050406030204" pitchFamily="18" charset="0"/>
                            </a:rPr>
                          </m:ctrlPr>
                        </m:sSubPr>
                        <m:e>
                          <m:r>
                            <a:rPr lang="it-IT" sz="2800" i="1">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2</m:t>
                          </m:r>
                        </m:sub>
                      </m:sSub>
                      <m:r>
                        <a:rPr lang="it-IT" sz="2800" b="0" i="1" smtClean="0">
                          <a:latin typeface="Cambria Math" panose="02040503050406030204" pitchFamily="18" charset="0"/>
                          <a:ea typeface="Cambria Math" panose="02040503050406030204" pitchFamily="18" charset="0"/>
                        </a:rPr>
                        <m:t>)</m:t>
                      </m:r>
                    </m:oMath>
                  </m:oMathPara>
                </a14:m>
                <a:endParaRPr lang="it-IT" sz="2800" dirty="0"/>
              </a:p>
            </p:txBody>
          </p:sp>
        </mc:Choice>
        <mc:Fallback xmlns="">
          <p:sp>
            <p:nvSpPr>
              <p:cNvPr id="6" name="CasellaDiTesto 5">
                <a:extLst>
                  <a:ext uri="{FF2B5EF4-FFF2-40B4-BE49-F238E27FC236}">
                    <a16:creationId xmlns:a16="http://schemas.microsoft.com/office/drawing/2014/main" id="{F2FE7C42-0E09-7DC4-226D-BCE60836F2D1}"/>
                  </a:ext>
                </a:extLst>
              </p:cNvPr>
              <p:cNvSpPr txBox="1">
                <a:spLocks noRot="1" noChangeAspect="1" noMove="1" noResize="1" noEditPoints="1" noAdjustHandles="1" noChangeArrowheads="1" noChangeShapeType="1" noTextEdit="1"/>
              </p:cNvSpPr>
              <p:nvPr/>
            </p:nvSpPr>
            <p:spPr>
              <a:xfrm>
                <a:off x="3156155" y="3332661"/>
                <a:ext cx="6135328" cy="523220"/>
              </a:xfrm>
              <a:prstGeom prst="rect">
                <a:avLst/>
              </a:prstGeom>
              <a:blipFill>
                <a:blip r:embed="rId2"/>
                <a:stretch>
                  <a:fillRect b="-15116"/>
                </a:stretch>
              </a:blipFill>
            </p:spPr>
            <p:txBody>
              <a:bodyPr/>
              <a:lstStyle/>
              <a:p>
                <a:r>
                  <a:rPr lang="it-IT">
                    <a:noFill/>
                  </a:rPr>
                  <a:t> </a:t>
                </a:r>
              </a:p>
            </p:txBody>
          </p:sp>
        </mc:Fallback>
      </mc:AlternateContent>
      <p:sp>
        <p:nvSpPr>
          <p:cNvPr id="7" name="Segnaposto contenuto 2">
            <a:extLst>
              <a:ext uri="{FF2B5EF4-FFF2-40B4-BE49-F238E27FC236}">
                <a16:creationId xmlns:a16="http://schemas.microsoft.com/office/drawing/2014/main" id="{EE764832-6F9D-242F-5D92-E54B18315F97}"/>
              </a:ext>
            </a:extLst>
          </p:cNvPr>
          <p:cNvSpPr txBox="1">
            <a:spLocks/>
          </p:cNvSpPr>
          <p:nvPr/>
        </p:nvSpPr>
        <p:spPr>
          <a:xfrm>
            <a:off x="1920240" y="3838258"/>
            <a:ext cx="8770571" cy="1001195"/>
          </a:xfrm>
          <a:prstGeom prst="rect">
            <a:avLst/>
          </a:prstGeom>
        </p:spPr>
        <p:txBody>
          <a:bodyPr vert="horz" lIns="109728" tIns="109728" rIns="109728" bIns="91440" rtlCol="0">
            <a:normAutofit/>
          </a:bodyPr>
          <a:lst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it-IT" dirty="0"/>
              <a:t>Ogni impresa vuole massimizzare il profitto e per questo impone la condizione di ottimo:</a:t>
            </a:r>
          </a:p>
        </p:txBody>
      </p:sp>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201A44B6-F210-2CF1-3A1C-D8D174727371}"/>
                  </a:ext>
                </a:extLst>
              </p:cNvPr>
              <p:cNvSpPr txBox="1"/>
              <p:nvPr/>
            </p:nvSpPr>
            <p:spPr>
              <a:xfrm>
                <a:off x="5186516" y="5364240"/>
                <a:ext cx="167174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𝑀𝑅</m:t>
                      </m:r>
                      <m:r>
                        <a:rPr lang="it-IT" sz="2800" b="0" i="1" smtClean="0">
                          <a:latin typeface="Cambria Math" panose="02040503050406030204" pitchFamily="18" charset="0"/>
                        </a:rPr>
                        <m:t>=</m:t>
                      </m:r>
                      <m:r>
                        <a:rPr lang="it-IT" sz="2800" b="0" i="1" smtClean="0">
                          <a:latin typeface="Cambria Math" panose="02040503050406030204" pitchFamily="18" charset="0"/>
                        </a:rPr>
                        <m:t>𝑀𝐶</m:t>
                      </m:r>
                    </m:oMath>
                  </m:oMathPara>
                </a14:m>
                <a:endParaRPr lang="it-IT" sz="2800" dirty="0"/>
              </a:p>
            </p:txBody>
          </p:sp>
        </mc:Choice>
        <mc:Fallback xmlns="">
          <p:sp>
            <p:nvSpPr>
              <p:cNvPr id="8" name="CasellaDiTesto 7">
                <a:extLst>
                  <a:ext uri="{FF2B5EF4-FFF2-40B4-BE49-F238E27FC236}">
                    <a16:creationId xmlns:a16="http://schemas.microsoft.com/office/drawing/2014/main" id="{201A44B6-F210-2CF1-3A1C-D8D174727371}"/>
                  </a:ext>
                </a:extLst>
              </p:cNvPr>
              <p:cNvSpPr txBox="1">
                <a:spLocks noRot="1" noChangeAspect="1" noMove="1" noResize="1" noEditPoints="1" noAdjustHandles="1" noChangeArrowheads="1" noChangeShapeType="1" noTextEdit="1"/>
              </p:cNvSpPr>
              <p:nvPr/>
            </p:nvSpPr>
            <p:spPr>
              <a:xfrm>
                <a:off x="5186516" y="5364240"/>
                <a:ext cx="1671740" cy="430887"/>
              </a:xfrm>
              <a:prstGeom prst="rect">
                <a:avLst/>
              </a:prstGeom>
              <a:blipFill>
                <a:blip r:embed="rId3"/>
                <a:stretch>
                  <a:fillRect l="-3285" r="-2190"/>
                </a:stretch>
              </a:blipFill>
            </p:spPr>
            <p:txBody>
              <a:bodyPr/>
              <a:lstStyle/>
              <a:p>
                <a:r>
                  <a:rPr lang="it-IT">
                    <a:noFill/>
                  </a:rPr>
                  <a:t> </a:t>
                </a:r>
              </a:p>
            </p:txBody>
          </p:sp>
        </mc:Fallback>
      </mc:AlternateContent>
    </p:spTree>
    <p:extLst>
      <p:ext uri="{BB962C8B-B14F-4D97-AF65-F5344CB8AC3E}">
        <p14:creationId xmlns:p14="http://schemas.microsoft.com/office/powerpoint/2010/main" val="229034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07B8BE-D114-9E77-8CCF-56FAF5AF68A9}"/>
              </a:ext>
            </a:extLst>
          </p:cNvPr>
          <p:cNvSpPr>
            <a:spLocks noGrp="1"/>
          </p:cNvSpPr>
          <p:nvPr>
            <p:ph type="title"/>
          </p:nvPr>
        </p:nvSpPr>
        <p:spPr/>
        <p:txBody>
          <a:bodyPr/>
          <a:lstStyle/>
          <a:p>
            <a:r>
              <a:rPr lang="it-IT" dirty="0"/>
              <a:t>ESERCIZIO 1</a:t>
            </a:r>
          </a:p>
        </p:txBody>
      </p:sp>
      <p:sp>
        <p:nvSpPr>
          <p:cNvPr id="3" name="Segnaposto contenuto 2">
            <a:extLst>
              <a:ext uri="{FF2B5EF4-FFF2-40B4-BE49-F238E27FC236}">
                <a16:creationId xmlns:a16="http://schemas.microsoft.com/office/drawing/2014/main" id="{10A00E0F-AB3E-176F-9AF6-8F9673597B29}"/>
              </a:ext>
            </a:extLst>
          </p:cNvPr>
          <p:cNvSpPr>
            <a:spLocks noGrp="1"/>
          </p:cNvSpPr>
          <p:nvPr>
            <p:ph idx="1"/>
          </p:nvPr>
        </p:nvSpPr>
        <p:spPr>
          <a:xfrm>
            <a:off x="1920240" y="2312276"/>
            <a:ext cx="8770571" cy="2230227"/>
          </a:xfrm>
        </p:spPr>
        <p:txBody>
          <a:bodyPr/>
          <a:lstStyle/>
          <a:p>
            <a:r>
              <a:rPr lang="it-IT" dirty="0"/>
              <a:t>In questo caso però il ricavo marginale è funzione della decisione adottata dalle imprese concorrenti. Avremo quindi per l’impresa 1 la seguente situazione; la sua funzione di domanda dipende dalle quantità prodotte dell’impresa 2, così come il suo ricavo marginale:</a:t>
            </a:r>
          </a:p>
        </p:txBody>
      </p:sp>
      <p:sp>
        <p:nvSpPr>
          <p:cNvPr id="4" name="Esplosione: 14 punte 3">
            <a:extLst>
              <a:ext uri="{FF2B5EF4-FFF2-40B4-BE49-F238E27FC236}">
                <a16:creationId xmlns:a16="http://schemas.microsoft.com/office/drawing/2014/main" id="{EE535DEE-A346-6DA4-2BF1-11BE821B47AE}"/>
              </a:ext>
            </a:extLst>
          </p:cNvPr>
          <p:cNvSpPr/>
          <p:nvPr/>
        </p:nvSpPr>
        <p:spPr>
          <a:xfrm rot="1508348">
            <a:off x="8468319" y="5398"/>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35D2AB6F-7547-8AB2-B9DD-07A7D1186D75}"/>
                  </a:ext>
                </a:extLst>
              </p:cNvPr>
              <p:cNvSpPr txBox="1"/>
              <p:nvPr/>
            </p:nvSpPr>
            <p:spPr>
              <a:xfrm>
                <a:off x="5055619" y="4213895"/>
                <a:ext cx="2080762" cy="8905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𝑀𝑅</m:t>
                          </m:r>
                        </m:e>
                        <m:sub>
                          <m:r>
                            <a:rPr lang="it-IT" sz="2800" b="0" i="1" smtClean="0">
                              <a:latin typeface="Cambria Math" panose="02040503050406030204" pitchFamily="18" charset="0"/>
                            </a:rPr>
                            <m:t>1</m:t>
                          </m:r>
                        </m:sub>
                      </m:sSub>
                      <m:r>
                        <a:rPr lang="it-IT" sz="2800" b="0" i="1" smtClean="0">
                          <a:latin typeface="Cambria Math" panose="02040503050406030204" pitchFamily="18" charset="0"/>
                        </a:rPr>
                        <m:t>=</m:t>
                      </m:r>
                      <m:f>
                        <m:fPr>
                          <m:ctrlPr>
                            <a:rPr lang="it-IT" sz="2800" b="0" i="1" smtClean="0">
                              <a:latin typeface="Cambria Math" panose="02040503050406030204" pitchFamily="18" charset="0"/>
                            </a:rPr>
                          </m:ctrlPr>
                        </m:fPr>
                        <m:num>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𝑑𝑇𝑅</m:t>
                              </m:r>
                            </m:e>
                            <m:sub>
                              <m:r>
                                <a:rPr lang="it-IT" sz="2800" b="0" i="1" smtClean="0">
                                  <a:latin typeface="Cambria Math" panose="02040503050406030204" pitchFamily="18" charset="0"/>
                                </a:rPr>
                                <m:t>1</m:t>
                              </m:r>
                            </m:sub>
                          </m:sSub>
                        </m:num>
                        <m:den>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1</m:t>
                              </m:r>
                            </m:sub>
                          </m:sSub>
                        </m:den>
                      </m:f>
                    </m:oMath>
                  </m:oMathPara>
                </a14:m>
                <a:endParaRPr lang="it-IT" sz="2800" dirty="0"/>
              </a:p>
            </p:txBody>
          </p:sp>
        </mc:Choice>
        <mc:Fallback xmlns="">
          <p:sp>
            <p:nvSpPr>
              <p:cNvPr id="5" name="CasellaDiTesto 4">
                <a:extLst>
                  <a:ext uri="{FF2B5EF4-FFF2-40B4-BE49-F238E27FC236}">
                    <a16:creationId xmlns:a16="http://schemas.microsoft.com/office/drawing/2014/main" id="{35D2AB6F-7547-8AB2-B9DD-07A7D1186D75}"/>
                  </a:ext>
                </a:extLst>
              </p:cNvPr>
              <p:cNvSpPr txBox="1">
                <a:spLocks noRot="1" noChangeAspect="1" noMove="1" noResize="1" noEditPoints="1" noAdjustHandles="1" noChangeArrowheads="1" noChangeShapeType="1" noTextEdit="1"/>
              </p:cNvSpPr>
              <p:nvPr/>
            </p:nvSpPr>
            <p:spPr>
              <a:xfrm>
                <a:off x="5055619" y="4213895"/>
                <a:ext cx="2080762" cy="890565"/>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018A7538-22C3-E333-3C21-65ECA64A5D68}"/>
                  </a:ext>
                </a:extLst>
              </p:cNvPr>
              <p:cNvSpPr txBox="1"/>
              <p:nvPr/>
            </p:nvSpPr>
            <p:spPr>
              <a:xfrm>
                <a:off x="3375513" y="5282960"/>
                <a:ext cx="6135328" cy="52322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𝑇𝑅</m:t>
                          </m:r>
                        </m:e>
                        <m:sub>
                          <m:r>
                            <a:rPr lang="it-IT" sz="2800" b="0" i="1" smtClean="0">
                              <a:latin typeface="Cambria Math" panose="02040503050406030204" pitchFamily="18" charset="0"/>
                              <a:ea typeface="Cambria Math" panose="02040503050406030204" pitchFamily="18" charset="0"/>
                            </a:rPr>
                            <m:t>1</m:t>
                          </m:r>
                        </m:sub>
                      </m:sSub>
                      <m:r>
                        <a:rPr lang="it-IT" sz="2800" b="0" i="1" smtClean="0">
                          <a:latin typeface="Cambria Math" panose="02040503050406030204" pitchFamily="18" charset="0"/>
                          <a:ea typeface="Cambria Math" panose="02040503050406030204" pitchFamily="18" charset="0"/>
                        </a:rPr>
                        <m:t>=200−4(</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Sub>
                      <m:r>
                        <a:rPr lang="it-IT" sz="2800" b="0" i="1" smtClean="0">
                          <a:latin typeface="Cambria Math" panose="02040503050406030204" pitchFamily="18" charset="0"/>
                          <a:ea typeface="Cambria Math" panose="02040503050406030204" pitchFamily="18" charset="0"/>
                        </a:rPr>
                        <m:t>+</m:t>
                      </m:r>
                      <m:sSub>
                        <m:sSubPr>
                          <m:ctrlPr>
                            <a:rPr lang="it-IT" sz="2800" i="1">
                              <a:latin typeface="Cambria Math" panose="02040503050406030204" pitchFamily="18" charset="0"/>
                              <a:ea typeface="Cambria Math" panose="02040503050406030204" pitchFamily="18" charset="0"/>
                            </a:rPr>
                          </m:ctrlPr>
                        </m:sSubPr>
                        <m:e>
                          <m:r>
                            <a:rPr lang="it-IT" sz="2800" i="1">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2</m:t>
                          </m:r>
                        </m:sub>
                      </m:sSub>
                      <m:r>
                        <a:rPr lang="it-IT" sz="2800" b="0" i="1" smtClean="0">
                          <a:latin typeface="Cambria Math" panose="02040503050406030204" pitchFamily="18" charset="0"/>
                          <a:ea typeface="Cambria Math" panose="02040503050406030204" pitchFamily="18" charset="0"/>
                        </a:rPr>
                        <m:t>)∙</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Sub>
                    </m:oMath>
                  </m:oMathPara>
                </a14:m>
                <a:endParaRPr lang="it-IT" sz="2800" dirty="0"/>
              </a:p>
            </p:txBody>
          </p:sp>
        </mc:Choice>
        <mc:Fallback xmlns="">
          <p:sp>
            <p:nvSpPr>
              <p:cNvPr id="7" name="CasellaDiTesto 6">
                <a:extLst>
                  <a:ext uri="{FF2B5EF4-FFF2-40B4-BE49-F238E27FC236}">
                    <a16:creationId xmlns:a16="http://schemas.microsoft.com/office/drawing/2014/main" id="{018A7538-22C3-E333-3C21-65ECA64A5D68}"/>
                  </a:ext>
                </a:extLst>
              </p:cNvPr>
              <p:cNvSpPr txBox="1">
                <a:spLocks noRot="1" noChangeAspect="1" noMove="1" noResize="1" noEditPoints="1" noAdjustHandles="1" noChangeArrowheads="1" noChangeShapeType="1" noTextEdit="1"/>
              </p:cNvSpPr>
              <p:nvPr/>
            </p:nvSpPr>
            <p:spPr>
              <a:xfrm>
                <a:off x="3375513" y="5282960"/>
                <a:ext cx="6135328" cy="523220"/>
              </a:xfrm>
              <a:prstGeom prst="rect">
                <a:avLst/>
              </a:prstGeom>
              <a:blipFill>
                <a:blip r:embed="rId3"/>
                <a:stretch>
                  <a:fillRect b="-16471"/>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24FF1740-7830-9AE2-A8ED-650FB040FED0}"/>
                  </a:ext>
                </a:extLst>
              </p:cNvPr>
              <p:cNvSpPr txBox="1"/>
              <p:nvPr/>
            </p:nvSpPr>
            <p:spPr>
              <a:xfrm>
                <a:off x="3397016" y="6010420"/>
                <a:ext cx="6135328" cy="52822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𝑇𝑅</m:t>
                          </m:r>
                        </m:e>
                        <m:sub>
                          <m:r>
                            <a:rPr lang="it-IT" sz="2800" b="0" i="1" smtClean="0">
                              <a:latin typeface="Cambria Math" panose="02040503050406030204" pitchFamily="18" charset="0"/>
                              <a:ea typeface="Cambria Math" panose="02040503050406030204" pitchFamily="18" charset="0"/>
                            </a:rPr>
                            <m:t>1</m:t>
                          </m:r>
                        </m:sub>
                      </m:sSub>
                      <m:r>
                        <a:rPr lang="it-IT" sz="2800" b="0" i="1" smtClean="0">
                          <a:latin typeface="Cambria Math" panose="02040503050406030204" pitchFamily="18" charset="0"/>
                          <a:ea typeface="Cambria Math" panose="02040503050406030204" pitchFamily="18" charset="0"/>
                        </a:rPr>
                        <m:t>=200</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Sub>
                      <m:r>
                        <a:rPr lang="it-IT" sz="2800" b="0" i="1" smtClean="0">
                          <a:latin typeface="Cambria Math" panose="02040503050406030204" pitchFamily="18" charset="0"/>
                          <a:ea typeface="Cambria Math" panose="02040503050406030204" pitchFamily="18" charset="0"/>
                        </a:rPr>
                        <m:t>−4</m:t>
                      </m:r>
                      <m:sSubSup>
                        <m:sSubSupPr>
                          <m:ctrlPr>
                            <a:rPr lang="it-IT" sz="2800" b="0" i="1" smtClean="0">
                              <a:latin typeface="Cambria Math" panose="02040503050406030204" pitchFamily="18" charset="0"/>
                              <a:ea typeface="Cambria Math" panose="02040503050406030204" pitchFamily="18" charset="0"/>
                            </a:rPr>
                          </m:ctrlPr>
                        </m:sSubSup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up>
                          <m:r>
                            <a:rPr lang="it-IT" sz="2800" b="0" i="1" smtClean="0">
                              <a:latin typeface="Cambria Math" panose="02040503050406030204" pitchFamily="18" charset="0"/>
                              <a:ea typeface="Cambria Math" panose="02040503050406030204" pitchFamily="18" charset="0"/>
                            </a:rPr>
                            <m:t>2</m:t>
                          </m:r>
                        </m:sup>
                      </m:sSubSup>
                      <m:r>
                        <a:rPr lang="it-IT" sz="2800" b="0" i="1" smtClean="0">
                          <a:latin typeface="Cambria Math" panose="02040503050406030204" pitchFamily="18" charset="0"/>
                          <a:ea typeface="Cambria Math" panose="02040503050406030204" pitchFamily="18" charset="0"/>
                        </a:rPr>
                        <m:t>−</m:t>
                      </m:r>
                      <m:sSub>
                        <m:sSubPr>
                          <m:ctrlPr>
                            <a:rPr lang="it-IT" sz="2800" i="1">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4</m:t>
                          </m:r>
                          <m:r>
                            <a:rPr lang="it-IT" sz="2800" i="1">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2</m:t>
                          </m:r>
                        </m:sub>
                      </m:sSub>
                      <m:r>
                        <a:rPr lang="it-IT" sz="2800" b="0" i="1" smtClean="0">
                          <a:latin typeface="Cambria Math" panose="02040503050406030204" pitchFamily="18" charset="0"/>
                          <a:ea typeface="Cambria Math" panose="02040503050406030204" pitchFamily="18" charset="0"/>
                        </a:rPr>
                        <m:t>∙</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Sub>
                    </m:oMath>
                  </m:oMathPara>
                </a14:m>
                <a:endParaRPr lang="it-IT" sz="2800" dirty="0"/>
              </a:p>
            </p:txBody>
          </p:sp>
        </mc:Choice>
        <mc:Fallback xmlns="">
          <p:sp>
            <p:nvSpPr>
              <p:cNvPr id="8" name="CasellaDiTesto 7">
                <a:extLst>
                  <a:ext uri="{FF2B5EF4-FFF2-40B4-BE49-F238E27FC236}">
                    <a16:creationId xmlns:a16="http://schemas.microsoft.com/office/drawing/2014/main" id="{24FF1740-7830-9AE2-A8ED-650FB040FED0}"/>
                  </a:ext>
                </a:extLst>
              </p:cNvPr>
              <p:cNvSpPr txBox="1">
                <a:spLocks noRot="1" noChangeAspect="1" noMove="1" noResize="1" noEditPoints="1" noAdjustHandles="1" noChangeArrowheads="1" noChangeShapeType="1" noTextEdit="1"/>
              </p:cNvSpPr>
              <p:nvPr/>
            </p:nvSpPr>
            <p:spPr>
              <a:xfrm>
                <a:off x="3397016" y="6010420"/>
                <a:ext cx="6135328" cy="528222"/>
              </a:xfrm>
              <a:prstGeom prst="rect">
                <a:avLst/>
              </a:prstGeom>
              <a:blipFill>
                <a:blip r:embed="rId4"/>
                <a:stretch>
                  <a:fillRect b="-5747"/>
                </a:stretch>
              </a:blipFill>
            </p:spPr>
            <p:txBody>
              <a:bodyPr/>
              <a:lstStyle/>
              <a:p>
                <a:r>
                  <a:rPr lang="it-IT">
                    <a:noFill/>
                  </a:rPr>
                  <a:t> </a:t>
                </a:r>
              </a:p>
            </p:txBody>
          </p:sp>
        </mc:Fallback>
      </mc:AlternateContent>
    </p:spTree>
    <p:extLst>
      <p:ext uri="{BB962C8B-B14F-4D97-AF65-F5344CB8AC3E}">
        <p14:creationId xmlns:p14="http://schemas.microsoft.com/office/powerpoint/2010/main" val="3267680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06DF0D4-3445-7825-E8A7-24D35202985B}"/>
              </a:ext>
            </a:extLst>
          </p:cNvPr>
          <p:cNvSpPr>
            <a:spLocks noGrp="1"/>
          </p:cNvSpPr>
          <p:nvPr>
            <p:ph idx="1"/>
          </p:nvPr>
        </p:nvSpPr>
        <p:spPr>
          <a:xfrm>
            <a:off x="1920240" y="2312276"/>
            <a:ext cx="8770571" cy="602432"/>
          </a:xfrm>
        </p:spPr>
        <p:txBody>
          <a:bodyPr/>
          <a:lstStyle/>
          <a:p>
            <a:r>
              <a:rPr lang="it-IT" dirty="0"/>
              <a:t>Mentre il costo marginale per l’impresa 1 è:</a:t>
            </a:r>
          </a:p>
        </p:txBody>
      </p:sp>
      <p:sp>
        <p:nvSpPr>
          <p:cNvPr id="4" name="Titolo 1">
            <a:extLst>
              <a:ext uri="{FF2B5EF4-FFF2-40B4-BE49-F238E27FC236}">
                <a16:creationId xmlns:a16="http://schemas.microsoft.com/office/drawing/2014/main" id="{079DADB3-BDB5-2786-36F0-C44CD55E6779}"/>
              </a:ext>
            </a:extLst>
          </p:cNvPr>
          <p:cNvSpPr>
            <a:spLocks noGrp="1"/>
          </p:cNvSpPr>
          <p:nvPr>
            <p:ph type="title"/>
          </p:nvPr>
        </p:nvSpPr>
        <p:spPr>
          <a:xfrm>
            <a:off x="1920875" y="442913"/>
            <a:ext cx="8769350" cy="1344612"/>
          </a:xfrm>
        </p:spPr>
        <p:txBody>
          <a:bodyPr/>
          <a:lstStyle/>
          <a:p>
            <a:r>
              <a:rPr lang="it-IT" dirty="0"/>
              <a:t>ESERCIZIO 1</a:t>
            </a:r>
          </a:p>
        </p:txBody>
      </p:sp>
      <p:sp>
        <p:nvSpPr>
          <p:cNvPr id="5" name="Esplosione: 14 punte 4">
            <a:extLst>
              <a:ext uri="{FF2B5EF4-FFF2-40B4-BE49-F238E27FC236}">
                <a16:creationId xmlns:a16="http://schemas.microsoft.com/office/drawing/2014/main" id="{CD703281-A31A-E1B5-083A-E50A3C8865BF}"/>
              </a:ext>
            </a:extLst>
          </p:cNvPr>
          <p:cNvSpPr/>
          <p:nvPr/>
        </p:nvSpPr>
        <p:spPr>
          <a:xfrm rot="1508348">
            <a:off x="8468319" y="5398"/>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52312AE4-6541-99D1-18DF-EC16850CA183}"/>
                  </a:ext>
                </a:extLst>
              </p:cNvPr>
              <p:cNvSpPr txBox="1"/>
              <p:nvPr/>
            </p:nvSpPr>
            <p:spPr>
              <a:xfrm>
                <a:off x="4919420" y="2911411"/>
                <a:ext cx="2688172" cy="8905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𝑀𝐶</m:t>
                          </m:r>
                        </m:e>
                        <m:sub>
                          <m:r>
                            <a:rPr lang="it-IT" sz="2800" b="0" i="1" smtClean="0">
                              <a:latin typeface="Cambria Math" panose="02040503050406030204" pitchFamily="18" charset="0"/>
                            </a:rPr>
                            <m:t>1</m:t>
                          </m:r>
                        </m:sub>
                      </m:sSub>
                      <m:r>
                        <a:rPr lang="it-IT" sz="2800" b="0" i="1" smtClean="0">
                          <a:latin typeface="Cambria Math" panose="02040503050406030204" pitchFamily="18" charset="0"/>
                        </a:rPr>
                        <m:t>=</m:t>
                      </m:r>
                      <m:f>
                        <m:fPr>
                          <m:ctrlPr>
                            <a:rPr lang="it-IT" sz="2800" b="0" i="1" smtClean="0">
                              <a:latin typeface="Cambria Math" panose="02040503050406030204" pitchFamily="18" charset="0"/>
                            </a:rPr>
                          </m:ctrlPr>
                        </m:fPr>
                        <m:num>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𝑑𝑇𝐶</m:t>
                              </m:r>
                            </m:e>
                            <m:sub>
                              <m:r>
                                <a:rPr lang="it-IT" sz="2800" b="0" i="1" smtClean="0">
                                  <a:latin typeface="Cambria Math" panose="02040503050406030204" pitchFamily="18" charset="0"/>
                                </a:rPr>
                                <m:t>1</m:t>
                              </m:r>
                            </m:sub>
                          </m:sSub>
                        </m:num>
                        <m:den>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1</m:t>
                              </m:r>
                            </m:sub>
                          </m:sSub>
                        </m:den>
                      </m:f>
                      <m:r>
                        <a:rPr lang="it-IT" sz="2800" b="0" i="1" smtClean="0">
                          <a:latin typeface="Cambria Math" panose="02040503050406030204" pitchFamily="18" charset="0"/>
                        </a:rPr>
                        <m:t>=8</m:t>
                      </m:r>
                    </m:oMath>
                  </m:oMathPara>
                </a14:m>
                <a:endParaRPr lang="it-IT" sz="2800" dirty="0"/>
              </a:p>
            </p:txBody>
          </p:sp>
        </mc:Choice>
        <mc:Fallback xmlns="">
          <p:sp>
            <p:nvSpPr>
              <p:cNvPr id="6" name="CasellaDiTesto 5">
                <a:extLst>
                  <a:ext uri="{FF2B5EF4-FFF2-40B4-BE49-F238E27FC236}">
                    <a16:creationId xmlns:a16="http://schemas.microsoft.com/office/drawing/2014/main" id="{52312AE4-6541-99D1-18DF-EC16850CA183}"/>
                  </a:ext>
                </a:extLst>
              </p:cNvPr>
              <p:cNvSpPr txBox="1">
                <a:spLocks noRot="1" noChangeAspect="1" noMove="1" noResize="1" noEditPoints="1" noAdjustHandles="1" noChangeArrowheads="1" noChangeShapeType="1" noTextEdit="1"/>
              </p:cNvSpPr>
              <p:nvPr/>
            </p:nvSpPr>
            <p:spPr>
              <a:xfrm>
                <a:off x="4919420" y="2911411"/>
                <a:ext cx="2688172" cy="890565"/>
              </a:xfrm>
              <a:prstGeom prst="rect">
                <a:avLst/>
              </a:prstGeom>
              <a:blipFill>
                <a:blip r:embed="rId2"/>
                <a:stretch>
                  <a:fillRect/>
                </a:stretch>
              </a:blipFill>
            </p:spPr>
            <p:txBody>
              <a:bodyPr/>
              <a:lstStyle/>
              <a:p>
                <a:r>
                  <a:rPr lang="it-IT">
                    <a:noFill/>
                  </a:rPr>
                  <a:t> </a:t>
                </a:r>
              </a:p>
            </p:txBody>
          </p:sp>
        </mc:Fallback>
      </mc:AlternateContent>
      <p:sp>
        <p:nvSpPr>
          <p:cNvPr id="7" name="Segnaposto contenuto 2">
            <a:extLst>
              <a:ext uri="{FF2B5EF4-FFF2-40B4-BE49-F238E27FC236}">
                <a16:creationId xmlns:a16="http://schemas.microsoft.com/office/drawing/2014/main" id="{4EA801B1-65E4-CC21-14E6-93036E9C2A59}"/>
              </a:ext>
            </a:extLst>
          </p:cNvPr>
          <p:cNvSpPr txBox="1">
            <a:spLocks/>
          </p:cNvSpPr>
          <p:nvPr/>
        </p:nvSpPr>
        <p:spPr>
          <a:xfrm>
            <a:off x="1919654" y="3743113"/>
            <a:ext cx="8770571" cy="602432"/>
          </a:xfrm>
          <a:prstGeom prst="rect">
            <a:avLst/>
          </a:prstGeom>
        </p:spPr>
        <p:txBody>
          <a:bodyPr vert="horz" lIns="109728" tIns="109728" rIns="109728" bIns="91440" rtlCol="0">
            <a:normAutofit/>
          </a:bodyPr>
          <a:lst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it-IT" dirty="0"/>
              <a:t>Imponiamo la condizione di massimo profitto ed avremo:</a:t>
            </a:r>
          </a:p>
        </p:txBody>
      </p:sp>
      <mc:AlternateContent xmlns:mc="http://schemas.openxmlformats.org/markup-compatibility/2006" xmlns:a14="http://schemas.microsoft.com/office/drawing/2010/main">
        <mc:Choice Requires="a14">
          <p:sp>
            <p:nvSpPr>
              <p:cNvPr id="11" name="CasellaDiTesto 10">
                <a:extLst>
                  <a:ext uri="{FF2B5EF4-FFF2-40B4-BE49-F238E27FC236}">
                    <a16:creationId xmlns:a16="http://schemas.microsoft.com/office/drawing/2014/main" id="{7A6786C2-8D00-F562-9320-48C30842EA9A}"/>
                  </a:ext>
                </a:extLst>
              </p:cNvPr>
              <p:cNvSpPr txBox="1"/>
              <p:nvPr/>
            </p:nvSpPr>
            <p:spPr>
              <a:xfrm>
                <a:off x="3195842" y="4458938"/>
                <a:ext cx="6135328" cy="52822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ea typeface="Cambria Math" panose="02040503050406030204" pitchFamily="18" charset="0"/>
                        </a:rPr>
                        <m:t>200−</m:t>
                      </m:r>
                      <m:sSub>
                        <m:sSubPr>
                          <m:ctrlPr>
                            <a:rPr lang="it-IT" sz="2800" i="1">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8</m:t>
                          </m:r>
                          <m:r>
                            <a:rPr lang="it-IT" sz="2800" i="1">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Sub>
                      <m:r>
                        <a:rPr lang="it-IT" sz="2800" b="0" i="1" smtClean="0">
                          <a:latin typeface="Cambria Math" panose="02040503050406030204" pitchFamily="18" charset="0"/>
                          <a:ea typeface="Cambria Math" panose="02040503050406030204" pitchFamily="18" charset="0"/>
                        </a:rPr>
                        <m:t>+4</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2</m:t>
                          </m:r>
                        </m:sub>
                      </m:sSub>
                      <m:r>
                        <a:rPr lang="it-IT" sz="2800" b="0" i="0" smtClean="0">
                          <a:latin typeface="Cambria Math" panose="02040503050406030204" pitchFamily="18" charset="0"/>
                          <a:ea typeface="Cambria Math" panose="02040503050406030204" pitchFamily="18" charset="0"/>
                        </a:rPr>
                        <m:t>=8</m:t>
                      </m:r>
                    </m:oMath>
                  </m:oMathPara>
                </a14:m>
                <a:endParaRPr lang="it-IT" sz="2800" dirty="0"/>
              </a:p>
            </p:txBody>
          </p:sp>
        </mc:Choice>
        <mc:Fallback xmlns="">
          <p:sp>
            <p:nvSpPr>
              <p:cNvPr id="11" name="CasellaDiTesto 10">
                <a:extLst>
                  <a:ext uri="{FF2B5EF4-FFF2-40B4-BE49-F238E27FC236}">
                    <a16:creationId xmlns:a16="http://schemas.microsoft.com/office/drawing/2014/main" id="{7A6786C2-8D00-F562-9320-48C30842EA9A}"/>
                  </a:ext>
                </a:extLst>
              </p:cNvPr>
              <p:cNvSpPr txBox="1">
                <a:spLocks noRot="1" noChangeAspect="1" noMove="1" noResize="1" noEditPoints="1" noAdjustHandles="1" noChangeArrowheads="1" noChangeShapeType="1" noTextEdit="1"/>
              </p:cNvSpPr>
              <p:nvPr/>
            </p:nvSpPr>
            <p:spPr>
              <a:xfrm>
                <a:off x="3195842" y="4458938"/>
                <a:ext cx="6135328" cy="528222"/>
              </a:xfrm>
              <a:prstGeom prst="rect">
                <a:avLst/>
              </a:prstGeom>
              <a:blipFill>
                <a:blip r:embed="rId3"/>
                <a:stretch>
                  <a:fillRect b="-4598"/>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2" name="Segnaposto contenuto 2">
                <a:extLst>
                  <a:ext uri="{FF2B5EF4-FFF2-40B4-BE49-F238E27FC236}">
                    <a16:creationId xmlns:a16="http://schemas.microsoft.com/office/drawing/2014/main" id="{8CBEC2E1-63AC-90FE-384F-BAC199DE0B70}"/>
                  </a:ext>
                </a:extLst>
              </p:cNvPr>
              <p:cNvSpPr txBox="1">
                <a:spLocks/>
              </p:cNvSpPr>
              <p:nvPr/>
            </p:nvSpPr>
            <p:spPr>
              <a:xfrm>
                <a:off x="1878220" y="4965833"/>
                <a:ext cx="8770571" cy="602432"/>
              </a:xfrm>
              <a:prstGeom prst="rect">
                <a:avLst/>
              </a:prstGeom>
            </p:spPr>
            <p:txBody>
              <a:bodyPr vert="horz" lIns="109728" tIns="109728" rIns="109728" bIns="91440" rtlCol="0">
                <a:normAutofit/>
              </a:bodyPr>
              <a:lst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it-IT" dirty="0"/>
                  <a:t>Isoliamo </a:t>
                </a:r>
                <a14:m>
                  <m:oMath xmlns:m="http://schemas.openxmlformats.org/officeDocument/2006/math">
                    <m:sSub>
                      <m:sSubPr>
                        <m:ctrlPr>
                          <a:rPr lang="it-IT" sz="1800" b="0" i="1" smtClean="0">
                            <a:latin typeface="Cambria Math" panose="02040503050406030204" pitchFamily="18" charset="0"/>
                            <a:ea typeface="Cambria Math" panose="02040503050406030204" pitchFamily="18" charset="0"/>
                          </a:rPr>
                        </m:ctrlPr>
                      </m:sSubPr>
                      <m:e>
                        <m:r>
                          <a:rPr lang="it-IT" sz="1800" b="0" i="1" smtClean="0">
                            <a:latin typeface="Cambria Math" panose="02040503050406030204" pitchFamily="18" charset="0"/>
                            <a:ea typeface="Cambria Math" panose="02040503050406030204" pitchFamily="18" charset="0"/>
                          </a:rPr>
                          <m:t>𝑞</m:t>
                        </m:r>
                      </m:e>
                      <m:sub>
                        <m:r>
                          <a:rPr lang="it-IT" sz="1800" b="0" i="1" smtClean="0">
                            <a:latin typeface="Cambria Math" panose="02040503050406030204" pitchFamily="18" charset="0"/>
                            <a:ea typeface="Cambria Math" panose="02040503050406030204" pitchFamily="18" charset="0"/>
                          </a:rPr>
                          <m:t>1</m:t>
                        </m:r>
                      </m:sub>
                    </m:sSub>
                  </m:oMath>
                </a14:m>
                <a:r>
                  <a:rPr lang="it-IT" dirty="0"/>
                  <a:t> :</a:t>
                </a:r>
              </a:p>
            </p:txBody>
          </p:sp>
        </mc:Choice>
        <mc:Fallback xmlns="">
          <p:sp>
            <p:nvSpPr>
              <p:cNvPr id="12" name="Segnaposto contenuto 2">
                <a:extLst>
                  <a:ext uri="{FF2B5EF4-FFF2-40B4-BE49-F238E27FC236}">
                    <a16:creationId xmlns:a16="http://schemas.microsoft.com/office/drawing/2014/main" id="{8CBEC2E1-63AC-90FE-384F-BAC199DE0B70}"/>
                  </a:ext>
                </a:extLst>
              </p:cNvPr>
              <p:cNvSpPr txBox="1">
                <a:spLocks noRot="1" noChangeAspect="1" noMove="1" noResize="1" noEditPoints="1" noAdjustHandles="1" noChangeArrowheads="1" noChangeShapeType="1" noTextEdit="1"/>
              </p:cNvSpPr>
              <p:nvPr/>
            </p:nvSpPr>
            <p:spPr>
              <a:xfrm>
                <a:off x="1878220" y="4965833"/>
                <a:ext cx="8770571" cy="602432"/>
              </a:xfrm>
              <a:prstGeom prst="rect">
                <a:avLst/>
              </a:prstGeom>
              <a:blipFill>
                <a:blip r:embed="rId4"/>
                <a:stretch>
                  <a:fillRect l="-347" b="-3061"/>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3" name="CasellaDiTesto 12">
                <a:extLst>
                  <a:ext uri="{FF2B5EF4-FFF2-40B4-BE49-F238E27FC236}">
                    <a16:creationId xmlns:a16="http://schemas.microsoft.com/office/drawing/2014/main" id="{1F32B556-AAED-638F-9B73-ECD37A056424}"/>
                  </a:ext>
                </a:extLst>
              </p:cNvPr>
              <p:cNvSpPr txBox="1"/>
              <p:nvPr/>
            </p:nvSpPr>
            <p:spPr>
              <a:xfrm>
                <a:off x="3126658" y="5798310"/>
                <a:ext cx="6135328" cy="89896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Sub>
                      <m:r>
                        <a:rPr lang="it-IT" sz="2800" b="0" i="1" smtClean="0">
                          <a:latin typeface="Cambria Math" panose="02040503050406030204" pitchFamily="18" charset="0"/>
                          <a:ea typeface="Cambria Math" panose="02040503050406030204" pitchFamily="18" charset="0"/>
                        </a:rPr>
                        <m:t>=24−</m:t>
                      </m:r>
                      <m:f>
                        <m:fPr>
                          <m:ctrlPr>
                            <a:rPr lang="it-IT" sz="2800" b="0" i="1" smtClean="0">
                              <a:latin typeface="Cambria Math" panose="02040503050406030204" pitchFamily="18" charset="0"/>
                              <a:ea typeface="Cambria Math" panose="02040503050406030204" pitchFamily="18" charset="0"/>
                            </a:rPr>
                          </m:ctrlPr>
                        </m:fPr>
                        <m:num>
                          <m:r>
                            <a:rPr lang="it-IT" sz="2800" b="0" i="1" smtClean="0">
                              <a:latin typeface="Cambria Math" panose="02040503050406030204" pitchFamily="18" charset="0"/>
                              <a:ea typeface="Cambria Math" panose="02040503050406030204" pitchFamily="18" charset="0"/>
                            </a:rPr>
                            <m:t>1</m:t>
                          </m:r>
                        </m:num>
                        <m:den>
                          <m:r>
                            <a:rPr lang="it-IT" sz="2800" b="0" i="1" smtClean="0">
                              <a:latin typeface="Cambria Math" panose="02040503050406030204" pitchFamily="18" charset="0"/>
                              <a:ea typeface="Cambria Math" panose="02040503050406030204" pitchFamily="18" charset="0"/>
                            </a:rPr>
                            <m:t>2</m:t>
                          </m:r>
                        </m:den>
                      </m:f>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2</m:t>
                          </m:r>
                        </m:sub>
                      </m:sSub>
                    </m:oMath>
                  </m:oMathPara>
                </a14:m>
                <a:endParaRPr lang="it-IT" sz="2800" dirty="0"/>
              </a:p>
            </p:txBody>
          </p:sp>
        </mc:Choice>
        <mc:Fallback xmlns="">
          <p:sp>
            <p:nvSpPr>
              <p:cNvPr id="13" name="CasellaDiTesto 12">
                <a:extLst>
                  <a:ext uri="{FF2B5EF4-FFF2-40B4-BE49-F238E27FC236}">
                    <a16:creationId xmlns:a16="http://schemas.microsoft.com/office/drawing/2014/main" id="{1F32B556-AAED-638F-9B73-ECD37A056424}"/>
                  </a:ext>
                </a:extLst>
              </p:cNvPr>
              <p:cNvSpPr txBox="1">
                <a:spLocks noRot="1" noChangeAspect="1" noMove="1" noResize="1" noEditPoints="1" noAdjustHandles="1" noChangeArrowheads="1" noChangeShapeType="1" noTextEdit="1"/>
              </p:cNvSpPr>
              <p:nvPr/>
            </p:nvSpPr>
            <p:spPr>
              <a:xfrm>
                <a:off x="3126658" y="5798310"/>
                <a:ext cx="6135328" cy="898964"/>
              </a:xfrm>
              <a:prstGeom prst="rect">
                <a:avLst/>
              </a:prstGeom>
              <a:blipFill>
                <a:blip r:embed="rId5"/>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3267242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A1B41E-3A2D-6DA0-D12B-9637B7BC202B}"/>
              </a:ext>
            </a:extLst>
          </p:cNvPr>
          <p:cNvSpPr>
            <a:spLocks noGrp="1"/>
          </p:cNvSpPr>
          <p:nvPr>
            <p:ph type="title"/>
          </p:nvPr>
        </p:nvSpPr>
        <p:spPr/>
        <p:txBody>
          <a:bodyPr/>
          <a:lstStyle/>
          <a:p>
            <a:r>
              <a:rPr lang="it-IT" dirty="0"/>
              <a:t>ESERCIZIO 1</a:t>
            </a:r>
          </a:p>
        </p:txBody>
      </p:sp>
      <mc:AlternateContent xmlns:mc="http://schemas.openxmlformats.org/markup-compatibility/2006" xmlns:a14="http://schemas.microsoft.com/office/drawing/2010/main">
        <mc:Choice Requires="a14">
          <p:sp>
            <p:nvSpPr>
              <p:cNvPr id="3" name="Segnaposto contenuto 2">
                <a:extLst>
                  <a:ext uri="{FF2B5EF4-FFF2-40B4-BE49-F238E27FC236}">
                    <a16:creationId xmlns:a16="http://schemas.microsoft.com/office/drawing/2014/main" id="{2ABD3260-214B-B44B-28E4-17DC6B60588F}"/>
                  </a:ext>
                </a:extLst>
              </p:cNvPr>
              <p:cNvSpPr>
                <a:spLocks noGrp="1"/>
              </p:cNvSpPr>
              <p:nvPr>
                <p:ph idx="1"/>
              </p:nvPr>
            </p:nvSpPr>
            <p:spPr>
              <a:xfrm>
                <a:off x="1920240" y="2312276"/>
                <a:ext cx="8770571" cy="2758236"/>
              </a:xfrm>
            </p:spPr>
            <p:txBody>
              <a:bodyPr/>
              <a:lstStyle/>
              <a:p>
                <a:r>
                  <a:rPr lang="it-IT" dirty="0"/>
                  <a:t>Questa espressione rappresenta la funzione di reazione dell’impresa 1 </a:t>
                </a:r>
                <a14:m>
                  <m:oMath xmlns:m="http://schemas.openxmlformats.org/officeDocument/2006/math">
                    <m:d>
                      <m:dPr>
                        <m:begChr m:val="["/>
                        <m:endChr m:val="]"/>
                        <m:ctrlPr>
                          <a:rPr lang="it-IT" b="0" i="1" smtClean="0">
                            <a:latin typeface="Cambria Math" panose="02040503050406030204" pitchFamily="18" charset="0"/>
                          </a:rPr>
                        </m:ctrlPr>
                      </m:dPr>
                      <m:e>
                        <m:f>
                          <m:fPr>
                            <m:ctrlPr>
                              <a:rPr lang="it-IT" i="1">
                                <a:latin typeface="Cambria Math" panose="02040503050406030204" pitchFamily="18" charset="0"/>
                              </a:rPr>
                            </m:ctrlPr>
                          </m:fPr>
                          <m:num>
                            <m:sSub>
                              <m:sSubPr>
                                <m:ctrlPr>
                                  <a:rPr lang="it-IT" i="1">
                                    <a:latin typeface="Cambria Math" panose="02040503050406030204" pitchFamily="18" charset="0"/>
                                  </a:rPr>
                                </m:ctrlPr>
                              </m:sSubPr>
                              <m:e>
                                <m:r>
                                  <a:rPr lang="it-IT" i="1">
                                    <a:latin typeface="Cambria Math" panose="02040503050406030204" pitchFamily="18" charset="0"/>
                                  </a:rPr>
                                  <m:t>𝑅</m:t>
                                </m:r>
                              </m:e>
                              <m:sub>
                                <m:r>
                                  <a:rPr lang="it-IT" i="1">
                                    <a:latin typeface="Cambria Math" panose="02040503050406030204" pitchFamily="18" charset="0"/>
                                  </a:rPr>
                                  <m:t>1</m:t>
                                </m:r>
                              </m:sub>
                            </m:sSub>
                          </m:num>
                          <m:den>
                            <m:sSub>
                              <m:sSubPr>
                                <m:ctrlPr>
                                  <a:rPr lang="it-IT" i="1">
                                    <a:latin typeface="Cambria Math" panose="02040503050406030204" pitchFamily="18" charset="0"/>
                                  </a:rPr>
                                </m:ctrlPr>
                              </m:sSubPr>
                              <m:e>
                                <m:r>
                                  <a:rPr lang="it-IT" i="1">
                                    <a:latin typeface="Cambria Math" panose="02040503050406030204" pitchFamily="18" charset="0"/>
                                  </a:rPr>
                                  <m:t>𝑞</m:t>
                                </m:r>
                              </m:e>
                              <m:sub>
                                <m:r>
                                  <a:rPr lang="it-IT" i="1">
                                    <a:latin typeface="Cambria Math" panose="02040503050406030204" pitchFamily="18" charset="0"/>
                                  </a:rPr>
                                  <m:t>2</m:t>
                                </m:r>
                              </m:sub>
                            </m:sSub>
                          </m:den>
                        </m:f>
                      </m:e>
                    </m:d>
                  </m:oMath>
                </a14:m>
                <a:r>
                  <a:rPr lang="it-IT" dirty="0"/>
                  <a:t> e definisce le quantità che l’impresa 1 deve produrre se vuole massimizzare il suo profitto per ogni possibile livello di produzione dell’impresa 2. A sua volta, l’impresa 2, definirà una propria funzione di reazione sempre partendo dalla reazione di massimo profitto:</a:t>
                </a:r>
              </a:p>
            </p:txBody>
          </p:sp>
        </mc:Choice>
        <mc:Fallback xmlns="">
          <p:sp>
            <p:nvSpPr>
              <p:cNvPr id="3" name="Segnaposto contenuto 2">
                <a:extLst>
                  <a:ext uri="{FF2B5EF4-FFF2-40B4-BE49-F238E27FC236}">
                    <a16:creationId xmlns:a16="http://schemas.microsoft.com/office/drawing/2014/main" id="{2ABD3260-214B-B44B-28E4-17DC6B60588F}"/>
                  </a:ext>
                </a:extLst>
              </p:cNvPr>
              <p:cNvSpPr>
                <a:spLocks noGrp="1" noRot="1" noChangeAspect="1" noMove="1" noResize="1" noEditPoints="1" noAdjustHandles="1" noChangeArrowheads="1" noChangeShapeType="1" noTextEdit="1"/>
              </p:cNvSpPr>
              <p:nvPr>
                <p:ph idx="1"/>
              </p:nvPr>
            </p:nvSpPr>
            <p:spPr>
              <a:xfrm>
                <a:off x="1920240" y="2312276"/>
                <a:ext cx="8770571" cy="2758236"/>
              </a:xfrm>
              <a:blipFill>
                <a:blip r:embed="rId2"/>
                <a:stretch>
                  <a:fillRect l="-347"/>
                </a:stretch>
              </a:blipFill>
            </p:spPr>
            <p:txBody>
              <a:bodyPr/>
              <a:lstStyle/>
              <a:p>
                <a:r>
                  <a:rPr lang="it-IT">
                    <a:noFill/>
                  </a:rPr>
                  <a:t> </a:t>
                </a:r>
              </a:p>
            </p:txBody>
          </p:sp>
        </mc:Fallback>
      </mc:AlternateContent>
      <p:sp>
        <p:nvSpPr>
          <p:cNvPr id="4" name="Esplosione: 14 punte 3">
            <a:extLst>
              <a:ext uri="{FF2B5EF4-FFF2-40B4-BE49-F238E27FC236}">
                <a16:creationId xmlns:a16="http://schemas.microsoft.com/office/drawing/2014/main" id="{F7C233D6-1DB0-06BA-AB86-DE9D63B20F0B}"/>
              </a:ext>
            </a:extLst>
          </p:cNvPr>
          <p:cNvSpPr/>
          <p:nvPr/>
        </p:nvSpPr>
        <p:spPr>
          <a:xfrm rot="1508348">
            <a:off x="8468319" y="5398"/>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84AC3107-0BED-9C55-F26F-703BF6903AF9}"/>
                  </a:ext>
                </a:extLst>
              </p:cNvPr>
              <p:cNvSpPr txBox="1"/>
              <p:nvPr/>
            </p:nvSpPr>
            <p:spPr>
              <a:xfrm>
                <a:off x="5186516" y="5364240"/>
                <a:ext cx="167174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𝑀𝑅</m:t>
                      </m:r>
                      <m:r>
                        <a:rPr lang="it-IT" sz="2800" b="0" i="1" smtClean="0">
                          <a:latin typeface="Cambria Math" panose="02040503050406030204" pitchFamily="18" charset="0"/>
                        </a:rPr>
                        <m:t>=</m:t>
                      </m:r>
                      <m:r>
                        <a:rPr lang="it-IT" sz="2800" b="0" i="1" smtClean="0">
                          <a:latin typeface="Cambria Math" panose="02040503050406030204" pitchFamily="18" charset="0"/>
                        </a:rPr>
                        <m:t>𝑀𝐶</m:t>
                      </m:r>
                    </m:oMath>
                  </m:oMathPara>
                </a14:m>
                <a:endParaRPr lang="it-IT" sz="2800" dirty="0"/>
              </a:p>
            </p:txBody>
          </p:sp>
        </mc:Choice>
        <mc:Fallback xmlns="">
          <p:sp>
            <p:nvSpPr>
              <p:cNvPr id="5" name="CasellaDiTesto 4">
                <a:extLst>
                  <a:ext uri="{FF2B5EF4-FFF2-40B4-BE49-F238E27FC236}">
                    <a16:creationId xmlns:a16="http://schemas.microsoft.com/office/drawing/2014/main" id="{84AC3107-0BED-9C55-F26F-703BF6903AF9}"/>
                  </a:ext>
                </a:extLst>
              </p:cNvPr>
              <p:cNvSpPr txBox="1">
                <a:spLocks noRot="1" noChangeAspect="1" noMove="1" noResize="1" noEditPoints="1" noAdjustHandles="1" noChangeArrowheads="1" noChangeShapeType="1" noTextEdit="1"/>
              </p:cNvSpPr>
              <p:nvPr/>
            </p:nvSpPr>
            <p:spPr>
              <a:xfrm>
                <a:off x="5186516" y="5364240"/>
                <a:ext cx="1671740" cy="430887"/>
              </a:xfrm>
              <a:prstGeom prst="rect">
                <a:avLst/>
              </a:prstGeom>
              <a:blipFill>
                <a:blip r:embed="rId3"/>
                <a:stretch>
                  <a:fillRect l="-3285" r="-2190"/>
                </a:stretch>
              </a:blipFill>
            </p:spPr>
            <p:txBody>
              <a:bodyPr/>
              <a:lstStyle/>
              <a:p>
                <a:r>
                  <a:rPr lang="it-IT">
                    <a:noFill/>
                  </a:rPr>
                  <a:t> </a:t>
                </a:r>
              </a:p>
            </p:txBody>
          </p:sp>
        </mc:Fallback>
      </mc:AlternateContent>
    </p:spTree>
    <p:extLst>
      <p:ext uri="{BB962C8B-B14F-4D97-AF65-F5344CB8AC3E}">
        <p14:creationId xmlns:p14="http://schemas.microsoft.com/office/powerpoint/2010/main" val="2880235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7E5BEB-B82B-2595-DC94-A1A63B53BC21}"/>
              </a:ext>
            </a:extLst>
          </p:cNvPr>
          <p:cNvSpPr>
            <a:spLocks noGrp="1"/>
          </p:cNvSpPr>
          <p:nvPr>
            <p:ph type="title"/>
          </p:nvPr>
        </p:nvSpPr>
        <p:spPr>
          <a:xfrm>
            <a:off x="1979233" y="2919949"/>
            <a:ext cx="8770571" cy="1345269"/>
          </a:xfrm>
        </p:spPr>
        <p:txBody>
          <a:bodyPr/>
          <a:lstStyle/>
          <a:p>
            <a:pPr algn="ctr"/>
            <a:r>
              <a:rPr lang="it-IT" dirty="0"/>
              <a:t>L’IMPRESA E I MERCATI 3</a:t>
            </a:r>
          </a:p>
        </p:txBody>
      </p:sp>
    </p:spTree>
    <p:extLst>
      <p:ext uri="{BB962C8B-B14F-4D97-AF65-F5344CB8AC3E}">
        <p14:creationId xmlns:p14="http://schemas.microsoft.com/office/powerpoint/2010/main" val="1175494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399B33-87D4-60AC-670D-6BF666F1C27A}"/>
              </a:ext>
            </a:extLst>
          </p:cNvPr>
          <p:cNvSpPr>
            <a:spLocks noGrp="1"/>
          </p:cNvSpPr>
          <p:nvPr>
            <p:ph type="title"/>
          </p:nvPr>
        </p:nvSpPr>
        <p:spPr/>
        <p:txBody>
          <a:bodyPr/>
          <a:lstStyle/>
          <a:p>
            <a:r>
              <a:rPr lang="it-IT" dirty="0"/>
              <a:t>ESERCIZIO 1 </a:t>
            </a:r>
          </a:p>
        </p:txBody>
      </p:sp>
      <p:sp>
        <p:nvSpPr>
          <p:cNvPr id="3" name="Segnaposto contenuto 2">
            <a:extLst>
              <a:ext uri="{FF2B5EF4-FFF2-40B4-BE49-F238E27FC236}">
                <a16:creationId xmlns:a16="http://schemas.microsoft.com/office/drawing/2014/main" id="{C2AD11CA-2BF4-0A32-CEBA-26B73099D514}"/>
              </a:ext>
            </a:extLst>
          </p:cNvPr>
          <p:cNvSpPr>
            <a:spLocks noGrp="1"/>
          </p:cNvSpPr>
          <p:nvPr>
            <p:ph idx="1"/>
          </p:nvPr>
        </p:nvSpPr>
        <p:spPr>
          <a:xfrm>
            <a:off x="1920240" y="2312276"/>
            <a:ext cx="8770571" cy="601703"/>
          </a:xfrm>
        </p:spPr>
        <p:txBody>
          <a:bodyPr/>
          <a:lstStyle/>
          <a:p>
            <a:r>
              <a:rPr lang="it-IT" dirty="0"/>
              <a:t>In questo caso avremo: </a:t>
            </a:r>
          </a:p>
        </p:txBody>
      </p:sp>
      <p:sp>
        <p:nvSpPr>
          <p:cNvPr id="4" name="Esplosione: 14 punte 3">
            <a:extLst>
              <a:ext uri="{FF2B5EF4-FFF2-40B4-BE49-F238E27FC236}">
                <a16:creationId xmlns:a16="http://schemas.microsoft.com/office/drawing/2014/main" id="{17D4E38C-5186-4310-2B0E-F7DEB8E5A7D5}"/>
              </a:ext>
            </a:extLst>
          </p:cNvPr>
          <p:cNvSpPr/>
          <p:nvPr/>
        </p:nvSpPr>
        <p:spPr>
          <a:xfrm rot="1508348">
            <a:off x="8468319" y="5398"/>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55E35501-40E3-4DD5-7278-B28DF9B8B9AE}"/>
                  </a:ext>
                </a:extLst>
              </p:cNvPr>
              <p:cNvSpPr txBox="1"/>
              <p:nvPr/>
            </p:nvSpPr>
            <p:spPr>
              <a:xfrm>
                <a:off x="2649765" y="3174655"/>
                <a:ext cx="6135328" cy="52899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𝑇𝑅</m:t>
                          </m:r>
                        </m:e>
                        <m:sub>
                          <m:r>
                            <a:rPr lang="it-IT" sz="2800" b="0" i="1" smtClean="0">
                              <a:latin typeface="Cambria Math" panose="02040503050406030204" pitchFamily="18" charset="0"/>
                              <a:ea typeface="Cambria Math" panose="02040503050406030204" pitchFamily="18" charset="0"/>
                            </a:rPr>
                            <m:t>2</m:t>
                          </m:r>
                        </m:sub>
                      </m:sSub>
                      <m:r>
                        <a:rPr lang="it-IT" sz="2800" b="0" i="1" smtClean="0">
                          <a:latin typeface="Cambria Math" panose="02040503050406030204" pitchFamily="18" charset="0"/>
                          <a:ea typeface="Cambria Math" panose="02040503050406030204" pitchFamily="18" charset="0"/>
                        </a:rPr>
                        <m:t>=200</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2</m:t>
                          </m:r>
                        </m:sub>
                      </m:sSub>
                      <m:r>
                        <a:rPr lang="it-IT" sz="2800" b="0" i="1" smtClean="0">
                          <a:latin typeface="Cambria Math" panose="02040503050406030204" pitchFamily="18" charset="0"/>
                          <a:ea typeface="Cambria Math" panose="02040503050406030204" pitchFamily="18" charset="0"/>
                        </a:rPr>
                        <m:t>−4</m:t>
                      </m:r>
                      <m:sSubSup>
                        <m:sSubSupPr>
                          <m:ctrlPr>
                            <a:rPr lang="it-IT" sz="2800" b="0" i="1" smtClean="0">
                              <a:latin typeface="Cambria Math" panose="02040503050406030204" pitchFamily="18" charset="0"/>
                              <a:ea typeface="Cambria Math" panose="02040503050406030204" pitchFamily="18" charset="0"/>
                            </a:rPr>
                          </m:ctrlPr>
                        </m:sSubSup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2</m:t>
                          </m:r>
                        </m:sub>
                        <m:sup>
                          <m:r>
                            <a:rPr lang="it-IT" sz="2800" b="0" i="1" smtClean="0">
                              <a:latin typeface="Cambria Math" panose="02040503050406030204" pitchFamily="18" charset="0"/>
                              <a:ea typeface="Cambria Math" panose="02040503050406030204" pitchFamily="18" charset="0"/>
                            </a:rPr>
                            <m:t>2</m:t>
                          </m:r>
                        </m:sup>
                      </m:sSubSup>
                      <m:r>
                        <a:rPr lang="it-IT" sz="2800" b="0" i="1" smtClean="0">
                          <a:latin typeface="Cambria Math" panose="02040503050406030204" pitchFamily="18" charset="0"/>
                          <a:ea typeface="Cambria Math" panose="02040503050406030204" pitchFamily="18" charset="0"/>
                        </a:rPr>
                        <m:t>−</m:t>
                      </m:r>
                      <m:sSub>
                        <m:sSubPr>
                          <m:ctrlPr>
                            <a:rPr lang="it-IT" sz="2800" i="1">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4</m:t>
                          </m:r>
                          <m:r>
                            <a:rPr lang="it-IT" sz="2800" i="1">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2</m:t>
                          </m:r>
                        </m:sub>
                      </m:sSub>
                      <m:r>
                        <a:rPr lang="it-IT" sz="2800" b="0" i="1" smtClean="0">
                          <a:latin typeface="Cambria Math" panose="02040503050406030204" pitchFamily="18" charset="0"/>
                          <a:ea typeface="Cambria Math" panose="02040503050406030204" pitchFamily="18" charset="0"/>
                        </a:rPr>
                        <m:t>∙</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Sub>
                    </m:oMath>
                  </m:oMathPara>
                </a14:m>
                <a:endParaRPr lang="it-IT" sz="2800" dirty="0"/>
              </a:p>
            </p:txBody>
          </p:sp>
        </mc:Choice>
        <mc:Fallback xmlns="">
          <p:sp>
            <p:nvSpPr>
              <p:cNvPr id="5" name="CasellaDiTesto 4">
                <a:extLst>
                  <a:ext uri="{FF2B5EF4-FFF2-40B4-BE49-F238E27FC236}">
                    <a16:creationId xmlns:a16="http://schemas.microsoft.com/office/drawing/2014/main" id="{55E35501-40E3-4DD5-7278-B28DF9B8B9AE}"/>
                  </a:ext>
                </a:extLst>
              </p:cNvPr>
              <p:cNvSpPr txBox="1">
                <a:spLocks noRot="1" noChangeAspect="1" noMove="1" noResize="1" noEditPoints="1" noAdjustHandles="1" noChangeArrowheads="1" noChangeShapeType="1" noTextEdit="1"/>
              </p:cNvSpPr>
              <p:nvPr/>
            </p:nvSpPr>
            <p:spPr>
              <a:xfrm>
                <a:off x="2649765" y="3174655"/>
                <a:ext cx="6135328" cy="528991"/>
              </a:xfrm>
              <a:prstGeom prst="rect">
                <a:avLst/>
              </a:prstGeom>
              <a:blipFill>
                <a:blip r:embed="rId2"/>
                <a:stretch>
                  <a:fillRect b="-5747"/>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C66F089A-ACB6-E264-5AB3-88A32EB31A02}"/>
                  </a:ext>
                </a:extLst>
              </p:cNvPr>
              <p:cNvSpPr txBox="1"/>
              <p:nvPr/>
            </p:nvSpPr>
            <p:spPr>
              <a:xfrm>
                <a:off x="2772667" y="4044810"/>
                <a:ext cx="6135328" cy="52899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𝑀𝑅</m:t>
                          </m:r>
                        </m:e>
                        <m:sub>
                          <m:r>
                            <a:rPr lang="it-IT" sz="2800" b="0" i="1" smtClean="0">
                              <a:latin typeface="Cambria Math" panose="02040503050406030204" pitchFamily="18" charset="0"/>
                              <a:ea typeface="Cambria Math" panose="02040503050406030204" pitchFamily="18" charset="0"/>
                            </a:rPr>
                            <m:t>2</m:t>
                          </m:r>
                        </m:sub>
                      </m:sSub>
                      <m:r>
                        <a:rPr lang="it-IT" sz="2800" b="0" i="1" smtClean="0">
                          <a:latin typeface="Cambria Math" panose="02040503050406030204" pitchFamily="18" charset="0"/>
                          <a:ea typeface="Cambria Math" panose="02040503050406030204" pitchFamily="18" charset="0"/>
                        </a:rPr>
                        <m:t>=200−</m:t>
                      </m:r>
                      <m:sSub>
                        <m:sSubPr>
                          <m:ctrlPr>
                            <a:rPr lang="it-IT" sz="280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8</m:t>
                          </m:r>
                          <m:r>
                            <a:rPr lang="it-IT" sz="2800" i="1">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2</m:t>
                          </m:r>
                        </m:sub>
                      </m:sSub>
                      <m:r>
                        <a:rPr lang="it-IT" sz="2800" b="0" i="1" smtClean="0">
                          <a:latin typeface="Cambria Math" panose="02040503050406030204" pitchFamily="18" charset="0"/>
                          <a:ea typeface="Cambria Math" panose="02040503050406030204" pitchFamily="18" charset="0"/>
                        </a:rPr>
                        <m:t>−4</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Sub>
                    </m:oMath>
                  </m:oMathPara>
                </a14:m>
                <a:endParaRPr lang="it-IT" sz="2800" dirty="0"/>
              </a:p>
            </p:txBody>
          </p:sp>
        </mc:Choice>
        <mc:Fallback xmlns="">
          <p:sp>
            <p:nvSpPr>
              <p:cNvPr id="6" name="CasellaDiTesto 5">
                <a:extLst>
                  <a:ext uri="{FF2B5EF4-FFF2-40B4-BE49-F238E27FC236}">
                    <a16:creationId xmlns:a16="http://schemas.microsoft.com/office/drawing/2014/main" id="{C66F089A-ACB6-E264-5AB3-88A32EB31A02}"/>
                  </a:ext>
                </a:extLst>
              </p:cNvPr>
              <p:cNvSpPr txBox="1">
                <a:spLocks noRot="1" noChangeAspect="1" noMove="1" noResize="1" noEditPoints="1" noAdjustHandles="1" noChangeArrowheads="1" noChangeShapeType="1" noTextEdit="1"/>
              </p:cNvSpPr>
              <p:nvPr/>
            </p:nvSpPr>
            <p:spPr>
              <a:xfrm>
                <a:off x="2772667" y="4044810"/>
                <a:ext cx="6135328" cy="528991"/>
              </a:xfrm>
              <a:prstGeom prst="rect">
                <a:avLst/>
              </a:prstGeom>
              <a:blipFill>
                <a:blip r:embed="rId3"/>
                <a:stretch>
                  <a:fillRect b="-5814"/>
                </a:stretch>
              </a:blipFill>
            </p:spPr>
            <p:txBody>
              <a:bodyPr/>
              <a:lstStyle/>
              <a:p>
                <a:r>
                  <a:rPr lang="it-IT">
                    <a:noFill/>
                  </a:rPr>
                  <a:t> </a:t>
                </a:r>
              </a:p>
            </p:txBody>
          </p:sp>
        </mc:Fallback>
      </mc:AlternateContent>
      <p:sp>
        <p:nvSpPr>
          <p:cNvPr id="7" name="Segnaposto contenuto 2">
            <a:extLst>
              <a:ext uri="{FF2B5EF4-FFF2-40B4-BE49-F238E27FC236}">
                <a16:creationId xmlns:a16="http://schemas.microsoft.com/office/drawing/2014/main" id="{06AF761D-F03E-2507-8911-8240A2612831}"/>
              </a:ext>
            </a:extLst>
          </p:cNvPr>
          <p:cNvSpPr txBox="1">
            <a:spLocks/>
          </p:cNvSpPr>
          <p:nvPr/>
        </p:nvSpPr>
        <p:spPr>
          <a:xfrm>
            <a:off x="1846498" y="4614113"/>
            <a:ext cx="8770571" cy="601703"/>
          </a:xfrm>
          <a:prstGeom prst="rect">
            <a:avLst/>
          </a:prstGeom>
        </p:spPr>
        <p:txBody>
          <a:bodyPr vert="horz" lIns="109728" tIns="109728" rIns="109728" bIns="91440" rtlCol="0">
            <a:normAutofit/>
          </a:bodyPr>
          <a:lst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it-IT" dirty="0"/>
              <a:t>Il costo marginale avrà la seguente forma: </a:t>
            </a:r>
          </a:p>
        </p:txBody>
      </p:sp>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83D24E4B-A08E-3F25-CF85-C242925E2DDE}"/>
                  </a:ext>
                </a:extLst>
              </p:cNvPr>
              <p:cNvSpPr txBox="1"/>
              <p:nvPr/>
            </p:nvSpPr>
            <p:spPr>
              <a:xfrm>
                <a:off x="4270491" y="5295320"/>
                <a:ext cx="3058850" cy="8905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𝑀𝐶</m:t>
                          </m:r>
                        </m:e>
                        <m:sub>
                          <m:r>
                            <a:rPr lang="it-IT" sz="2800" b="0" i="1" smtClean="0">
                              <a:latin typeface="Cambria Math" panose="02040503050406030204" pitchFamily="18" charset="0"/>
                            </a:rPr>
                            <m:t>2</m:t>
                          </m:r>
                        </m:sub>
                      </m:sSub>
                      <m:r>
                        <a:rPr lang="it-IT" sz="2800" b="0" i="1" smtClean="0">
                          <a:latin typeface="Cambria Math" panose="02040503050406030204" pitchFamily="18" charset="0"/>
                        </a:rPr>
                        <m:t>=</m:t>
                      </m:r>
                      <m:f>
                        <m:fPr>
                          <m:ctrlPr>
                            <a:rPr lang="it-IT" sz="2800" b="0" i="1" smtClean="0">
                              <a:latin typeface="Cambria Math" panose="02040503050406030204" pitchFamily="18" charset="0"/>
                            </a:rPr>
                          </m:ctrlPr>
                        </m:fPr>
                        <m:num>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𝑑𝑇𝐶</m:t>
                              </m:r>
                            </m:e>
                            <m:sub>
                              <m:r>
                                <a:rPr lang="it-IT" sz="2800" b="0" i="1" smtClean="0">
                                  <a:latin typeface="Cambria Math" panose="02040503050406030204" pitchFamily="18" charset="0"/>
                                </a:rPr>
                                <m:t>2</m:t>
                              </m:r>
                            </m:sub>
                          </m:sSub>
                        </m:num>
                        <m:den>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2</m:t>
                              </m:r>
                            </m:sub>
                          </m:sSub>
                        </m:den>
                      </m:f>
                      <m:r>
                        <a:rPr lang="it-IT" sz="2800" b="0" i="1" smtClean="0">
                          <a:latin typeface="Cambria Math" panose="02040503050406030204" pitchFamily="18" charset="0"/>
                        </a:rPr>
                        <m:t>=2</m:t>
                      </m:r>
                      <m:sSub>
                        <m:sSubPr>
                          <m:ctrlPr>
                            <a:rPr lang="it-IT" sz="2800" i="1" smtClean="0">
                              <a:latin typeface="Cambria Math" panose="02040503050406030204" pitchFamily="18" charset="0"/>
                              <a:ea typeface="Cambria Math" panose="02040503050406030204" pitchFamily="18" charset="0"/>
                            </a:rPr>
                          </m:ctrlPr>
                        </m:sSubPr>
                        <m:e>
                          <m:r>
                            <a:rPr lang="it-IT" sz="2800" i="1">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2</m:t>
                          </m:r>
                        </m:sub>
                      </m:sSub>
                    </m:oMath>
                  </m:oMathPara>
                </a14:m>
                <a:endParaRPr lang="it-IT" sz="2800" dirty="0"/>
              </a:p>
            </p:txBody>
          </p:sp>
        </mc:Choice>
        <mc:Fallback xmlns="">
          <p:sp>
            <p:nvSpPr>
              <p:cNvPr id="8" name="CasellaDiTesto 7">
                <a:extLst>
                  <a:ext uri="{FF2B5EF4-FFF2-40B4-BE49-F238E27FC236}">
                    <a16:creationId xmlns:a16="http://schemas.microsoft.com/office/drawing/2014/main" id="{83D24E4B-A08E-3F25-CF85-C242925E2DDE}"/>
                  </a:ext>
                </a:extLst>
              </p:cNvPr>
              <p:cNvSpPr txBox="1">
                <a:spLocks noRot="1" noChangeAspect="1" noMove="1" noResize="1" noEditPoints="1" noAdjustHandles="1" noChangeArrowheads="1" noChangeShapeType="1" noTextEdit="1"/>
              </p:cNvSpPr>
              <p:nvPr/>
            </p:nvSpPr>
            <p:spPr>
              <a:xfrm>
                <a:off x="4270491" y="5295320"/>
                <a:ext cx="3058850" cy="890565"/>
              </a:xfrm>
              <a:prstGeom prst="rect">
                <a:avLst/>
              </a:prstGeom>
              <a:blipFill>
                <a:blip r:embed="rId4"/>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2115927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026BF3-3441-AB35-7BD1-E0316FAD2C26}"/>
              </a:ext>
            </a:extLst>
          </p:cNvPr>
          <p:cNvSpPr>
            <a:spLocks noGrp="1"/>
          </p:cNvSpPr>
          <p:nvPr>
            <p:ph type="title"/>
          </p:nvPr>
        </p:nvSpPr>
        <p:spPr/>
        <p:txBody>
          <a:bodyPr/>
          <a:lstStyle/>
          <a:p>
            <a:r>
              <a:rPr lang="it-IT" dirty="0"/>
              <a:t>ESERCIZIO 1 </a:t>
            </a:r>
          </a:p>
        </p:txBody>
      </p:sp>
      <mc:AlternateContent xmlns:mc="http://schemas.openxmlformats.org/markup-compatibility/2006" xmlns:a14="http://schemas.microsoft.com/office/drawing/2010/main">
        <mc:Choice Requires="a14">
          <p:sp>
            <p:nvSpPr>
              <p:cNvPr id="3" name="Segnaposto contenuto 2">
                <a:extLst>
                  <a:ext uri="{FF2B5EF4-FFF2-40B4-BE49-F238E27FC236}">
                    <a16:creationId xmlns:a16="http://schemas.microsoft.com/office/drawing/2014/main" id="{5DBD03AA-7013-B5A2-A28A-7D822D039469}"/>
                  </a:ext>
                </a:extLst>
              </p:cNvPr>
              <p:cNvSpPr>
                <a:spLocks noGrp="1"/>
              </p:cNvSpPr>
              <p:nvPr>
                <p:ph idx="1"/>
              </p:nvPr>
            </p:nvSpPr>
            <p:spPr>
              <a:xfrm>
                <a:off x="1920240" y="2312276"/>
                <a:ext cx="8770571" cy="757208"/>
              </a:xfrm>
            </p:spPr>
            <p:txBody>
              <a:bodyPr/>
              <a:lstStyle/>
              <a:p>
                <a:r>
                  <a:rPr lang="it-IT" dirty="0"/>
                  <a:t>Isolando rispetto a </a:t>
                </a:r>
                <a14:m>
                  <m:oMath xmlns:m="http://schemas.openxmlformats.org/officeDocument/2006/math">
                    <m:sSub>
                      <m:sSubPr>
                        <m:ctrlPr>
                          <a:rPr lang="it-IT" sz="1800" i="1" smtClean="0">
                            <a:latin typeface="Cambria Math" panose="02040503050406030204" pitchFamily="18" charset="0"/>
                            <a:ea typeface="Cambria Math" panose="02040503050406030204" pitchFamily="18" charset="0"/>
                          </a:rPr>
                        </m:ctrlPr>
                      </m:sSubPr>
                      <m:e>
                        <m:r>
                          <a:rPr lang="it-IT" sz="1800" i="1">
                            <a:latin typeface="Cambria Math" panose="02040503050406030204" pitchFamily="18" charset="0"/>
                            <a:ea typeface="Cambria Math" panose="02040503050406030204" pitchFamily="18" charset="0"/>
                          </a:rPr>
                          <m:t>𝑞</m:t>
                        </m:r>
                      </m:e>
                      <m:sub>
                        <m:r>
                          <a:rPr lang="it-IT" sz="1800" b="0" i="1" smtClean="0">
                            <a:latin typeface="Cambria Math" panose="02040503050406030204" pitchFamily="18" charset="0"/>
                            <a:ea typeface="Cambria Math" panose="02040503050406030204" pitchFamily="18" charset="0"/>
                          </a:rPr>
                          <m:t>2</m:t>
                        </m:r>
                      </m:sub>
                    </m:sSub>
                  </m:oMath>
                </a14:m>
                <a:r>
                  <a:rPr lang="it-IT" dirty="0"/>
                  <a:t> abbiamo: </a:t>
                </a:r>
              </a:p>
            </p:txBody>
          </p:sp>
        </mc:Choice>
        <mc:Fallback xmlns="">
          <p:sp>
            <p:nvSpPr>
              <p:cNvPr id="3" name="Segnaposto contenuto 2">
                <a:extLst>
                  <a:ext uri="{FF2B5EF4-FFF2-40B4-BE49-F238E27FC236}">
                    <a16:creationId xmlns:a16="http://schemas.microsoft.com/office/drawing/2014/main" id="{5DBD03AA-7013-B5A2-A28A-7D822D039469}"/>
                  </a:ext>
                </a:extLst>
              </p:cNvPr>
              <p:cNvSpPr>
                <a:spLocks noGrp="1" noRot="1" noChangeAspect="1" noMove="1" noResize="1" noEditPoints="1" noAdjustHandles="1" noChangeArrowheads="1" noChangeShapeType="1" noTextEdit="1"/>
              </p:cNvSpPr>
              <p:nvPr>
                <p:ph idx="1"/>
              </p:nvPr>
            </p:nvSpPr>
            <p:spPr>
              <a:xfrm>
                <a:off x="1920240" y="2312276"/>
                <a:ext cx="8770571" cy="757208"/>
              </a:xfrm>
              <a:blipFill>
                <a:blip r:embed="rId2"/>
                <a:stretch>
                  <a:fillRect l="-347"/>
                </a:stretch>
              </a:blipFill>
            </p:spPr>
            <p:txBody>
              <a:bodyPr/>
              <a:lstStyle/>
              <a:p>
                <a:r>
                  <a:rPr lang="it-IT">
                    <a:noFill/>
                  </a:rPr>
                  <a:t> </a:t>
                </a:r>
              </a:p>
            </p:txBody>
          </p:sp>
        </mc:Fallback>
      </mc:AlternateContent>
      <p:sp>
        <p:nvSpPr>
          <p:cNvPr id="4" name="Esplosione: 14 punte 3">
            <a:extLst>
              <a:ext uri="{FF2B5EF4-FFF2-40B4-BE49-F238E27FC236}">
                <a16:creationId xmlns:a16="http://schemas.microsoft.com/office/drawing/2014/main" id="{7D066C05-F5E3-F55C-4021-9BD2E60BAAC9}"/>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B6F9CAEA-E624-3EF5-9402-265507A83733}"/>
                  </a:ext>
                </a:extLst>
              </p:cNvPr>
              <p:cNvSpPr txBox="1"/>
              <p:nvPr/>
            </p:nvSpPr>
            <p:spPr>
              <a:xfrm>
                <a:off x="2989007" y="2979518"/>
                <a:ext cx="6135328" cy="89896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2</m:t>
                          </m:r>
                        </m:sub>
                      </m:sSub>
                      <m:r>
                        <a:rPr lang="it-IT" sz="2800" b="0" i="1" smtClean="0">
                          <a:latin typeface="Cambria Math" panose="02040503050406030204" pitchFamily="18" charset="0"/>
                          <a:ea typeface="Cambria Math" panose="02040503050406030204" pitchFamily="18" charset="0"/>
                        </a:rPr>
                        <m:t>=20−</m:t>
                      </m:r>
                      <m:f>
                        <m:fPr>
                          <m:ctrlPr>
                            <a:rPr lang="it-IT" sz="2800" b="0" i="1" smtClean="0">
                              <a:latin typeface="Cambria Math" panose="02040503050406030204" pitchFamily="18" charset="0"/>
                              <a:ea typeface="Cambria Math" panose="02040503050406030204" pitchFamily="18" charset="0"/>
                            </a:rPr>
                          </m:ctrlPr>
                        </m:fPr>
                        <m:num>
                          <m:r>
                            <a:rPr lang="it-IT" sz="2800" b="0" i="1" smtClean="0">
                              <a:latin typeface="Cambria Math" panose="02040503050406030204" pitchFamily="18" charset="0"/>
                              <a:ea typeface="Cambria Math" panose="02040503050406030204" pitchFamily="18" charset="0"/>
                            </a:rPr>
                            <m:t>2</m:t>
                          </m:r>
                        </m:num>
                        <m:den>
                          <m:r>
                            <a:rPr lang="it-IT" sz="2800" b="0" i="1" smtClean="0">
                              <a:latin typeface="Cambria Math" panose="02040503050406030204" pitchFamily="18" charset="0"/>
                              <a:ea typeface="Cambria Math" panose="02040503050406030204" pitchFamily="18" charset="0"/>
                            </a:rPr>
                            <m:t>5</m:t>
                          </m:r>
                        </m:den>
                      </m:f>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Sub>
                    </m:oMath>
                  </m:oMathPara>
                </a14:m>
                <a:endParaRPr lang="it-IT" sz="2800" dirty="0"/>
              </a:p>
            </p:txBody>
          </p:sp>
        </mc:Choice>
        <mc:Fallback xmlns="">
          <p:sp>
            <p:nvSpPr>
              <p:cNvPr id="6" name="CasellaDiTesto 5">
                <a:extLst>
                  <a:ext uri="{FF2B5EF4-FFF2-40B4-BE49-F238E27FC236}">
                    <a16:creationId xmlns:a16="http://schemas.microsoft.com/office/drawing/2014/main" id="{B6F9CAEA-E624-3EF5-9402-265507A83733}"/>
                  </a:ext>
                </a:extLst>
              </p:cNvPr>
              <p:cNvSpPr txBox="1">
                <a:spLocks noRot="1" noChangeAspect="1" noMove="1" noResize="1" noEditPoints="1" noAdjustHandles="1" noChangeArrowheads="1" noChangeShapeType="1" noTextEdit="1"/>
              </p:cNvSpPr>
              <p:nvPr/>
            </p:nvSpPr>
            <p:spPr>
              <a:xfrm>
                <a:off x="2989007" y="2979518"/>
                <a:ext cx="6135328" cy="898964"/>
              </a:xfrm>
              <a:prstGeom prst="rect">
                <a:avLst/>
              </a:prstGeom>
              <a:blipFill>
                <a:blip r:embed="rId3"/>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DE21F64F-366A-5510-0354-2542CF15607B}"/>
                  </a:ext>
                </a:extLst>
              </p:cNvPr>
              <p:cNvSpPr txBox="1"/>
              <p:nvPr/>
            </p:nvSpPr>
            <p:spPr>
              <a:xfrm>
                <a:off x="2007490" y="4195974"/>
                <a:ext cx="9260277" cy="1085810"/>
              </a:xfrm>
              <a:prstGeom prst="rect">
                <a:avLst/>
              </a:prstGeom>
              <a:noFill/>
            </p:spPr>
            <p:txBody>
              <a:bodyPr wrap="square">
                <a:spAutoFit/>
              </a:bodyPr>
              <a:lstStyle/>
              <a:p>
                <a:r>
                  <a:rPr lang="it-IT" dirty="0"/>
                  <a:t>Questa espressione rappresenta la funzione di reazione dell’impresa 1 </a:t>
                </a:r>
                <a14:m>
                  <m:oMath xmlns:m="http://schemas.openxmlformats.org/officeDocument/2006/math">
                    <m:d>
                      <m:dPr>
                        <m:begChr m:val="["/>
                        <m:endChr m:val="]"/>
                        <m:ctrlPr>
                          <a:rPr lang="it-IT" b="0" i="1" smtClean="0">
                            <a:latin typeface="Cambria Math" panose="02040503050406030204" pitchFamily="18" charset="0"/>
                          </a:rPr>
                        </m:ctrlPr>
                      </m:dPr>
                      <m:e>
                        <m:f>
                          <m:fPr>
                            <m:ctrlPr>
                              <a:rPr lang="it-IT" i="1">
                                <a:latin typeface="Cambria Math" panose="02040503050406030204" pitchFamily="18" charset="0"/>
                              </a:rPr>
                            </m:ctrlPr>
                          </m:fPr>
                          <m:num>
                            <m:sSub>
                              <m:sSubPr>
                                <m:ctrlPr>
                                  <a:rPr lang="it-IT" i="1">
                                    <a:latin typeface="Cambria Math" panose="02040503050406030204" pitchFamily="18" charset="0"/>
                                  </a:rPr>
                                </m:ctrlPr>
                              </m:sSubPr>
                              <m:e>
                                <m:r>
                                  <a:rPr lang="it-IT" i="1">
                                    <a:latin typeface="Cambria Math" panose="02040503050406030204" pitchFamily="18" charset="0"/>
                                  </a:rPr>
                                  <m:t>𝑅</m:t>
                                </m:r>
                              </m:e>
                              <m:sub>
                                <m:r>
                                  <a:rPr lang="it-IT" b="0" i="1" smtClean="0">
                                    <a:latin typeface="Cambria Math" panose="02040503050406030204" pitchFamily="18" charset="0"/>
                                  </a:rPr>
                                  <m:t>2</m:t>
                                </m:r>
                              </m:sub>
                            </m:sSub>
                          </m:num>
                          <m:den>
                            <m:sSub>
                              <m:sSubPr>
                                <m:ctrlPr>
                                  <a:rPr lang="it-IT" i="1">
                                    <a:latin typeface="Cambria Math" panose="02040503050406030204" pitchFamily="18" charset="0"/>
                                  </a:rPr>
                                </m:ctrlPr>
                              </m:sSubPr>
                              <m:e>
                                <m:r>
                                  <a:rPr lang="it-IT" i="1">
                                    <a:latin typeface="Cambria Math" panose="02040503050406030204" pitchFamily="18" charset="0"/>
                                  </a:rPr>
                                  <m:t>𝑞</m:t>
                                </m:r>
                              </m:e>
                              <m:sub>
                                <m:r>
                                  <a:rPr lang="it-IT" b="0" i="1" smtClean="0">
                                    <a:latin typeface="Cambria Math" panose="02040503050406030204" pitchFamily="18" charset="0"/>
                                  </a:rPr>
                                  <m:t>1</m:t>
                                </m:r>
                              </m:sub>
                            </m:sSub>
                          </m:den>
                        </m:f>
                      </m:e>
                    </m:d>
                  </m:oMath>
                </a14:m>
                <a:r>
                  <a:rPr lang="it-IT" dirty="0"/>
                  <a:t> e il suo significato è analogo a quello definito per l’impresa 1. Le quantità prodotte sono il risultato dell’interazione delle due funzioni di reazione</a:t>
                </a:r>
              </a:p>
            </p:txBody>
          </p:sp>
        </mc:Choice>
        <mc:Fallback xmlns="">
          <p:sp>
            <p:nvSpPr>
              <p:cNvPr id="8" name="CasellaDiTesto 7">
                <a:extLst>
                  <a:ext uri="{FF2B5EF4-FFF2-40B4-BE49-F238E27FC236}">
                    <a16:creationId xmlns:a16="http://schemas.microsoft.com/office/drawing/2014/main" id="{DE21F64F-366A-5510-0354-2542CF15607B}"/>
                  </a:ext>
                </a:extLst>
              </p:cNvPr>
              <p:cNvSpPr txBox="1">
                <a:spLocks noRot="1" noChangeAspect="1" noMove="1" noResize="1" noEditPoints="1" noAdjustHandles="1" noChangeArrowheads="1" noChangeShapeType="1" noTextEdit="1"/>
              </p:cNvSpPr>
              <p:nvPr/>
            </p:nvSpPr>
            <p:spPr>
              <a:xfrm>
                <a:off x="2007490" y="4195974"/>
                <a:ext cx="9260277" cy="1085810"/>
              </a:xfrm>
              <a:prstGeom prst="rect">
                <a:avLst/>
              </a:prstGeom>
              <a:blipFill>
                <a:blip r:embed="rId4"/>
                <a:stretch>
                  <a:fillRect l="-527" b="-8427"/>
                </a:stretch>
              </a:blipFill>
            </p:spPr>
            <p:txBody>
              <a:bodyPr/>
              <a:lstStyle/>
              <a:p>
                <a:r>
                  <a:rPr lang="it-IT">
                    <a:noFill/>
                  </a:rPr>
                  <a:t> </a:t>
                </a:r>
              </a:p>
            </p:txBody>
          </p:sp>
        </mc:Fallback>
      </mc:AlternateContent>
    </p:spTree>
    <p:extLst>
      <p:ext uri="{BB962C8B-B14F-4D97-AF65-F5344CB8AC3E}">
        <p14:creationId xmlns:p14="http://schemas.microsoft.com/office/powerpoint/2010/main" val="3270550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E10296-4926-A25A-41F5-B5DA14ECFDA2}"/>
              </a:ext>
            </a:extLst>
          </p:cNvPr>
          <p:cNvSpPr>
            <a:spLocks noGrp="1"/>
          </p:cNvSpPr>
          <p:nvPr>
            <p:ph type="title"/>
          </p:nvPr>
        </p:nvSpPr>
        <p:spPr/>
        <p:txBody>
          <a:bodyPr/>
          <a:lstStyle/>
          <a:p>
            <a:r>
              <a:rPr lang="it-IT" dirty="0"/>
              <a:t>ESERCIZIO 1</a:t>
            </a:r>
          </a:p>
        </p:txBody>
      </p:sp>
      <mc:AlternateContent xmlns:mc="http://schemas.openxmlformats.org/markup-compatibility/2006" xmlns:a14="http://schemas.microsoft.com/office/drawing/2010/main">
        <mc:Choice Requires="a14">
          <p:sp>
            <p:nvSpPr>
              <p:cNvPr id="12" name="CasellaDiTesto 11">
                <a:extLst>
                  <a:ext uri="{FF2B5EF4-FFF2-40B4-BE49-F238E27FC236}">
                    <a16:creationId xmlns:a16="http://schemas.microsoft.com/office/drawing/2014/main" id="{67637E8D-C946-D60A-CB86-C48429382699}"/>
                  </a:ext>
                </a:extLst>
              </p:cNvPr>
              <p:cNvSpPr txBox="1"/>
              <p:nvPr/>
            </p:nvSpPr>
            <p:spPr>
              <a:xfrm>
                <a:off x="4699820" y="3692884"/>
                <a:ext cx="6135328" cy="776046"/>
              </a:xfrm>
              <a:prstGeom prst="rect">
                <a:avLst/>
              </a:prstGeom>
              <a:noFill/>
            </p:spPr>
            <p:txBody>
              <a:bodyPr wrap="square">
                <a:spAutoFit/>
              </a:bodyPr>
              <a:lstStyle/>
              <a:p>
                <a14:m>
                  <m:oMath xmlns:m="http://schemas.openxmlformats.org/officeDocument/2006/math">
                    <m:d>
                      <m:dPr>
                        <m:begChr m:val="["/>
                        <m:endChr m:val="]"/>
                        <m:ctrlPr>
                          <a:rPr lang="it-IT" sz="2800" b="0" i="1" smtClean="0">
                            <a:latin typeface="Cambria Math" panose="02040503050406030204" pitchFamily="18" charset="0"/>
                          </a:rPr>
                        </m:ctrlPr>
                      </m:dPr>
                      <m:e>
                        <m:f>
                          <m:fPr>
                            <m:ctrlPr>
                              <a:rPr lang="it-IT" sz="2800" i="1">
                                <a:latin typeface="Cambria Math" panose="02040503050406030204" pitchFamily="18" charset="0"/>
                              </a:rPr>
                            </m:ctrlPr>
                          </m:fPr>
                          <m:num>
                            <m:sSub>
                              <m:sSubPr>
                                <m:ctrlPr>
                                  <a:rPr lang="it-IT" sz="2800" i="1">
                                    <a:latin typeface="Cambria Math" panose="02040503050406030204" pitchFamily="18" charset="0"/>
                                  </a:rPr>
                                </m:ctrlPr>
                              </m:sSubPr>
                              <m:e>
                                <m:r>
                                  <a:rPr lang="it-IT" sz="2800" i="1">
                                    <a:latin typeface="Cambria Math" panose="02040503050406030204" pitchFamily="18" charset="0"/>
                                  </a:rPr>
                                  <m:t>𝑅</m:t>
                                </m:r>
                              </m:e>
                              <m:sub>
                                <m:r>
                                  <a:rPr lang="it-IT" sz="2800" b="0" i="1" smtClean="0">
                                    <a:latin typeface="Cambria Math" panose="02040503050406030204" pitchFamily="18" charset="0"/>
                                  </a:rPr>
                                  <m:t>2</m:t>
                                </m:r>
                              </m:sub>
                            </m:sSub>
                          </m:num>
                          <m:den>
                            <m:sSub>
                              <m:sSubPr>
                                <m:ctrlPr>
                                  <a:rPr lang="it-IT" sz="2800" i="1">
                                    <a:latin typeface="Cambria Math" panose="02040503050406030204" pitchFamily="18" charset="0"/>
                                  </a:rPr>
                                </m:ctrlPr>
                              </m:sSubPr>
                              <m:e>
                                <m:r>
                                  <a:rPr lang="it-IT" sz="2800" i="1">
                                    <a:latin typeface="Cambria Math" panose="02040503050406030204" pitchFamily="18" charset="0"/>
                                  </a:rPr>
                                  <m:t>𝑞</m:t>
                                </m:r>
                              </m:e>
                              <m:sub>
                                <m:r>
                                  <a:rPr lang="it-IT" sz="2800" b="0" i="1" smtClean="0">
                                    <a:latin typeface="Cambria Math" panose="02040503050406030204" pitchFamily="18" charset="0"/>
                                  </a:rPr>
                                  <m:t>1</m:t>
                                </m:r>
                              </m:sub>
                            </m:sSub>
                          </m:den>
                        </m:f>
                      </m:e>
                    </m:d>
                  </m:oMath>
                </a14:m>
                <a:r>
                  <a:rPr lang="it-IT" sz="2800" dirty="0"/>
                  <a:t> </a:t>
                </a:r>
              </a:p>
            </p:txBody>
          </p:sp>
        </mc:Choice>
        <mc:Fallback xmlns="">
          <p:sp>
            <p:nvSpPr>
              <p:cNvPr id="12" name="CasellaDiTesto 11">
                <a:extLst>
                  <a:ext uri="{FF2B5EF4-FFF2-40B4-BE49-F238E27FC236}">
                    <a16:creationId xmlns:a16="http://schemas.microsoft.com/office/drawing/2014/main" id="{67637E8D-C946-D60A-CB86-C48429382699}"/>
                  </a:ext>
                </a:extLst>
              </p:cNvPr>
              <p:cNvSpPr txBox="1">
                <a:spLocks noRot="1" noChangeAspect="1" noMove="1" noResize="1" noEditPoints="1" noAdjustHandles="1" noChangeArrowheads="1" noChangeShapeType="1" noTextEdit="1"/>
              </p:cNvSpPr>
              <p:nvPr/>
            </p:nvSpPr>
            <p:spPr>
              <a:xfrm>
                <a:off x="4699820" y="3692884"/>
                <a:ext cx="6135328" cy="776046"/>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4" name="CasellaDiTesto 3">
                <a:extLst>
                  <a:ext uri="{FF2B5EF4-FFF2-40B4-BE49-F238E27FC236}">
                    <a16:creationId xmlns:a16="http://schemas.microsoft.com/office/drawing/2014/main" id="{6537B68B-F5B1-6362-7F61-AD0D3F2FB7F6}"/>
                  </a:ext>
                </a:extLst>
              </p:cNvPr>
              <p:cNvSpPr txBox="1"/>
              <p:nvPr/>
            </p:nvSpPr>
            <p:spPr>
              <a:xfrm>
                <a:off x="4699820" y="2814133"/>
                <a:ext cx="6135328" cy="776046"/>
              </a:xfrm>
              <a:prstGeom prst="rect">
                <a:avLst/>
              </a:prstGeom>
              <a:noFill/>
            </p:spPr>
            <p:txBody>
              <a:bodyPr wrap="square">
                <a:spAutoFit/>
              </a:bodyPr>
              <a:lstStyle/>
              <a:p>
                <a14:m>
                  <m:oMath xmlns:m="http://schemas.openxmlformats.org/officeDocument/2006/math">
                    <m:d>
                      <m:dPr>
                        <m:begChr m:val="["/>
                        <m:endChr m:val="]"/>
                        <m:ctrlPr>
                          <a:rPr lang="it-IT" sz="2800" b="0" i="1" smtClean="0">
                            <a:latin typeface="Cambria Math" panose="02040503050406030204" pitchFamily="18" charset="0"/>
                          </a:rPr>
                        </m:ctrlPr>
                      </m:dPr>
                      <m:e>
                        <m:f>
                          <m:fPr>
                            <m:ctrlPr>
                              <a:rPr lang="it-IT" sz="2800" i="1">
                                <a:latin typeface="Cambria Math" panose="02040503050406030204" pitchFamily="18" charset="0"/>
                              </a:rPr>
                            </m:ctrlPr>
                          </m:fPr>
                          <m:num>
                            <m:sSub>
                              <m:sSubPr>
                                <m:ctrlPr>
                                  <a:rPr lang="it-IT" sz="2800" i="1">
                                    <a:latin typeface="Cambria Math" panose="02040503050406030204" pitchFamily="18" charset="0"/>
                                  </a:rPr>
                                </m:ctrlPr>
                              </m:sSubPr>
                              <m:e>
                                <m:r>
                                  <a:rPr lang="it-IT" sz="2800" i="1">
                                    <a:latin typeface="Cambria Math" panose="02040503050406030204" pitchFamily="18" charset="0"/>
                                  </a:rPr>
                                  <m:t>𝑅</m:t>
                                </m:r>
                              </m:e>
                              <m:sub>
                                <m:r>
                                  <a:rPr lang="it-IT" sz="2800" b="0" i="1" smtClean="0">
                                    <a:latin typeface="Cambria Math" panose="02040503050406030204" pitchFamily="18" charset="0"/>
                                  </a:rPr>
                                  <m:t>1</m:t>
                                </m:r>
                              </m:sub>
                            </m:sSub>
                          </m:num>
                          <m:den>
                            <m:sSub>
                              <m:sSubPr>
                                <m:ctrlPr>
                                  <a:rPr lang="it-IT" sz="2800" i="1">
                                    <a:latin typeface="Cambria Math" panose="02040503050406030204" pitchFamily="18" charset="0"/>
                                  </a:rPr>
                                </m:ctrlPr>
                              </m:sSubPr>
                              <m:e>
                                <m:r>
                                  <a:rPr lang="it-IT" sz="2800" i="1">
                                    <a:latin typeface="Cambria Math" panose="02040503050406030204" pitchFamily="18" charset="0"/>
                                  </a:rPr>
                                  <m:t>𝑞</m:t>
                                </m:r>
                              </m:e>
                              <m:sub>
                                <m:r>
                                  <a:rPr lang="it-IT" sz="2800" b="0" i="1" smtClean="0">
                                    <a:latin typeface="Cambria Math" panose="02040503050406030204" pitchFamily="18" charset="0"/>
                                  </a:rPr>
                                  <m:t>2</m:t>
                                </m:r>
                              </m:sub>
                            </m:sSub>
                          </m:den>
                        </m:f>
                      </m:e>
                    </m:d>
                  </m:oMath>
                </a14:m>
                <a:r>
                  <a:rPr lang="it-IT" sz="2800" dirty="0"/>
                  <a:t> </a:t>
                </a:r>
              </a:p>
            </p:txBody>
          </p:sp>
        </mc:Choice>
        <mc:Fallback xmlns="">
          <p:sp>
            <p:nvSpPr>
              <p:cNvPr id="4" name="CasellaDiTesto 3">
                <a:extLst>
                  <a:ext uri="{FF2B5EF4-FFF2-40B4-BE49-F238E27FC236}">
                    <a16:creationId xmlns:a16="http://schemas.microsoft.com/office/drawing/2014/main" id="{6537B68B-F5B1-6362-7F61-AD0D3F2FB7F6}"/>
                  </a:ext>
                </a:extLst>
              </p:cNvPr>
              <p:cNvSpPr txBox="1">
                <a:spLocks noRot="1" noChangeAspect="1" noMove="1" noResize="1" noEditPoints="1" noAdjustHandles="1" noChangeArrowheads="1" noChangeShapeType="1" noTextEdit="1"/>
              </p:cNvSpPr>
              <p:nvPr/>
            </p:nvSpPr>
            <p:spPr>
              <a:xfrm>
                <a:off x="4699820" y="2814133"/>
                <a:ext cx="6135328" cy="776046"/>
              </a:xfrm>
              <a:prstGeom prst="rect">
                <a:avLst/>
              </a:prstGeom>
              <a:blipFill>
                <a:blip r:embed="rId3"/>
                <a:stretch>
                  <a:fillRect/>
                </a:stretch>
              </a:blipFill>
            </p:spPr>
            <p:txBody>
              <a:bodyPr/>
              <a:lstStyle/>
              <a:p>
                <a:r>
                  <a:rPr lang="it-IT">
                    <a:noFill/>
                  </a:rPr>
                  <a:t> </a:t>
                </a:r>
              </a:p>
            </p:txBody>
          </p:sp>
        </mc:Fallback>
      </mc:AlternateContent>
      <p:sp>
        <p:nvSpPr>
          <p:cNvPr id="5" name="Parentesi graffa aperta 4">
            <a:extLst>
              <a:ext uri="{FF2B5EF4-FFF2-40B4-BE49-F238E27FC236}">
                <a16:creationId xmlns:a16="http://schemas.microsoft.com/office/drawing/2014/main" id="{81553A4F-A288-F1B7-2549-BED9AB8B6515}"/>
              </a:ext>
            </a:extLst>
          </p:cNvPr>
          <p:cNvSpPr/>
          <p:nvPr/>
        </p:nvSpPr>
        <p:spPr>
          <a:xfrm>
            <a:off x="4542503" y="2733368"/>
            <a:ext cx="285136" cy="1789471"/>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6" name="Esplosione: 14 punte 5">
            <a:extLst>
              <a:ext uri="{FF2B5EF4-FFF2-40B4-BE49-F238E27FC236}">
                <a16:creationId xmlns:a16="http://schemas.microsoft.com/office/drawing/2014/main" id="{503AE80D-3F59-52C3-6138-3367CE2A11A1}"/>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p:sp>
        <p:nvSpPr>
          <p:cNvPr id="7" name="Parentesi graffa aperta 6">
            <a:extLst>
              <a:ext uri="{FF2B5EF4-FFF2-40B4-BE49-F238E27FC236}">
                <a16:creationId xmlns:a16="http://schemas.microsoft.com/office/drawing/2014/main" id="{9BB4FA34-9488-66EB-49A2-AE9E365C94CD}"/>
              </a:ext>
            </a:extLst>
          </p:cNvPr>
          <p:cNvSpPr/>
          <p:nvPr/>
        </p:nvSpPr>
        <p:spPr>
          <a:xfrm>
            <a:off x="4557252" y="4832555"/>
            <a:ext cx="285136" cy="1789471"/>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86BF668A-564E-1588-1BB9-FC242408D566}"/>
                  </a:ext>
                </a:extLst>
              </p:cNvPr>
              <p:cNvSpPr txBox="1"/>
              <p:nvPr/>
            </p:nvSpPr>
            <p:spPr>
              <a:xfrm>
                <a:off x="3028336" y="4741606"/>
                <a:ext cx="6135328" cy="89896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Sub>
                      <m:r>
                        <a:rPr lang="it-IT" sz="2800" b="0" i="1" smtClean="0">
                          <a:latin typeface="Cambria Math" panose="02040503050406030204" pitchFamily="18" charset="0"/>
                          <a:ea typeface="Cambria Math" panose="02040503050406030204" pitchFamily="18" charset="0"/>
                        </a:rPr>
                        <m:t>=24−</m:t>
                      </m:r>
                      <m:f>
                        <m:fPr>
                          <m:ctrlPr>
                            <a:rPr lang="it-IT" sz="2800" b="0" i="1" smtClean="0">
                              <a:latin typeface="Cambria Math" panose="02040503050406030204" pitchFamily="18" charset="0"/>
                              <a:ea typeface="Cambria Math" panose="02040503050406030204" pitchFamily="18" charset="0"/>
                            </a:rPr>
                          </m:ctrlPr>
                        </m:fPr>
                        <m:num>
                          <m:r>
                            <a:rPr lang="it-IT" sz="2800" b="0" i="1" smtClean="0">
                              <a:latin typeface="Cambria Math" panose="02040503050406030204" pitchFamily="18" charset="0"/>
                              <a:ea typeface="Cambria Math" panose="02040503050406030204" pitchFamily="18" charset="0"/>
                            </a:rPr>
                            <m:t>1</m:t>
                          </m:r>
                        </m:num>
                        <m:den>
                          <m:r>
                            <a:rPr lang="it-IT" sz="2800" b="0" i="1" smtClean="0">
                              <a:latin typeface="Cambria Math" panose="02040503050406030204" pitchFamily="18" charset="0"/>
                              <a:ea typeface="Cambria Math" panose="02040503050406030204" pitchFamily="18" charset="0"/>
                            </a:rPr>
                            <m:t>2</m:t>
                          </m:r>
                        </m:den>
                      </m:f>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2</m:t>
                          </m:r>
                        </m:sub>
                      </m:sSub>
                    </m:oMath>
                  </m:oMathPara>
                </a14:m>
                <a:endParaRPr lang="it-IT" sz="2800" dirty="0"/>
              </a:p>
            </p:txBody>
          </p:sp>
        </mc:Choice>
        <mc:Fallback xmlns="">
          <p:sp>
            <p:nvSpPr>
              <p:cNvPr id="8" name="CasellaDiTesto 7">
                <a:extLst>
                  <a:ext uri="{FF2B5EF4-FFF2-40B4-BE49-F238E27FC236}">
                    <a16:creationId xmlns:a16="http://schemas.microsoft.com/office/drawing/2014/main" id="{86BF668A-564E-1588-1BB9-FC242408D566}"/>
                  </a:ext>
                </a:extLst>
              </p:cNvPr>
              <p:cNvSpPr txBox="1">
                <a:spLocks noRot="1" noChangeAspect="1" noMove="1" noResize="1" noEditPoints="1" noAdjustHandles="1" noChangeArrowheads="1" noChangeShapeType="1" noTextEdit="1"/>
              </p:cNvSpPr>
              <p:nvPr/>
            </p:nvSpPr>
            <p:spPr>
              <a:xfrm>
                <a:off x="3028336" y="4741606"/>
                <a:ext cx="6135328" cy="898964"/>
              </a:xfrm>
              <a:prstGeom prst="rect">
                <a:avLst/>
              </a:prstGeom>
              <a:blipFill>
                <a:blip r:embed="rId4"/>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9" name="CasellaDiTesto 8">
                <a:extLst>
                  <a:ext uri="{FF2B5EF4-FFF2-40B4-BE49-F238E27FC236}">
                    <a16:creationId xmlns:a16="http://schemas.microsoft.com/office/drawing/2014/main" id="{8853C696-158C-9764-2A80-0F70AA21A7B9}"/>
                  </a:ext>
                </a:extLst>
              </p:cNvPr>
              <p:cNvSpPr txBox="1"/>
              <p:nvPr/>
            </p:nvSpPr>
            <p:spPr>
              <a:xfrm>
                <a:off x="3028336" y="5756708"/>
                <a:ext cx="6135328" cy="89896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2</m:t>
                          </m:r>
                        </m:sub>
                      </m:sSub>
                      <m:r>
                        <a:rPr lang="it-IT" sz="2800" b="0" i="1" smtClean="0">
                          <a:latin typeface="Cambria Math" panose="02040503050406030204" pitchFamily="18" charset="0"/>
                          <a:ea typeface="Cambria Math" panose="02040503050406030204" pitchFamily="18" charset="0"/>
                        </a:rPr>
                        <m:t>=20−</m:t>
                      </m:r>
                      <m:f>
                        <m:fPr>
                          <m:ctrlPr>
                            <a:rPr lang="it-IT" sz="2800" b="0" i="1" smtClean="0">
                              <a:latin typeface="Cambria Math" panose="02040503050406030204" pitchFamily="18" charset="0"/>
                              <a:ea typeface="Cambria Math" panose="02040503050406030204" pitchFamily="18" charset="0"/>
                            </a:rPr>
                          </m:ctrlPr>
                        </m:fPr>
                        <m:num>
                          <m:r>
                            <a:rPr lang="it-IT" sz="2800" b="0" i="1" smtClean="0">
                              <a:latin typeface="Cambria Math" panose="02040503050406030204" pitchFamily="18" charset="0"/>
                              <a:ea typeface="Cambria Math" panose="02040503050406030204" pitchFamily="18" charset="0"/>
                            </a:rPr>
                            <m:t>2</m:t>
                          </m:r>
                        </m:num>
                        <m:den>
                          <m:r>
                            <a:rPr lang="it-IT" sz="2800" b="0" i="1" smtClean="0">
                              <a:latin typeface="Cambria Math" panose="02040503050406030204" pitchFamily="18" charset="0"/>
                              <a:ea typeface="Cambria Math" panose="02040503050406030204" pitchFamily="18" charset="0"/>
                            </a:rPr>
                            <m:t>5</m:t>
                          </m:r>
                        </m:den>
                      </m:f>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Sub>
                    </m:oMath>
                  </m:oMathPara>
                </a14:m>
                <a:endParaRPr lang="it-IT" sz="2800" dirty="0"/>
              </a:p>
            </p:txBody>
          </p:sp>
        </mc:Choice>
        <mc:Fallback xmlns="">
          <p:sp>
            <p:nvSpPr>
              <p:cNvPr id="9" name="CasellaDiTesto 8">
                <a:extLst>
                  <a:ext uri="{FF2B5EF4-FFF2-40B4-BE49-F238E27FC236}">
                    <a16:creationId xmlns:a16="http://schemas.microsoft.com/office/drawing/2014/main" id="{8853C696-158C-9764-2A80-0F70AA21A7B9}"/>
                  </a:ext>
                </a:extLst>
              </p:cNvPr>
              <p:cNvSpPr txBox="1">
                <a:spLocks noRot="1" noChangeAspect="1" noMove="1" noResize="1" noEditPoints="1" noAdjustHandles="1" noChangeArrowheads="1" noChangeShapeType="1" noTextEdit="1"/>
              </p:cNvSpPr>
              <p:nvPr/>
            </p:nvSpPr>
            <p:spPr>
              <a:xfrm>
                <a:off x="3028336" y="5756708"/>
                <a:ext cx="6135328" cy="898964"/>
              </a:xfrm>
              <a:prstGeom prst="rect">
                <a:avLst/>
              </a:prstGeom>
              <a:blipFill>
                <a:blip r:embed="rId5"/>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3172925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765B8F-29FA-05F4-6F27-0C1D6AB2270B}"/>
              </a:ext>
            </a:extLst>
          </p:cNvPr>
          <p:cNvSpPr>
            <a:spLocks noGrp="1"/>
          </p:cNvSpPr>
          <p:nvPr>
            <p:ph type="title"/>
          </p:nvPr>
        </p:nvSpPr>
        <p:spPr/>
        <p:txBody>
          <a:bodyPr/>
          <a:lstStyle/>
          <a:p>
            <a:r>
              <a:rPr lang="it-IT" dirty="0"/>
              <a:t>ESERCIZIO 1</a:t>
            </a:r>
          </a:p>
        </p:txBody>
      </p:sp>
      <p:sp>
        <p:nvSpPr>
          <p:cNvPr id="3" name="Segnaposto contenuto 2">
            <a:extLst>
              <a:ext uri="{FF2B5EF4-FFF2-40B4-BE49-F238E27FC236}">
                <a16:creationId xmlns:a16="http://schemas.microsoft.com/office/drawing/2014/main" id="{AB6178E5-6312-CF4C-A289-0E5C6921E177}"/>
              </a:ext>
            </a:extLst>
          </p:cNvPr>
          <p:cNvSpPr>
            <a:spLocks noGrp="1"/>
          </p:cNvSpPr>
          <p:nvPr>
            <p:ph idx="1"/>
          </p:nvPr>
        </p:nvSpPr>
        <p:spPr>
          <a:xfrm>
            <a:off x="1920240" y="2312276"/>
            <a:ext cx="8770571" cy="757209"/>
          </a:xfrm>
        </p:spPr>
        <p:txBody>
          <a:bodyPr/>
          <a:lstStyle/>
          <a:p>
            <a:r>
              <a:rPr lang="it-IT" dirty="0"/>
              <a:t>Risolviamo con il metodo della sostituzione e otteniamo:</a:t>
            </a:r>
          </a:p>
        </p:txBody>
      </p:sp>
      <p:sp>
        <p:nvSpPr>
          <p:cNvPr id="4" name="Esplosione: 14 punte 3">
            <a:extLst>
              <a:ext uri="{FF2B5EF4-FFF2-40B4-BE49-F238E27FC236}">
                <a16:creationId xmlns:a16="http://schemas.microsoft.com/office/drawing/2014/main" id="{C3CD8F2A-F5BB-D509-D8CA-12DCA0A8750E}"/>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6917A162-D602-3634-D639-102E93354356}"/>
                  </a:ext>
                </a:extLst>
              </p:cNvPr>
              <p:cNvSpPr txBox="1"/>
              <p:nvPr/>
            </p:nvSpPr>
            <p:spPr>
              <a:xfrm>
                <a:off x="3028336" y="2913978"/>
                <a:ext cx="6135328" cy="105118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Sub>
                      <m:r>
                        <a:rPr lang="it-IT" sz="2800" b="0" i="1" smtClean="0">
                          <a:latin typeface="Cambria Math" panose="02040503050406030204" pitchFamily="18" charset="0"/>
                          <a:ea typeface="Cambria Math" panose="02040503050406030204" pitchFamily="18" charset="0"/>
                        </a:rPr>
                        <m:t>=24−</m:t>
                      </m:r>
                      <m:f>
                        <m:fPr>
                          <m:ctrlPr>
                            <a:rPr lang="it-IT" sz="2800" b="0" i="1" smtClean="0">
                              <a:latin typeface="Cambria Math" panose="02040503050406030204" pitchFamily="18" charset="0"/>
                              <a:ea typeface="Cambria Math" panose="02040503050406030204" pitchFamily="18" charset="0"/>
                            </a:rPr>
                          </m:ctrlPr>
                        </m:fPr>
                        <m:num>
                          <m:r>
                            <a:rPr lang="it-IT" sz="2800" b="0" i="1" smtClean="0">
                              <a:latin typeface="Cambria Math" panose="02040503050406030204" pitchFamily="18" charset="0"/>
                              <a:ea typeface="Cambria Math" panose="02040503050406030204" pitchFamily="18" charset="0"/>
                            </a:rPr>
                            <m:t>1</m:t>
                          </m:r>
                        </m:num>
                        <m:den>
                          <m:r>
                            <a:rPr lang="it-IT" sz="2800" b="0" i="1" smtClean="0">
                              <a:latin typeface="Cambria Math" panose="02040503050406030204" pitchFamily="18" charset="0"/>
                              <a:ea typeface="Cambria Math" panose="02040503050406030204" pitchFamily="18" charset="0"/>
                            </a:rPr>
                            <m:t>2</m:t>
                          </m:r>
                        </m:den>
                      </m:f>
                      <m:d>
                        <m:dPr>
                          <m:begChr m:val="["/>
                          <m:endChr m:val="]"/>
                          <m:ctrlPr>
                            <a:rPr lang="it-IT" sz="2800" b="0" i="1" smtClean="0">
                              <a:latin typeface="Cambria Math" panose="02040503050406030204" pitchFamily="18" charset="0"/>
                              <a:ea typeface="Cambria Math" panose="02040503050406030204" pitchFamily="18" charset="0"/>
                            </a:rPr>
                          </m:ctrlPr>
                        </m:dPr>
                        <m:e>
                          <m:r>
                            <a:rPr lang="it-IT" sz="2800" b="0" i="1" smtClean="0">
                              <a:latin typeface="Cambria Math" panose="02040503050406030204" pitchFamily="18" charset="0"/>
                              <a:ea typeface="Cambria Math" panose="02040503050406030204" pitchFamily="18" charset="0"/>
                            </a:rPr>
                            <m:t>20−</m:t>
                          </m:r>
                          <m:f>
                            <m:fPr>
                              <m:ctrlPr>
                                <a:rPr lang="it-IT" sz="2800" b="0" i="1" smtClean="0">
                                  <a:latin typeface="Cambria Math" panose="02040503050406030204" pitchFamily="18" charset="0"/>
                                  <a:ea typeface="Cambria Math" panose="02040503050406030204" pitchFamily="18" charset="0"/>
                                </a:rPr>
                              </m:ctrlPr>
                            </m:fPr>
                            <m:num>
                              <m:r>
                                <a:rPr lang="it-IT" sz="2800" b="0" i="1" smtClean="0">
                                  <a:latin typeface="Cambria Math" panose="02040503050406030204" pitchFamily="18" charset="0"/>
                                  <a:ea typeface="Cambria Math" panose="02040503050406030204" pitchFamily="18" charset="0"/>
                                </a:rPr>
                                <m:t>2</m:t>
                              </m:r>
                            </m:num>
                            <m:den>
                              <m:r>
                                <a:rPr lang="it-IT" sz="2800" b="0" i="1" smtClean="0">
                                  <a:latin typeface="Cambria Math" panose="02040503050406030204" pitchFamily="18" charset="0"/>
                                  <a:ea typeface="Cambria Math" panose="02040503050406030204" pitchFamily="18" charset="0"/>
                                </a:rPr>
                                <m:t>5</m:t>
                              </m:r>
                            </m:den>
                          </m:f>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Sub>
                        </m:e>
                      </m:d>
                    </m:oMath>
                  </m:oMathPara>
                </a14:m>
                <a:endParaRPr lang="it-IT" sz="2800" dirty="0"/>
              </a:p>
            </p:txBody>
          </p:sp>
        </mc:Choice>
        <mc:Fallback xmlns="">
          <p:sp>
            <p:nvSpPr>
              <p:cNvPr id="5" name="CasellaDiTesto 4">
                <a:extLst>
                  <a:ext uri="{FF2B5EF4-FFF2-40B4-BE49-F238E27FC236}">
                    <a16:creationId xmlns:a16="http://schemas.microsoft.com/office/drawing/2014/main" id="{6917A162-D602-3634-D639-102E93354356}"/>
                  </a:ext>
                </a:extLst>
              </p:cNvPr>
              <p:cNvSpPr txBox="1">
                <a:spLocks noRot="1" noChangeAspect="1" noMove="1" noResize="1" noEditPoints="1" noAdjustHandles="1" noChangeArrowheads="1" noChangeShapeType="1" noTextEdit="1"/>
              </p:cNvSpPr>
              <p:nvPr/>
            </p:nvSpPr>
            <p:spPr>
              <a:xfrm>
                <a:off x="3028336" y="2913978"/>
                <a:ext cx="6135328" cy="1051185"/>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BD0049A8-5980-18DC-62D2-7C701CA1BCC8}"/>
                  </a:ext>
                </a:extLst>
              </p:cNvPr>
              <p:cNvSpPr txBox="1"/>
              <p:nvPr/>
            </p:nvSpPr>
            <p:spPr>
              <a:xfrm>
                <a:off x="3028336" y="4115972"/>
                <a:ext cx="6135328" cy="90178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Sub>
                      <m:r>
                        <a:rPr lang="it-IT" sz="2800" b="0" i="1" smtClean="0">
                          <a:latin typeface="Cambria Math" panose="02040503050406030204" pitchFamily="18" charset="0"/>
                          <a:ea typeface="Cambria Math" panose="02040503050406030204" pitchFamily="18" charset="0"/>
                        </a:rPr>
                        <m:t>=24−10+</m:t>
                      </m:r>
                      <m:f>
                        <m:fPr>
                          <m:ctrlPr>
                            <a:rPr lang="it-IT" sz="2800" b="0" i="1" smtClean="0">
                              <a:latin typeface="Cambria Math" panose="02040503050406030204" pitchFamily="18" charset="0"/>
                              <a:ea typeface="Cambria Math" panose="02040503050406030204" pitchFamily="18" charset="0"/>
                            </a:rPr>
                          </m:ctrlPr>
                        </m:fPr>
                        <m:num>
                          <m:r>
                            <a:rPr lang="it-IT" sz="2800" b="0" i="1" smtClean="0">
                              <a:latin typeface="Cambria Math" panose="02040503050406030204" pitchFamily="18" charset="0"/>
                              <a:ea typeface="Cambria Math" panose="02040503050406030204" pitchFamily="18" charset="0"/>
                            </a:rPr>
                            <m:t>1</m:t>
                          </m:r>
                        </m:num>
                        <m:den>
                          <m:r>
                            <a:rPr lang="it-IT" sz="2800" b="0" i="1" smtClean="0">
                              <a:latin typeface="Cambria Math" panose="02040503050406030204" pitchFamily="18" charset="0"/>
                              <a:ea typeface="Cambria Math" panose="02040503050406030204" pitchFamily="18" charset="0"/>
                            </a:rPr>
                            <m:t>5</m:t>
                          </m:r>
                        </m:den>
                      </m:f>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Sub>
                    </m:oMath>
                  </m:oMathPara>
                </a14:m>
                <a:endParaRPr lang="it-IT" sz="2800" dirty="0"/>
              </a:p>
            </p:txBody>
          </p:sp>
        </mc:Choice>
        <mc:Fallback xmlns="">
          <p:sp>
            <p:nvSpPr>
              <p:cNvPr id="6" name="CasellaDiTesto 5">
                <a:extLst>
                  <a:ext uri="{FF2B5EF4-FFF2-40B4-BE49-F238E27FC236}">
                    <a16:creationId xmlns:a16="http://schemas.microsoft.com/office/drawing/2014/main" id="{BD0049A8-5980-18DC-62D2-7C701CA1BCC8}"/>
                  </a:ext>
                </a:extLst>
              </p:cNvPr>
              <p:cNvSpPr txBox="1">
                <a:spLocks noRot="1" noChangeAspect="1" noMove="1" noResize="1" noEditPoints="1" noAdjustHandles="1" noChangeArrowheads="1" noChangeShapeType="1" noTextEdit="1"/>
              </p:cNvSpPr>
              <p:nvPr/>
            </p:nvSpPr>
            <p:spPr>
              <a:xfrm>
                <a:off x="3028336" y="4115972"/>
                <a:ext cx="6135328" cy="901785"/>
              </a:xfrm>
              <a:prstGeom prst="rect">
                <a:avLst/>
              </a:prstGeom>
              <a:blipFill>
                <a:blip r:embed="rId3"/>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A55A1944-A608-532A-BB50-EA93876BE280}"/>
                  </a:ext>
                </a:extLst>
              </p:cNvPr>
              <p:cNvSpPr txBox="1"/>
              <p:nvPr/>
            </p:nvSpPr>
            <p:spPr>
              <a:xfrm>
                <a:off x="3136490" y="5168566"/>
                <a:ext cx="6135328" cy="52322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it-IT" sz="2800" b="0" i="1" smtClean="0">
                              <a:latin typeface="Cambria Math" panose="02040503050406030204" pitchFamily="18" charset="0"/>
                              <a:ea typeface="Cambria Math" panose="02040503050406030204" pitchFamily="18" charset="0"/>
                            </a:rPr>
                          </m:ctrlPr>
                        </m:sSubSup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1</m:t>
                          </m:r>
                        </m:sub>
                        <m:sup>
                          <m:r>
                            <a:rPr lang="it-IT" sz="2800" b="0" i="1" smtClean="0">
                              <a:latin typeface="Cambria Math" panose="02040503050406030204" pitchFamily="18" charset="0"/>
                              <a:ea typeface="Cambria Math" panose="02040503050406030204" pitchFamily="18" charset="0"/>
                            </a:rPr>
                            <m:t>∗</m:t>
                          </m:r>
                        </m:sup>
                      </m:sSubSup>
                      <m:r>
                        <a:rPr lang="it-IT" sz="2800" b="0" i="1" smtClean="0">
                          <a:latin typeface="Cambria Math" panose="02040503050406030204" pitchFamily="18" charset="0"/>
                          <a:ea typeface="Cambria Math" panose="02040503050406030204" pitchFamily="18" charset="0"/>
                        </a:rPr>
                        <m:t>=17,5</m:t>
                      </m:r>
                    </m:oMath>
                  </m:oMathPara>
                </a14:m>
                <a:endParaRPr lang="it-IT" sz="2800" dirty="0"/>
              </a:p>
            </p:txBody>
          </p:sp>
        </mc:Choice>
        <mc:Fallback xmlns="">
          <p:sp>
            <p:nvSpPr>
              <p:cNvPr id="7" name="CasellaDiTesto 6">
                <a:extLst>
                  <a:ext uri="{FF2B5EF4-FFF2-40B4-BE49-F238E27FC236}">
                    <a16:creationId xmlns:a16="http://schemas.microsoft.com/office/drawing/2014/main" id="{A55A1944-A608-532A-BB50-EA93876BE280}"/>
                  </a:ext>
                </a:extLst>
              </p:cNvPr>
              <p:cNvSpPr txBox="1">
                <a:spLocks noRot="1" noChangeAspect="1" noMove="1" noResize="1" noEditPoints="1" noAdjustHandles="1" noChangeArrowheads="1" noChangeShapeType="1" noTextEdit="1"/>
              </p:cNvSpPr>
              <p:nvPr/>
            </p:nvSpPr>
            <p:spPr>
              <a:xfrm>
                <a:off x="3136490" y="5168566"/>
                <a:ext cx="6135328" cy="523220"/>
              </a:xfrm>
              <a:prstGeom prst="rect">
                <a:avLst/>
              </a:prstGeom>
              <a:blipFill>
                <a:blip r:embed="rId4"/>
                <a:stretch>
                  <a:fillRect b="-5814"/>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667CF8E5-D76A-2F34-E067-B168F043D0C5}"/>
                  </a:ext>
                </a:extLst>
              </p:cNvPr>
              <p:cNvSpPr txBox="1"/>
              <p:nvPr/>
            </p:nvSpPr>
            <p:spPr>
              <a:xfrm>
                <a:off x="3136490" y="5771678"/>
                <a:ext cx="6135328" cy="89896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it-IT" sz="2800" b="0" i="1" smtClean="0">
                              <a:latin typeface="Cambria Math" panose="02040503050406030204" pitchFamily="18" charset="0"/>
                              <a:ea typeface="Cambria Math" panose="02040503050406030204" pitchFamily="18" charset="0"/>
                            </a:rPr>
                          </m:ctrlPr>
                        </m:sSubSup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2</m:t>
                          </m:r>
                        </m:sub>
                        <m:sup>
                          <m:r>
                            <a:rPr lang="it-IT" sz="2800" b="0" i="1" smtClean="0">
                              <a:latin typeface="Cambria Math" panose="02040503050406030204" pitchFamily="18" charset="0"/>
                              <a:ea typeface="Cambria Math" panose="02040503050406030204" pitchFamily="18" charset="0"/>
                            </a:rPr>
                            <m:t>∗</m:t>
                          </m:r>
                        </m:sup>
                      </m:sSubSup>
                      <m:r>
                        <a:rPr lang="it-IT" sz="2800" b="0" i="1" smtClean="0">
                          <a:latin typeface="Cambria Math" panose="02040503050406030204" pitchFamily="18" charset="0"/>
                          <a:ea typeface="Cambria Math" panose="02040503050406030204" pitchFamily="18" charset="0"/>
                        </a:rPr>
                        <m:t> =20−</m:t>
                      </m:r>
                      <m:f>
                        <m:fPr>
                          <m:ctrlPr>
                            <a:rPr lang="it-IT" sz="2800" b="0" i="1" smtClean="0">
                              <a:latin typeface="Cambria Math" panose="02040503050406030204" pitchFamily="18" charset="0"/>
                              <a:ea typeface="Cambria Math" panose="02040503050406030204" pitchFamily="18" charset="0"/>
                            </a:rPr>
                          </m:ctrlPr>
                        </m:fPr>
                        <m:num>
                          <m:r>
                            <a:rPr lang="it-IT" sz="2800" b="0" i="1" smtClean="0">
                              <a:latin typeface="Cambria Math" panose="02040503050406030204" pitchFamily="18" charset="0"/>
                              <a:ea typeface="Cambria Math" panose="02040503050406030204" pitchFamily="18" charset="0"/>
                            </a:rPr>
                            <m:t>2</m:t>
                          </m:r>
                        </m:num>
                        <m:den>
                          <m:r>
                            <a:rPr lang="it-IT" sz="2800" b="0" i="1" smtClean="0">
                              <a:latin typeface="Cambria Math" panose="02040503050406030204" pitchFamily="18" charset="0"/>
                              <a:ea typeface="Cambria Math" panose="02040503050406030204" pitchFamily="18" charset="0"/>
                            </a:rPr>
                            <m:t>5</m:t>
                          </m:r>
                        </m:den>
                      </m:f>
                      <m:d>
                        <m:dPr>
                          <m:ctrlPr>
                            <a:rPr lang="it-IT" sz="2800" b="0" i="1" smtClean="0">
                              <a:latin typeface="Cambria Math" panose="02040503050406030204" pitchFamily="18" charset="0"/>
                              <a:ea typeface="Cambria Math" panose="02040503050406030204" pitchFamily="18" charset="0"/>
                            </a:rPr>
                          </m:ctrlPr>
                        </m:dPr>
                        <m:e>
                          <m:r>
                            <a:rPr lang="it-IT" sz="2800" b="0" i="1" smtClean="0">
                              <a:latin typeface="Cambria Math" panose="02040503050406030204" pitchFamily="18" charset="0"/>
                              <a:ea typeface="Cambria Math" panose="02040503050406030204" pitchFamily="18" charset="0"/>
                            </a:rPr>
                            <m:t>17,5</m:t>
                          </m:r>
                        </m:e>
                      </m:d>
                      <m:r>
                        <a:rPr lang="it-IT" sz="2800" b="0" i="1" smtClean="0">
                          <a:latin typeface="Cambria Math" panose="02040503050406030204" pitchFamily="18" charset="0"/>
                          <a:ea typeface="Cambria Math" panose="02040503050406030204" pitchFamily="18" charset="0"/>
                        </a:rPr>
                        <m:t>=13</m:t>
                      </m:r>
                    </m:oMath>
                  </m:oMathPara>
                </a14:m>
                <a:endParaRPr lang="it-IT" sz="2800" dirty="0"/>
              </a:p>
            </p:txBody>
          </p:sp>
        </mc:Choice>
        <mc:Fallback xmlns="">
          <p:sp>
            <p:nvSpPr>
              <p:cNvPr id="8" name="CasellaDiTesto 7">
                <a:extLst>
                  <a:ext uri="{FF2B5EF4-FFF2-40B4-BE49-F238E27FC236}">
                    <a16:creationId xmlns:a16="http://schemas.microsoft.com/office/drawing/2014/main" id="{667CF8E5-D76A-2F34-E067-B168F043D0C5}"/>
                  </a:ext>
                </a:extLst>
              </p:cNvPr>
              <p:cNvSpPr txBox="1">
                <a:spLocks noRot="1" noChangeAspect="1" noMove="1" noResize="1" noEditPoints="1" noAdjustHandles="1" noChangeArrowheads="1" noChangeShapeType="1" noTextEdit="1"/>
              </p:cNvSpPr>
              <p:nvPr/>
            </p:nvSpPr>
            <p:spPr>
              <a:xfrm>
                <a:off x="3136490" y="5771678"/>
                <a:ext cx="6135328" cy="898964"/>
              </a:xfrm>
              <a:prstGeom prst="rect">
                <a:avLst/>
              </a:prstGeom>
              <a:blipFill>
                <a:blip r:embed="rId5"/>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3771115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295380-BEEF-6572-F4EC-7741979459E6}"/>
              </a:ext>
            </a:extLst>
          </p:cNvPr>
          <p:cNvSpPr>
            <a:spLocks noGrp="1"/>
          </p:cNvSpPr>
          <p:nvPr>
            <p:ph type="title"/>
          </p:nvPr>
        </p:nvSpPr>
        <p:spPr/>
        <p:txBody>
          <a:bodyPr/>
          <a:lstStyle/>
          <a:p>
            <a:r>
              <a:rPr lang="it-IT" dirty="0"/>
              <a:t>ESERCIZIO 1 </a:t>
            </a:r>
          </a:p>
        </p:txBody>
      </p:sp>
      <p:sp>
        <p:nvSpPr>
          <p:cNvPr id="3" name="Segnaposto contenuto 2">
            <a:extLst>
              <a:ext uri="{FF2B5EF4-FFF2-40B4-BE49-F238E27FC236}">
                <a16:creationId xmlns:a16="http://schemas.microsoft.com/office/drawing/2014/main" id="{A1105348-AF8E-DBD0-64F5-64DEB7F3B79E}"/>
              </a:ext>
            </a:extLst>
          </p:cNvPr>
          <p:cNvSpPr>
            <a:spLocks noGrp="1"/>
          </p:cNvSpPr>
          <p:nvPr>
            <p:ph idx="1"/>
          </p:nvPr>
        </p:nvSpPr>
        <p:spPr>
          <a:xfrm>
            <a:off x="1920240" y="2312276"/>
            <a:ext cx="10340586" cy="517432"/>
          </a:xfrm>
        </p:spPr>
        <p:txBody>
          <a:bodyPr>
            <a:normAutofit fontScale="92500" lnSpcReduction="20000"/>
          </a:bodyPr>
          <a:lstStyle/>
          <a:p>
            <a:r>
              <a:rPr lang="it-IT" dirty="0"/>
              <a:t>Grafico:</a:t>
            </a:r>
          </a:p>
        </p:txBody>
      </p:sp>
      <p:sp>
        <p:nvSpPr>
          <p:cNvPr id="4" name="Esplosione: 14 punte 3">
            <a:extLst>
              <a:ext uri="{FF2B5EF4-FFF2-40B4-BE49-F238E27FC236}">
                <a16:creationId xmlns:a16="http://schemas.microsoft.com/office/drawing/2014/main" id="{E9837359-3BE7-BFA5-EE91-72B67C24E75A}"/>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p:cxnSp>
        <p:nvCxnSpPr>
          <p:cNvPr id="6" name="Connettore 2 5">
            <a:extLst>
              <a:ext uri="{FF2B5EF4-FFF2-40B4-BE49-F238E27FC236}">
                <a16:creationId xmlns:a16="http://schemas.microsoft.com/office/drawing/2014/main" id="{FE416E94-9D61-03C1-AFED-A4E87C826298}"/>
              </a:ext>
            </a:extLst>
          </p:cNvPr>
          <p:cNvCxnSpPr>
            <a:cxnSpLocks/>
          </p:cNvCxnSpPr>
          <p:nvPr/>
        </p:nvCxnSpPr>
        <p:spPr>
          <a:xfrm flipV="1">
            <a:off x="4466992" y="2853050"/>
            <a:ext cx="1" cy="3244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a:extLst>
              <a:ext uri="{FF2B5EF4-FFF2-40B4-BE49-F238E27FC236}">
                <a16:creationId xmlns:a16="http://schemas.microsoft.com/office/drawing/2014/main" id="{42DAA779-3885-C6F6-CAF3-8F2F2CB8E44C}"/>
              </a:ext>
            </a:extLst>
          </p:cNvPr>
          <p:cNvCxnSpPr/>
          <p:nvPr/>
        </p:nvCxnSpPr>
        <p:spPr>
          <a:xfrm>
            <a:off x="4454169" y="6097696"/>
            <a:ext cx="37362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ttore diritto 9">
            <a:extLst>
              <a:ext uri="{FF2B5EF4-FFF2-40B4-BE49-F238E27FC236}">
                <a16:creationId xmlns:a16="http://schemas.microsoft.com/office/drawing/2014/main" id="{A143312C-DD9D-3D7B-0CA6-AA0D6FAF6490}"/>
              </a:ext>
            </a:extLst>
          </p:cNvPr>
          <p:cNvCxnSpPr>
            <a:cxnSpLocks/>
          </p:cNvCxnSpPr>
          <p:nvPr/>
        </p:nvCxnSpPr>
        <p:spPr>
          <a:xfrm>
            <a:off x="4466993" y="3354495"/>
            <a:ext cx="1982968" cy="27432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A10F33B4-1D2A-6ECC-B57D-F3C81CD72972}"/>
              </a:ext>
            </a:extLst>
          </p:cNvPr>
          <p:cNvCxnSpPr>
            <a:cxnSpLocks/>
          </p:cNvCxnSpPr>
          <p:nvPr/>
        </p:nvCxnSpPr>
        <p:spPr>
          <a:xfrm>
            <a:off x="4475352" y="4679323"/>
            <a:ext cx="3026661" cy="1441715"/>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CasellaDiTesto 14">
                <a:extLst>
                  <a:ext uri="{FF2B5EF4-FFF2-40B4-BE49-F238E27FC236}">
                    <a16:creationId xmlns:a16="http://schemas.microsoft.com/office/drawing/2014/main" id="{4E83114E-8185-8A64-BA3F-9B8C7B7F4C99}"/>
                  </a:ext>
                </a:extLst>
              </p:cNvPr>
              <p:cNvSpPr txBox="1"/>
              <p:nvPr/>
            </p:nvSpPr>
            <p:spPr>
              <a:xfrm>
                <a:off x="4555483" y="3010881"/>
                <a:ext cx="6135328" cy="531812"/>
              </a:xfrm>
              <a:prstGeom prst="rect">
                <a:avLst/>
              </a:prstGeom>
              <a:noFill/>
            </p:spPr>
            <p:txBody>
              <a:bodyPr wrap="square">
                <a:spAutoFit/>
              </a:bodyPr>
              <a:lstStyle/>
              <a:p>
                <a14:m>
                  <m:oMath xmlns:m="http://schemas.openxmlformats.org/officeDocument/2006/math">
                    <m:d>
                      <m:dPr>
                        <m:begChr m:val="["/>
                        <m:endChr m:val="]"/>
                        <m:ctrlPr>
                          <a:rPr lang="it-IT" b="0" i="1" smtClean="0">
                            <a:latin typeface="Cambria Math" panose="02040503050406030204" pitchFamily="18" charset="0"/>
                          </a:rPr>
                        </m:ctrlPr>
                      </m:dPr>
                      <m:e>
                        <m:f>
                          <m:fPr>
                            <m:ctrlPr>
                              <a:rPr lang="it-IT" i="1">
                                <a:latin typeface="Cambria Math" panose="02040503050406030204" pitchFamily="18" charset="0"/>
                              </a:rPr>
                            </m:ctrlPr>
                          </m:fPr>
                          <m:num>
                            <m:sSub>
                              <m:sSubPr>
                                <m:ctrlPr>
                                  <a:rPr lang="it-IT" i="1">
                                    <a:latin typeface="Cambria Math" panose="02040503050406030204" pitchFamily="18" charset="0"/>
                                  </a:rPr>
                                </m:ctrlPr>
                              </m:sSubPr>
                              <m:e>
                                <m:r>
                                  <a:rPr lang="it-IT" i="1">
                                    <a:latin typeface="Cambria Math" panose="02040503050406030204" pitchFamily="18" charset="0"/>
                                  </a:rPr>
                                  <m:t>𝑅</m:t>
                                </m:r>
                              </m:e>
                              <m:sub>
                                <m:r>
                                  <a:rPr lang="it-IT" b="0" i="1" smtClean="0">
                                    <a:latin typeface="Cambria Math" panose="02040503050406030204" pitchFamily="18" charset="0"/>
                                  </a:rPr>
                                  <m:t>2</m:t>
                                </m:r>
                              </m:sub>
                            </m:sSub>
                          </m:num>
                          <m:den>
                            <m:sSub>
                              <m:sSubPr>
                                <m:ctrlPr>
                                  <a:rPr lang="it-IT" i="1">
                                    <a:latin typeface="Cambria Math" panose="02040503050406030204" pitchFamily="18" charset="0"/>
                                  </a:rPr>
                                </m:ctrlPr>
                              </m:sSubPr>
                              <m:e>
                                <m:r>
                                  <a:rPr lang="it-IT" i="1">
                                    <a:latin typeface="Cambria Math" panose="02040503050406030204" pitchFamily="18" charset="0"/>
                                  </a:rPr>
                                  <m:t>𝑞</m:t>
                                </m:r>
                              </m:e>
                              <m:sub>
                                <m:r>
                                  <a:rPr lang="it-IT" b="0" i="1" smtClean="0">
                                    <a:latin typeface="Cambria Math" panose="02040503050406030204" pitchFamily="18" charset="0"/>
                                  </a:rPr>
                                  <m:t>1</m:t>
                                </m:r>
                              </m:sub>
                            </m:sSub>
                          </m:den>
                        </m:f>
                      </m:e>
                    </m:d>
                  </m:oMath>
                </a14:m>
                <a:r>
                  <a:rPr lang="it-IT" dirty="0"/>
                  <a:t> </a:t>
                </a:r>
              </a:p>
            </p:txBody>
          </p:sp>
        </mc:Choice>
        <mc:Fallback xmlns="">
          <p:sp>
            <p:nvSpPr>
              <p:cNvPr id="15" name="CasellaDiTesto 14">
                <a:extLst>
                  <a:ext uri="{FF2B5EF4-FFF2-40B4-BE49-F238E27FC236}">
                    <a16:creationId xmlns:a16="http://schemas.microsoft.com/office/drawing/2014/main" id="{4E83114E-8185-8A64-BA3F-9B8C7B7F4C99}"/>
                  </a:ext>
                </a:extLst>
              </p:cNvPr>
              <p:cNvSpPr txBox="1">
                <a:spLocks noRot="1" noChangeAspect="1" noMove="1" noResize="1" noEditPoints="1" noAdjustHandles="1" noChangeArrowheads="1" noChangeShapeType="1" noTextEdit="1"/>
              </p:cNvSpPr>
              <p:nvPr/>
            </p:nvSpPr>
            <p:spPr>
              <a:xfrm>
                <a:off x="4555483" y="3010881"/>
                <a:ext cx="6135328" cy="531812"/>
              </a:xfrm>
              <a:prstGeom prst="rect">
                <a:avLst/>
              </a:prstGeom>
              <a:blipFill>
                <a:blip r:embed="rId3"/>
                <a:stretch>
                  <a:fillRect b="-114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6" name="CasellaDiTesto 15">
                <a:extLst>
                  <a:ext uri="{FF2B5EF4-FFF2-40B4-BE49-F238E27FC236}">
                    <a16:creationId xmlns:a16="http://schemas.microsoft.com/office/drawing/2014/main" id="{CDD024E4-B388-40E1-60D3-FD1593086382}"/>
                  </a:ext>
                </a:extLst>
              </p:cNvPr>
              <p:cNvSpPr txBox="1"/>
              <p:nvPr/>
            </p:nvSpPr>
            <p:spPr>
              <a:xfrm>
                <a:off x="7362592" y="5557047"/>
                <a:ext cx="673509" cy="531812"/>
              </a:xfrm>
              <a:prstGeom prst="rect">
                <a:avLst/>
              </a:prstGeom>
              <a:noFill/>
            </p:spPr>
            <p:txBody>
              <a:bodyPr wrap="square">
                <a:spAutoFit/>
              </a:bodyPr>
              <a:lstStyle/>
              <a:p>
                <a14:m>
                  <m:oMath xmlns:m="http://schemas.openxmlformats.org/officeDocument/2006/math">
                    <m:d>
                      <m:dPr>
                        <m:begChr m:val="["/>
                        <m:endChr m:val="]"/>
                        <m:ctrlPr>
                          <a:rPr lang="it-IT" b="0" i="1" smtClean="0">
                            <a:latin typeface="Cambria Math" panose="02040503050406030204" pitchFamily="18" charset="0"/>
                          </a:rPr>
                        </m:ctrlPr>
                      </m:dPr>
                      <m:e>
                        <m:f>
                          <m:fPr>
                            <m:ctrlPr>
                              <a:rPr lang="it-IT" i="1">
                                <a:latin typeface="Cambria Math" panose="02040503050406030204" pitchFamily="18" charset="0"/>
                              </a:rPr>
                            </m:ctrlPr>
                          </m:fPr>
                          <m:num>
                            <m:sSub>
                              <m:sSubPr>
                                <m:ctrlPr>
                                  <a:rPr lang="it-IT" i="1">
                                    <a:latin typeface="Cambria Math" panose="02040503050406030204" pitchFamily="18" charset="0"/>
                                  </a:rPr>
                                </m:ctrlPr>
                              </m:sSubPr>
                              <m:e>
                                <m:r>
                                  <a:rPr lang="it-IT" i="1">
                                    <a:latin typeface="Cambria Math" panose="02040503050406030204" pitchFamily="18" charset="0"/>
                                  </a:rPr>
                                  <m:t>𝑅</m:t>
                                </m:r>
                              </m:e>
                              <m:sub>
                                <m:r>
                                  <a:rPr lang="it-IT" b="0" i="1" smtClean="0">
                                    <a:latin typeface="Cambria Math" panose="02040503050406030204" pitchFamily="18" charset="0"/>
                                  </a:rPr>
                                  <m:t>1</m:t>
                                </m:r>
                              </m:sub>
                            </m:sSub>
                          </m:num>
                          <m:den>
                            <m:sSub>
                              <m:sSubPr>
                                <m:ctrlPr>
                                  <a:rPr lang="it-IT" i="1">
                                    <a:latin typeface="Cambria Math" panose="02040503050406030204" pitchFamily="18" charset="0"/>
                                  </a:rPr>
                                </m:ctrlPr>
                              </m:sSubPr>
                              <m:e>
                                <m:r>
                                  <a:rPr lang="it-IT" i="1">
                                    <a:latin typeface="Cambria Math" panose="02040503050406030204" pitchFamily="18" charset="0"/>
                                  </a:rPr>
                                  <m:t>𝑞</m:t>
                                </m:r>
                              </m:e>
                              <m:sub>
                                <m:r>
                                  <a:rPr lang="it-IT" b="0" i="1" smtClean="0">
                                    <a:latin typeface="Cambria Math" panose="02040503050406030204" pitchFamily="18" charset="0"/>
                                  </a:rPr>
                                  <m:t>2</m:t>
                                </m:r>
                              </m:sub>
                            </m:sSub>
                          </m:den>
                        </m:f>
                      </m:e>
                    </m:d>
                  </m:oMath>
                </a14:m>
                <a:r>
                  <a:rPr lang="it-IT" dirty="0"/>
                  <a:t> </a:t>
                </a:r>
              </a:p>
            </p:txBody>
          </p:sp>
        </mc:Choice>
        <mc:Fallback xmlns="">
          <p:sp>
            <p:nvSpPr>
              <p:cNvPr id="16" name="CasellaDiTesto 15">
                <a:extLst>
                  <a:ext uri="{FF2B5EF4-FFF2-40B4-BE49-F238E27FC236}">
                    <a16:creationId xmlns:a16="http://schemas.microsoft.com/office/drawing/2014/main" id="{CDD024E4-B388-40E1-60D3-FD1593086382}"/>
                  </a:ext>
                </a:extLst>
              </p:cNvPr>
              <p:cNvSpPr txBox="1">
                <a:spLocks noRot="1" noChangeAspect="1" noMove="1" noResize="1" noEditPoints="1" noAdjustHandles="1" noChangeArrowheads="1" noChangeShapeType="1" noTextEdit="1"/>
              </p:cNvSpPr>
              <p:nvPr/>
            </p:nvSpPr>
            <p:spPr>
              <a:xfrm>
                <a:off x="7362592" y="5557047"/>
                <a:ext cx="673509" cy="531812"/>
              </a:xfrm>
              <a:prstGeom prst="rect">
                <a:avLst/>
              </a:prstGeom>
              <a:blipFill>
                <a:blip r:embed="rId4"/>
                <a:stretch>
                  <a:fillRect b="-114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7" name="CasellaDiTesto 16">
                <a:extLst>
                  <a:ext uri="{FF2B5EF4-FFF2-40B4-BE49-F238E27FC236}">
                    <a16:creationId xmlns:a16="http://schemas.microsoft.com/office/drawing/2014/main" id="{97FE8A3E-4333-8475-6F16-0AEBEB25DD00}"/>
                  </a:ext>
                </a:extLst>
              </p:cNvPr>
              <p:cNvSpPr txBox="1"/>
              <p:nvPr/>
            </p:nvSpPr>
            <p:spPr>
              <a:xfrm>
                <a:off x="4077396" y="2733882"/>
                <a:ext cx="30110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𝑞</m:t>
                          </m:r>
                        </m:e>
                        <m:sub>
                          <m:r>
                            <a:rPr lang="it-IT" b="0" i="1" smtClean="0">
                              <a:latin typeface="Cambria Math" panose="02040503050406030204" pitchFamily="18" charset="0"/>
                            </a:rPr>
                            <m:t>1</m:t>
                          </m:r>
                        </m:sub>
                      </m:sSub>
                    </m:oMath>
                  </m:oMathPara>
                </a14:m>
                <a:endParaRPr lang="it-IT" dirty="0"/>
              </a:p>
            </p:txBody>
          </p:sp>
        </mc:Choice>
        <mc:Fallback xmlns="">
          <p:sp>
            <p:nvSpPr>
              <p:cNvPr id="17" name="CasellaDiTesto 16">
                <a:extLst>
                  <a:ext uri="{FF2B5EF4-FFF2-40B4-BE49-F238E27FC236}">
                    <a16:creationId xmlns:a16="http://schemas.microsoft.com/office/drawing/2014/main" id="{97FE8A3E-4333-8475-6F16-0AEBEB25DD00}"/>
                  </a:ext>
                </a:extLst>
              </p:cNvPr>
              <p:cNvSpPr txBox="1">
                <a:spLocks noRot="1" noChangeAspect="1" noMove="1" noResize="1" noEditPoints="1" noAdjustHandles="1" noChangeArrowheads="1" noChangeShapeType="1" noTextEdit="1"/>
              </p:cNvSpPr>
              <p:nvPr/>
            </p:nvSpPr>
            <p:spPr>
              <a:xfrm>
                <a:off x="4077396" y="2733882"/>
                <a:ext cx="301108" cy="276999"/>
              </a:xfrm>
              <a:prstGeom prst="rect">
                <a:avLst/>
              </a:prstGeom>
              <a:blipFill>
                <a:blip r:embed="rId5"/>
                <a:stretch>
                  <a:fillRect l="-14286" r="-2041" b="-19565"/>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9" name="CasellaDiTesto 18">
                <a:extLst>
                  <a:ext uri="{FF2B5EF4-FFF2-40B4-BE49-F238E27FC236}">
                    <a16:creationId xmlns:a16="http://schemas.microsoft.com/office/drawing/2014/main" id="{447D2669-B21A-B3C7-8C12-FF1D202FFBDD}"/>
                  </a:ext>
                </a:extLst>
              </p:cNvPr>
              <p:cNvSpPr txBox="1"/>
              <p:nvPr/>
            </p:nvSpPr>
            <p:spPr>
              <a:xfrm>
                <a:off x="8190427" y="6144280"/>
                <a:ext cx="30643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𝑞</m:t>
                          </m:r>
                        </m:e>
                        <m:sub>
                          <m:r>
                            <a:rPr lang="it-IT" b="0" i="1" smtClean="0">
                              <a:latin typeface="Cambria Math" panose="02040503050406030204" pitchFamily="18" charset="0"/>
                            </a:rPr>
                            <m:t>2</m:t>
                          </m:r>
                        </m:sub>
                      </m:sSub>
                    </m:oMath>
                  </m:oMathPara>
                </a14:m>
                <a:endParaRPr lang="it-IT" dirty="0"/>
              </a:p>
            </p:txBody>
          </p:sp>
        </mc:Choice>
        <mc:Fallback xmlns="">
          <p:sp>
            <p:nvSpPr>
              <p:cNvPr id="19" name="CasellaDiTesto 18">
                <a:extLst>
                  <a:ext uri="{FF2B5EF4-FFF2-40B4-BE49-F238E27FC236}">
                    <a16:creationId xmlns:a16="http://schemas.microsoft.com/office/drawing/2014/main" id="{447D2669-B21A-B3C7-8C12-FF1D202FFBDD}"/>
                  </a:ext>
                </a:extLst>
              </p:cNvPr>
              <p:cNvSpPr txBox="1">
                <a:spLocks noRot="1" noChangeAspect="1" noMove="1" noResize="1" noEditPoints="1" noAdjustHandles="1" noChangeArrowheads="1" noChangeShapeType="1" noTextEdit="1"/>
              </p:cNvSpPr>
              <p:nvPr/>
            </p:nvSpPr>
            <p:spPr>
              <a:xfrm>
                <a:off x="8190427" y="6144280"/>
                <a:ext cx="306430" cy="276999"/>
              </a:xfrm>
              <a:prstGeom prst="rect">
                <a:avLst/>
              </a:prstGeom>
              <a:blipFill>
                <a:blip r:embed="rId6"/>
                <a:stretch>
                  <a:fillRect l="-14000" r="-2000" b="-22222"/>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8AD3125C-3739-881A-32A8-6772985914BE}"/>
                  </a:ext>
                </a:extLst>
              </p:cNvPr>
              <p:cNvSpPr txBox="1"/>
              <p:nvPr/>
            </p:nvSpPr>
            <p:spPr>
              <a:xfrm>
                <a:off x="4113629" y="3565178"/>
                <a:ext cx="340541" cy="2817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i="1" smtClean="0">
                              <a:latin typeface="Cambria Math" panose="02040503050406030204" pitchFamily="18" charset="0"/>
                            </a:rPr>
                          </m:ctrlPr>
                        </m:sSubSupPr>
                        <m:e>
                          <m:r>
                            <a:rPr lang="it-IT" b="0" i="1" smtClean="0">
                              <a:latin typeface="Cambria Math" panose="02040503050406030204" pitchFamily="18" charset="0"/>
                            </a:rPr>
                            <m:t>𝑞</m:t>
                          </m:r>
                        </m:e>
                        <m:sub>
                          <m:r>
                            <a:rPr lang="it-IT" b="0" i="1" smtClean="0">
                              <a:latin typeface="Cambria Math" panose="02040503050406030204" pitchFamily="18" charset="0"/>
                            </a:rPr>
                            <m:t>1</m:t>
                          </m:r>
                        </m:sub>
                        <m:sup>
                          <m:r>
                            <a:rPr lang="it-IT" b="0" i="1" smtClean="0">
                              <a:latin typeface="Cambria Math" panose="02040503050406030204" pitchFamily="18" charset="0"/>
                            </a:rPr>
                            <m:t>𝐴</m:t>
                          </m:r>
                        </m:sup>
                      </m:sSubSup>
                    </m:oMath>
                  </m:oMathPara>
                </a14:m>
                <a:endParaRPr lang="it-IT" dirty="0"/>
              </a:p>
            </p:txBody>
          </p:sp>
        </mc:Choice>
        <mc:Fallback xmlns="">
          <p:sp>
            <p:nvSpPr>
              <p:cNvPr id="5" name="CasellaDiTesto 4">
                <a:extLst>
                  <a:ext uri="{FF2B5EF4-FFF2-40B4-BE49-F238E27FC236}">
                    <a16:creationId xmlns:a16="http://schemas.microsoft.com/office/drawing/2014/main" id="{8AD3125C-3739-881A-32A8-6772985914BE}"/>
                  </a:ext>
                </a:extLst>
              </p:cNvPr>
              <p:cNvSpPr txBox="1">
                <a:spLocks noRot="1" noChangeAspect="1" noMove="1" noResize="1" noEditPoints="1" noAdjustHandles="1" noChangeArrowheads="1" noChangeShapeType="1" noTextEdit="1"/>
              </p:cNvSpPr>
              <p:nvPr/>
            </p:nvSpPr>
            <p:spPr>
              <a:xfrm>
                <a:off x="4113629" y="3565178"/>
                <a:ext cx="340541" cy="281744"/>
              </a:xfrm>
              <a:prstGeom prst="rect">
                <a:avLst/>
              </a:prstGeom>
              <a:blipFill>
                <a:blip r:embed="rId7"/>
                <a:stretch>
                  <a:fillRect l="-12500" t="-6522" r="-1786" b="-2173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B773C0C9-DF2E-A973-43BF-2520A86E1792}"/>
                  </a:ext>
                </a:extLst>
              </p:cNvPr>
              <p:cNvSpPr txBox="1"/>
              <p:nvPr/>
            </p:nvSpPr>
            <p:spPr>
              <a:xfrm>
                <a:off x="4113628" y="4679323"/>
                <a:ext cx="338426" cy="28033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i="1" smtClean="0">
                              <a:latin typeface="Cambria Math" panose="02040503050406030204" pitchFamily="18" charset="0"/>
                            </a:rPr>
                          </m:ctrlPr>
                        </m:sSubSupPr>
                        <m:e>
                          <m:r>
                            <a:rPr lang="it-IT" b="0" i="1" smtClean="0">
                              <a:latin typeface="Cambria Math" panose="02040503050406030204" pitchFamily="18" charset="0"/>
                            </a:rPr>
                            <m:t>𝑞</m:t>
                          </m:r>
                        </m:e>
                        <m:sub>
                          <m:r>
                            <a:rPr lang="it-IT" b="0" i="1" smtClean="0">
                              <a:latin typeface="Cambria Math" panose="02040503050406030204" pitchFamily="18" charset="0"/>
                            </a:rPr>
                            <m:t>1</m:t>
                          </m:r>
                        </m:sub>
                        <m:sup>
                          <m:r>
                            <a:rPr lang="it-IT" b="0" i="1" smtClean="0">
                              <a:latin typeface="Cambria Math" panose="02040503050406030204" pitchFamily="18" charset="0"/>
                            </a:rPr>
                            <m:t>𝐵</m:t>
                          </m:r>
                        </m:sup>
                      </m:sSubSup>
                    </m:oMath>
                  </m:oMathPara>
                </a14:m>
                <a:endParaRPr lang="it-IT" dirty="0"/>
              </a:p>
            </p:txBody>
          </p:sp>
        </mc:Choice>
        <mc:Fallback xmlns="">
          <p:sp>
            <p:nvSpPr>
              <p:cNvPr id="7" name="CasellaDiTesto 6">
                <a:extLst>
                  <a:ext uri="{FF2B5EF4-FFF2-40B4-BE49-F238E27FC236}">
                    <a16:creationId xmlns:a16="http://schemas.microsoft.com/office/drawing/2014/main" id="{B773C0C9-DF2E-A973-43BF-2520A86E1792}"/>
                  </a:ext>
                </a:extLst>
              </p:cNvPr>
              <p:cNvSpPr txBox="1">
                <a:spLocks noRot="1" noChangeAspect="1" noMove="1" noResize="1" noEditPoints="1" noAdjustHandles="1" noChangeArrowheads="1" noChangeShapeType="1" noTextEdit="1"/>
              </p:cNvSpPr>
              <p:nvPr/>
            </p:nvSpPr>
            <p:spPr>
              <a:xfrm>
                <a:off x="4113628" y="4679323"/>
                <a:ext cx="338426" cy="280333"/>
              </a:xfrm>
              <a:prstGeom prst="rect">
                <a:avLst/>
              </a:prstGeom>
              <a:blipFill>
                <a:blip r:embed="rId8"/>
                <a:stretch>
                  <a:fillRect l="-12727" t="-6522" r="-1818" b="-2173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9" name="CasellaDiTesto 8">
                <a:extLst>
                  <a:ext uri="{FF2B5EF4-FFF2-40B4-BE49-F238E27FC236}">
                    <a16:creationId xmlns:a16="http://schemas.microsoft.com/office/drawing/2014/main" id="{94365891-6C00-C289-D8D9-DB93D5FFF0CE}"/>
                  </a:ext>
                </a:extLst>
              </p:cNvPr>
              <p:cNvSpPr txBox="1"/>
              <p:nvPr/>
            </p:nvSpPr>
            <p:spPr>
              <a:xfrm>
                <a:off x="4046323" y="5293580"/>
                <a:ext cx="30187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i="1" smtClean="0">
                              <a:latin typeface="Cambria Math" panose="02040503050406030204" pitchFamily="18" charset="0"/>
                            </a:rPr>
                          </m:ctrlPr>
                        </m:sSubSupPr>
                        <m:e>
                          <m:r>
                            <a:rPr lang="it-IT" b="0" i="1" smtClean="0">
                              <a:latin typeface="Cambria Math" panose="02040503050406030204" pitchFamily="18" charset="0"/>
                            </a:rPr>
                            <m:t>𝑞</m:t>
                          </m:r>
                        </m:e>
                        <m:sub>
                          <m:r>
                            <a:rPr lang="it-IT" b="0" i="1" smtClean="0">
                              <a:latin typeface="Cambria Math" panose="02040503050406030204" pitchFamily="18" charset="0"/>
                            </a:rPr>
                            <m:t>1</m:t>
                          </m:r>
                        </m:sub>
                        <m:sup>
                          <m:r>
                            <a:rPr lang="it-IT" b="0" i="1" smtClean="0">
                              <a:latin typeface="Cambria Math" panose="02040503050406030204" pitchFamily="18" charset="0"/>
                            </a:rPr>
                            <m:t>∗</m:t>
                          </m:r>
                        </m:sup>
                      </m:sSubSup>
                    </m:oMath>
                  </m:oMathPara>
                </a14:m>
                <a:endParaRPr lang="it-IT" dirty="0"/>
              </a:p>
            </p:txBody>
          </p:sp>
        </mc:Choice>
        <mc:Fallback xmlns="">
          <p:sp>
            <p:nvSpPr>
              <p:cNvPr id="9" name="CasellaDiTesto 8">
                <a:extLst>
                  <a:ext uri="{FF2B5EF4-FFF2-40B4-BE49-F238E27FC236}">
                    <a16:creationId xmlns:a16="http://schemas.microsoft.com/office/drawing/2014/main" id="{94365891-6C00-C289-D8D9-DB93D5FFF0CE}"/>
                  </a:ext>
                </a:extLst>
              </p:cNvPr>
              <p:cNvSpPr txBox="1">
                <a:spLocks noRot="1" noChangeAspect="1" noMove="1" noResize="1" noEditPoints="1" noAdjustHandles="1" noChangeArrowheads="1" noChangeShapeType="1" noTextEdit="1"/>
              </p:cNvSpPr>
              <p:nvPr/>
            </p:nvSpPr>
            <p:spPr>
              <a:xfrm>
                <a:off x="4046323" y="5293580"/>
                <a:ext cx="301878" cy="276999"/>
              </a:xfrm>
              <a:prstGeom prst="rect">
                <a:avLst/>
              </a:prstGeom>
              <a:blipFill>
                <a:blip r:embed="rId9"/>
                <a:stretch>
                  <a:fillRect l="-14286" r="-2041" b="-19565"/>
                </a:stretch>
              </a:blipFill>
            </p:spPr>
            <p:txBody>
              <a:bodyPr/>
              <a:lstStyle/>
              <a:p>
                <a:r>
                  <a:rPr lang="it-IT">
                    <a:noFill/>
                  </a:rPr>
                  <a:t> </a:t>
                </a:r>
              </a:p>
            </p:txBody>
          </p:sp>
        </mc:Fallback>
      </mc:AlternateContent>
      <p:cxnSp>
        <p:nvCxnSpPr>
          <p:cNvPr id="23" name="Connettore diritto 22">
            <a:extLst>
              <a:ext uri="{FF2B5EF4-FFF2-40B4-BE49-F238E27FC236}">
                <a16:creationId xmlns:a16="http://schemas.microsoft.com/office/drawing/2014/main" id="{E9BE6247-B34A-A96E-3DF0-DD6DBF98791E}"/>
              </a:ext>
            </a:extLst>
          </p:cNvPr>
          <p:cNvCxnSpPr>
            <a:cxnSpLocks/>
          </p:cNvCxnSpPr>
          <p:nvPr/>
        </p:nvCxnSpPr>
        <p:spPr>
          <a:xfrm>
            <a:off x="4458633" y="5360012"/>
            <a:ext cx="1513330" cy="2531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Connettore diritto 27">
            <a:extLst>
              <a:ext uri="{FF2B5EF4-FFF2-40B4-BE49-F238E27FC236}">
                <a16:creationId xmlns:a16="http://schemas.microsoft.com/office/drawing/2014/main" id="{0B7BAB27-E9B3-6AE0-E706-8FDC220CEAA1}"/>
              </a:ext>
            </a:extLst>
          </p:cNvPr>
          <p:cNvCxnSpPr>
            <a:cxnSpLocks/>
          </p:cNvCxnSpPr>
          <p:nvPr/>
        </p:nvCxnSpPr>
        <p:spPr>
          <a:xfrm>
            <a:off x="4447010" y="4894382"/>
            <a:ext cx="114754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0" name="Connettore diritto 29">
            <a:extLst>
              <a:ext uri="{FF2B5EF4-FFF2-40B4-BE49-F238E27FC236}">
                <a16:creationId xmlns:a16="http://schemas.microsoft.com/office/drawing/2014/main" id="{CD101ECB-1F6D-489D-D34D-0EB3712A8BB2}"/>
              </a:ext>
            </a:extLst>
          </p:cNvPr>
          <p:cNvCxnSpPr>
            <a:cxnSpLocks/>
          </p:cNvCxnSpPr>
          <p:nvPr/>
        </p:nvCxnSpPr>
        <p:spPr>
          <a:xfrm>
            <a:off x="4454169" y="3715171"/>
            <a:ext cx="255483"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Connettore diritto 32">
            <a:extLst>
              <a:ext uri="{FF2B5EF4-FFF2-40B4-BE49-F238E27FC236}">
                <a16:creationId xmlns:a16="http://schemas.microsoft.com/office/drawing/2014/main" id="{611BEE70-D963-AAE2-0F3D-858CFC163CE3}"/>
              </a:ext>
            </a:extLst>
          </p:cNvPr>
          <p:cNvCxnSpPr/>
          <p:nvPr/>
        </p:nvCxnSpPr>
        <p:spPr>
          <a:xfrm>
            <a:off x="4729317" y="3738229"/>
            <a:ext cx="0" cy="238280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4" name="Connettore diritto 33">
            <a:extLst>
              <a:ext uri="{FF2B5EF4-FFF2-40B4-BE49-F238E27FC236}">
                <a16:creationId xmlns:a16="http://schemas.microsoft.com/office/drawing/2014/main" id="{5FEC9FFB-924D-E04F-4769-EB0A7385A0E0}"/>
              </a:ext>
            </a:extLst>
          </p:cNvPr>
          <p:cNvCxnSpPr>
            <a:cxnSpLocks/>
          </p:cNvCxnSpPr>
          <p:nvPr/>
        </p:nvCxnSpPr>
        <p:spPr>
          <a:xfrm>
            <a:off x="5594555" y="4894382"/>
            <a:ext cx="0" cy="120331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Connettore diritto 35">
            <a:extLst>
              <a:ext uri="{FF2B5EF4-FFF2-40B4-BE49-F238E27FC236}">
                <a16:creationId xmlns:a16="http://schemas.microsoft.com/office/drawing/2014/main" id="{E9BDC7B5-C917-DE28-4049-95162CD89890}"/>
              </a:ext>
            </a:extLst>
          </p:cNvPr>
          <p:cNvCxnSpPr>
            <a:cxnSpLocks/>
          </p:cNvCxnSpPr>
          <p:nvPr/>
        </p:nvCxnSpPr>
        <p:spPr>
          <a:xfrm>
            <a:off x="5971963" y="5385329"/>
            <a:ext cx="0" cy="688679"/>
          </a:xfrm>
          <a:prstGeom prst="line">
            <a:avLst/>
          </a:prstGeom>
          <a:ln>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CasellaDiTesto 38">
                <a:extLst>
                  <a:ext uri="{FF2B5EF4-FFF2-40B4-BE49-F238E27FC236}">
                    <a16:creationId xmlns:a16="http://schemas.microsoft.com/office/drawing/2014/main" id="{26C2F233-CF57-9D26-5FEA-E154A3589123}"/>
                  </a:ext>
                </a:extLst>
              </p:cNvPr>
              <p:cNvSpPr txBox="1"/>
              <p:nvPr/>
            </p:nvSpPr>
            <p:spPr>
              <a:xfrm>
                <a:off x="5794122" y="6200934"/>
                <a:ext cx="30643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i="1" smtClean="0">
                              <a:latin typeface="Cambria Math" panose="02040503050406030204" pitchFamily="18" charset="0"/>
                            </a:rPr>
                          </m:ctrlPr>
                        </m:sSubSupPr>
                        <m:e>
                          <m:r>
                            <a:rPr lang="it-IT" b="0" i="1" smtClean="0">
                              <a:latin typeface="Cambria Math" panose="02040503050406030204" pitchFamily="18" charset="0"/>
                            </a:rPr>
                            <m:t>𝑞</m:t>
                          </m:r>
                        </m:e>
                        <m:sub>
                          <m:r>
                            <a:rPr lang="it-IT" b="0" i="1" smtClean="0">
                              <a:latin typeface="Cambria Math" panose="02040503050406030204" pitchFamily="18" charset="0"/>
                            </a:rPr>
                            <m:t>2</m:t>
                          </m:r>
                        </m:sub>
                        <m:sup>
                          <m:r>
                            <a:rPr lang="it-IT" b="0" i="1" smtClean="0">
                              <a:latin typeface="Cambria Math" panose="02040503050406030204" pitchFamily="18" charset="0"/>
                            </a:rPr>
                            <m:t>∗</m:t>
                          </m:r>
                        </m:sup>
                      </m:sSubSup>
                    </m:oMath>
                  </m:oMathPara>
                </a14:m>
                <a:endParaRPr lang="it-IT" dirty="0"/>
              </a:p>
            </p:txBody>
          </p:sp>
        </mc:Choice>
        <mc:Fallback xmlns="">
          <p:sp>
            <p:nvSpPr>
              <p:cNvPr id="39" name="CasellaDiTesto 38">
                <a:extLst>
                  <a:ext uri="{FF2B5EF4-FFF2-40B4-BE49-F238E27FC236}">
                    <a16:creationId xmlns:a16="http://schemas.microsoft.com/office/drawing/2014/main" id="{26C2F233-CF57-9D26-5FEA-E154A3589123}"/>
                  </a:ext>
                </a:extLst>
              </p:cNvPr>
              <p:cNvSpPr txBox="1">
                <a:spLocks noRot="1" noChangeAspect="1" noMove="1" noResize="1" noEditPoints="1" noAdjustHandles="1" noChangeArrowheads="1" noChangeShapeType="1" noTextEdit="1"/>
              </p:cNvSpPr>
              <p:nvPr/>
            </p:nvSpPr>
            <p:spPr>
              <a:xfrm>
                <a:off x="5794122" y="6200934"/>
                <a:ext cx="306430" cy="276999"/>
              </a:xfrm>
              <a:prstGeom prst="rect">
                <a:avLst/>
              </a:prstGeom>
              <a:blipFill>
                <a:blip r:embed="rId10"/>
                <a:stretch>
                  <a:fillRect l="-13725" r="-1961" b="-19565"/>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41" name="CasellaDiTesto 40">
                <a:extLst>
                  <a:ext uri="{FF2B5EF4-FFF2-40B4-BE49-F238E27FC236}">
                    <a16:creationId xmlns:a16="http://schemas.microsoft.com/office/drawing/2014/main" id="{C7225A6B-59B7-607E-17E6-4EB1ECC8C1B1}"/>
                  </a:ext>
                </a:extLst>
              </p:cNvPr>
              <p:cNvSpPr txBox="1"/>
              <p:nvPr/>
            </p:nvSpPr>
            <p:spPr>
              <a:xfrm>
                <a:off x="4558713" y="6181373"/>
                <a:ext cx="340541" cy="2822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i="1" smtClean="0">
                              <a:latin typeface="Cambria Math" panose="02040503050406030204" pitchFamily="18" charset="0"/>
                            </a:rPr>
                          </m:ctrlPr>
                        </m:sSubSupPr>
                        <m:e>
                          <m:r>
                            <a:rPr lang="it-IT" b="0" i="1" smtClean="0">
                              <a:latin typeface="Cambria Math" panose="02040503050406030204" pitchFamily="18" charset="0"/>
                            </a:rPr>
                            <m:t>𝑞</m:t>
                          </m:r>
                        </m:e>
                        <m:sub>
                          <m:r>
                            <a:rPr lang="it-IT" b="0" i="1" smtClean="0">
                              <a:latin typeface="Cambria Math" panose="02040503050406030204" pitchFamily="18" charset="0"/>
                            </a:rPr>
                            <m:t>2</m:t>
                          </m:r>
                        </m:sub>
                        <m:sup>
                          <m:r>
                            <a:rPr lang="it-IT" b="0" i="1" smtClean="0">
                              <a:latin typeface="Cambria Math" panose="02040503050406030204" pitchFamily="18" charset="0"/>
                            </a:rPr>
                            <m:t>𝐴</m:t>
                          </m:r>
                        </m:sup>
                      </m:sSubSup>
                    </m:oMath>
                  </m:oMathPara>
                </a14:m>
                <a:endParaRPr lang="it-IT" dirty="0"/>
              </a:p>
            </p:txBody>
          </p:sp>
        </mc:Choice>
        <mc:Fallback xmlns="">
          <p:sp>
            <p:nvSpPr>
              <p:cNvPr id="41" name="CasellaDiTesto 40">
                <a:extLst>
                  <a:ext uri="{FF2B5EF4-FFF2-40B4-BE49-F238E27FC236}">
                    <a16:creationId xmlns:a16="http://schemas.microsoft.com/office/drawing/2014/main" id="{C7225A6B-59B7-607E-17E6-4EB1ECC8C1B1}"/>
                  </a:ext>
                </a:extLst>
              </p:cNvPr>
              <p:cNvSpPr txBox="1">
                <a:spLocks noRot="1" noChangeAspect="1" noMove="1" noResize="1" noEditPoints="1" noAdjustHandles="1" noChangeArrowheads="1" noChangeShapeType="1" noTextEdit="1"/>
              </p:cNvSpPr>
              <p:nvPr/>
            </p:nvSpPr>
            <p:spPr>
              <a:xfrm>
                <a:off x="4558713" y="6181373"/>
                <a:ext cx="340541" cy="282257"/>
              </a:xfrm>
              <a:prstGeom prst="rect">
                <a:avLst/>
              </a:prstGeom>
              <a:blipFill>
                <a:blip r:embed="rId11"/>
                <a:stretch>
                  <a:fillRect l="-12500" t="-6522" r="-1786" b="-2173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44" name="CasellaDiTesto 43">
                <a:extLst>
                  <a:ext uri="{FF2B5EF4-FFF2-40B4-BE49-F238E27FC236}">
                    <a16:creationId xmlns:a16="http://schemas.microsoft.com/office/drawing/2014/main" id="{8ACCE30A-8183-FF30-25A3-F3B9CF7C5DD8}"/>
                  </a:ext>
                </a:extLst>
              </p:cNvPr>
              <p:cNvSpPr txBox="1"/>
              <p:nvPr/>
            </p:nvSpPr>
            <p:spPr>
              <a:xfrm>
                <a:off x="5426874" y="6200934"/>
                <a:ext cx="338426" cy="28084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i="1" smtClean="0">
                              <a:latin typeface="Cambria Math" panose="02040503050406030204" pitchFamily="18" charset="0"/>
                            </a:rPr>
                          </m:ctrlPr>
                        </m:sSubSupPr>
                        <m:e>
                          <m:r>
                            <a:rPr lang="it-IT" b="0" i="1" smtClean="0">
                              <a:latin typeface="Cambria Math" panose="02040503050406030204" pitchFamily="18" charset="0"/>
                            </a:rPr>
                            <m:t>𝑞</m:t>
                          </m:r>
                        </m:e>
                        <m:sub>
                          <m:r>
                            <a:rPr lang="it-IT" b="0" i="1" smtClean="0">
                              <a:latin typeface="Cambria Math" panose="02040503050406030204" pitchFamily="18" charset="0"/>
                            </a:rPr>
                            <m:t>2</m:t>
                          </m:r>
                        </m:sub>
                        <m:sup>
                          <m:r>
                            <a:rPr lang="it-IT" b="0" i="1" smtClean="0">
                              <a:latin typeface="Cambria Math" panose="02040503050406030204" pitchFamily="18" charset="0"/>
                            </a:rPr>
                            <m:t>𝐵</m:t>
                          </m:r>
                        </m:sup>
                      </m:sSubSup>
                    </m:oMath>
                  </m:oMathPara>
                </a14:m>
                <a:endParaRPr lang="it-IT" dirty="0"/>
              </a:p>
            </p:txBody>
          </p:sp>
        </mc:Choice>
        <mc:Fallback xmlns="">
          <p:sp>
            <p:nvSpPr>
              <p:cNvPr id="44" name="CasellaDiTesto 43">
                <a:extLst>
                  <a:ext uri="{FF2B5EF4-FFF2-40B4-BE49-F238E27FC236}">
                    <a16:creationId xmlns:a16="http://schemas.microsoft.com/office/drawing/2014/main" id="{8ACCE30A-8183-FF30-25A3-F3B9CF7C5DD8}"/>
                  </a:ext>
                </a:extLst>
              </p:cNvPr>
              <p:cNvSpPr txBox="1">
                <a:spLocks noRot="1" noChangeAspect="1" noMove="1" noResize="1" noEditPoints="1" noAdjustHandles="1" noChangeArrowheads="1" noChangeShapeType="1" noTextEdit="1"/>
              </p:cNvSpPr>
              <p:nvPr/>
            </p:nvSpPr>
            <p:spPr>
              <a:xfrm>
                <a:off x="5426874" y="6200934"/>
                <a:ext cx="338426" cy="280846"/>
              </a:xfrm>
              <a:prstGeom prst="rect">
                <a:avLst/>
              </a:prstGeom>
              <a:blipFill>
                <a:blip r:embed="rId12"/>
                <a:stretch>
                  <a:fillRect l="-12500" t="-6522" r="-1786" b="-21739"/>
                </a:stretch>
              </a:blipFill>
            </p:spPr>
            <p:txBody>
              <a:bodyPr/>
              <a:lstStyle/>
              <a:p>
                <a:r>
                  <a:rPr lang="it-IT">
                    <a:noFill/>
                  </a:rPr>
                  <a:t> </a:t>
                </a:r>
              </a:p>
            </p:txBody>
          </p:sp>
        </mc:Fallback>
      </mc:AlternateContent>
    </p:spTree>
    <p:extLst>
      <p:ext uri="{BB962C8B-B14F-4D97-AF65-F5344CB8AC3E}">
        <p14:creationId xmlns:p14="http://schemas.microsoft.com/office/powerpoint/2010/main" val="998153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0A3F3A-C851-BD3F-CA42-A2B3675BE2B1}"/>
              </a:ext>
            </a:extLst>
          </p:cNvPr>
          <p:cNvSpPr>
            <a:spLocks noGrp="1"/>
          </p:cNvSpPr>
          <p:nvPr>
            <p:ph type="title"/>
          </p:nvPr>
        </p:nvSpPr>
        <p:spPr/>
        <p:txBody>
          <a:bodyPr/>
          <a:lstStyle/>
          <a:p>
            <a:r>
              <a:rPr lang="it-IT" dirty="0"/>
              <a:t>ESERCIZIO 1 </a:t>
            </a:r>
          </a:p>
        </p:txBody>
      </p:sp>
      <mc:AlternateContent xmlns:mc="http://schemas.openxmlformats.org/markup-compatibility/2006" xmlns:a14="http://schemas.microsoft.com/office/drawing/2010/main">
        <mc:Choice Requires="a14">
          <p:sp>
            <p:nvSpPr>
              <p:cNvPr id="3" name="Segnaposto contenuto 2">
                <a:extLst>
                  <a:ext uri="{FF2B5EF4-FFF2-40B4-BE49-F238E27FC236}">
                    <a16:creationId xmlns:a16="http://schemas.microsoft.com/office/drawing/2014/main" id="{4D91F331-6681-6871-C6E5-84A86624E48F}"/>
                  </a:ext>
                </a:extLst>
              </p:cNvPr>
              <p:cNvSpPr>
                <a:spLocks noGrp="1"/>
              </p:cNvSpPr>
              <p:nvPr>
                <p:ph idx="1"/>
              </p:nvPr>
            </p:nvSpPr>
            <p:spPr/>
            <p:txBody>
              <a:bodyPr>
                <a:normAutofit lnSpcReduction="10000"/>
              </a:bodyPr>
              <a:lstStyle/>
              <a:p>
                <a:r>
                  <a:rPr lang="it-IT" dirty="0"/>
                  <a:t>La posizione di equilibrio finale è la risultante di una continua interazione strategica tra le due imprese della quale proviamo a fornire un esempio nel grafico precedente.</a:t>
                </a:r>
              </a:p>
              <a:p>
                <a:r>
                  <a:rPr lang="it-IT" dirty="0"/>
                  <a:t>Ipotizziamo in questo caso che l’impresa 1 decida di produrre inizialmente la quantità </a:t>
                </a:r>
                <a14:m>
                  <m:oMath xmlns:m="http://schemas.openxmlformats.org/officeDocument/2006/math">
                    <m:sSubSup>
                      <m:sSubSupPr>
                        <m:ctrlPr>
                          <a:rPr lang="it-IT" i="1" smtClean="0">
                            <a:latin typeface="Cambria Math" panose="02040503050406030204" pitchFamily="18" charset="0"/>
                          </a:rPr>
                        </m:ctrlPr>
                      </m:sSubSupPr>
                      <m:e>
                        <m:r>
                          <a:rPr lang="it-IT" b="0" i="1" smtClean="0">
                            <a:latin typeface="Cambria Math" panose="02040503050406030204" pitchFamily="18" charset="0"/>
                          </a:rPr>
                          <m:t>𝑞</m:t>
                        </m:r>
                      </m:e>
                      <m:sub>
                        <m:r>
                          <a:rPr lang="it-IT" b="0" i="1" smtClean="0">
                            <a:latin typeface="Cambria Math" panose="02040503050406030204" pitchFamily="18" charset="0"/>
                          </a:rPr>
                          <m:t>1</m:t>
                        </m:r>
                      </m:sub>
                      <m:sup>
                        <m:r>
                          <a:rPr lang="it-IT" b="0" i="1" smtClean="0">
                            <a:latin typeface="Cambria Math" panose="02040503050406030204" pitchFamily="18" charset="0"/>
                          </a:rPr>
                          <m:t>𝐴</m:t>
                        </m:r>
                      </m:sup>
                    </m:sSubSup>
                    <m:r>
                      <a:rPr lang="it-IT" b="0" i="0" smtClean="0">
                        <a:latin typeface="Cambria Math" panose="02040503050406030204" pitchFamily="18" charset="0"/>
                      </a:rPr>
                      <m:t>; </m:t>
                    </m:r>
                  </m:oMath>
                </a14:m>
                <a:r>
                  <a:rPr lang="it-IT" dirty="0"/>
                  <a:t>l’impresa 2 risponde alla decisione dell’impresa 1 procedendo la quantità sulla sua funzione di reazione perché sappiamo che questa definisce tutti i punti di massimo profitto per ogni possibile livello di produzione dell’impresa concorrente.</a:t>
                </a:r>
              </a:p>
            </p:txBody>
          </p:sp>
        </mc:Choice>
        <mc:Fallback xmlns="">
          <p:sp>
            <p:nvSpPr>
              <p:cNvPr id="3" name="Segnaposto contenuto 2">
                <a:extLst>
                  <a:ext uri="{FF2B5EF4-FFF2-40B4-BE49-F238E27FC236}">
                    <a16:creationId xmlns:a16="http://schemas.microsoft.com/office/drawing/2014/main" id="{4D91F331-6681-6871-C6E5-84A86624E48F}"/>
                  </a:ext>
                </a:extLst>
              </p:cNvPr>
              <p:cNvSpPr>
                <a:spLocks noGrp="1" noRot="1" noChangeAspect="1" noMove="1" noResize="1" noEditPoints="1" noAdjustHandles="1" noChangeArrowheads="1" noChangeShapeType="1" noTextEdit="1"/>
              </p:cNvSpPr>
              <p:nvPr>
                <p:ph idx="1"/>
              </p:nvPr>
            </p:nvSpPr>
            <p:spPr>
              <a:blipFill>
                <a:blip r:embed="rId2"/>
                <a:stretch>
                  <a:fillRect l="-347"/>
                </a:stretch>
              </a:blipFill>
            </p:spPr>
            <p:txBody>
              <a:bodyPr/>
              <a:lstStyle/>
              <a:p>
                <a:r>
                  <a:rPr lang="it-IT">
                    <a:noFill/>
                  </a:rPr>
                  <a:t> </a:t>
                </a:r>
              </a:p>
            </p:txBody>
          </p:sp>
        </mc:Fallback>
      </mc:AlternateContent>
      <p:sp>
        <p:nvSpPr>
          <p:cNvPr id="4" name="Esplosione: 14 punte 3">
            <a:extLst>
              <a:ext uri="{FF2B5EF4-FFF2-40B4-BE49-F238E27FC236}">
                <a16:creationId xmlns:a16="http://schemas.microsoft.com/office/drawing/2014/main" id="{52F988BA-8734-4CA2-4482-40BCC07B25D2}"/>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p:spTree>
    <p:extLst>
      <p:ext uri="{BB962C8B-B14F-4D97-AF65-F5344CB8AC3E}">
        <p14:creationId xmlns:p14="http://schemas.microsoft.com/office/powerpoint/2010/main" val="2254923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03BE74-06DE-F3D0-966D-0F2563E638A6}"/>
              </a:ext>
            </a:extLst>
          </p:cNvPr>
          <p:cNvSpPr>
            <a:spLocks noGrp="1"/>
          </p:cNvSpPr>
          <p:nvPr>
            <p:ph type="title"/>
          </p:nvPr>
        </p:nvSpPr>
        <p:spPr/>
        <p:txBody>
          <a:bodyPr/>
          <a:lstStyle/>
          <a:p>
            <a:r>
              <a:rPr lang="it-IT" dirty="0"/>
              <a:t>ESERCIZIO 1</a:t>
            </a:r>
          </a:p>
        </p:txBody>
      </p:sp>
      <mc:AlternateContent xmlns:mc="http://schemas.openxmlformats.org/markup-compatibility/2006" xmlns:a14="http://schemas.microsoft.com/office/drawing/2010/main">
        <mc:Choice Requires="a14">
          <p:sp>
            <p:nvSpPr>
              <p:cNvPr id="3" name="Segnaposto contenuto 2">
                <a:extLst>
                  <a:ext uri="{FF2B5EF4-FFF2-40B4-BE49-F238E27FC236}">
                    <a16:creationId xmlns:a16="http://schemas.microsoft.com/office/drawing/2014/main" id="{722D124A-27AD-1634-6729-36E951D4AD74}"/>
                  </a:ext>
                </a:extLst>
              </p:cNvPr>
              <p:cNvSpPr>
                <a:spLocks noGrp="1"/>
              </p:cNvSpPr>
              <p:nvPr>
                <p:ph idx="1"/>
              </p:nvPr>
            </p:nvSpPr>
            <p:spPr/>
            <p:txBody>
              <a:bodyPr>
                <a:normAutofit fontScale="92500" lnSpcReduction="10000"/>
              </a:bodyPr>
              <a:lstStyle/>
              <a:p>
                <a:r>
                  <a:rPr lang="it-IT" dirty="0"/>
                  <a:t>L’impresa 2 così produrrà la quantità </a:t>
                </a:r>
                <a14:m>
                  <m:oMath xmlns:m="http://schemas.openxmlformats.org/officeDocument/2006/math">
                    <m:sSubSup>
                      <m:sSubSupPr>
                        <m:ctrlPr>
                          <a:rPr lang="it-IT" i="1" smtClean="0">
                            <a:latin typeface="Cambria Math" panose="02040503050406030204" pitchFamily="18" charset="0"/>
                          </a:rPr>
                        </m:ctrlPr>
                      </m:sSubSupPr>
                      <m:e>
                        <m:r>
                          <a:rPr lang="it-IT" b="0" i="1" smtClean="0">
                            <a:latin typeface="Cambria Math" panose="02040503050406030204" pitchFamily="18" charset="0"/>
                          </a:rPr>
                          <m:t>𝑞</m:t>
                        </m:r>
                      </m:e>
                      <m:sub>
                        <m:r>
                          <a:rPr lang="it-IT" b="0" i="1" smtClean="0">
                            <a:latin typeface="Cambria Math" panose="02040503050406030204" pitchFamily="18" charset="0"/>
                          </a:rPr>
                          <m:t>2</m:t>
                        </m:r>
                      </m:sub>
                      <m:sup>
                        <m:r>
                          <a:rPr lang="it-IT" b="0" i="1" smtClean="0">
                            <a:latin typeface="Cambria Math" panose="02040503050406030204" pitchFamily="18" charset="0"/>
                          </a:rPr>
                          <m:t>𝐴</m:t>
                        </m:r>
                      </m:sup>
                    </m:sSubSup>
                  </m:oMath>
                </a14:m>
                <a:r>
                  <a:rPr lang="it-IT" dirty="0"/>
                  <a:t>. A questo punto però l’impresa 1 reagisce alla decisione dell’impresa 2 e modificherà la sua scelta produttiva in base alle informazioni definite dalla sua funzione di reazione producendo </a:t>
                </a:r>
                <a14:m>
                  <m:oMath xmlns:m="http://schemas.openxmlformats.org/officeDocument/2006/math">
                    <m:sSubSup>
                      <m:sSubSupPr>
                        <m:ctrlPr>
                          <a:rPr lang="it-IT" i="1">
                            <a:latin typeface="Cambria Math" panose="02040503050406030204" pitchFamily="18" charset="0"/>
                          </a:rPr>
                        </m:ctrlPr>
                      </m:sSubSupPr>
                      <m:e>
                        <m:r>
                          <a:rPr lang="it-IT" i="1">
                            <a:latin typeface="Cambria Math" panose="02040503050406030204" pitchFamily="18" charset="0"/>
                          </a:rPr>
                          <m:t>𝑞</m:t>
                        </m:r>
                      </m:e>
                      <m:sub>
                        <m:r>
                          <a:rPr lang="it-IT" b="0" i="1" smtClean="0">
                            <a:latin typeface="Cambria Math" panose="02040503050406030204" pitchFamily="18" charset="0"/>
                          </a:rPr>
                          <m:t>1</m:t>
                        </m:r>
                      </m:sub>
                      <m:sup>
                        <m:r>
                          <a:rPr lang="it-IT" b="0" i="1" smtClean="0">
                            <a:latin typeface="Cambria Math" panose="02040503050406030204" pitchFamily="18" charset="0"/>
                          </a:rPr>
                          <m:t>𝐵</m:t>
                        </m:r>
                      </m:sup>
                    </m:sSubSup>
                  </m:oMath>
                </a14:m>
                <a:r>
                  <a:rPr lang="it-IT" dirty="0"/>
                  <a:t>. L’impresa 2 modificherà a sua volta la scelta produttiva e questo processo continuerà fino a quando viene raggiunto il punto di intersezione delle funzioni di reazione. Da tale punto a nessuna delle due imprese conviene spostarsi perché la strategia produttiva in esso delineatasi rappresenta la migliore risposta al profilo strategico dell’impresa concorrente. È dunque un equilibrio di Nash. </a:t>
                </a:r>
              </a:p>
            </p:txBody>
          </p:sp>
        </mc:Choice>
        <mc:Fallback xmlns="">
          <p:sp>
            <p:nvSpPr>
              <p:cNvPr id="3" name="Segnaposto contenuto 2">
                <a:extLst>
                  <a:ext uri="{FF2B5EF4-FFF2-40B4-BE49-F238E27FC236}">
                    <a16:creationId xmlns:a16="http://schemas.microsoft.com/office/drawing/2014/main" id="{722D124A-27AD-1634-6729-36E951D4AD74}"/>
                  </a:ext>
                </a:extLst>
              </p:cNvPr>
              <p:cNvSpPr>
                <a:spLocks noGrp="1" noRot="1" noChangeAspect="1" noMove="1" noResize="1" noEditPoints="1" noAdjustHandles="1" noChangeArrowheads="1" noChangeShapeType="1" noTextEdit="1"/>
              </p:cNvSpPr>
              <p:nvPr>
                <p:ph idx="1"/>
              </p:nvPr>
            </p:nvSpPr>
            <p:spPr>
              <a:blipFill>
                <a:blip r:embed="rId2"/>
                <a:stretch>
                  <a:fillRect l="-208"/>
                </a:stretch>
              </a:blipFill>
            </p:spPr>
            <p:txBody>
              <a:bodyPr/>
              <a:lstStyle/>
              <a:p>
                <a:r>
                  <a:rPr lang="it-IT">
                    <a:noFill/>
                  </a:rPr>
                  <a:t> </a:t>
                </a:r>
              </a:p>
            </p:txBody>
          </p:sp>
        </mc:Fallback>
      </mc:AlternateContent>
      <p:sp>
        <p:nvSpPr>
          <p:cNvPr id="4" name="Esplosione: 14 punte 3">
            <a:extLst>
              <a:ext uri="{FF2B5EF4-FFF2-40B4-BE49-F238E27FC236}">
                <a16:creationId xmlns:a16="http://schemas.microsoft.com/office/drawing/2014/main" id="{E5BF5B71-549C-AFCB-72C7-7ED46F2C721B}"/>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p:spTree>
    <p:extLst>
      <p:ext uri="{BB962C8B-B14F-4D97-AF65-F5344CB8AC3E}">
        <p14:creationId xmlns:p14="http://schemas.microsoft.com/office/powerpoint/2010/main" val="838031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03BE74-06DE-F3D0-966D-0F2563E638A6}"/>
              </a:ext>
            </a:extLst>
          </p:cNvPr>
          <p:cNvSpPr>
            <a:spLocks noGrp="1"/>
          </p:cNvSpPr>
          <p:nvPr>
            <p:ph type="title"/>
          </p:nvPr>
        </p:nvSpPr>
        <p:spPr/>
        <p:txBody>
          <a:bodyPr/>
          <a:lstStyle/>
          <a:p>
            <a:r>
              <a:rPr lang="it-IT" dirty="0"/>
              <a:t>ESERCIZIO 1</a:t>
            </a:r>
          </a:p>
        </p:txBody>
      </p:sp>
      <p:sp>
        <p:nvSpPr>
          <p:cNvPr id="3" name="Segnaposto contenuto 2">
            <a:extLst>
              <a:ext uri="{FF2B5EF4-FFF2-40B4-BE49-F238E27FC236}">
                <a16:creationId xmlns:a16="http://schemas.microsoft.com/office/drawing/2014/main" id="{722D124A-27AD-1634-6729-36E951D4AD74}"/>
              </a:ext>
            </a:extLst>
          </p:cNvPr>
          <p:cNvSpPr>
            <a:spLocks noGrp="1"/>
          </p:cNvSpPr>
          <p:nvPr>
            <p:ph idx="1"/>
          </p:nvPr>
        </p:nvSpPr>
        <p:spPr>
          <a:xfrm>
            <a:off x="1920240" y="2312276"/>
            <a:ext cx="8770571" cy="1011027"/>
          </a:xfrm>
        </p:spPr>
        <p:txBody>
          <a:bodyPr>
            <a:normAutofit/>
          </a:bodyPr>
          <a:lstStyle/>
          <a:p>
            <a:r>
              <a:rPr lang="it-IT" dirty="0"/>
              <a:t>Calcoliamo ora il prezzo del bene ed i profitti realizzati dalle due imprese utilizzando la funzione di domanda:</a:t>
            </a:r>
          </a:p>
          <a:p>
            <a:endParaRPr lang="it-IT" dirty="0"/>
          </a:p>
        </p:txBody>
      </p:sp>
      <p:sp>
        <p:nvSpPr>
          <p:cNvPr id="4" name="Esplosione: 14 punte 3">
            <a:extLst>
              <a:ext uri="{FF2B5EF4-FFF2-40B4-BE49-F238E27FC236}">
                <a16:creationId xmlns:a16="http://schemas.microsoft.com/office/drawing/2014/main" id="{E5BF5B71-549C-AFCB-72C7-7ED46F2C721B}"/>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E86969EC-FB70-5106-065F-3B1DE73F3FA4}"/>
                  </a:ext>
                </a:extLst>
              </p:cNvPr>
              <p:cNvSpPr txBox="1"/>
              <p:nvPr/>
            </p:nvSpPr>
            <p:spPr>
              <a:xfrm>
                <a:off x="3567904" y="3571091"/>
                <a:ext cx="505619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it-IT" i="1" smtClean="0">
                              <a:latin typeface="Cambria Math" panose="02040503050406030204" pitchFamily="18" charset="0"/>
                            </a:rPr>
                          </m:ctrlPr>
                        </m:sSupPr>
                        <m:e>
                          <m:r>
                            <a:rPr lang="it-IT" b="0" i="1" smtClean="0">
                              <a:latin typeface="Cambria Math" panose="02040503050406030204" pitchFamily="18" charset="0"/>
                            </a:rPr>
                            <m:t>𝑝</m:t>
                          </m:r>
                        </m:e>
                        <m:sup>
                          <m:r>
                            <a:rPr lang="it-IT" b="0" i="1" smtClean="0">
                              <a:latin typeface="Cambria Math" panose="02040503050406030204" pitchFamily="18" charset="0"/>
                            </a:rPr>
                            <m:t>∗</m:t>
                          </m:r>
                        </m:sup>
                      </m:sSup>
                      <m:r>
                        <a:rPr lang="it-IT" b="0" i="1" smtClean="0">
                          <a:latin typeface="Cambria Math" panose="02040503050406030204" pitchFamily="18" charset="0"/>
                        </a:rPr>
                        <m:t>=200−4</m:t>
                      </m:r>
                      <m:d>
                        <m:dPr>
                          <m:begChr m:val="["/>
                          <m:endChr m:val="]"/>
                          <m:ctrlPr>
                            <a:rPr lang="it-IT" b="0" i="1" smtClean="0">
                              <a:latin typeface="Cambria Math" panose="02040503050406030204" pitchFamily="18" charset="0"/>
                            </a:rPr>
                          </m:ctrlPr>
                        </m:dPr>
                        <m:e>
                          <m:sSubSup>
                            <m:sSubSupPr>
                              <m:ctrlPr>
                                <a:rPr lang="it-IT" b="0" i="1" smtClean="0">
                                  <a:latin typeface="Cambria Math" panose="02040503050406030204" pitchFamily="18" charset="0"/>
                                </a:rPr>
                              </m:ctrlPr>
                            </m:sSubSupPr>
                            <m:e>
                              <m:r>
                                <a:rPr lang="it-IT" b="0" i="1" smtClean="0">
                                  <a:latin typeface="Cambria Math" panose="02040503050406030204" pitchFamily="18" charset="0"/>
                                </a:rPr>
                                <m:t>𝑞</m:t>
                              </m:r>
                            </m:e>
                            <m:sub>
                              <m:r>
                                <a:rPr lang="it-IT" b="0" i="1" smtClean="0">
                                  <a:latin typeface="Cambria Math" panose="02040503050406030204" pitchFamily="18" charset="0"/>
                                </a:rPr>
                                <m:t>1</m:t>
                              </m:r>
                            </m:sub>
                            <m:sup>
                              <m:r>
                                <a:rPr lang="it-IT" b="0" i="1" smtClean="0">
                                  <a:latin typeface="Cambria Math" panose="02040503050406030204" pitchFamily="18" charset="0"/>
                                </a:rPr>
                                <m:t>∗</m:t>
                              </m:r>
                            </m:sup>
                          </m:sSubSup>
                          <m:r>
                            <a:rPr lang="it-IT" b="0" i="1" smtClean="0">
                              <a:latin typeface="Cambria Math" panose="02040503050406030204" pitchFamily="18" charset="0"/>
                            </a:rPr>
                            <m:t>+</m:t>
                          </m:r>
                          <m:sSubSup>
                            <m:sSubSupPr>
                              <m:ctrlPr>
                                <a:rPr lang="it-IT" b="0" i="1" smtClean="0">
                                  <a:latin typeface="Cambria Math" panose="02040503050406030204" pitchFamily="18" charset="0"/>
                                </a:rPr>
                              </m:ctrlPr>
                            </m:sSubSupPr>
                            <m:e>
                              <m:r>
                                <a:rPr lang="it-IT" b="0" i="1" smtClean="0">
                                  <a:latin typeface="Cambria Math" panose="02040503050406030204" pitchFamily="18" charset="0"/>
                                </a:rPr>
                                <m:t>𝑞</m:t>
                              </m:r>
                            </m:e>
                            <m:sub>
                              <m:r>
                                <a:rPr lang="it-IT" b="0" i="1" smtClean="0">
                                  <a:latin typeface="Cambria Math" panose="02040503050406030204" pitchFamily="18" charset="0"/>
                                </a:rPr>
                                <m:t>2</m:t>
                              </m:r>
                            </m:sub>
                            <m:sup>
                              <m:r>
                                <a:rPr lang="it-IT" b="0" i="1" smtClean="0">
                                  <a:latin typeface="Cambria Math" panose="02040503050406030204" pitchFamily="18" charset="0"/>
                                </a:rPr>
                                <m:t>∗</m:t>
                              </m:r>
                            </m:sup>
                          </m:sSubSup>
                        </m:e>
                      </m:d>
                      <m:r>
                        <a:rPr lang="it-IT" b="0" i="1" smtClean="0">
                          <a:latin typeface="Cambria Math" panose="02040503050406030204" pitchFamily="18" charset="0"/>
                        </a:rPr>
                        <m:t>=200−4</m:t>
                      </m:r>
                      <m:d>
                        <m:dPr>
                          <m:begChr m:val="["/>
                          <m:endChr m:val="]"/>
                          <m:ctrlPr>
                            <a:rPr lang="it-IT" b="0" i="1" smtClean="0">
                              <a:latin typeface="Cambria Math" panose="02040503050406030204" pitchFamily="18" charset="0"/>
                            </a:rPr>
                          </m:ctrlPr>
                        </m:dPr>
                        <m:e>
                          <m:r>
                            <a:rPr lang="it-IT" b="0" i="1" smtClean="0">
                              <a:latin typeface="Cambria Math" panose="02040503050406030204" pitchFamily="18" charset="0"/>
                            </a:rPr>
                            <m:t>17,5+13</m:t>
                          </m:r>
                        </m:e>
                      </m:d>
                      <m:r>
                        <a:rPr lang="it-IT" b="0" i="1" smtClean="0">
                          <a:latin typeface="Cambria Math" panose="02040503050406030204" pitchFamily="18" charset="0"/>
                        </a:rPr>
                        <m:t>=78</m:t>
                      </m:r>
                    </m:oMath>
                  </m:oMathPara>
                </a14:m>
                <a:endParaRPr lang="it-IT" dirty="0"/>
              </a:p>
            </p:txBody>
          </p:sp>
        </mc:Choice>
        <mc:Fallback xmlns="">
          <p:sp>
            <p:nvSpPr>
              <p:cNvPr id="5" name="CasellaDiTesto 4">
                <a:extLst>
                  <a:ext uri="{FF2B5EF4-FFF2-40B4-BE49-F238E27FC236}">
                    <a16:creationId xmlns:a16="http://schemas.microsoft.com/office/drawing/2014/main" id="{E86969EC-FB70-5106-065F-3B1DE73F3FA4}"/>
                  </a:ext>
                </a:extLst>
              </p:cNvPr>
              <p:cNvSpPr txBox="1">
                <a:spLocks noRot="1" noChangeAspect="1" noMove="1" noResize="1" noEditPoints="1" noAdjustHandles="1" noChangeArrowheads="1" noChangeShapeType="1" noTextEdit="1"/>
              </p:cNvSpPr>
              <p:nvPr/>
            </p:nvSpPr>
            <p:spPr>
              <a:xfrm>
                <a:off x="3567904" y="3571091"/>
                <a:ext cx="5056192" cy="276999"/>
              </a:xfrm>
              <a:prstGeom prst="rect">
                <a:avLst/>
              </a:prstGeom>
              <a:blipFill>
                <a:blip r:embed="rId2"/>
                <a:stretch>
                  <a:fillRect l="-482" t="-2222" r="-361" b="-22222"/>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A3925FED-D6F4-A9B2-BBCF-E05F78A52E93}"/>
                  </a:ext>
                </a:extLst>
              </p:cNvPr>
              <p:cNvSpPr txBox="1"/>
              <p:nvPr/>
            </p:nvSpPr>
            <p:spPr>
              <a:xfrm>
                <a:off x="3523609" y="4390103"/>
                <a:ext cx="556383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m:rPr>
                              <m:sty m:val="p"/>
                            </m:rPr>
                            <a:rPr lang="el-GR" i="1" smtClean="0">
                              <a:latin typeface="Cambria Math" panose="02040503050406030204" pitchFamily="18" charset="0"/>
                              <a:ea typeface="Cambria Math" panose="02040503050406030204" pitchFamily="18" charset="0"/>
                            </a:rPr>
                            <m:t>Π</m:t>
                          </m:r>
                        </m:e>
                        <m:sub>
                          <m:r>
                            <a:rPr lang="it-IT" b="0" i="1" smtClean="0">
                              <a:latin typeface="Cambria Math" panose="02040503050406030204" pitchFamily="18" charset="0"/>
                            </a:rPr>
                            <m:t>1</m:t>
                          </m:r>
                        </m:sub>
                      </m:sSub>
                      <m:r>
                        <a:rPr lang="it-IT" b="0" i="1" smtClean="0">
                          <a:latin typeface="Cambria Math" panose="02040503050406030204" pitchFamily="18" charset="0"/>
                        </a:rPr>
                        <m:t>=</m:t>
                      </m:r>
                      <m:sSub>
                        <m:sSubPr>
                          <m:ctrlPr>
                            <a:rPr lang="it-IT" b="0" i="1" smtClean="0">
                              <a:latin typeface="Cambria Math" panose="02040503050406030204" pitchFamily="18" charset="0"/>
                            </a:rPr>
                          </m:ctrlPr>
                        </m:sSubPr>
                        <m:e>
                          <m:r>
                            <a:rPr lang="it-IT" b="0" i="1" smtClean="0">
                              <a:latin typeface="Cambria Math" panose="02040503050406030204" pitchFamily="18" charset="0"/>
                            </a:rPr>
                            <m:t>𝑇𝑅</m:t>
                          </m:r>
                        </m:e>
                        <m:sub>
                          <m:r>
                            <a:rPr lang="it-IT" b="0" i="1" smtClean="0">
                              <a:latin typeface="Cambria Math" panose="02040503050406030204" pitchFamily="18" charset="0"/>
                            </a:rPr>
                            <m:t>1</m:t>
                          </m:r>
                        </m:sub>
                      </m:sSub>
                      <m:r>
                        <a:rPr lang="it-IT" b="0" i="1" smtClean="0">
                          <a:latin typeface="Cambria Math" panose="02040503050406030204" pitchFamily="18" charset="0"/>
                        </a:rPr>
                        <m:t>−</m:t>
                      </m:r>
                      <m:sSub>
                        <m:sSubPr>
                          <m:ctrlPr>
                            <a:rPr lang="it-IT" b="0" i="1" smtClean="0">
                              <a:latin typeface="Cambria Math" panose="02040503050406030204" pitchFamily="18" charset="0"/>
                            </a:rPr>
                          </m:ctrlPr>
                        </m:sSubPr>
                        <m:e>
                          <m:r>
                            <a:rPr lang="it-IT" b="0" i="1" smtClean="0">
                              <a:latin typeface="Cambria Math" panose="02040503050406030204" pitchFamily="18" charset="0"/>
                            </a:rPr>
                            <m:t>𝑇𝐶</m:t>
                          </m:r>
                        </m:e>
                        <m:sub>
                          <m:r>
                            <a:rPr lang="it-IT" b="0" i="1" smtClean="0">
                              <a:latin typeface="Cambria Math" panose="02040503050406030204" pitchFamily="18" charset="0"/>
                            </a:rPr>
                            <m:t>1</m:t>
                          </m:r>
                        </m:sub>
                      </m:sSub>
                      <m:r>
                        <a:rPr lang="it-IT" b="0" i="1" smtClean="0">
                          <a:latin typeface="Cambria Math" panose="02040503050406030204" pitchFamily="18" charset="0"/>
                        </a:rPr>
                        <m:t>=78</m:t>
                      </m:r>
                      <m:r>
                        <a:rPr lang="it-IT" b="0" i="1" smtClean="0">
                          <a:latin typeface="Cambria Math" panose="02040503050406030204" pitchFamily="18" charset="0"/>
                          <a:ea typeface="Cambria Math" panose="02040503050406030204" pitchFamily="18" charset="0"/>
                        </a:rPr>
                        <m:t>∙17,5−</m:t>
                      </m:r>
                      <m:d>
                        <m:dPr>
                          <m:begChr m:val="["/>
                          <m:endChr m:val="]"/>
                          <m:ctrlPr>
                            <a:rPr lang="it-IT" b="0" i="1" smtClean="0">
                              <a:latin typeface="Cambria Math" panose="02040503050406030204" pitchFamily="18" charset="0"/>
                              <a:ea typeface="Cambria Math" panose="02040503050406030204" pitchFamily="18" charset="0"/>
                            </a:rPr>
                          </m:ctrlPr>
                        </m:dPr>
                        <m:e>
                          <m:r>
                            <a:rPr lang="it-IT" b="0" i="1" smtClean="0">
                              <a:latin typeface="Cambria Math" panose="02040503050406030204" pitchFamily="18" charset="0"/>
                              <a:ea typeface="Cambria Math" panose="02040503050406030204" pitchFamily="18" charset="0"/>
                            </a:rPr>
                            <m:t>150+8</m:t>
                          </m:r>
                          <m:d>
                            <m:dPr>
                              <m:ctrlPr>
                                <a:rPr lang="it-IT" b="0" i="1" smtClean="0">
                                  <a:latin typeface="Cambria Math" panose="02040503050406030204" pitchFamily="18" charset="0"/>
                                  <a:ea typeface="Cambria Math" panose="02040503050406030204" pitchFamily="18" charset="0"/>
                                </a:rPr>
                              </m:ctrlPr>
                            </m:dPr>
                            <m:e>
                              <m:r>
                                <a:rPr lang="it-IT" b="0" i="1" smtClean="0">
                                  <a:latin typeface="Cambria Math" panose="02040503050406030204" pitchFamily="18" charset="0"/>
                                  <a:ea typeface="Cambria Math" panose="02040503050406030204" pitchFamily="18" charset="0"/>
                                </a:rPr>
                                <m:t>17,5</m:t>
                              </m:r>
                            </m:e>
                          </m:d>
                        </m:e>
                      </m:d>
                      <m:r>
                        <a:rPr lang="it-IT" b="0" i="1" smtClean="0">
                          <a:latin typeface="Cambria Math" panose="02040503050406030204" pitchFamily="18" charset="0"/>
                          <a:ea typeface="Cambria Math" panose="02040503050406030204" pitchFamily="18" charset="0"/>
                        </a:rPr>
                        <m:t>=1075</m:t>
                      </m:r>
                    </m:oMath>
                  </m:oMathPara>
                </a14:m>
                <a:endParaRPr lang="it-IT" dirty="0"/>
              </a:p>
            </p:txBody>
          </p:sp>
        </mc:Choice>
        <mc:Fallback xmlns="">
          <p:sp>
            <p:nvSpPr>
              <p:cNvPr id="6" name="CasellaDiTesto 5">
                <a:extLst>
                  <a:ext uri="{FF2B5EF4-FFF2-40B4-BE49-F238E27FC236}">
                    <a16:creationId xmlns:a16="http://schemas.microsoft.com/office/drawing/2014/main" id="{A3925FED-D6F4-A9B2-BBCF-E05F78A52E93}"/>
                  </a:ext>
                </a:extLst>
              </p:cNvPr>
              <p:cNvSpPr txBox="1">
                <a:spLocks noRot="1" noChangeAspect="1" noMove="1" noResize="1" noEditPoints="1" noAdjustHandles="1" noChangeArrowheads="1" noChangeShapeType="1" noTextEdit="1"/>
              </p:cNvSpPr>
              <p:nvPr/>
            </p:nvSpPr>
            <p:spPr>
              <a:xfrm>
                <a:off x="3523609" y="4390103"/>
                <a:ext cx="5563831" cy="276999"/>
              </a:xfrm>
              <a:prstGeom prst="rect">
                <a:avLst/>
              </a:prstGeom>
              <a:blipFill>
                <a:blip r:embed="rId3"/>
                <a:stretch>
                  <a:fillRect t="-2174" b="-10870"/>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BA16CDF5-F2F4-2FBD-5CE8-39AAACB6FC31}"/>
                  </a:ext>
                </a:extLst>
              </p:cNvPr>
              <p:cNvSpPr txBox="1"/>
              <p:nvPr/>
            </p:nvSpPr>
            <p:spPr>
              <a:xfrm>
                <a:off x="3523608" y="5209115"/>
                <a:ext cx="499854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m:rPr>
                              <m:sty m:val="p"/>
                            </m:rPr>
                            <a:rPr lang="el-GR" i="1" smtClean="0">
                              <a:latin typeface="Cambria Math" panose="02040503050406030204" pitchFamily="18" charset="0"/>
                              <a:ea typeface="Cambria Math" panose="02040503050406030204" pitchFamily="18" charset="0"/>
                            </a:rPr>
                            <m:t>Π</m:t>
                          </m:r>
                        </m:e>
                        <m:sub>
                          <m:r>
                            <a:rPr lang="it-IT" b="0" i="1" smtClean="0">
                              <a:latin typeface="Cambria Math" panose="02040503050406030204" pitchFamily="18" charset="0"/>
                            </a:rPr>
                            <m:t>2</m:t>
                          </m:r>
                        </m:sub>
                      </m:sSub>
                      <m:r>
                        <a:rPr lang="it-IT" b="0" i="1" smtClean="0">
                          <a:latin typeface="Cambria Math" panose="02040503050406030204" pitchFamily="18" charset="0"/>
                        </a:rPr>
                        <m:t>=</m:t>
                      </m:r>
                      <m:sSub>
                        <m:sSubPr>
                          <m:ctrlPr>
                            <a:rPr lang="it-IT" b="0" i="1" smtClean="0">
                              <a:latin typeface="Cambria Math" panose="02040503050406030204" pitchFamily="18" charset="0"/>
                            </a:rPr>
                          </m:ctrlPr>
                        </m:sSubPr>
                        <m:e>
                          <m:r>
                            <a:rPr lang="it-IT" b="0" i="1" smtClean="0">
                              <a:latin typeface="Cambria Math" panose="02040503050406030204" pitchFamily="18" charset="0"/>
                            </a:rPr>
                            <m:t>𝑇𝑅</m:t>
                          </m:r>
                        </m:e>
                        <m:sub>
                          <m:r>
                            <a:rPr lang="it-IT" b="0" i="1" smtClean="0">
                              <a:latin typeface="Cambria Math" panose="02040503050406030204" pitchFamily="18" charset="0"/>
                            </a:rPr>
                            <m:t>2</m:t>
                          </m:r>
                        </m:sub>
                      </m:sSub>
                      <m:r>
                        <a:rPr lang="it-IT" b="0" i="1" smtClean="0">
                          <a:latin typeface="Cambria Math" panose="02040503050406030204" pitchFamily="18" charset="0"/>
                        </a:rPr>
                        <m:t>−</m:t>
                      </m:r>
                      <m:sSub>
                        <m:sSubPr>
                          <m:ctrlPr>
                            <a:rPr lang="it-IT" b="0" i="1" smtClean="0">
                              <a:latin typeface="Cambria Math" panose="02040503050406030204" pitchFamily="18" charset="0"/>
                            </a:rPr>
                          </m:ctrlPr>
                        </m:sSubPr>
                        <m:e>
                          <m:r>
                            <a:rPr lang="it-IT" b="0" i="1" smtClean="0">
                              <a:latin typeface="Cambria Math" panose="02040503050406030204" pitchFamily="18" charset="0"/>
                            </a:rPr>
                            <m:t>𝑇𝐶</m:t>
                          </m:r>
                        </m:e>
                        <m:sub>
                          <m:r>
                            <a:rPr lang="it-IT" b="0" i="1" smtClean="0">
                              <a:latin typeface="Cambria Math" panose="02040503050406030204" pitchFamily="18" charset="0"/>
                            </a:rPr>
                            <m:t>2</m:t>
                          </m:r>
                        </m:sub>
                      </m:sSub>
                      <m:r>
                        <a:rPr lang="it-IT" b="0" i="1" smtClean="0">
                          <a:latin typeface="Cambria Math" panose="02040503050406030204" pitchFamily="18" charset="0"/>
                        </a:rPr>
                        <m:t>=78</m:t>
                      </m:r>
                      <m:r>
                        <a:rPr lang="it-IT" b="0" i="1" smtClean="0">
                          <a:latin typeface="Cambria Math" panose="02040503050406030204" pitchFamily="18" charset="0"/>
                          <a:ea typeface="Cambria Math" panose="02040503050406030204" pitchFamily="18" charset="0"/>
                        </a:rPr>
                        <m:t>∙13−</m:t>
                      </m:r>
                      <m:d>
                        <m:dPr>
                          <m:begChr m:val="["/>
                          <m:endChr m:val="]"/>
                          <m:ctrlPr>
                            <a:rPr lang="it-IT" b="0" i="1" smtClean="0">
                              <a:latin typeface="Cambria Math" panose="02040503050406030204" pitchFamily="18" charset="0"/>
                              <a:ea typeface="Cambria Math" panose="02040503050406030204" pitchFamily="18" charset="0"/>
                            </a:rPr>
                          </m:ctrlPr>
                        </m:dPr>
                        <m:e>
                          <m:r>
                            <a:rPr lang="it-IT" b="0" i="1" smtClean="0">
                              <a:latin typeface="Cambria Math" panose="02040503050406030204" pitchFamily="18" charset="0"/>
                              <a:ea typeface="Cambria Math" panose="02040503050406030204" pitchFamily="18" charset="0"/>
                            </a:rPr>
                            <m:t>100+</m:t>
                          </m:r>
                          <m:sSup>
                            <m:sSupPr>
                              <m:ctrlPr>
                                <a:rPr lang="it-IT" b="0" i="1" smtClean="0">
                                  <a:latin typeface="Cambria Math" panose="02040503050406030204" pitchFamily="18" charset="0"/>
                                  <a:ea typeface="Cambria Math" panose="02040503050406030204" pitchFamily="18" charset="0"/>
                                </a:rPr>
                              </m:ctrlPr>
                            </m:sSupPr>
                            <m:e>
                              <m:d>
                                <m:dPr>
                                  <m:ctrlPr>
                                    <a:rPr lang="it-IT" b="0" i="1" smtClean="0">
                                      <a:latin typeface="Cambria Math" panose="02040503050406030204" pitchFamily="18" charset="0"/>
                                      <a:ea typeface="Cambria Math" panose="02040503050406030204" pitchFamily="18" charset="0"/>
                                    </a:rPr>
                                  </m:ctrlPr>
                                </m:dPr>
                                <m:e>
                                  <m:r>
                                    <a:rPr lang="it-IT" b="0" i="1" smtClean="0">
                                      <a:latin typeface="Cambria Math" panose="02040503050406030204" pitchFamily="18" charset="0"/>
                                      <a:ea typeface="Cambria Math" panose="02040503050406030204" pitchFamily="18" charset="0"/>
                                    </a:rPr>
                                    <m:t>13</m:t>
                                  </m:r>
                                </m:e>
                              </m:d>
                            </m:e>
                            <m:sup>
                              <m:r>
                                <a:rPr lang="it-IT" b="0" i="1" smtClean="0">
                                  <a:latin typeface="Cambria Math" panose="02040503050406030204" pitchFamily="18" charset="0"/>
                                  <a:ea typeface="Cambria Math" panose="02040503050406030204" pitchFamily="18" charset="0"/>
                                </a:rPr>
                                <m:t>2</m:t>
                              </m:r>
                            </m:sup>
                          </m:sSup>
                        </m:e>
                      </m:d>
                      <m:r>
                        <a:rPr lang="it-IT" b="0" i="1" smtClean="0">
                          <a:latin typeface="Cambria Math" panose="02040503050406030204" pitchFamily="18" charset="0"/>
                          <a:ea typeface="Cambria Math" panose="02040503050406030204" pitchFamily="18" charset="0"/>
                        </a:rPr>
                        <m:t>=745</m:t>
                      </m:r>
                    </m:oMath>
                  </m:oMathPara>
                </a14:m>
                <a:endParaRPr lang="it-IT" dirty="0"/>
              </a:p>
            </p:txBody>
          </p:sp>
        </mc:Choice>
        <mc:Fallback xmlns="">
          <p:sp>
            <p:nvSpPr>
              <p:cNvPr id="7" name="CasellaDiTesto 6">
                <a:extLst>
                  <a:ext uri="{FF2B5EF4-FFF2-40B4-BE49-F238E27FC236}">
                    <a16:creationId xmlns:a16="http://schemas.microsoft.com/office/drawing/2014/main" id="{BA16CDF5-F2F4-2FBD-5CE8-39AAACB6FC31}"/>
                  </a:ext>
                </a:extLst>
              </p:cNvPr>
              <p:cNvSpPr txBox="1">
                <a:spLocks noRot="1" noChangeAspect="1" noMove="1" noResize="1" noEditPoints="1" noAdjustHandles="1" noChangeArrowheads="1" noChangeShapeType="1" noTextEdit="1"/>
              </p:cNvSpPr>
              <p:nvPr/>
            </p:nvSpPr>
            <p:spPr>
              <a:xfrm>
                <a:off x="3523608" y="5209115"/>
                <a:ext cx="4998548" cy="276999"/>
              </a:xfrm>
              <a:prstGeom prst="rect">
                <a:avLst/>
              </a:prstGeom>
              <a:blipFill>
                <a:blip r:embed="rId4"/>
                <a:stretch>
                  <a:fillRect l="-366" t="-8889" r="-488" b="-11111"/>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7876B130-F846-841B-3C25-6E96AD296943}"/>
                  </a:ext>
                </a:extLst>
              </p:cNvPr>
              <p:cNvSpPr txBox="1"/>
              <p:nvPr/>
            </p:nvSpPr>
            <p:spPr>
              <a:xfrm>
                <a:off x="3828408" y="6028127"/>
                <a:ext cx="362054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m:rPr>
                              <m:sty m:val="p"/>
                            </m:rPr>
                            <a:rPr lang="el-GR" i="1" smtClean="0">
                              <a:latin typeface="Cambria Math" panose="02040503050406030204" pitchFamily="18" charset="0"/>
                              <a:ea typeface="Cambria Math" panose="02040503050406030204" pitchFamily="18" charset="0"/>
                            </a:rPr>
                            <m:t>Π</m:t>
                          </m:r>
                          <m:r>
                            <a:rPr lang="it-IT" b="0" i="1" smtClean="0">
                              <a:latin typeface="Cambria Math" panose="02040503050406030204" pitchFamily="18" charset="0"/>
                            </a:rPr>
                            <m:t>=</m:t>
                          </m:r>
                          <m:sSub>
                            <m:sSubPr>
                              <m:ctrlPr>
                                <a:rPr lang="it-IT" i="1">
                                  <a:latin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Π</m:t>
                              </m:r>
                            </m:e>
                            <m:sub>
                              <m:r>
                                <a:rPr lang="it-IT" i="1">
                                  <a:latin typeface="Cambria Math" panose="02040503050406030204" pitchFamily="18" charset="0"/>
                                </a:rPr>
                                <m:t>1</m:t>
                              </m:r>
                            </m:sub>
                          </m:sSub>
                          <m:r>
                            <a:rPr lang="it-IT" b="0" i="1" smtClean="0">
                              <a:latin typeface="Cambria Math" panose="02040503050406030204" pitchFamily="18" charset="0"/>
                            </a:rPr>
                            <m:t>+</m:t>
                          </m:r>
                          <m:r>
                            <m:rPr>
                              <m:sty m:val="p"/>
                            </m:rPr>
                            <a:rPr lang="el-GR" i="1" smtClean="0">
                              <a:latin typeface="Cambria Math" panose="02040503050406030204" pitchFamily="18" charset="0"/>
                              <a:ea typeface="Cambria Math" panose="02040503050406030204" pitchFamily="18" charset="0"/>
                            </a:rPr>
                            <m:t>Π</m:t>
                          </m:r>
                        </m:e>
                        <m:sub>
                          <m:r>
                            <a:rPr lang="it-IT" b="0" i="1" smtClean="0">
                              <a:latin typeface="Cambria Math" panose="02040503050406030204" pitchFamily="18" charset="0"/>
                            </a:rPr>
                            <m:t>2</m:t>
                          </m:r>
                        </m:sub>
                      </m:sSub>
                      <m:r>
                        <a:rPr lang="it-IT" b="0" i="1" smtClean="0">
                          <a:latin typeface="Cambria Math" panose="02040503050406030204" pitchFamily="18" charset="0"/>
                        </a:rPr>
                        <m:t>=1075+745=1820</m:t>
                      </m:r>
                    </m:oMath>
                  </m:oMathPara>
                </a14:m>
                <a:endParaRPr lang="it-IT" dirty="0"/>
              </a:p>
            </p:txBody>
          </p:sp>
        </mc:Choice>
        <mc:Fallback xmlns="">
          <p:sp>
            <p:nvSpPr>
              <p:cNvPr id="8" name="CasellaDiTesto 7">
                <a:extLst>
                  <a:ext uri="{FF2B5EF4-FFF2-40B4-BE49-F238E27FC236}">
                    <a16:creationId xmlns:a16="http://schemas.microsoft.com/office/drawing/2014/main" id="{7876B130-F846-841B-3C25-6E96AD296943}"/>
                  </a:ext>
                </a:extLst>
              </p:cNvPr>
              <p:cNvSpPr txBox="1">
                <a:spLocks noRot="1" noChangeAspect="1" noMove="1" noResize="1" noEditPoints="1" noAdjustHandles="1" noChangeArrowheads="1" noChangeShapeType="1" noTextEdit="1"/>
              </p:cNvSpPr>
              <p:nvPr/>
            </p:nvSpPr>
            <p:spPr>
              <a:xfrm>
                <a:off x="3828408" y="6028127"/>
                <a:ext cx="3620543" cy="276999"/>
              </a:xfrm>
              <a:prstGeom prst="rect">
                <a:avLst/>
              </a:prstGeom>
              <a:blipFill>
                <a:blip r:embed="rId5"/>
                <a:stretch>
                  <a:fillRect l="-673" t="-2222" r="-842" b="-11111"/>
                </a:stretch>
              </a:blipFill>
            </p:spPr>
            <p:txBody>
              <a:bodyPr/>
              <a:lstStyle/>
              <a:p>
                <a:r>
                  <a:rPr lang="it-IT">
                    <a:noFill/>
                  </a:rPr>
                  <a:t> </a:t>
                </a:r>
              </a:p>
            </p:txBody>
          </p:sp>
        </mc:Fallback>
      </mc:AlternateContent>
    </p:spTree>
    <p:extLst>
      <p:ext uri="{BB962C8B-B14F-4D97-AF65-F5344CB8AC3E}">
        <p14:creationId xmlns:p14="http://schemas.microsoft.com/office/powerpoint/2010/main" val="2595378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2D9345-E13F-623E-52CB-B7F1E536762B}"/>
              </a:ext>
            </a:extLst>
          </p:cNvPr>
          <p:cNvSpPr>
            <a:spLocks noGrp="1"/>
          </p:cNvSpPr>
          <p:nvPr>
            <p:ph type="title"/>
          </p:nvPr>
        </p:nvSpPr>
        <p:spPr/>
        <p:txBody>
          <a:bodyPr/>
          <a:lstStyle/>
          <a:p>
            <a:r>
              <a:rPr lang="it-IT" dirty="0"/>
              <a:t>ESERCIZIO 1</a:t>
            </a:r>
          </a:p>
        </p:txBody>
      </p:sp>
      <p:sp>
        <p:nvSpPr>
          <p:cNvPr id="3" name="Segnaposto contenuto 2">
            <a:extLst>
              <a:ext uri="{FF2B5EF4-FFF2-40B4-BE49-F238E27FC236}">
                <a16:creationId xmlns:a16="http://schemas.microsoft.com/office/drawing/2014/main" id="{8AAAC118-B1FE-85F3-8E98-C5DFF3FB538F}"/>
              </a:ext>
            </a:extLst>
          </p:cNvPr>
          <p:cNvSpPr>
            <a:spLocks noGrp="1"/>
          </p:cNvSpPr>
          <p:nvPr>
            <p:ph idx="1"/>
          </p:nvPr>
        </p:nvSpPr>
        <p:spPr>
          <a:xfrm>
            <a:off x="1920240" y="2312276"/>
            <a:ext cx="8770571" cy="3016808"/>
          </a:xfrm>
        </p:spPr>
        <p:txBody>
          <a:bodyPr/>
          <a:lstStyle/>
          <a:p>
            <a:r>
              <a:rPr lang="it-IT" dirty="0"/>
              <a:t>2) La formazione di un cartello da parte delle imprese comporta la trasformazione della funzione di domanda nei termini osservati per il modello di </a:t>
            </a:r>
            <a:r>
              <a:rPr lang="it-IT" dirty="0" err="1"/>
              <a:t>Cournot</a:t>
            </a:r>
            <a:r>
              <a:rPr lang="it-IT" dirty="0"/>
              <a:t> o per qualsiasi altra forma di concorrenza strategica. In questo caso le imprese si comportano come se fossero un’unica azienda monopolistica che vuole massimizzare i profitti.</a:t>
            </a:r>
          </a:p>
          <a:p>
            <a:r>
              <a:rPr lang="it-IT" dirty="0"/>
              <a:t>La funzione di domanda in questo caso è </a:t>
            </a:r>
          </a:p>
        </p:txBody>
      </p:sp>
      <p:sp>
        <p:nvSpPr>
          <p:cNvPr id="4" name="Esplosione: 14 punte 3">
            <a:extLst>
              <a:ext uri="{FF2B5EF4-FFF2-40B4-BE49-F238E27FC236}">
                <a16:creationId xmlns:a16="http://schemas.microsoft.com/office/drawing/2014/main" id="{0CB4F1C3-A634-B9BC-73CF-5DE040E1B930}"/>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3BB441AD-058C-7E11-360B-CC602B7BA99A}"/>
                  </a:ext>
                </a:extLst>
              </p:cNvPr>
              <p:cNvSpPr txBox="1"/>
              <p:nvPr/>
            </p:nvSpPr>
            <p:spPr>
              <a:xfrm>
                <a:off x="4705999" y="5501844"/>
                <a:ext cx="2268698"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𝑝</m:t>
                      </m:r>
                      <m:r>
                        <a:rPr lang="it-IT" sz="2800" b="0" i="1" smtClean="0">
                          <a:latin typeface="Cambria Math" panose="02040503050406030204" pitchFamily="18" charset="0"/>
                        </a:rPr>
                        <m:t>=200−4</m:t>
                      </m:r>
                      <m:r>
                        <a:rPr lang="it-IT" sz="2800" b="0" i="1" smtClean="0">
                          <a:latin typeface="Cambria Math" panose="02040503050406030204" pitchFamily="18" charset="0"/>
                        </a:rPr>
                        <m:t>𝑄</m:t>
                      </m:r>
                    </m:oMath>
                  </m:oMathPara>
                </a14:m>
                <a:endParaRPr lang="it-IT" sz="2800" dirty="0"/>
              </a:p>
            </p:txBody>
          </p:sp>
        </mc:Choice>
        <mc:Fallback xmlns="">
          <p:sp>
            <p:nvSpPr>
              <p:cNvPr id="5" name="CasellaDiTesto 4">
                <a:extLst>
                  <a:ext uri="{FF2B5EF4-FFF2-40B4-BE49-F238E27FC236}">
                    <a16:creationId xmlns:a16="http://schemas.microsoft.com/office/drawing/2014/main" id="{3BB441AD-058C-7E11-360B-CC602B7BA99A}"/>
                  </a:ext>
                </a:extLst>
              </p:cNvPr>
              <p:cNvSpPr txBox="1">
                <a:spLocks noRot="1" noChangeAspect="1" noMove="1" noResize="1" noEditPoints="1" noAdjustHandles="1" noChangeArrowheads="1" noChangeShapeType="1" noTextEdit="1"/>
              </p:cNvSpPr>
              <p:nvPr/>
            </p:nvSpPr>
            <p:spPr>
              <a:xfrm>
                <a:off x="4705999" y="5501844"/>
                <a:ext cx="2268698" cy="430887"/>
              </a:xfrm>
              <a:prstGeom prst="rect">
                <a:avLst/>
              </a:prstGeom>
              <a:blipFill>
                <a:blip r:embed="rId2"/>
                <a:stretch>
                  <a:fillRect l="-2419" t="-1429" r="-2957" b="-24286"/>
                </a:stretch>
              </a:blipFill>
            </p:spPr>
            <p:txBody>
              <a:bodyPr/>
              <a:lstStyle/>
              <a:p>
                <a:r>
                  <a:rPr lang="it-IT">
                    <a:noFill/>
                  </a:rPr>
                  <a:t> </a:t>
                </a:r>
              </a:p>
            </p:txBody>
          </p:sp>
        </mc:Fallback>
      </mc:AlternateContent>
    </p:spTree>
    <p:extLst>
      <p:ext uri="{BB962C8B-B14F-4D97-AF65-F5344CB8AC3E}">
        <p14:creationId xmlns:p14="http://schemas.microsoft.com/office/powerpoint/2010/main" val="2949135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2D9345-E13F-623E-52CB-B7F1E536762B}"/>
              </a:ext>
            </a:extLst>
          </p:cNvPr>
          <p:cNvSpPr>
            <a:spLocks noGrp="1"/>
          </p:cNvSpPr>
          <p:nvPr>
            <p:ph type="title"/>
          </p:nvPr>
        </p:nvSpPr>
        <p:spPr/>
        <p:txBody>
          <a:bodyPr/>
          <a:lstStyle/>
          <a:p>
            <a:r>
              <a:rPr lang="it-IT" dirty="0"/>
              <a:t>ESERCIZIO 1</a:t>
            </a:r>
          </a:p>
        </p:txBody>
      </p:sp>
      <p:sp>
        <p:nvSpPr>
          <p:cNvPr id="3" name="Segnaposto contenuto 2">
            <a:extLst>
              <a:ext uri="{FF2B5EF4-FFF2-40B4-BE49-F238E27FC236}">
                <a16:creationId xmlns:a16="http://schemas.microsoft.com/office/drawing/2014/main" id="{8AAAC118-B1FE-85F3-8E98-C5DFF3FB538F}"/>
              </a:ext>
            </a:extLst>
          </p:cNvPr>
          <p:cNvSpPr>
            <a:spLocks noGrp="1"/>
          </p:cNvSpPr>
          <p:nvPr>
            <p:ph idx="1"/>
          </p:nvPr>
        </p:nvSpPr>
        <p:spPr>
          <a:xfrm>
            <a:off x="1920240" y="2287607"/>
            <a:ext cx="8770571" cy="1116724"/>
          </a:xfrm>
        </p:spPr>
        <p:txBody>
          <a:bodyPr/>
          <a:lstStyle/>
          <a:p>
            <a:r>
              <a:rPr lang="it-IT" dirty="0"/>
              <a:t>Da questa ricaviamo la funzione dei ricavi totali e quindi quella dei ricavi marginali:</a:t>
            </a:r>
          </a:p>
        </p:txBody>
      </p:sp>
      <p:sp>
        <p:nvSpPr>
          <p:cNvPr id="4" name="Esplosione: 14 punte 3">
            <a:extLst>
              <a:ext uri="{FF2B5EF4-FFF2-40B4-BE49-F238E27FC236}">
                <a16:creationId xmlns:a16="http://schemas.microsoft.com/office/drawing/2014/main" id="{0CB4F1C3-A634-B9BC-73CF-5DE040E1B930}"/>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3BB441AD-058C-7E11-360B-CC602B7BA99A}"/>
                  </a:ext>
                </a:extLst>
              </p:cNvPr>
              <p:cNvSpPr txBox="1"/>
              <p:nvPr/>
            </p:nvSpPr>
            <p:spPr>
              <a:xfrm>
                <a:off x="4021115" y="3522900"/>
                <a:ext cx="412170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𝑇𝑅</m:t>
                      </m:r>
                      <m:r>
                        <a:rPr lang="it-IT" sz="2800" b="0" i="1" smtClean="0">
                          <a:latin typeface="Cambria Math" panose="02040503050406030204" pitchFamily="18" charset="0"/>
                        </a:rPr>
                        <m:t>=</m:t>
                      </m:r>
                      <m:r>
                        <a:rPr lang="it-IT" sz="2800" b="0" i="1" smtClean="0">
                          <a:latin typeface="Cambria Math" panose="02040503050406030204" pitchFamily="18" charset="0"/>
                        </a:rPr>
                        <m:t>𝑝</m:t>
                      </m:r>
                      <m:r>
                        <a:rPr lang="it-IT" sz="2800" b="0" i="1" smtClean="0">
                          <a:latin typeface="Cambria Math" panose="02040503050406030204" pitchFamily="18" charset="0"/>
                          <a:ea typeface="Cambria Math" panose="02040503050406030204" pitchFamily="18" charset="0"/>
                        </a:rPr>
                        <m:t>∙</m:t>
                      </m:r>
                      <m:r>
                        <a:rPr lang="it-IT" sz="2800" b="0" i="1" smtClean="0">
                          <a:latin typeface="Cambria Math" panose="02040503050406030204" pitchFamily="18" charset="0"/>
                          <a:ea typeface="Cambria Math" panose="02040503050406030204" pitchFamily="18" charset="0"/>
                        </a:rPr>
                        <m:t>𝑄</m:t>
                      </m:r>
                      <m:r>
                        <a:rPr lang="it-IT" sz="2800" b="0" i="1" smtClean="0">
                          <a:latin typeface="Cambria Math" panose="02040503050406030204" pitchFamily="18" charset="0"/>
                          <a:ea typeface="Cambria Math" panose="02040503050406030204" pitchFamily="18" charset="0"/>
                        </a:rPr>
                        <m:t>=200</m:t>
                      </m:r>
                      <m:r>
                        <a:rPr lang="it-IT" sz="2800" b="0" i="1" smtClean="0">
                          <a:latin typeface="Cambria Math" panose="02040503050406030204" pitchFamily="18" charset="0"/>
                        </a:rPr>
                        <m:t>𝑄</m:t>
                      </m:r>
                      <m:r>
                        <a:rPr lang="it-IT" sz="2800" b="0" i="1" smtClean="0">
                          <a:latin typeface="Cambria Math" panose="02040503050406030204" pitchFamily="18" charset="0"/>
                        </a:rPr>
                        <m:t>−4</m:t>
                      </m:r>
                      <m:sSup>
                        <m:sSupPr>
                          <m:ctrlPr>
                            <a:rPr lang="it-IT" sz="2800" b="0" i="1" smtClean="0">
                              <a:latin typeface="Cambria Math" panose="02040503050406030204" pitchFamily="18" charset="0"/>
                            </a:rPr>
                          </m:ctrlPr>
                        </m:sSupPr>
                        <m:e>
                          <m:r>
                            <a:rPr lang="it-IT" sz="2800" b="0" i="1" smtClean="0">
                              <a:latin typeface="Cambria Math" panose="02040503050406030204" pitchFamily="18" charset="0"/>
                            </a:rPr>
                            <m:t>𝑄</m:t>
                          </m:r>
                        </m:e>
                        <m:sup>
                          <m:r>
                            <a:rPr lang="it-IT" sz="2800" b="0" i="1" smtClean="0">
                              <a:latin typeface="Cambria Math" panose="02040503050406030204" pitchFamily="18" charset="0"/>
                            </a:rPr>
                            <m:t>2</m:t>
                          </m:r>
                        </m:sup>
                      </m:sSup>
                    </m:oMath>
                  </m:oMathPara>
                </a14:m>
                <a:endParaRPr lang="it-IT" sz="2800" dirty="0"/>
              </a:p>
            </p:txBody>
          </p:sp>
        </mc:Choice>
        <mc:Fallback xmlns="">
          <p:sp>
            <p:nvSpPr>
              <p:cNvPr id="5" name="CasellaDiTesto 4">
                <a:extLst>
                  <a:ext uri="{FF2B5EF4-FFF2-40B4-BE49-F238E27FC236}">
                    <a16:creationId xmlns:a16="http://schemas.microsoft.com/office/drawing/2014/main" id="{3BB441AD-058C-7E11-360B-CC602B7BA99A}"/>
                  </a:ext>
                </a:extLst>
              </p:cNvPr>
              <p:cNvSpPr txBox="1">
                <a:spLocks noRot="1" noChangeAspect="1" noMove="1" noResize="1" noEditPoints="1" noAdjustHandles="1" noChangeArrowheads="1" noChangeShapeType="1" noTextEdit="1"/>
              </p:cNvSpPr>
              <p:nvPr/>
            </p:nvSpPr>
            <p:spPr>
              <a:xfrm>
                <a:off x="4021115" y="3522900"/>
                <a:ext cx="4121706" cy="430887"/>
              </a:xfrm>
              <a:prstGeom prst="rect">
                <a:avLst/>
              </a:prstGeom>
              <a:blipFill>
                <a:blip r:embed="rId2"/>
                <a:stretch>
                  <a:fillRect l="-1036" t="-5634" b="-22535"/>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9D7C8A00-16E5-8342-53EB-E8379864D25E}"/>
                  </a:ext>
                </a:extLst>
              </p:cNvPr>
              <p:cNvSpPr txBox="1"/>
              <p:nvPr/>
            </p:nvSpPr>
            <p:spPr>
              <a:xfrm>
                <a:off x="4502895" y="4589699"/>
                <a:ext cx="2597058"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it-IT" sz="2800" b="0" i="0" smtClean="0">
                          <a:latin typeface="Cambria Math" panose="02040503050406030204" pitchFamily="18" charset="0"/>
                        </a:rPr>
                        <m:t>M</m:t>
                      </m:r>
                      <m:r>
                        <a:rPr lang="it-IT" sz="2800" b="0" i="1" smtClean="0">
                          <a:latin typeface="Cambria Math" panose="02040503050406030204" pitchFamily="18" charset="0"/>
                        </a:rPr>
                        <m:t>𝑅</m:t>
                      </m:r>
                      <m:r>
                        <a:rPr lang="it-IT" sz="2800" b="0" i="1" smtClean="0">
                          <a:latin typeface="Cambria Math" panose="02040503050406030204" pitchFamily="18" charset="0"/>
                        </a:rPr>
                        <m:t>=200−8</m:t>
                      </m:r>
                      <m:r>
                        <a:rPr lang="it-IT" sz="2800" b="0" i="1" smtClean="0">
                          <a:latin typeface="Cambria Math" panose="02040503050406030204" pitchFamily="18" charset="0"/>
                        </a:rPr>
                        <m:t>𝑄</m:t>
                      </m:r>
                    </m:oMath>
                  </m:oMathPara>
                </a14:m>
                <a:endParaRPr lang="it-IT" sz="2800" dirty="0"/>
              </a:p>
            </p:txBody>
          </p:sp>
        </mc:Choice>
        <mc:Fallback xmlns="">
          <p:sp>
            <p:nvSpPr>
              <p:cNvPr id="6" name="CasellaDiTesto 5">
                <a:extLst>
                  <a:ext uri="{FF2B5EF4-FFF2-40B4-BE49-F238E27FC236}">
                    <a16:creationId xmlns:a16="http://schemas.microsoft.com/office/drawing/2014/main" id="{9D7C8A00-16E5-8342-53EB-E8379864D25E}"/>
                  </a:ext>
                </a:extLst>
              </p:cNvPr>
              <p:cNvSpPr txBox="1">
                <a:spLocks noRot="1" noChangeAspect="1" noMove="1" noResize="1" noEditPoints="1" noAdjustHandles="1" noChangeArrowheads="1" noChangeShapeType="1" noTextEdit="1"/>
              </p:cNvSpPr>
              <p:nvPr/>
            </p:nvSpPr>
            <p:spPr>
              <a:xfrm>
                <a:off x="4502895" y="4589699"/>
                <a:ext cx="2597058" cy="430887"/>
              </a:xfrm>
              <a:prstGeom prst="rect">
                <a:avLst/>
              </a:prstGeom>
              <a:blipFill>
                <a:blip r:embed="rId3"/>
                <a:stretch>
                  <a:fillRect l="-1878" t="-1408" r="-2582" b="-22535"/>
                </a:stretch>
              </a:blipFill>
            </p:spPr>
            <p:txBody>
              <a:bodyPr/>
              <a:lstStyle/>
              <a:p>
                <a:r>
                  <a:rPr lang="it-IT">
                    <a:noFill/>
                  </a:rPr>
                  <a:t> </a:t>
                </a:r>
              </a:p>
            </p:txBody>
          </p:sp>
        </mc:Fallback>
      </mc:AlternateContent>
    </p:spTree>
    <p:extLst>
      <p:ext uri="{BB962C8B-B14F-4D97-AF65-F5344CB8AC3E}">
        <p14:creationId xmlns:p14="http://schemas.microsoft.com/office/powerpoint/2010/main" val="946269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6A1E6A-6961-03B1-E8EC-F7BA4CEC524F}"/>
              </a:ext>
            </a:extLst>
          </p:cNvPr>
          <p:cNvSpPr>
            <a:spLocks noGrp="1"/>
          </p:cNvSpPr>
          <p:nvPr>
            <p:ph type="title"/>
          </p:nvPr>
        </p:nvSpPr>
        <p:spPr/>
        <p:txBody>
          <a:bodyPr>
            <a:normAutofit fontScale="90000"/>
          </a:bodyPr>
          <a:lstStyle/>
          <a:p>
            <a:r>
              <a:rPr lang="it-IT" dirty="0"/>
              <a:t>Analisi dei casi di interdipendenza strategica: l’oligopolio</a:t>
            </a:r>
          </a:p>
        </p:txBody>
      </p:sp>
      <p:sp>
        <p:nvSpPr>
          <p:cNvPr id="3" name="Segnaposto contenuto 2">
            <a:extLst>
              <a:ext uri="{FF2B5EF4-FFF2-40B4-BE49-F238E27FC236}">
                <a16:creationId xmlns:a16="http://schemas.microsoft.com/office/drawing/2014/main" id="{9A3654F3-1317-FE31-7611-A92E97E0E00B}"/>
              </a:ext>
            </a:extLst>
          </p:cNvPr>
          <p:cNvSpPr>
            <a:spLocks noGrp="1"/>
          </p:cNvSpPr>
          <p:nvPr>
            <p:ph idx="1"/>
          </p:nvPr>
        </p:nvSpPr>
        <p:spPr>
          <a:xfrm>
            <a:off x="1920240" y="2312276"/>
            <a:ext cx="8770571" cy="1630459"/>
          </a:xfrm>
        </p:spPr>
        <p:txBody>
          <a:bodyPr/>
          <a:lstStyle/>
          <a:p>
            <a:r>
              <a:rPr lang="it-IT" dirty="0"/>
              <a:t>- Modello à la </a:t>
            </a:r>
            <a:r>
              <a:rPr lang="it-IT" dirty="0" err="1"/>
              <a:t>Cournot</a:t>
            </a:r>
            <a:endParaRPr lang="it-IT" dirty="0"/>
          </a:p>
          <a:p>
            <a:r>
              <a:rPr lang="it-IT" dirty="0"/>
              <a:t>- Modello à la </a:t>
            </a:r>
            <a:r>
              <a:rPr lang="it-IT" dirty="0" err="1"/>
              <a:t>Stackelberg</a:t>
            </a:r>
            <a:endParaRPr lang="it-IT" dirty="0"/>
          </a:p>
          <a:p>
            <a:r>
              <a:rPr lang="it-IT" dirty="0"/>
              <a:t>- Modelli di collusione</a:t>
            </a:r>
          </a:p>
        </p:txBody>
      </p:sp>
      <p:sp>
        <p:nvSpPr>
          <p:cNvPr id="4" name="CasellaDiTesto 3">
            <a:extLst>
              <a:ext uri="{FF2B5EF4-FFF2-40B4-BE49-F238E27FC236}">
                <a16:creationId xmlns:a16="http://schemas.microsoft.com/office/drawing/2014/main" id="{FF11694D-1D1B-4456-4BAF-FEBEB21576A4}"/>
              </a:ext>
            </a:extLst>
          </p:cNvPr>
          <p:cNvSpPr txBox="1"/>
          <p:nvPr/>
        </p:nvSpPr>
        <p:spPr>
          <a:xfrm>
            <a:off x="2094272" y="4282856"/>
            <a:ext cx="5115503" cy="369332"/>
          </a:xfrm>
          <a:prstGeom prst="rect">
            <a:avLst/>
          </a:prstGeom>
          <a:noFill/>
        </p:spPr>
        <p:txBody>
          <a:bodyPr wrap="none" rtlCol="0">
            <a:spAutoFit/>
          </a:bodyPr>
          <a:lstStyle/>
          <a:p>
            <a:r>
              <a:rPr lang="it-IT" dirty="0"/>
              <a:t>Consideriamo mercati con due sole imprese</a:t>
            </a:r>
          </a:p>
        </p:txBody>
      </p:sp>
    </p:spTree>
    <p:extLst>
      <p:ext uri="{BB962C8B-B14F-4D97-AF65-F5344CB8AC3E}">
        <p14:creationId xmlns:p14="http://schemas.microsoft.com/office/powerpoint/2010/main" val="15422329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847BEF-5D3B-2E62-227B-67380785C4F4}"/>
              </a:ext>
            </a:extLst>
          </p:cNvPr>
          <p:cNvSpPr>
            <a:spLocks noGrp="1"/>
          </p:cNvSpPr>
          <p:nvPr>
            <p:ph type="title"/>
          </p:nvPr>
        </p:nvSpPr>
        <p:spPr/>
        <p:txBody>
          <a:bodyPr/>
          <a:lstStyle/>
          <a:p>
            <a:r>
              <a:rPr lang="it-IT" dirty="0"/>
              <a:t>ESERCIZIO 1</a:t>
            </a:r>
          </a:p>
        </p:txBody>
      </p:sp>
      <p:sp>
        <p:nvSpPr>
          <p:cNvPr id="3" name="Segnaposto contenuto 2">
            <a:extLst>
              <a:ext uri="{FF2B5EF4-FFF2-40B4-BE49-F238E27FC236}">
                <a16:creationId xmlns:a16="http://schemas.microsoft.com/office/drawing/2014/main" id="{DD2319C3-446E-EBF2-DF4F-3AB5F2993947}"/>
              </a:ext>
            </a:extLst>
          </p:cNvPr>
          <p:cNvSpPr>
            <a:spLocks noGrp="1"/>
          </p:cNvSpPr>
          <p:nvPr>
            <p:ph idx="1"/>
          </p:nvPr>
        </p:nvSpPr>
        <p:spPr/>
        <p:txBody>
          <a:bodyPr>
            <a:normAutofit lnSpcReduction="10000"/>
          </a:bodyPr>
          <a:lstStyle/>
          <a:p>
            <a:r>
              <a:rPr lang="it-IT" dirty="0"/>
              <a:t>La condizione di massimo profitto impone l’uguaglianza tra ricavo marginale e costo marginale. In questo caso le imprese hanno una struttura dei costi differente.</a:t>
            </a:r>
          </a:p>
          <a:p>
            <a:pPr algn="ctr"/>
            <a:r>
              <a:rPr lang="it-IT" b="1" dirty="0"/>
              <a:t>Quale costo marginale dobbiamo considerare?</a:t>
            </a:r>
          </a:p>
          <a:p>
            <a:pPr algn="just"/>
            <a:r>
              <a:rPr lang="it-IT" dirty="0"/>
              <a:t>Occorre considerare il problema come quello di un’unica impresa che opera con due impianti diversi per i quali considera la funzione del costo marginale rilevante quella definita dai valori più bassi delle funzioni di costo marginale per ogni livello di produzione:</a:t>
            </a:r>
          </a:p>
        </p:txBody>
      </p:sp>
      <p:sp>
        <p:nvSpPr>
          <p:cNvPr id="4" name="Esplosione: 14 punte 3">
            <a:extLst>
              <a:ext uri="{FF2B5EF4-FFF2-40B4-BE49-F238E27FC236}">
                <a16:creationId xmlns:a16="http://schemas.microsoft.com/office/drawing/2014/main" id="{2C54E761-FD8F-E4ED-38DC-391DB7143511}"/>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p:spTree>
    <p:extLst>
      <p:ext uri="{BB962C8B-B14F-4D97-AF65-F5344CB8AC3E}">
        <p14:creationId xmlns:p14="http://schemas.microsoft.com/office/powerpoint/2010/main" val="3960661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CAFFAC-06CF-FD3F-7CD1-A9045D7F444A}"/>
              </a:ext>
            </a:extLst>
          </p:cNvPr>
          <p:cNvSpPr>
            <a:spLocks noGrp="1"/>
          </p:cNvSpPr>
          <p:nvPr>
            <p:ph type="title"/>
          </p:nvPr>
        </p:nvSpPr>
        <p:spPr/>
        <p:txBody>
          <a:bodyPr/>
          <a:lstStyle/>
          <a:p>
            <a:r>
              <a:rPr lang="it-IT" dirty="0"/>
              <a:t>ESERCIZIO 1</a:t>
            </a:r>
          </a:p>
        </p:txBody>
      </p:sp>
      <p:sp>
        <p:nvSpPr>
          <p:cNvPr id="4" name="Esplosione: 14 punte 3">
            <a:extLst>
              <a:ext uri="{FF2B5EF4-FFF2-40B4-BE49-F238E27FC236}">
                <a16:creationId xmlns:a16="http://schemas.microsoft.com/office/drawing/2014/main" id="{A35B79BD-F3C0-8331-FCAC-8AF2F2B32333}"/>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p:cxnSp>
        <p:nvCxnSpPr>
          <p:cNvPr id="6" name="Connettore 2 5">
            <a:extLst>
              <a:ext uri="{FF2B5EF4-FFF2-40B4-BE49-F238E27FC236}">
                <a16:creationId xmlns:a16="http://schemas.microsoft.com/office/drawing/2014/main" id="{BC86C984-55EC-8572-FC85-AF986F9E0729}"/>
              </a:ext>
            </a:extLst>
          </p:cNvPr>
          <p:cNvCxnSpPr/>
          <p:nvPr/>
        </p:nvCxnSpPr>
        <p:spPr>
          <a:xfrm flipV="1">
            <a:off x="3116826" y="2969342"/>
            <a:ext cx="0" cy="3048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a:extLst>
              <a:ext uri="{FF2B5EF4-FFF2-40B4-BE49-F238E27FC236}">
                <a16:creationId xmlns:a16="http://schemas.microsoft.com/office/drawing/2014/main" id="{2C2D9462-3A7D-36B7-9CFC-71E5A8394E3F}"/>
              </a:ext>
            </a:extLst>
          </p:cNvPr>
          <p:cNvCxnSpPr/>
          <p:nvPr/>
        </p:nvCxnSpPr>
        <p:spPr>
          <a:xfrm>
            <a:off x="3116826" y="6017342"/>
            <a:ext cx="42966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ttore diritto 9">
            <a:extLst>
              <a:ext uri="{FF2B5EF4-FFF2-40B4-BE49-F238E27FC236}">
                <a16:creationId xmlns:a16="http://schemas.microsoft.com/office/drawing/2014/main" id="{87D2B835-A211-3E32-E43E-C6CD2F74767B}"/>
              </a:ext>
            </a:extLst>
          </p:cNvPr>
          <p:cNvCxnSpPr/>
          <p:nvPr/>
        </p:nvCxnSpPr>
        <p:spPr>
          <a:xfrm flipV="1">
            <a:off x="3116826" y="5152103"/>
            <a:ext cx="737419" cy="86523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8616A931-C038-8E11-D9CF-08A723445FEA}"/>
              </a:ext>
            </a:extLst>
          </p:cNvPr>
          <p:cNvCxnSpPr/>
          <p:nvPr/>
        </p:nvCxnSpPr>
        <p:spPr>
          <a:xfrm>
            <a:off x="3854245" y="5152103"/>
            <a:ext cx="324464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FD4BBFA9-A81E-2E03-E44E-284F44C46DB6}"/>
              </a:ext>
            </a:extLst>
          </p:cNvPr>
          <p:cNvCxnSpPr/>
          <p:nvPr/>
        </p:nvCxnSpPr>
        <p:spPr>
          <a:xfrm flipV="1">
            <a:off x="3854245" y="2969342"/>
            <a:ext cx="1759974" cy="218276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Connettore diritto 15">
            <a:extLst>
              <a:ext uri="{FF2B5EF4-FFF2-40B4-BE49-F238E27FC236}">
                <a16:creationId xmlns:a16="http://schemas.microsoft.com/office/drawing/2014/main" id="{32A6461D-1DAA-90C2-17C9-75E3C29E4818}"/>
              </a:ext>
            </a:extLst>
          </p:cNvPr>
          <p:cNvCxnSpPr/>
          <p:nvPr/>
        </p:nvCxnSpPr>
        <p:spPr>
          <a:xfrm>
            <a:off x="3116826" y="3588774"/>
            <a:ext cx="2979174" cy="2428568"/>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CasellaDiTesto 16">
                <a:extLst>
                  <a:ext uri="{FF2B5EF4-FFF2-40B4-BE49-F238E27FC236}">
                    <a16:creationId xmlns:a16="http://schemas.microsoft.com/office/drawing/2014/main" id="{8DF63C2C-9698-24DB-2382-867F1AB5852B}"/>
                  </a:ext>
                </a:extLst>
              </p:cNvPr>
              <p:cNvSpPr txBox="1"/>
              <p:nvPr/>
            </p:nvSpPr>
            <p:spPr>
              <a:xfrm>
                <a:off x="7059561" y="6046839"/>
                <a:ext cx="601126" cy="2891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𝑞</m:t>
                          </m:r>
                        </m:e>
                        <m:sub>
                          <m:r>
                            <a:rPr lang="it-IT" b="0" i="1" smtClean="0">
                              <a:latin typeface="Cambria Math" panose="02040503050406030204" pitchFamily="18" charset="0"/>
                            </a:rPr>
                            <m:t>1, </m:t>
                          </m:r>
                        </m:sub>
                      </m:sSub>
                      <m:sSub>
                        <m:sSubPr>
                          <m:ctrlPr>
                            <a:rPr lang="it-IT" i="1" smtClean="0">
                              <a:latin typeface="Cambria Math" panose="02040503050406030204" pitchFamily="18" charset="0"/>
                            </a:rPr>
                          </m:ctrlPr>
                        </m:sSubPr>
                        <m:e>
                          <m:r>
                            <a:rPr lang="it-IT" b="0" i="1" smtClean="0">
                              <a:latin typeface="Cambria Math" panose="02040503050406030204" pitchFamily="18" charset="0"/>
                            </a:rPr>
                            <m:t>𝑞</m:t>
                          </m:r>
                        </m:e>
                        <m:sub>
                          <m:r>
                            <a:rPr lang="it-IT" b="0" i="1" smtClean="0">
                              <a:latin typeface="Cambria Math" panose="02040503050406030204" pitchFamily="18" charset="0"/>
                            </a:rPr>
                            <m:t>2</m:t>
                          </m:r>
                        </m:sub>
                      </m:sSub>
                    </m:oMath>
                  </m:oMathPara>
                </a14:m>
                <a:endParaRPr lang="it-IT" dirty="0"/>
              </a:p>
            </p:txBody>
          </p:sp>
        </mc:Choice>
        <mc:Fallback xmlns="">
          <p:sp>
            <p:nvSpPr>
              <p:cNvPr id="17" name="CasellaDiTesto 16">
                <a:extLst>
                  <a:ext uri="{FF2B5EF4-FFF2-40B4-BE49-F238E27FC236}">
                    <a16:creationId xmlns:a16="http://schemas.microsoft.com/office/drawing/2014/main" id="{8DF63C2C-9698-24DB-2382-867F1AB5852B}"/>
                  </a:ext>
                </a:extLst>
              </p:cNvPr>
              <p:cNvSpPr txBox="1">
                <a:spLocks noRot="1" noChangeAspect="1" noMove="1" noResize="1" noEditPoints="1" noAdjustHandles="1" noChangeArrowheads="1" noChangeShapeType="1" noTextEdit="1"/>
              </p:cNvSpPr>
              <p:nvPr/>
            </p:nvSpPr>
            <p:spPr>
              <a:xfrm>
                <a:off x="7059561" y="6046839"/>
                <a:ext cx="601126" cy="289182"/>
              </a:xfrm>
              <a:prstGeom prst="rect">
                <a:avLst/>
              </a:prstGeom>
              <a:blipFill>
                <a:blip r:embed="rId2"/>
                <a:stretch>
                  <a:fillRect l="-7071" r="-1010" b="-1914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8" name="CasellaDiTesto 17">
                <a:extLst>
                  <a:ext uri="{FF2B5EF4-FFF2-40B4-BE49-F238E27FC236}">
                    <a16:creationId xmlns:a16="http://schemas.microsoft.com/office/drawing/2014/main" id="{DB48C61B-E4B4-6438-0FBB-321F8B299B06}"/>
                  </a:ext>
                </a:extLst>
              </p:cNvPr>
              <p:cNvSpPr txBox="1"/>
              <p:nvPr/>
            </p:nvSpPr>
            <p:spPr>
              <a:xfrm>
                <a:off x="5640747" y="2857357"/>
                <a:ext cx="50738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𝑀𝐶</m:t>
                          </m:r>
                        </m:e>
                        <m:sub>
                          <m:r>
                            <a:rPr lang="it-IT" b="0" i="1" smtClean="0">
                              <a:latin typeface="Cambria Math" panose="02040503050406030204" pitchFamily="18" charset="0"/>
                            </a:rPr>
                            <m:t>2</m:t>
                          </m:r>
                        </m:sub>
                      </m:sSub>
                    </m:oMath>
                  </m:oMathPara>
                </a14:m>
                <a:endParaRPr lang="it-IT" dirty="0"/>
              </a:p>
            </p:txBody>
          </p:sp>
        </mc:Choice>
        <mc:Fallback xmlns="">
          <p:sp>
            <p:nvSpPr>
              <p:cNvPr id="18" name="CasellaDiTesto 17">
                <a:extLst>
                  <a:ext uri="{FF2B5EF4-FFF2-40B4-BE49-F238E27FC236}">
                    <a16:creationId xmlns:a16="http://schemas.microsoft.com/office/drawing/2014/main" id="{DB48C61B-E4B4-6438-0FBB-321F8B299B06}"/>
                  </a:ext>
                </a:extLst>
              </p:cNvPr>
              <p:cNvSpPr txBox="1">
                <a:spLocks noRot="1" noChangeAspect="1" noMove="1" noResize="1" noEditPoints="1" noAdjustHandles="1" noChangeArrowheads="1" noChangeShapeType="1" noTextEdit="1"/>
              </p:cNvSpPr>
              <p:nvPr/>
            </p:nvSpPr>
            <p:spPr>
              <a:xfrm>
                <a:off x="5640747" y="2857357"/>
                <a:ext cx="507383" cy="276999"/>
              </a:xfrm>
              <a:prstGeom prst="rect">
                <a:avLst/>
              </a:prstGeom>
              <a:blipFill>
                <a:blip r:embed="rId3"/>
                <a:stretch>
                  <a:fillRect l="-7143" r="-2381" b="-11111"/>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9" name="CasellaDiTesto 18">
                <a:extLst>
                  <a:ext uri="{FF2B5EF4-FFF2-40B4-BE49-F238E27FC236}">
                    <a16:creationId xmlns:a16="http://schemas.microsoft.com/office/drawing/2014/main" id="{1FA0E79B-DBA9-A1E7-4091-620A3F6ED5AC}"/>
                  </a:ext>
                </a:extLst>
              </p:cNvPr>
              <p:cNvSpPr txBox="1"/>
              <p:nvPr/>
            </p:nvSpPr>
            <p:spPr>
              <a:xfrm>
                <a:off x="7159831" y="5013603"/>
                <a:ext cx="50206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𝑀𝐶</m:t>
                          </m:r>
                        </m:e>
                        <m:sub>
                          <m:r>
                            <a:rPr lang="it-IT" b="0" i="1" smtClean="0">
                              <a:latin typeface="Cambria Math" panose="02040503050406030204" pitchFamily="18" charset="0"/>
                            </a:rPr>
                            <m:t>1</m:t>
                          </m:r>
                        </m:sub>
                      </m:sSub>
                    </m:oMath>
                  </m:oMathPara>
                </a14:m>
                <a:endParaRPr lang="it-IT" dirty="0"/>
              </a:p>
            </p:txBody>
          </p:sp>
        </mc:Choice>
        <mc:Fallback xmlns="">
          <p:sp>
            <p:nvSpPr>
              <p:cNvPr id="19" name="CasellaDiTesto 18">
                <a:extLst>
                  <a:ext uri="{FF2B5EF4-FFF2-40B4-BE49-F238E27FC236}">
                    <a16:creationId xmlns:a16="http://schemas.microsoft.com/office/drawing/2014/main" id="{1FA0E79B-DBA9-A1E7-4091-620A3F6ED5AC}"/>
                  </a:ext>
                </a:extLst>
              </p:cNvPr>
              <p:cNvSpPr txBox="1">
                <a:spLocks noRot="1" noChangeAspect="1" noMove="1" noResize="1" noEditPoints="1" noAdjustHandles="1" noChangeArrowheads="1" noChangeShapeType="1" noTextEdit="1"/>
              </p:cNvSpPr>
              <p:nvPr/>
            </p:nvSpPr>
            <p:spPr>
              <a:xfrm>
                <a:off x="7159831" y="5013603"/>
                <a:ext cx="502061" cy="276999"/>
              </a:xfrm>
              <a:prstGeom prst="rect">
                <a:avLst/>
              </a:prstGeom>
              <a:blipFill>
                <a:blip r:embed="rId4"/>
                <a:stretch>
                  <a:fillRect l="-8537" r="-2439" b="-10870"/>
                </a:stretch>
              </a:blipFill>
            </p:spPr>
            <p:txBody>
              <a:bodyPr/>
              <a:lstStyle/>
              <a:p>
                <a:r>
                  <a:rPr lang="it-IT">
                    <a:noFill/>
                  </a:rPr>
                  <a:t> </a:t>
                </a:r>
              </a:p>
            </p:txBody>
          </p:sp>
        </mc:Fallback>
      </mc:AlternateContent>
      <p:cxnSp>
        <p:nvCxnSpPr>
          <p:cNvPr id="21" name="Connettore diritto 20">
            <a:extLst>
              <a:ext uri="{FF2B5EF4-FFF2-40B4-BE49-F238E27FC236}">
                <a16:creationId xmlns:a16="http://schemas.microsoft.com/office/drawing/2014/main" id="{EC37A4DA-C354-A5D3-80CD-45CE240AE568}"/>
              </a:ext>
            </a:extLst>
          </p:cNvPr>
          <p:cNvCxnSpPr/>
          <p:nvPr/>
        </p:nvCxnSpPr>
        <p:spPr>
          <a:xfrm>
            <a:off x="3090298" y="5152103"/>
            <a:ext cx="76394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CasellaDiTesto 21">
            <a:extLst>
              <a:ext uri="{FF2B5EF4-FFF2-40B4-BE49-F238E27FC236}">
                <a16:creationId xmlns:a16="http://schemas.microsoft.com/office/drawing/2014/main" id="{06EEE4AD-2727-294C-1CCF-BCAD9EA9957B}"/>
              </a:ext>
            </a:extLst>
          </p:cNvPr>
          <p:cNvSpPr txBox="1"/>
          <p:nvPr/>
        </p:nvSpPr>
        <p:spPr>
          <a:xfrm>
            <a:off x="2821858" y="2969342"/>
            <a:ext cx="301686" cy="369332"/>
          </a:xfrm>
          <a:prstGeom prst="rect">
            <a:avLst/>
          </a:prstGeom>
          <a:noFill/>
        </p:spPr>
        <p:txBody>
          <a:bodyPr wrap="none" rtlCol="0">
            <a:spAutoFit/>
          </a:bodyPr>
          <a:lstStyle/>
          <a:p>
            <a:r>
              <a:rPr lang="it-IT" dirty="0"/>
              <a:t>c</a:t>
            </a:r>
          </a:p>
        </p:txBody>
      </p:sp>
      <p:cxnSp>
        <p:nvCxnSpPr>
          <p:cNvPr id="23" name="Connettore diritto 22">
            <a:extLst>
              <a:ext uri="{FF2B5EF4-FFF2-40B4-BE49-F238E27FC236}">
                <a16:creationId xmlns:a16="http://schemas.microsoft.com/office/drawing/2014/main" id="{64DE9987-5B0B-DFE4-2761-1B3A4D380B64}"/>
              </a:ext>
            </a:extLst>
          </p:cNvPr>
          <p:cNvCxnSpPr>
            <a:cxnSpLocks/>
          </p:cNvCxnSpPr>
          <p:nvPr/>
        </p:nvCxnSpPr>
        <p:spPr>
          <a:xfrm>
            <a:off x="3832633" y="5152103"/>
            <a:ext cx="0" cy="89473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6" name="CasellaDiTesto 25">
            <a:extLst>
              <a:ext uri="{FF2B5EF4-FFF2-40B4-BE49-F238E27FC236}">
                <a16:creationId xmlns:a16="http://schemas.microsoft.com/office/drawing/2014/main" id="{C3D25111-26DE-A121-1992-89FB522AF686}"/>
              </a:ext>
            </a:extLst>
          </p:cNvPr>
          <p:cNvSpPr txBox="1"/>
          <p:nvPr/>
        </p:nvSpPr>
        <p:spPr>
          <a:xfrm>
            <a:off x="3703402" y="6149290"/>
            <a:ext cx="327334" cy="369332"/>
          </a:xfrm>
          <a:prstGeom prst="rect">
            <a:avLst/>
          </a:prstGeom>
          <a:noFill/>
        </p:spPr>
        <p:txBody>
          <a:bodyPr wrap="none" rtlCol="0">
            <a:spAutoFit/>
          </a:bodyPr>
          <a:lstStyle/>
          <a:p>
            <a:r>
              <a:rPr lang="it-IT" dirty="0"/>
              <a:t>4</a:t>
            </a:r>
          </a:p>
        </p:txBody>
      </p:sp>
    </p:spTree>
    <p:extLst>
      <p:ext uri="{BB962C8B-B14F-4D97-AF65-F5344CB8AC3E}">
        <p14:creationId xmlns:p14="http://schemas.microsoft.com/office/powerpoint/2010/main" val="27279060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9AEDA9-9CC3-A7BB-DEF0-D1752C42C37E}"/>
              </a:ext>
            </a:extLst>
          </p:cNvPr>
          <p:cNvSpPr>
            <a:spLocks noGrp="1"/>
          </p:cNvSpPr>
          <p:nvPr>
            <p:ph type="title"/>
          </p:nvPr>
        </p:nvSpPr>
        <p:spPr/>
        <p:txBody>
          <a:bodyPr/>
          <a:lstStyle/>
          <a:p>
            <a:r>
              <a:rPr lang="it-IT" dirty="0"/>
              <a:t>ESERCIZIO 1</a:t>
            </a:r>
          </a:p>
        </p:txBody>
      </p:sp>
      <p:sp>
        <p:nvSpPr>
          <p:cNvPr id="3" name="Segnaposto contenuto 2">
            <a:extLst>
              <a:ext uri="{FF2B5EF4-FFF2-40B4-BE49-F238E27FC236}">
                <a16:creationId xmlns:a16="http://schemas.microsoft.com/office/drawing/2014/main" id="{F780E134-061D-F154-AA81-B82CFF383CFE}"/>
              </a:ext>
            </a:extLst>
          </p:cNvPr>
          <p:cNvSpPr>
            <a:spLocks noGrp="1"/>
          </p:cNvSpPr>
          <p:nvPr>
            <p:ph idx="1"/>
          </p:nvPr>
        </p:nvSpPr>
        <p:spPr/>
        <p:txBody>
          <a:bodyPr>
            <a:normAutofit fontScale="92500" lnSpcReduction="20000"/>
          </a:bodyPr>
          <a:lstStyle/>
          <a:p>
            <a:r>
              <a:rPr lang="it-IT" dirty="0"/>
              <a:t>Come si può osservare dal grafico per valori della produzione minori di 4 è la seconda impresa ad evidenziare una tecnologia migliore, mentre per valori maggiori è la prima impresa che presenta i minori costi marginali.</a:t>
            </a:r>
          </a:p>
          <a:p>
            <a:r>
              <a:rPr lang="it-IT" dirty="0"/>
              <a:t>La funzione del costo marginale «rilevante» per il cartello è quindi quella evidenziato con un tratto più largo. L’impresa 2 produce 4 unità, mentre l’impresa 1 produce le unità residuali definite dalla condizione di ottimo tra ricavi marginali e costi marginali. Imponiamo ora la condizione di massimo profitto ed otteniamo la quantità ottimale da produrre:</a:t>
            </a:r>
          </a:p>
        </p:txBody>
      </p:sp>
      <p:sp>
        <p:nvSpPr>
          <p:cNvPr id="4" name="Esplosione: 14 punte 3">
            <a:extLst>
              <a:ext uri="{FF2B5EF4-FFF2-40B4-BE49-F238E27FC236}">
                <a16:creationId xmlns:a16="http://schemas.microsoft.com/office/drawing/2014/main" id="{C889820E-14A3-102C-0771-DA0F1F783E12}"/>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5B2B106E-82C5-6F1F-2F22-C6CAF1153EBD}"/>
                  </a:ext>
                </a:extLst>
              </p:cNvPr>
              <p:cNvSpPr txBox="1"/>
              <p:nvPr/>
            </p:nvSpPr>
            <p:spPr>
              <a:xfrm>
                <a:off x="2841522" y="5963780"/>
                <a:ext cx="6135328" cy="52322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200−8</m:t>
                      </m:r>
                      <m:r>
                        <a:rPr lang="it-IT" sz="2800" b="0" i="1" smtClean="0">
                          <a:latin typeface="Cambria Math" panose="02040503050406030204" pitchFamily="18" charset="0"/>
                        </a:rPr>
                        <m:t>𝑄</m:t>
                      </m:r>
                      <m:r>
                        <a:rPr lang="it-IT" sz="2800" b="0" i="0" smtClean="0">
                          <a:latin typeface="Cambria Math" panose="02040503050406030204" pitchFamily="18" charset="0"/>
                        </a:rPr>
                        <m:t>=8</m:t>
                      </m:r>
                    </m:oMath>
                  </m:oMathPara>
                </a14:m>
                <a:endParaRPr lang="it-IT" sz="2800" dirty="0"/>
              </a:p>
            </p:txBody>
          </p:sp>
        </mc:Choice>
        <mc:Fallback xmlns="">
          <p:sp>
            <p:nvSpPr>
              <p:cNvPr id="6" name="CasellaDiTesto 5">
                <a:extLst>
                  <a:ext uri="{FF2B5EF4-FFF2-40B4-BE49-F238E27FC236}">
                    <a16:creationId xmlns:a16="http://schemas.microsoft.com/office/drawing/2014/main" id="{5B2B106E-82C5-6F1F-2F22-C6CAF1153EBD}"/>
                  </a:ext>
                </a:extLst>
              </p:cNvPr>
              <p:cNvSpPr txBox="1">
                <a:spLocks noRot="1" noChangeAspect="1" noMove="1" noResize="1" noEditPoints="1" noAdjustHandles="1" noChangeArrowheads="1" noChangeShapeType="1" noTextEdit="1"/>
              </p:cNvSpPr>
              <p:nvPr/>
            </p:nvSpPr>
            <p:spPr>
              <a:xfrm>
                <a:off x="2841522" y="5963780"/>
                <a:ext cx="6135328" cy="523220"/>
              </a:xfrm>
              <a:prstGeom prst="rect">
                <a:avLst/>
              </a:prstGeom>
              <a:blipFill>
                <a:blip r:embed="rId2"/>
                <a:stretch>
                  <a:fillRect b="-10465"/>
                </a:stretch>
              </a:blipFill>
            </p:spPr>
            <p:txBody>
              <a:bodyPr/>
              <a:lstStyle/>
              <a:p>
                <a:r>
                  <a:rPr lang="it-IT">
                    <a:noFill/>
                  </a:rPr>
                  <a:t> </a:t>
                </a:r>
              </a:p>
            </p:txBody>
          </p:sp>
        </mc:Fallback>
      </mc:AlternateContent>
    </p:spTree>
    <p:extLst>
      <p:ext uri="{BB962C8B-B14F-4D97-AF65-F5344CB8AC3E}">
        <p14:creationId xmlns:p14="http://schemas.microsoft.com/office/powerpoint/2010/main" val="3685265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F60947-D8EB-EB01-C3C5-E90A70142C74}"/>
              </a:ext>
            </a:extLst>
          </p:cNvPr>
          <p:cNvSpPr>
            <a:spLocks noGrp="1"/>
          </p:cNvSpPr>
          <p:nvPr>
            <p:ph type="title"/>
          </p:nvPr>
        </p:nvSpPr>
        <p:spPr/>
        <p:txBody>
          <a:bodyPr/>
          <a:lstStyle/>
          <a:p>
            <a:r>
              <a:rPr lang="it-IT" dirty="0"/>
              <a:t>ESERCIZIO 1</a:t>
            </a:r>
          </a:p>
        </p:txBody>
      </p:sp>
      <p:sp>
        <p:nvSpPr>
          <p:cNvPr id="3" name="Segnaposto contenuto 2">
            <a:extLst>
              <a:ext uri="{FF2B5EF4-FFF2-40B4-BE49-F238E27FC236}">
                <a16:creationId xmlns:a16="http://schemas.microsoft.com/office/drawing/2014/main" id="{6452BED7-4487-E5C4-53D3-5E708BD88F0D}"/>
              </a:ext>
            </a:extLst>
          </p:cNvPr>
          <p:cNvSpPr>
            <a:spLocks noGrp="1"/>
          </p:cNvSpPr>
          <p:nvPr>
            <p:ph idx="1"/>
          </p:nvPr>
        </p:nvSpPr>
        <p:spPr>
          <a:xfrm>
            <a:off x="1920240" y="3333134"/>
            <a:ext cx="8770571" cy="1345269"/>
          </a:xfrm>
        </p:spPr>
        <p:txBody>
          <a:bodyPr/>
          <a:lstStyle/>
          <a:p>
            <a:r>
              <a:rPr lang="it-IT" dirty="0"/>
              <a:t>Delle 24 unità da produrre quindi, 4 saranno prodotte dall’impresa 2 e le restanti 20 dall’impresa 1. Il prezzo di mercato sarà:</a:t>
            </a:r>
          </a:p>
        </p:txBody>
      </p:sp>
      <p:sp>
        <p:nvSpPr>
          <p:cNvPr id="4" name="Esplosione: 14 punte 3">
            <a:extLst>
              <a:ext uri="{FF2B5EF4-FFF2-40B4-BE49-F238E27FC236}">
                <a16:creationId xmlns:a16="http://schemas.microsoft.com/office/drawing/2014/main" id="{D586D759-1414-8166-A568-7E9324478056}"/>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57564CA3-FC18-F731-0706-E6BDC7B30A31}"/>
                  </a:ext>
                </a:extLst>
              </p:cNvPr>
              <p:cNvSpPr txBox="1"/>
              <p:nvPr/>
            </p:nvSpPr>
            <p:spPr>
              <a:xfrm>
                <a:off x="4861687" y="2636979"/>
                <a:ext cx="1380699"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800" i="1" smtClean="0">
                              <a:latin typeface="Cambria Math" panose="02040503050406030204" pitchFamily="18" charset="0"/>
                            </a:rPr>
                          </m:ctrlPr>
                        </m:sSubSupPr>
                        <m:e>
                          <m:r>
                            <a:rPr lang="it-IT" sz="2800" b="0" i="1" smtClean="0">
                              <a:latin typeface="Cambria Math" panose="02040503050406030204" pitchFamily="18" charset="0"/>
                            </a:rPr>
                            <m:t>𝑄</m:t>
                          </m:r>
                        </m:e>
                        <m:sub>
                          <m:r>
                            <a:rPr lang="it-IT" sz="2800" b="0" i="1" smtClean="0">
                              <a:latin typeface="Cambria Math" panose="02040503050406030204" pitchFamily="18" charset="0"/>
                            </a:rPr>
                            <m:t>𝑐</m:t>
                          </m:r>
                        </m:sub>
                        <m:sup>
                          <m:r>
                            <a:rPr lang="it-IT" sz="2800" b="0" i="1" smtClean="0">
                              <a:latin typeface="Cambria Math" panose="02040503050406030204" pitchFamily="18" charset="0"/>
                            </a:rPr>
                            <m:t>∗</m:t>
                          </m:r>
                        </m:sup>
                      </m:sSubSup>
                      <m:r>
                        <a:rPr lang="it-IT" sz="2800" b="0" i="1" smtClean="0">
                          <a:latin typeface="Cambria Math" panose="02040503050406030204" pitchFamily="18" charset="0"/>
                        </a:rPr>
                        <m:t>=24</m:t>
                      </m:r>
                    </m:oMath>
                  </m:oMathPara>
                </a14:m>
                <a:endParaRPr lang="it-IT" sz="2800" dirty="0"/>
              </a:p>
            </p:txBody>
          </p:sp>
        </mc:Choice>
        <mc:Fallback xmlns="">
          <p:sp>
            <p:nvSpPr>
              <p:cNvPr id="5" name="CasellaDiTesto 4">
                <a:extLst>
                  <a:ext uri="{FF2B5EF4-FFF2-40B4-BE49-F238E27FC236}">
                    <a16:creationId xmlns:a16="http://schemas.microsoft.com/office/drawing/2014/main" id="{57564CA3-FC18-F731-0706-E6BDC7B30A31}"/>
                  </a:ext>
                </a:extLst>
              </p:cNvPr>
              <p:cNvSpPr txBox="1">
                <a:spLocks noRot="1" noChangeAspect="1" noMove="1" noResize="1" noEditPoints="1" noAdjustHandles="1" noChangeArrowheads="1" noChangeShapeType="1" noTextEdit="1"/>
              </p:cNvSpPr>
              <p:nvPr/>
            </p:nvSpPr>
            <p:spPr>
              <a:xfrm>
                <a:off x="4861687" y="2636979"/>
                <a:ext cx="1380699" cy="430887"/>
              </a:xfrm>
              <a:prstGeom prst="rect">
                <a:avLst/>
              </a:prstGeom>
              <a:blipFill>
                <a:blip r:embed="rId2"/>
                <a:stretch>
                  <a:fillRect l="-6637" t="-1429" r="-3982" b="-24286"/>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6F9598D3-D266-0EF3-7F99-02E20447AEB5}"/>
                  </a:ext>
                </a:extLst>
              </p:cNvPr>
              <p:cNvSpPr txBox="1"/>
              <p:nvPr/>
            </p:nvSpPr>
            <p:spPr>
              <a:xfrm>
                <a:off x="3833446" y="5099959"/>
                <a:ext cx="418082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800" i="1" smtClean="0">
                              <a:latin typeface="Cambria Math" panose="02040503050406030204" pitchFamily="18" charset="0"/>
                            </a:rPr>
                          </m:ctrlPr>
                        </m:sSubSupPr>
                        <m:e>
                          <m:r>
                            <a:rPr lang="it-IT" sz="2800" b="0" i="1" smtClean="0">
                              <a:latin typeface="Cambria Math" panose="02040503050406030204" pitchFamily="18" charset="0"/>
                            </a:rPr>
                            <m:t>𝑝</m:t>
                          </m:r>
                        </m:e>
                        <m:sub>
                          <m:r>
                            <a:rPr lang="it-IT" sz="2800" b="0" i="1" smtClean="0">
                              <a:latin typeface="Cambria Math" panose="02040503050406030204" pitchFamily="18" charset="0"/>
                            </a:rPr>
                            <m:t>𝑐</m:t>
                          </m:r>
                        </m:sub>
                        <m:sup>
                          <m:r>
                            <a:rPr lang="it-IT" sz="2800" b="0" i="1" smtClean="0">
                              <a:latin typeface="Cambria Math" panose="02040503050406030204" pitchFamily="18" charset="0"/>
                            </a:rPr>
                            <m:t>∗</m:t>
                          </m:r>
                        </m:sup>
                      </m:sSubSup>
                      <m:r>
                        <a:rPr lang="it-IT" sz="2800" b="0" i="1" smtClean="0">
                          <a:latin typeface="Cambria Math" panose="02040503050406030204" pitchFamily="18" charset="0"/>
                        </a:rPr>
                        <m:t>=200−4</m:t>
                      </m:r>
                      <m:r>
                        <a:rPr lang="it-IT" sz="2800" b="0" i="1" smtClean="0">
                          <a:latin typeface="Cambria Math" panose="02040503050406030204" pitchFamily="18" charset="0"/>
                          <a:ea typeface="Cambria Math" panose="02040503050406030204" pitchFamily="18" charset="0"/>
                        </a:rPr>
                        <m:t>∙</m:t>
                      </m:r>
                      <m:d>
                        <m:dPr>
                          <m:ctrlPr>
                            <a:rPr lang="it-IT" sz="2800" b="0" i="1" smtClean="0">
                              <a:latin typeface="Cambria Math" panose="02040503050406030204" pitchFamily="18" charset="0"/>
                              <a:ea typeface="Cambria Math" panose="02040503050406030204" pitchFamily="18" charset="0"/>
                            </a:rPr>
                          </m:ctrlPr>
                        </m:dPr>
                        <m:e>
                          <m:r>
                            <a:rPr lang="it-IT" sz="2800" b="0" i="1" smtClean="0">
                              <a:latin typeface="Cambria Math" panose="02040503050406030204" pitchFamily="18" charset="0"/>
                              <a:ea typeface="Cambria Math" panose="02040503050406030204" pitchFamily="18" charset="0"/>
                            </a:rPr>
                            <m:t>24</m:t>
                          </m:r>
                        </m:e>
                      </m:d>
                      <m:r>
                        <a:rPr lang="it-IT" sz="2800" b="0" i="1" smtClean="0">
                          <a:latin typeface="Cambria Math" panose="02040503050406030204" pitchFamily="18" charset="0"/>
                          <a:ea typeface="Cambria Math" panose="02040503050406030204" pitchFamily="18" charset="0"/>
                        </a:rPr>
                        <m:t>=104</m:t>
                      </m:r>
                    </m:oMath>
                  </m:oMathPara>
                </a14:m>
                <a:endParaRPr lang="it-IT" sz="2800" dirty="0"/>
              </a:p>
            </p:txBody>
          </p:sp>
        </mc:Choice>
        <mc:Fallback xmlns="">
          <p:sp>
            <p:nvSpPr>
              <p:cNvPr id="6" name="CasellaDiTesto 5">
                <a:extLst>
                  <a:ext uri="{FF2B5EF4-FFF2-40B4-BE49-F238E27FC236}">
                    <a16:creationId xmlns:a16="http://schemas.microsoft.com/office/drawing/2014/main" id="{6F9598D3-D266-0EF3-7F99-02E20447AEB5}"/>
                  </a:ext>
                </a:extLst>
              </p:cNvPr>
              <p:cNvSpPr txBox="1">
                <a:spLocks noRot="1" noChangeAspect="1" noMove="1" noResize="1" noEditPoints="1" noAdjustHandles="1" noChangeArrowheads="1" noChangeShapeType="1" noTextEdit="1"/>
              </p:cNvSpPr>
              <p:nvPr/>
            </p:nvSpPr>
            <p:spPr>
              <a:xfrm>
                <a:off x="3833446" y="5099959"/>
                <a:ext cx="4180825" cy="430887"/>
              </a:xfrm>
              <a:prstGeom prst="rect">
                <a:avLst/>
              </a:prstGeom>
              <a:blipFill>
                <a:blip r:embed="rId3"/>
                <a:stretch>
                  <a:fillRect l="-1166" r="-875" b="-18571"/>
                </a:stretch>
              </a:blipFill>
            </p:spPr>
            <p:txBody>
              <a:bodyPr/>
              <a:lstStyle/>
              <a:p>
                <a:r>
                  <a:rPr lang="it-IT">
                    <a:noFill/>
                  </a:rPr>
                  <a:t> </a:t>
                </a:r>
              </a:p>
            </p:txBody>
          </p:sp>
        </mc:Fallback>
      </mc:AlternateContent>
    </p:spTree>
    <p:extLst>
      <p:ext uri="{BB962C8B-B14F-4D97-AF65-F5344CB8AC3E}">
        <p14:creationId xmlns:p14="http://schemas.microsoft.com/office/powerpoint/2010/main" val="20923934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1DB20-0344-C207-C217-341714AA7733}"/>
              </a:ext>
            </a:extLst>
          </p:cNvPr>
          <p:cNvSpPr>
            <a:spLocks noGrp="1"/>
          </p:cNvSpPr>
          <p:nvPr>
            <p:ph type="title"/>
          </p:nvPr>
        </p:nvSpPr>
        <p:spPr/>
        <p:txBody>
          <a:bodyPr/>
          <a:lstStyle/>
          <a:p>
            <a:r>
              <a:rPr lang="it-IT" dirty="0"/>
              <a:t>ESERCIZIO 1</a:t>
            </a:r>
          </a:p>
        </p:txBody>
      </p:sp>
      <p:sp>
        <p:nvSpPr>
          <p:cNvPr id="3" name="Segnaposto contenuto 2">
            <a:extLst>
              <a:ext uri="{FF2B5EF4-FFF2-40B4-BE49-F238E27FC236}">
                <a16:creationId xmlns:a16="http://schemas.microsoft.com/office/drawing/2014/main" id="{6E3CCBB2-6201-D839-F9A9-A0B403900E76}"/>
              </a:ext>
            </a:extLst>
          </p:cNvPr>
          <p:cNvSpPr>
            <a:spLocks noGrp="1"/>
          </p:cNvSpPr>
          <p:nvPr>
            <p:ph idx="1"/>
          </p:nvPr>
        </p:nvSpPr>
        <p:spPr>
          <a:xfrm>
            <a:off x="1920240" y="2312276"/>
            <a:ext cx="8770571" cy="601702"/>
          </a:xfrm>
        </p:spPr>
        <p:txBody>
          <a:bodyPr/>
          <a:lstStyle/>
          <a:p>
            <a:r>
              <a:rPr lang="it-IT" dirty="0"/>
              <a:t>I profitti saranno così ripartiti:</a:t>
            </a:r>
          </a:p>
        </p:txBody>
      </p:sp>
      <p:sp>
        <p:nvSpPr>
          <p:cNvPr id="4" name="Esplosione: 14 punte 3">
            <a:extLst>
              <a:ext uri="{FF2B5EF4-FFF2-40B4-BE49-F238E27FC236}">
                <a16:creationId xmlns:a16="http://schemas.microsoft.com/office/drawing/2014/main" id="{F40D5CA7-7A71-9DB2-C91C-A8726E747208}"/>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9C2CAF54-757E-8256-D1B3-F73377133C16}"/>
                  </a:ext>
                </a:extLst>
              </p:cNvPr>
              <p:cNvSpPr txBox="1"/>
              <p:nvPr/>
            </p:nvSpPr>
            <p:spPr>
              <a:xfrm>
                <a:off x="2373235" y="3223321"/>
                <a:ext cx="8307466" cy="44127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800" b="0" i="1" smtClean="0">
                              <a:latin typeface="Cambria Math" panose="02040503050406030204" pitchFamily="18" charset="0"/>
                            </a:rPr>
                          </m:ctrlPr>
                        </m:sSubSupPr>
                        <m:e>
                          <m:r>
                            <m:rPr>
                              <m:sty m:val="p"/>
                            </m:rPr>
                            <a:rPr lang="el-GR" sz="2800" b="0" i="1" smtClean="0">
                              <a:latin typeface="Cambria Math" panose="02040503050406030204" pitchFamily="18" charset="0"/>
                              <a:ea typeface="Cambria Math" panose="02040503050406030204" pitchFamily="18" charset="0"/>
                            </a:rPr>
                            <m:t>Π</m:t>
                          </m:r>
                        </m:e>
                        <m:sub>
                          <m:r>
                            <a:rPr lang="it-IT" sz="2800" b="0" i="1" smtClean="0">
                              <a:latin typeface="Cambria Math" panose="02040503050406030204" pitchFamily="18" charset="0"/>
                            </a:rPr>
                            <m:t>1</m:t>
                          </m:r>
                        </m:sub>
                        <m:sup>
                          <m:r>
                            <a:rPr lang="it-IT" sz="2800" b="0" i="1" smtClean="0">
                              <a:latin typeface="Cambria Math" panose="02040503050406030204" pitchFamily="18" charset="0"/>
                            </a:rPr>
                            <m:t>𝐶</m:t>
                          </m:r>
                        </m:sup>
                      </m:sSubSup>
                      <m:r>
                        <a:rPr lang="it-IT" sz="2800" b="0" i="1" smtClean="0">
                          <a:latin typeface="Cambria Math" panose="02040503050406030204" pitchFamily="18" charset="0"/>
                        </a:rPr>
                        <m:t>=</m:t>
                      </m:r>
                      <m:sSubSup>
                        <m:sSubSupPr>
                          <m:ctrlPr>
                            <a:rPr lang="it-IT" sz="2800" i="1">
                              <a:latin typeface="Cambria Math" panose="02040503050406030204" pitchFamily="18" charset="0"/>
                            </a:rPr>
                          </m:ctrlPr>
                        </m:sSubSupPr>
                        <m:e>
                          <m:r>
                            <a:rPr lang="it-IT" sz="2800" b="0" i="1" smtClean="0">
                              <a:latin typeface="Cambria Math" panose="02040503050406030204" pitchFamily="18" charset="0"/>
                            </a:rPr>
                            <m:t>𝑇𝑅</m:t>
                          </m:r>
                        </m:e>
                        <m:sub>
                          <m:r>
                            <a:rPr lang="it-IT" sz="2800" i="1">
                              <a:latin typeface="Cambria Math" panose="02040503050406030204" pitchFamily="18" charset="0"/>
                            </a:rPr>
                            <m:t>1</m:t>
                          </m:r>
                        </m:sub>
                        <m:sup>
                          <m:r>
                            <a:rPr lang="it-IT" sz="2800" i="1">
                              <a:latin typeface="Cambria Math" panose="02040503050406030204" pitchFamily="18" charset="0"/>
                            </a:rPr>
                            <m:t>𝐶</m:t>
                          </m:r>
                        </m:sup>
                      </m:sSubSup>
                      <m:r>
                        <a:rPr lang="it-IT" sz="2800" b="0" i="1" smtClean="0">
                          <a:latin typeface="Cambria Math" panose="02040503050406030204" pitchFamily="18" charset="0"/>
                        </a:rPr>
                        <m:t>−</m:t>
                      </m:r>
                      <m:sSubSup>
                        <m:sSubSupPr>
                          <m:ctrlPr>
                            <a:rPr lang="it-IT" sz="2800" i="1">
                              <a:latin typeface="Cambria Math" panose="02040503050406030204" pitchFamily="18" charset="0"/>
                            </a:rPr>
                          </m:ctrlPr>
                        </m:sSubSupPr>
                        <m:e>
                          <m:r>
                            <a:rPr lang="it-IT" sz="2800" i="1">
                              <a:latin typeface="Cambria Math" panose="02040503050406030204" pitchFamily="18" charset="0"/>
                            </a:rPr>
                            <m:t>𝑇</m:t>
                          </m:r>
                          <m:r>
                            <a:rPr lang="it-IT" sz="2800" b="0" i="1" smtClean="0">
                              <a:latin typeface="Cambria Math" panose="02040503050406030204" pitchFamily="18" charset="0"/>
                            </a:rPr>
                            <m:t>𝐶</m:t>
                          </m:r>
                        </m:e>
                        <m:sub>
                          <m:r>
                            <a:rPr lang="it-IT" sz="2800" i="1">
                              <a:latin typeface="Cambria Math" panose="02040503050406030204" pitchFamily="18" charset="0"/>
                            </a:rPr>
                            <m:t>1</m:t>
                          </m:r>
                        </m:sub>
                        <m:sup>
                          <m:r>
                            <a:rPr lang="it-IT" sz="2800" i="1">
                              <a:latin typeface="Cambria Math" panose="02040503050406030204" pitchFamily="18" charset="0"/>
                            </a:rPr>
                            <m:t>𝐶</m:t>
                          </m:r>
                        </m:sup>
                      </m:sSubSup>
                      <m:r>
                        <a:rPr lang="it-IT" sz="2800" b="0" i="1" smtClean="0">
                          <a:latin typeface="Cambria Math" panose="02040503050406030204" pitchFamily="18" charset="0"/>
                        </a:rPr>
                        <m:t>=104</m:t>
                      </m:r>
                      <m:r>
                        <a:rPr lang="it-IT" sz="2800" b="0" i="1" smtClean="0">
                          <a:latin typeface="Cambria Math" panose="02040503050406030204" pitchFamily="18" charset="0"/>
                          <a:ea typeface="Cambria Math" panose="02040503050406030204" pitchFamily="18" charset="0"/>
                        </a:rPr>
                        <m:t>∙20−</m:t>
                      </m:r>
                      <m:d>
                        <m:dPr>
                          <m:begChr m:val="["/>
                          <m:endChr m:val="]"/>
                          <m:ctrlPr>
                            <a:rPr lang="it-IT" sz="2800" b="0" i="1" smtClean="0">
                              <a:latin typeface="Cambria Math" panose="02040503050406030204" pitchFamily="18" charset="0"/>
                              <a:ea typeface="Cambria Math" panose="02040503050406030204" pitchFamily="18" charset="0"/>
                            </a:rPr>
                          </m:ctrlPr>
                        </m:dPr>
                        <m:e>
                          <m:r>
                            <a:rPr lang="it-IT" sz="2800" b="0" i="1" smtClean="0">
                              <a:latin typeface="Cambria Math" panose="02040503050406030204" pitchFamily="18" charset="0"/>
                              <a:ea typeface="Cambria Math" panose="02040503050406030204" pitchFamily="18" charset="0"/>
                            </a:rPr>
                            <m:t>150+8</m:t>
                          </m:r>
                          <m:d>
                            <m:dPr>
                              <m:ctrlPr>
                                <a:rPr lang="it-IT" sz="2800" b="0" i="1" smtClean="0">
                                  <a:latin typeface="Cambria Math" panose="02040503050406030204" pitchFamily="18" charset="0"/>
                                  <a:ea typeface="Cambria Math" panose="02040503050406030204" pitchFamily="18" charset="0"/>
                                </a:rPr>
                              </m:ctrlPr>
                            </m:dPr>
                            <m:e>
                              <m:r>
                                <a:rPr lang="it-IT" sz="2800" b="0" i="1" smtClean="0">
                                  <a:latin typeface="Cambria Math" panose="02040503050406030204" pitchFamily="18" charset="0"/>
                                  <a:ea typeface="Cambria Math" panose="02040503050406030204" pitchFamily="18" charset="0"/>
                                </a:rPr>
                                <m:t>20</m:t>
                              </m:r>
                            </m:e>
                          </m:d>
                        </m:e>
                      </m:d>
                      <m:r>
                        <a:rPr lang="it-IT" sz="2800" b="0" i="1" smtClean="0">
                          <a:latin typeface="Cambria Math" panose="02040503050406030204" pitchFamily="18" charset="0"/>
                          <a:ea typeface="Cambria Math" panose="02040503050406030204" pitchFamily="18" charset="0"/>
                        </a:rPr>
                        <m:t>=1770</m:t>
                      </m:r>
                    </m:oMath>
                  </m:oMathPara>
                </a14:m>
                <a:endParaRPr lang="it-IT" sz="2800" dirty="0"/>
              </a:p>
            </p:txBody>
          </p:sp>
        </mc:Choice>
        <mc:Fallback xmlns="">
          <p:sp>
            <p:nvSpPr>
              <p:cNvPr id="5" name="CasellaDiTesto 4">
                <a:extLst>
                  <a:ext uri="{FF2B5EF4-FFF2-40B4-BE49-F238E27FC236}">
                    <a16:creationId xmlns:a16="http://schemas.microsoft.com/office/drawing/2014/main" id="{9C2CAF54-757E-8256-D1B3-F73377133C16}"/>
                  </a:ext>
                </a:extLst>
              </p:cNvPr>
              <p:cNvSpPr txBox="1">
                <a:spLocks noRot="1" noChangeAspect="1" noMove="1" noResize="1" noEditPoints="1" noAdjustHandles="1" noChangeArrowheads="1" noChangeShapeType="1" noTextEdit="1"/>
              </p:cNvSpPr>
              <p:nvPr/>
            </p:nvSpPr>
            <p:spPr>
              <a:xfrm>
                <a:off x="2373235" y="3223321"/>
                <a:ext cx="8307466" cy="441275"/>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FEB2B149-CB99-B4DA-66FD-E0544EB49653}"/>
                  </a:ext>
                </a:extLst>
              </p:cNvPr>
              <p:cNvSpPr txBox="1"/>
              <p:nvPr/>
            </p:nvSpPr>
            <p:spPr>
              <a:xfrm>
                <a:off x="2678034" y="4861345"/>
                <a:ext cx="5880071" cy="4421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it-IT" sz="2800" i="1" smtClean="0">
                              <a:latin typeface="Cambria Math" panose="02040503050406030204" pitchFamily="18" charset="0"/>
                            </a:rPr>
                          </m:ctrlPr>
                        </m:sSupPr>
                        <m:e>
                          <m:r>
                            <m:rPr>
                              <m:sty m:val="p"/>
                            </m:rPr>
                            <a:rPr lang="el-GR" sz="2800" i="1">
                              <a:latin typeface="Cambria Math" panose="02040503050406030204" pitchFamily="18" charset="0"/>
                              <a:ea typeface="Cambria Math" panose="02040503050406030204" pitchFamily="18" charset="0"/>
                            </a:rPr>
                            <m:t>Π</m:t>
                          </m:r>
                        </m:e>
                        <m:sup>
                          <m:r>
                            <a:rPr lang="it-IT" sz="2800" i="1">
                              <a:latin typeface="Cambria Math" panose="02040503050406030204" pitchFamily="18" charset="0"/>
                            </a:rPr>
                            <m:t>𝐶</m:t>
                          </m:r>
                        </m:sup>
                      </m:sSup>
                      <m:r>
                        <a:rPr lang="it-IT" sz="2800" i="1">
                          <a:latin typeface="Cambria Math" panose="02040503050406030204" pitchFamily="18" charset="0"/>
                        </a:rPr>
                        <m:t>=</m:t>
                      </m:r>
                      <m:sSubSup>
                        <m:sSubSupPr>
                          <m:ctrlPr>
                            <a:rPr lang="it-IT" sz="2800" i="1">
                              <a:latin typeface="Cambria Math" panose="02040503050406030204" pitchFamily="18" charset="0"/>
                            </a:rPr>
                          </m:ctrlPr>
                        </m:sSubSupPr>
                        <m:e>
                          <m:r>
                            <m:rPr>
                              <m:sty m:val="p"/>
                            </m:rPr>
                            <a:rPr lang="el-GR" sz="2800" i="1">
                              <a:latin typeface="Cambria Math" panose="02040503050406030204" pitchFamily="18" charset="0"/>
                              <a:ea typeface="Cambria Math" panose="02040503050406030204" pitchFamily="18" charset="0"/>
                            </a:rPr>
                            <m:t>Π</m:t>
                          </m:r>
                        </m:e>
                        <m:sub>
                          <m:r>
                            <a:rPr lang="it-IT" sz="2800" b="0" i="1" smtClean="0">
                              <a:latin typeface="Cambria Math" panose="02040503050406030204" pitchFamily="18" charset="0"/>
                              <a:ea typeface="Cambria Math" panose="02040503050406030204" pitchFamily="18" charset="0"/>
                            </a:rPr>
                            <m:t>1</m:t>
                          </m:r>
                        </m:sub>
                        <m:sup>
                          <m:r>
                            <a:rPr lang="it-IT" sz="2800" i="1">
                              <a:latin typeface="Cambria Math" panose="02040503050406030204" pitchFamily="18" charset="0"/>
                            </a:rPr>
                            <m:t>𝐶</m:t>
                          </m:r>
                        </m:sup>
                      </m:sSubSup>
                      <m:r>
                        <a:rPr lang="it-IT" sz="2800" i="1">
                          <a:latin typeface="Cambria Math" panose="02040503050406030204" pitchFamily="18" charset="0"/>
                        </a:rPr>
                        <m:t>+</m:t>
                      </m:r>
                      <m:sSubSup>
                        <m:sSubSupPr>
                          <m:ctrlPr>
                            <a:rPr lang="it-IT" sz="2800" i="1">
                              <a:latin typeface="Cambria Math" panose="02040503050406030204" pitchFamily="18" charset="0"/>
                            </a:rPr>
                          </m:ctrlPr>
                        </m:sSubSupPr>
                        <m:e>
                          <m:r>
                            <m:rPr>
                              <m:sty m:val="p"/>
                            </m:rPr>
                            <a:rPr lang="el-GR" sz="2800" i="1">
                              <a:latin typeface="Cambria Math" panose="02040503050406030204" pitchFamily="18" charset="0"/>
                              <a:ea typeface="Cambria Math" panose="02040503050406030204" pitchFamily="18" charset="0"/>
                            </a:rPr>
                            <m:t>Π</m:t>
                          </m:r>
                        </m:e>
                        <m:sub>
                          <m:r>
                            <a:rPr lang="it-IT" sz="2800" i="1">
                              <a:latin typeface="Cambria Math" panose="02040503050406030204" pitchFamily="18" charset="0"/>
                            </a:rPr>
                            <m:t>2</m:t>
                          </m:r>
                        </m:sub>
                        <m:sup>
                          <m:r>
                            <a:rPr lang="it-IT" sz="2800" i="1">
                              <a:latin typeface="Cambria Math" panose="02040503050406030204" pitchFamily="18" charset="0"/>
                            </a:rPr>
                            <m:t>𝐶</m:t>
                          </m:r>
                        </m:sup>
                      </m:sSubSup>
                      <m:r>
                        <a:rPr lang="it-IT" sz="2800" b="0" i="1" smtClean="0">
                          <a:latin typeface="Cambria Math" panose="02040503050406030204" pitchFamily="18" charset="0"/>
                        </a:rPr>
                        <m:t>=1770+300=2070</m:t>
                      </m:r>
                    </m:oMath>
                  </m:oMathPara>
                </a14:m>
                <a:endParaRPr lang="it-IT" sz="2800" dirty="0"/>
              </a:p>
            </p:txBody>
          </p:sp>
        </mc:Choice>
        <mc:Fallback xmlns="">
          <p:sp>
            <p:nvSpPr>
              <p:cNvPr id="7" name="CasellaDiTesto 6">
                <a:extLst>
                  <a:ext uri="{FF2B5EF4-FFF2-40B4-BE49-F238E27FC236}">
                    <a16:creationId xmlns:a16="http://schemas.microsoft.com/office/drawing/2014/main" id="{FEB2B149-CB99-B4DA-66FD-E0544EB49653}"/>
                  </a:ext>
                </a:extLst>
              </p:cNvPr>
              <p:cNvSpPr txBox="1">
                <a:spLocks noRot="1" noChangeAspect="1" noMove="1" noResize="1" noEditPoints="1" noAdjustHandles="1" noChangeArrowheads="1" noChangeShapeType="1" noTextEdit="1"/>
              </p:cNvSpPr>
              <p:nvPr/>
            </p:nvSpPr>
            <p:spPr>
              <a:xfrm>
                <a:off x="2678034" y="4861345"/>
                <a:ext cx="5880071" cy="442172"/>
              </a:xfrm>
              <a:prstGeom prst="rect">
                <a:avLst/>
              </a:prstGeom>
              <a:blipFill>
                <a:blip r:embed="rId3"/>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C8A1BDCC-F347-BE17-AAEC-4BCDFB61A20A}"/>
                  </a:ext>
                </a:extLst>
              </p:cNvPr>
              <p:cNvSpPr txBox="1"/>
              <p:nvPr/>
            </p:nvSpPr>
            <p:spPr>
              <a:xfrm>
                <a:off x="2383345" y="3967203"/>
                <a:ext cx="7679538" cy="4421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800" b="0" i="1" smtClean="0">
                              <a:latin typeface="Cambria Math" panose="02040503050406030204" pitchFamily="18" charset="0"/>
                            </a:rPr>
                          </m:ctrlPr>
                        </m:sSubSupPr>
                        <m:e>
                          <m:r>
                            <m:rPr>
                              <m:sty m:val="p"/>
                            </m:rPr>
                            <a:rPr lang="el-GR" sz="2800" b="0" i="1" smtClean="0">
                              <a:latin typeface="Cambria Math" panose="02040503050406030204" pitchFamily="18" charset="0"/>
                              <a:ea typeface="Cambria Math" panose="02040503050406030204" pitchFamily="18" charset="0"/>
                            </a:rPr>
                            <m:t>Π</m:t>
                          </m:r>
                        </m:e>
                        <m:sub>
                          <m:r>
                            <a:rPr lang="it-IT" sz="2800" b="0" i="1" smtClean="0">
                              <a:latin typeface="Cambria Math" panose="02040503050406030204" pitchFamily="18" charset="0"/>
                            </a:rPr>
                            <m:t>2</m:t>
                          </m:r>
                        </m:sub>
                        <m:sup>
                          <m:r>
                            <a:rPr lang="it-IT" sz="2800" b="0" i="1" smtClean="0">
                              <a:latin typeface="Cambria Math" panose="02040503050406030204" pitchFamily="18" charset="0"/>
                            </a:rPr>
                            <m:t>𝐶</m:t>
                          </m:r>
                        </m:sup>
                      </m:sSubSup>
                      <m:r>
                        <a:rPr lang="it-IT" sz="2800" b="0" i="1" smtClean="0">
                          <a:latin typeface="Cambria Math" panose="02040503050406030204" pitchFamily="18" charset="0"/>
                        </a:rPr>
                        <m:t>=</m:t>
                      </m:r>
                      <m:sSubSup>
                        <m:sSubSupPr>
                          <m:ctrlPr>
                            <a:rPr lang="it-IT" sz="2800" i="1">
                              <a:latin typeface="Cambria Math" panose="02040503050406030204" pitchFamily="18" charset="0"/>
                            </a:rPr>
                          </m:ctrlPr>
                        </m:sSubSupPr>
                        <m:e>
                          <m:r>
                            <a:rPr lang="it-IT" sz="2800" b="0" i="1" smtClean="0">
                              <a:latin typeface="Cambria Math" panose="02040503050406030204" pitchFamily="18" charset="0"/>
                            </a:rPr>
                            <m:t>𝑇𝑅</m:t>
                          </m:r>
                        </m:e>
                        <m:sub>
                          <m:r>
                            <a:rPr lang="it-IT" sz="2800" b="0" i="1" smtClean="0">
                              <a:latin typeface="Cambria Math" panose="02040503050406030204" pitchFamily="18" charset="0"/>
                              <a:ea typeface="Cambria Math" panose="02040503050406030204" pitchFamily="18" charset="0"/>
                            </a:rPr>
                            <m:t>2</m:t>
                          </m:r>
                        </m:sub>
                        <m:sup>
                          <m:r>
                            <a:rPr lang="it-IT" sz="2800" i="1">
                              <a:latin typeface="Cambria Math" panose="02040503050406030204" pitchFamily="18" charset="0"/>
                            </a:rPr>
                            <m:t>𝐶</m:t>
                          </m:r>
                        </m:sup>
                      </m:sSubSup>
                      <m:r>
                        <a:rPr lang="it-IT" sz="2800" b="0" i="1" smtClean="0">
                          <a:latin typeface="Cambria Math" panose="02040503050406030204" pitchFamily="18" charset="0"/>
                        </a:rPr>
                        <m:t>−</m:t>
                      </m:r>
                      <m:sSubSup>
                        <m:sSubSupPr>
                          <m:ctrlPr>
                            <a:rPr lang="it-IT" sz="2800" i="1">
                              <a:latin typeface="Cambria Math" panose="02040503050406030204" pitchFamily="18" charset="0"/>
                            </a:rPr>
                          </m:ctrlPr>
                        </m:sSubSupPr>
                        <m:e>
                          <m:r>
                            <a:rPr lang="it-IT" sz="2800" i="1">
                              <a:latin typeface="Cambria Math" panose="02040503050406030204" pitchFamily="18" charset="0"/>
                            </a:rPr>
                            <m:t>𝑇</m:t>
                          </m:r>
                          <m:r>
                            <a:rPr lang="it-IT" sz="2800" b="0" i="1" smtClean="0">
                              <a:latin typeface="Cambria Math" panose="02040503050406030204" pitchFamily="18" charset="0"/>
                            </a:rPr>
                            <m:t>𝐶</m:t>
                          </m:r>
                        </m:e>
                        <m:sub>
                          <m:r>
                            <a:rPr lang="it-IT" sz="2800" b="0" i="1" smtClean="0">
                              <a:latin typeface="Cambria Math" panose="02040503050406030204" pitchFamily="18" charset="0"/>
                            </a:rPr>
                            <m:t>2</m:t>
                          </m:r>
                        </m:sub>
                        <m:sup>
                          <m:r>
                            <a:rPr lang="it-IT" sz="2800" i="1">
                              <a:latin typeface="Cambria Math" panose="02040503050406030204" pitchFamily="18" charset="0"/>
                            </a:rPr>
                            <m:t>𝐶</m:t>
                          </m:r>
                        </m:sup>
                      </m:sSubSup>
                      <m:r>
                        <a:rPr lang="it-IT" sz="2800" b="0" i="1" smtClean="0">
                          <a:latin typeface="Cambria Math" panose="02040503050406030204" pitchFamily="18" charset="0"/>
                        </a:rPr>
                        <m:t>=104</m:t>
                      </m:r>
                      <m:r>
                        <a:rPr lang="it-IT" sz="2800" b="0" i="1" smtClean="0">
                          <a:latin typeface="Cambria Math" panose="02040503050406030204" pitchFamily="18" charset="0"/>
                          <a:ea typeface="Cambria Math" panose="02040503050406030204" pitchFamily="18" charset="0"/>
                        </a:rPr>
                        <m:t>∙4−</m:t>
                      </m:r>
                      <m:d>
                        <m:dPr>
                          <m:begChr m:val="["/>
                          <m:endChr m:val="]"/>
                          <m:ctrlPr>
                            <a:rPr lang="it-IT" sz="2800" b="0" i="1" smtClean="0">
                              <a:latin typeface="Cambria Math" panose="02040503050406030204" pitchFamily="18" charset="0"/>
                              <a:ea typeface="Cambria Math" panose="02040503050406030204" pitchFamily="18" charset="0"/>
                            </a:rPr>
                          </m:ctrlPr>
                        </m:dPr>
                        <m:e>
                          <m:r>
                            <a:rPr lang="it-IT" sz="2800" b="0" i="1" smtClean="0">
                              <a:latin typeface="Cambria Math" panose="02040503050406030204" pitchFamily="18" charset="0"/>
                              <a:ea typeface="Cambria Math" panose="02040503050406030204" pitchFamily="18" charset="0"/>
                            </a:rPr>
                            <m:t>100+</m:t>
                          </m:r>
                          <m:sSup>
                            <m:sSupPr>
                              <m:ctrlPr>
                                <a:rPr lang="it-IT" sz="2800" b="0" i="1" smtClean="0">
                                  <a:latin typeface="Cambria Math" panose="02040503050406030204" pitchFamily="18" charset="0"/>
                                  <a:ea typeface="Cambria Math" panose="02040503050406030204" pitchFamily="18" charset="0"/>
                                </a:rPr>
                              </m:ctrlPr>
                            </m:sSupPr>
                            <m:e>
                              <m:d>
                                <m:dPr>
                                  <m:ctrlPr>
                                    <a:rPr lang="it-IT" sz="2800" b="0" i="1" smtClean="0">
                                      <a:latin typeface="Cambria Math" panose="02040503050406030204" pitchFamily="18" charset="0"/>
                                      <a:ea typeface="Cambria Math" panose="02040503050406030204" pitchFamily="18" charset="0"/>
                                    </a:rPr>
                                  </m:ctrlPr>
                                </m:dPr>
                                <m:e>
                                  <m:r>
                                    <a:rPr lang="it-IT" sz="2800" b="0" i="1" smtClean="0">
                                      <a:latin typeface="Cambria Math" panose="02040503050406030204" pitchFamily="18" charset="0"/>
                                      <a:ea typeface="Cambria Math" panose="02040503050406030204" pitchFamily="18" charset="0"/>
                                    </a:rPr>
                                    <m:t>4</m:t>
                                  </m:r>
                                </m:e>
                              </m:d>
                            </m:e>
                            <m:sup>
                              <m:r>
                                <a:rPr lang="it-IT" sz="2800" b="0" i="1" smtClean="0">
                                  <a:latin typeface="Cambria Math" panose="02040503050406030204" pitchFamily="18" charset="0"/>
                                  <a:ea typeface="Cambria Math" panose="02040503050406030204" pitchFamily="18" charset="0"/>
                                </a:rPr>
                                <m:t>2</m:t>
                              </m:r>
                            </m:sup>
                          </m:sSup>
                        </m:e>
                      </m:d>
                      <m:r>
                        <a:rPr lang="it-IT" sz="2800" b="0" i="1" smtClean="0">
                          <a:latin typeface="Cambria Math" panose="02040503050406030204" pitchFamily="18" charset="0"/>
                          <a:ea typeface="Cambria Math" panose="02040503050406030204" pitchFamily="18" charset="0"/>
                        </a:rPr>
                        <m:t>=300</m:t>
                      </m:r>
                    </m:oMath>
                  </m:oMathPara>
                </a14:m>
                <a:endParaRPr lang="it-IT" sz="2800" dirty="0"/>
              </a:p>
            </p:txBody>
          </p:sp>
        </mc:Choice>
        <mc:Fallback xmlns="">
          <p:sp>
            <p:nvSpPr>
              <p:cNvPr id="8" name="CasellaDiTesto 7">
                <a:extLst>
                  <a:ext uri="{FF2B5EF4-FFF2-40B4-BE49-F238E27FC236}">
                    <a16:creationId xmlns:a16="http://schemas.microsoft.com/office/drawing/2014/main" id="{C8A1BDCC-F347-BE17-AAEC-4BCDFB61A20A}"/>
                  </a:ext>
                </a:extLst>
              </p:cNvPr>
              <p:cNvSpPr txBox="1">
                <a:spLocks noRot="1" noChangeAspect="1" noMove="1" noResize="1" noEditPoints="1" noAdjustHandles="1" noChangeArrowheads="1" noChangeShapeType="1" noTextEdit="1"/>
              </p:cNvSpPr>
              <p:nvPr/>
            </p:nvSpPr>
            <p:spPr>
              <a:xfrm>
                <a:off x="2383345" y="3967203"/>
                <a:ext cx="7679538" cy="442172"/>
              </a:xfrm>
              <a:prstGeom prst="rect">
                <a:avLst/>
              </a:prstGeom>
              <a:blipFill>
                <a:blip r:embed="rId4"/>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2725906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010BF2-76D3-FE2C-1B63-F854FB21FA2C}"/>
              </a:ext>
            </a:extLst>
          </p:cNvPr>
          <p:cNvSpPr>
            <a:spLocks noGrp="1"/>
          </p:cNvSpPr>
          <p:nvPr>
            <p:ph type="title"/>
          </p:nvPr>
        </p:nvSpPr>
        <p:spPr/>
        <p:txBody>
          <a:bodyPr/>
          <a:lstStyle/>
          <a:p>
            <a:r>
              <a:rPr lang="it-IT" dirty="0"/>
              <a:t>ESERCIZIO 1</a:t>
            </a:r>
          </a:p>
        </p:txBody>
      </p:sp>
      <p:sp>
        <p:nvSpPr>
          <p:cNvPr id="3" name="Segnaposto contenuto 2">
            <a:extLst>
              <a:ext uri="{FF2B5EF4-FFF2-40B4-BE49-F238E27FC236}">
                <a16:creationId xmlns:a16="http://schemas.microsoft.com/office/drawing/2014/main" id="{77357900-267A-E3DC-402F-6D11B01E87D1}"/>
              </a:ext>
            </a:extLst>
          </p:cNvPr>
          <p:cNvSpPr>
            <a:spLocks noGrp="1"/>
          </p:cNvSpPr>
          <p:nvPr>
            <p:ph idx="1"/>
          </p:nvPr>
        </p:nvSpPr>
        <p:spPr/>
        <p:txBody>
          <a:bodyPr>
            <a:normAutofit fontScale="85000" lnSpcReduction="10000"/>
          </a:bodyPr>
          <a:lstStyle/>
          <a:p>
            <a:r>
              <a:rPr lang="it-IT" dirty="0"/>
              <a:t>Rispetto alla fase di concorrenza à la </a:t>
            </a:r>
            <a:r>
              <a:rPr lang="it-IT" dirty="0" err="1"/>
              <a:t>Cournot</a:t>
            </a:r>
            <a:r>
              <a:rPr lang="it-IT" dirty="0"/>
              <a:t>, si registra un prezzo più alto ed una quantità prodotta minore. Va notato che è la somma dei profitti che cresce piuttosto che i profitti delle singole imprese. Nel nostro caso l’impresa 2 passa da un livello di profitti di 745 nella fase di concorrenza à la </a:t>
            </a:r>
            <a:r>
              <a:rPr lang="it-IT" dirty="0" err="1"/>
              <a:t>Cournot</a:t>
            </a:r>
            <a:r>
              <a:rPr lang="it-IT" dirty="0"/>
              <a:t> a 300.</a:t>
            </a:r>
          </a:p>
          <a:p>
            <a:r>
              <a:rPr lang="it-IT" dirty="0"/>
              <a:t>È molto probabile che la stessa impresa, per accettare il trust, si aspetti un’offerta pari almeno a 445. L’impresa 1 sarebbe disponibile a trattare fino a una cifra di 695, valore che riporterebbe sul livello dei profitti registrati nella fase precedente. È tra questi due estremi che le parti si accorderanno, prevalendo poi la forza contrattuale dell’una o dell’altra.</a:t>
            </a:r>
          </a:p>
        </p:txBody>
      </p:sp>
      <p:sp>
        <p:nvSpPr>
          <p:cNvPr id="4" name="Esplosione: 14 punte 3">
            <a:extLst>
              <a:ext uri="{FF2B5EF4-FFF2-40B4-BE49-F238E27FC236}">
                <a16:creationId xmlns:a16="http://schemas.microsoft.com/office/drawing/2014/main" id="{D183F39C-7AAB-AE4D-6DA1-69C6E17D78C3}"/>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p:spTree>
    <p:extLst>
      <p:ext uri="{BB962C8B-B14F-4D97-AF65-F5344CB8AC3E}">
        <p14:creationId xmlns:p14="http://schemas.microsoft.com/office/powerpoint/2010/main" val="8161391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9B1106-01AC-F907-377B-DAB24532DCE3}"/>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CB82CD92-75BE-C38E-1BC7-39254E855067}"/>
              </a:ext>
            </a:extLst>
          </p:cNvPr>
          <p:cNvSpPr>
            <a:spLocks noGrp="1"/>
          </p:cNvSpPr>
          <p:nvPr>
            <p:ph idx="1"/>
          </p:nvPr>
        </p:nvSpPr>
        <p:spPr>
          <a:xfrm>
            <a:off x="1920240" y="2312276"/>
            <a:ext cx="8770571" cy="1020859"/>
          </a:xfrm>
        </p:spPr>
        <p:txBody>
          <a:bodyPr/>
          <a:lstStyle/>
          <a:p>
            <a:r>
              <a:rPr lang="it-IT" dirty="0"/>
              <a:t>La funzione di domanda di un mercato caratterizzato dalla presenza delle due sole imprese si presenta nella forma:</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B90BFFBB-4BD8-91A3-3244-D4289AF7AFF5}"/>
                  </a:ext>
                </a:extLst>
              </p:cNvPr>
              <p:cNvSpPr txBox="1"/>
              <p:nvPr/>
            </p:nvSpPr>
            <p:spPr>
              <a:xfrm>
                <a:off x="5071212" y="3580923"/>
                <a:ext cx="202222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𝑝</m:t>
                      </m:r>
                      <m:r>
                        <a:rPr lang="it-IT" sz="2800" b="0" i="1" smtClean="0">
                          <a:latin typeface="Cambria Math" panose="02040503050406030204" pitchFamily="18" charset="0"/>
                        </a:rPr>
                        <m:t>=120−</m:t>
                      </m:r>
                      <m:r>
                        <a:rPr lang="it-IT" sz="2800" b="0" i="1" smtClean="0">
                          <a:latin typeface="Cambria Math" panose="02040503050406030204" pitchFamily="18" charset="0"/>
                        </a:rPr>
                        <m:t>𝑞</m:t>
                      </m:r>
                    </m:oMath>
                  </m:oMathPara>
                </a14:m>
                <a:endParaRPr lang="it-IT" sz="2800" dirty="0"/>
              </a:p>
            </p:txBody>
          </p:sp>
        </mc:Choice>
        <mc:Fallback xmlns="">
          <p:sp>
            <p:nvSpPr>
              <p:cNvPr id="5" name="CasellaDiTesto 4">
                <a:extLst>
                  <a:ext uri="{FF2B5EF4-FFF2-40B4-BE49-F238E27FC236}">
                    <a16:creationId xmlns:a16="http://schemas.microsoft.com/office/drawing/2014/main" id="{B90BFFBB-4BD8-91A3-3244-D4289AF7AFF5}"/>
                  </a:ext>
                </a:extLst>
              </p:cNvPr>
              <p:cNvSpPr txBox="1">
                <a:spLocks noRot="1" noChangeAspect="1" noMove="1" noResize="1" noEditPoints="1" noAdjustHandles="1" noChangeArrowheads="1" noChangeShapeType="1" noTextEdit="1"/>
              </p:cNvSpPr>
              <p:nvPr/>
            </p:nvSpPr>
            <p:spPr>
              <a:xfrm>
                <a:off x="5071212" y="3580923"/>
                <a:ext cx="2022220" cy="430887"/>
              </a:xfrm>
              <a:prstGeom prst="rect">
                <a:avLst/>
              </a:prstGeom>
              <a:blipFill>
                <a:blip r:embed="rId2"/>
                <a:stretch>
                  <a:fillRect l="-3012" r="-1807" b="-18310"/>
                </a:stretch>
              </a:blipFill>
            </p:spPr>
            <p:txBody>
              <a:bodyPr/>
              <a:lstStyle/>
              <a:p>
                <a:r>
                  <a:rPr lang="it-IT">
                    <a:noFill/>
                  </a:rPr>
                  <a:t> </a:t>
                </a:r>
              </a:p>
            </p:txBody>
          </p:sp>
        </mc:Fallback>
      </mc:AlternateContent>
      <p:sp>
        <p:nvSpPr>
          <p:cNvPr id="6" name="CasellaDiTesto 5">
            <a:extLst>
              <a:ext uri="{FF2B5EF4-FFF2-40B4-BE49-F238E27FC236}">
                <a16:creationId xmlns:a16="http://schemas.microsoft.com/office/drawing/2014/main" id="{E9A2EA0A-D923-D110-CE0A-0A3ECF8E4D78}"/>
              </a:ext>
            </a:extLst>
          </p:cNvPr>
          <p:cNvSpPr txBox="1"/>
          <p:nvPr/>
        </p:nvSpPr>
        <p:spPr>
          <a:xfrm flipH="1">
            <a:off x="2153262" y="4336026"/>
            <a:ext cx="8101781" cy="646331"/>
          </a:xfrm>
          <a:prstGeom prst="rect">
            <a:avLst/>
          </a:prstGeom>
          <a:noFill/>
        </p:spPr>
        <p:txBody>
          <a:bodyPr wrap="square" rtlCol="0">
            <a:spAutoFit/>
          </a:bodyPr>
          <a:lstStyle/>
          <a:p>
            <a:r>
              <a:rPr lang="it-IT" dirty="0"/>
              <a:t>E sia l’impresa A che l’impresa B presentano una funzione del costo pari a :</a:t>
            </a:r>
          </a:p>
        </p:txBody>
      </p:sp>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08754C41-06F2-6A6E-DE4B-D46E86798D11}"/>
                  </a:ext>
                </a:extLst>
              </p:cNvPr>
              <p:cNvSpPr txBox="1"/>
              <p:nvPr/>
            </p:nvSpPr>
            <p:spPr>
              <a:xfrm>
                <a:off x="4958141" y="5357965"/>
                <a:ext cx="163525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𝑇𝐶</m:t>
                      </m:r>
                      <m:r>
                        <a:rPr lang="it-IT" sz="2800" b="0" i="1" smtClean="0">
                          <a:latin typeface="Cambria Math" panose="02040503050406030204" pitchFamily="18" charset="0"/>
                        </a:rPr>
                        <m:t>=90</m:t>
                      </m:r>
                      <m:r>
                        <a:rPr lang="it-IT" sz="2800" b="0" i="1" smtClean="0">
                          <a:latin typeface="Cambria Math" panose="02040503050406030204" pitchFamily="18" charset="0"/>
                        </a:rPr>
                        <m:t>𝑞</m:t>
                      </m:r>
                    </m:oMath>
                  </m:oMathPara>
                </a14:m>
                <a:endParaRPr lang="it-IT" sz="2800" dirty="0"/>
              </a:p>
            </p:txBody>
          </p:sp>
        </mc:Choice>
        <mc:Fallback xmlns="">
          <p:sp>
            <p:nvSpPr>
              <p:cNvPr id="7" name="CasellaDiTesto 6">
                <a:extLst>
                  <a:ext uri="{FF2B5EF4-FFF2-40B4-BE49-F238E27FC236}">
                    <a16:creationId xmlns:a16="http://schemas.microsoft.com/office/drawing/2014/main" id="{08754C41-06F2-6A6E-DE4B-D46E86798D11}"/>
                  </a:ext>
                </a:extLst>
              </p:cNvPr>
              <p:cNvSpPr txBox="1">
                <a:spLocks noRot="1" noChangeAspect="1" noMove="1" noResize="1" noEditPoints="1" noAdjustHandles="1" noChangeArrowheads="1" noChangeShapeType="1" noTextEdit="1"/>
              </p:cNvSpPr>
              <p:nvPr/>
            </p:nvSpPr>
            <p:spPr>
              <a:xfrm>
                <a:off x="4958141" y="5357965"/>
                <a:ext cx="1635256" cy="430887"/>
              </a:xfrm>
              <a:prstGeom prst="rect">
                <a:avLst/>
              </a:prstGeom>
              <a:blipFill>
                <a:blip r:embed="rId3"/>
                <a:stretch>
                  <a:fillRect l="-3346" t="-1408" r="-4089" b="-25352"/>
                </a:stretch>
              </a:blipFill>
            </p:spPr>
            <p:txBody>
              <a:bodyPr/>
              <a:lstStyle/>
              <a:p>
                <a:r>
                  <a:rPr lang="it-IT">
                    <a:noFill/>
                  </a:rPr>
                  <a:t> </a:t>
                </a:r>
              </a:p>
            </p:txBody>
          </p:sp>
        </mc:Fallback>
      </mc:AlternateContent>
    </p:spTree>
    <p:extLst>
      <p:ext uri="{BB962C8B-B14F-4D97-AF65-F5344CB8AC3E}">
        <p14:creationId xmlns:p14="http://schemas.microsoft.com/office/powerpoint/2010/main" val="27813741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0A847A-E69C-1B53-A09A-B7FCD92D92E5}"/>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22712238-AEB2-F466-1233-CFC2912CF4D3}"/>
              </a:ext>
            </a:extLst>
          </p:cNvPr>
          <p:cNvSpPr>
            <a:spLocks noGrp="1"/>
          </p:cNvSpPr>
          <p:nvPr>
            <p:ph idx="1"/>
          </p:nvPr>
        </p:nvSpPr>
        <p:spPr/>
        <p:txBody>
          <a:bodyPr>
            <a:normAutofit/>
          </a:bodyPr>
          <a:lstStyle/>
          <a:p>
            <a:r>
              <a:rPr lang="it-IT" dirty="0"/>
              <a:t>Determina:</a:t>
            </a:r>
          </a:p>
          <a:p>
            <a:pPr marL="342900" indent="-342900">
              <a:buAutoNum type="arabicParenR"/>
            </a:pPr>
            <a:r>
              <a:rPr lang="it-IT" dirty="0"/>
              <a:t>Le quantità prodotte, il prezzo e i profitti se l’impresa A si comporta da leader;</a:t>
            </a:r>
          </a:p>
          <a:p>
            <a:pPr marL="342900" indent="-342900">
              <a:buAutoNum type="arabicParenR"/>
            </a:pPr>
            <a:r>
              <a:rPr lang="it-IT" dirty="0"/>
              <a:t>Discuti in poche righe i risultati ottenuti nell’esercizio con particolare attenzione alle differenze (se ne hai riscontrate) tra i diversi atteggiamenti concorrenziali in termini di prezzi, quantità e profitti.</a:t>
            </a:r>
          </a:p>
        </p:txBody>
      </p:sp>
    </p:spTree>
    <p:extLst>
      <p:ext uri="{BB962C8B-B14F-4D97-AF65-F5344CB8AC3E}">
        <p14:creationId xmlns:p14="http://schemas.microsoft.com/office/powerpoint/2010/main" val="30267465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C53CA7-D925-13A3-0ABB-75A3FCC90048}"/>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A6F678BE-3E52-11ED-6A7D-50981696CBB4}"/>
              </a:ext>
            </a:extLst>
          </p:cNvPr>
          <p:cNvSpPr>
            <a:spLocks noGrp="1"/>
          </p:cNvSpPr>
          <p:nvPr>
            <p:ph idx="1"/>
          </p:nvPr>
        </p:nvSpPr>
        <p:spPr/>
        <p:txBody>
          <a:bodyPr>
            <a:normAutofit fontScale="92500" lnSpcReduction="20000"/>
          </a:bodyPr>
          <a:lstStyle/>
          <a:p>
            <a:r>
              <a:rPr lang="it-IT" dirty="0"/>
              <a:t>Nel caso in cui l’impresa A adottasse una </a:t>
            </a:r>
            <a:r>
              <a:rPr lang="it-IT" dirty="0" err="1"/>
              <a:t>startegia</a:t>
            </a:r>
            <a:r>
              <a:rPr lang="it-IT" dirty="0"/>
              <a:t> da leader nei confronti dell’impresa B il profilo strategico della competizione sarebbe quello à la </a:t>
            </a:r>
            <a:r>
              <a:rPr lang="it-IT" dirty="0" err="1"/>
              <a:t>Stackelberg</a:t>
            </a:r>
            <a:r>
              <a:rPr lang="it-IT" dirty="0"/>
              <a:t>.</a:t>
            </a:r>
          </a:p>
          <a:p>
            <a:r>
              <a:rPr lang="it-IT" dirty="0"/>
              <a:t>In questo caso l’impresa A conosce esattamente il comportamento dell’impresa B che reagisce automaticamente alle variazioni delle quantità prodotte dalla leader. In termini analitici questo sta a significare che l’impresa A conosce la funzione di reazione dell’impresa B. Questa informazione aggiuntiva induce l’impresa A ad associare, nella funzione di domanda aggregata alla quantità prodotta dall’impresa B, la sua funzione di reazione.</a:t>
            </a:r>
          </a:p>
        </p:txBody>
      </p:sp>
      <p:sp>
        <p:nvSpPr>
          <p:cNvPr id="4" name="Esplosione: 14 punte 3">
            <a:extLst>
              <a:ext uri="{FF2B5EF4-FFF2-40B4-BE49-F238E27FC236}">
                <a16:creationId xmlns:a16="http://schemas.microsoft.com/office/drawing/2014/main" id="{350B9085-95A2-FAAB-82A0-72BBFCDE63C0}"/>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p:spTree>
    <p:extLst>
      <p:ext uri="{BB962C8B-B14F-4D97-AF65-F5344CB8AC3E}">
        <p14:creationId xmlns:p14="http://schemas.microsoft.com/office/powerpoint/2010/main" val="1347931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1B5439-1798-EEE0-520E-A97E693D6502}"/>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29DDFC5F-78FF-5B45-8EB8-14BCDDD7E301}"/>
              </a:ext>
            </a:extLst>
          </p:cNvPr>
          <p:cNvSpPr>
            <a:spLocks noGrp="1"/>
          </p:cNvSpPr>
          <p:nvPr>
            <p:ph idx="1"/>
          </p:nvPr>
        </p:nvSpPr>
        <p:spPr>
          <a:xfrm>
            <a:off x="1920240" y="2312276"/>
            <a:ext cx="8770571" cy="601702"/>
          </a:xfrm>
        </p:spPr>
        <p:txBody>
          <a:bodyPr/>
          <a:lstStyle/>
          <a:p>
            <a:r>
              <a:rPr lang="it-IT" dirty="0"/>
              <a:t>La funzione di domanda allora diventa:</a:t>
            </a:r>
          </a:p>
        </p:txBody>
      </p:sp>
      <p:sp>
        <p:nvSpPr>
          <p:cNvPr id="4" name="Esplosione: 14 punte 3">
            <a:extLst>
              <a:ext uri="{FF2B5EF4-FFF2-40B4-BE49-F238E27FC236}">
                <a16:creationId xmlns:a16="http://schemas.microsoft.com/office/drawing/2014/main" id="{E9AD3748-78FE-B43B-84F2-7B6754B8889E}"/>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AB7A653B-C23D-9FA6-F314-C1167CF6514C}"/>
                  </a:ext>
                </a:extLst>
              </p:cNvPr>
              <p:cNvSpPr txBox="1"/>
              <p:nvPr/>
            </p:nvSpPr>
            <p:spPr>
              <a:xfrm>
                <a:off x="4284631" y="3213556"/>
                <a:ext cx="3260444"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𝑝</m:t>
                      </m:r>
                      <m:r>
                        <a:rPr lang="it-IT" sz="2800" b="0" i="1" smtClean="0">
                          <a:latin typeface="Cambria Math" panose="02040503050406030204" pitchFamily="18" charset="0"/>
                        </a:rPr>
                        <m:t>=120−</m:t>
                      </m:r>
                      <m:d>
                        <m:dPr>
                          <m:begChr m:val="["/>
                          <m:endChr m:val="]"/>
                          <m:ctrlPr>
                            <a:rPr lang="it-IT" sz="2800" b="0" i="1" smtClean="0">
                              <a:latin typeface="Cambria Math" panose="02040503050406030204" pitchFamily="18" charset="0"/>
                            </a:rPr>
                          </m:ctrlPr>
                        </m:dPr>
                        <m:e>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𝐴</m:t>
                              </m:r>
                            </m:sub>
                          </m:sSub>
                          <m:r>
                            <a:rPr lang="it-IT" sz="2800" b="0" i="1" smtClean="0">
                              <a:latin typeface="Cambria Math" panose="02040503050406030204" pitchFamily="18" charset="0"/>
                            </a:rPr>
                            <m:t>+</m:t>
                          </m:r>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𝐵</m:t>
                              </m:r>
                            </m:sub>
                          </m:sSub>
                        </m:e>
                      </m:d>
                    </m:oMath>
                  </m:oMathPara>
                </a14:m>
                <a:endParaRPr lang="it-IT" sz="2800" dirty="0"/>
              </a:p>
            </p:txBody>
          </p:sp>
        </mc:Choice>
        <mc:Fallback xmlns="">
          <p:sp>
            <p:nvSpPr>
              <p:cNvPr id="5" name="CasellaDiTesto 4">
                <a:extLst>
                  <a:ext uri="{FF2B5EF4-FFF2-40B4-BE49-F238E27FC236}">
                    <a16:creationId xmlns:a16="http://schemas.microsoft.com/office/drawing/2014/main" id="{AB7A653B-C23D-9FA6-F314-C1167CF6514C}"/>
                  </a:ext>
                </a:extLst>
              </p:cNvPr>
              <p:cNvSpPr txBox="1">
                <a:spLocks noRot="1" noChangeAspect="1" noMove="1" noResize="1" noEditPoints="1" noAdjustHandles="1" noChangeArrowheads="1" noChangeShapeType="1" noTextEdit="1"/>
              </p:cNvSpPr>
              <p:nvPr/>
            </p:nvSpPr>
            <p:spPr>
              <a:xfrm>
                <a:off x="4284631" y="3213556"/>
                <a:ext cx="3260444" cy="430887"/>
              </a:xfrm>
              <a:prstGeom prst="rect">
                <a:avLst/>
              </a:prstGeom>
              <a:blipFill>
                <a:blip r:embed="rId2"/>
                <a:stretch>
                  <a:fillRect l="-1682" b="-18310"/>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26650787-121F-A0CE-29DC-710B2A02F6A9}"/>
                  </a:ext>
                </a:extLst>
              </p:cNvPr>
              <p:cNvSpPr txBox="1"/>
              <p:nvPr/>
            </p:nvSpPr>
            <p:spPr>
              <a:xfrm>
                <a:off x="4142064" y="4300021"/>
                <a:ext cx="3260444"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𝑝</m:t>
                      </m:r>
                      <m:r>
                        <a:rPr lang="it-IT" sz="2800" b="0" i="1" smtClean="0">
                          <a:latin typeface="Cambria Math" panose="02040503050406030204" pitchFamily="18" charset="0"/>
                        </a:rPr>
                        <m:t>=120−</m:t>
                      </m:r>
                      <m:d>
                        <m:dPr>
                          <m:begChr m:val="["/>
                          <m:endChr m:val="]"/>
                          <m:ctrlPr>
                            <a:rPr lang="it-IT" sz="2800" b="0" i="1" smtClean="0">
                              <a:latin typeface="Cambria Math" panose="02040503050406030204" pitchFamily="18" charset="0"/>
                            </a:rPr>
                          </m:ctrlPr>
                        </m:dPr>
                        <m:e>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𝐴</m:t>
                              </m:r>
                            </m:sub>
                          </m:sSub>
                          <m:r>
                            <a:rPr lang="it-IT" sz="2800" b="0" i="1" smtClean="0">
                              <a:latin typeface="Cambria Math" panose="02040503050406030204" pitchFamily="18" charset="0"/>
                            </a:rPr>
                            <m:t>+</m:t>
                          </m:r>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𝐵</m:t>
                              </m:r>
                            </m:sub>
                          </m:sSub>
                        </m:e>
                      </m:d>
                    </m:oMath>
                  </m:oMathPara>
                </a14:m>
                <a:endParaRPr lang="it-IT" sz="2800" dirty="0"/>
              </a:p>
            </p:txBody>
          </p:sp>
        </mc:Choice>
        <mc:Fallback xmlns="">
          <p:sp>
            <p:nvSpPr>
              <p:cNvPr id="6" name="CasellaDiTesto 5">
                <a:extLst>
                  <a:ext uri="{FF2B5EF4-FFF2-40B4-BE49-F238E27FC236}">
                    <a16:creationId xmlns:a16="http://schemas.microsoft.com/office/drawing/2014/main" id="{26650787-121F-A0CE-29DC-710B2A02F6A9}"/>
                  </a:ext>
                </a:extLst>
              </p:cNvPr>
              <p:cNvSpPr txBox="1">
                <a:spLocks noRot="1" noChangeAspect="1" noMove="1" noResize="1" noEditPoints="1" noAdjustHandles="1" noChangeArrowheads="1" noChangeShapeType="1" noTextEdit="1"/>
              </p:cNvSpPr>
              <p:nvPr/>
            </p:nvSpPr>
            <p:spPr>
              <a:xfrm>
                <a:off x="4142064" y="4300021"/>
                <a:ext cx="3260444" cy="430887"/>
              </a:xfrm>
              <a:prstGeom prst="rect">
                <a:avLst/>
              </a:prstGeom>
              <a:blipFill>
                <a:blip r:embed="rId3"/>
                <a:stretch>
                  <a:fillRect l="-1495" b="-18310"/>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B273001A-1008-0719-FA2B-FC3E87AEF10B}"/>
                  </a:ext>
                </a:extLst>
              </p:cNvPr>
              <p:cNvSpPr txBox="1"/>
              <p:nvPr/>
            </p:nvSpPr>
            <p:spPr>
              <a:xfrm>
                <a:off x="4142064" y="5248834"/>
                <a:ext cx="4770665" cy="9681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𝑝</m:t>
                      </m:r>
                      <m:r>
                        <a:rPr lang="it-IT" sz="2800" b="0" i="1" smtClean="0">
                          <a:latin typeface="Cambria Math" panose="02040503050406030204" pitchFamily="18" charset="0"/>
                        </a:rPr>
                        <m:t>=120−</m:t>
                      </m:r>
                      <m:d>
                        <m:dPr>
                          <m:begChr m:val="["/>
                          <m:endChr m:val="]"/>
                          <m:ctrlPr>
                            <a:rPr lang="it-IT" sz="2800" i="1" smtClean="0">
                              <a:latin typeface="Cambria Math" panose="02040503050406030204" pitchFamily="18" charset="0"/>
                            </a:rPr>
                          </m:ctrlPr>
                        </m:dPr>
                        <m:e>
                          <m:sSub>
                            <m:sSubPr>
                              <m:ctrlPr>
                                <a:rPr lang="it-IT" sz="2800" i="1">
                                  <a:latin typeface="Cambria Math" panose="02040503050406030204" pitchFamily="18" charset="0"/>
                                </a:rPr>
                              </m:ctrlPr>
                            </m:sSubPr>
                            <m:e>
                              <m:r>
                                <a:rPr lang="it-IT" sz="2800" i="1">
                                  <a:latin typeface="Cambria Math" panose="02040503050406030204" pitchFamily="18" charset="0"/>
                                </a:rPr>
                                <m:t>𝑞</m:t>
                              </m:r>
                            </m:e>
                            <m:sub>
                              <m:r>
                                <a:rPr lang="it-IT" sz="2800" i="1">
                                  <a:latin typeface="Cambria Math" panose="02040503050406030204" pitchFamily="18" charset="0"/>
                                </a:rPr>
                                <m:t>𝐴</m:t>
                              </m:r>
                            </m:sub>
                          </m:sSub>
                          <m:r>
                            <a:rPr lang="it-IT" sz="2800" i="1">
                              <a:latin typeface="Cambria Math" panose="02040503050406030204" pitchFamily="18" charset="0"/>
                            </a:rPr>
                            <m:t>+</m:t>
                          </m:r>
                          <m:d>
                            <m:dPr>
                              <m:ctrlPr>
                                <a:rPr lang="it-IT" sz="2800" i="1">
                                  <a:latin typeface="Cambria Math" panose="02040503050406030204" pitchFamily="18" charset="0"/>
                                </a:rPr>
                              </m:ctrlPr>
                            </m:dPr>
                            <m:e>
                              <m:r>
                                <a:rPr lang="it-IT" sz="2800" i="1">
                                  <a:latin typeface="Cambria Math" panose="02040503050406030204" pitchFamily="18" charset="0"/>
                                </a:rPr>
                                <m:t>15+</m:t>
                              </m:r>
                              <m:f>
                                <m:fPr>
                                  <m:ctrlPr>
                                    <a:rPr lang="it-IT" sz="2800" i="1">
                                      <a:latin typeface="Cambria Math" panose="02040503050406030204" pitchFamily="18" charset="0"/>
                                    </a:rPr>
                                  </m:ctrlPr>
                                </m:fPr>
                                <m:num>
                                  <m:r>
                                    <a:rPr lang="it-IT" sz="2800" i="1">
                                      <a:latin typeface="Cambria Math" panose="02040503050406030204" pitchFamily="18" charset="0"/>
                                    </a:rPr>
                                    <m:t>1</m:t>
                                  </m:r>
                                </m:num>
                                <m:den>
                                  <m:r>
                                    <a:rPr lang="it-IT" sz="2800" i="1">
                                      <a:latin typeface="Cambria Math" panose="02040503050406030204" pitchFamily="18" charset="0"/>
                                    </a:rPr>
                                    <m:t>2</m:t>
                                  </m:r>
                                </m:den>
                              </m:f>
                              <m:sSub>
                                <m:sSubPr>
                                  <m:ctrlPr>
                                    <a:rPr lang="it-IT" sz="2800" i="1">
                                      <a:latin typeface="Cambria Math" panose="02040503050406030204" pitchFamily="18" charset="0"/>
                                    </a:rPr>
                                  </m:ctrlPr>
                                </m:sSubPr>
                                <m:e>
                                  <m:r>
                                    <a:rPr lang="it-IT" sz="2800" i="1">
                                      <a:latin typeface="Cambria Math" panose="02040503050406030204" pitchFamily="18" charset="0"/>
                                    </a:rPr>
                                    <m:t>𝑞</m:t>
                                  </m:r>
                                </m:e>
                                <m:sub>
                                  <m:r>
                                    <a:rPr lang="it-IT" sz="2800" i="1">
                                      <a:latin typeface="Cambria Math" panose="02040503050406030204" pitchFamily="18" charset="0"/>
                                    </a:rPr>
                                    <m:t>𝐴</m:t>
                                  </m:r>
                                </m:sub>
                              </m:sSub>
                            </m:e>
                          </m:d>
                        </m:e>
                      </m:d>
                    </m:oMath>
                  </m:oMathPara>
                </a14:m>
                <a:endParaRPr lang="it-IT" sz="2800" dirty="0"/>
              </a:p>
            </p:txBody>
          </p:sp>
        </mc:Choice>
        <mc:Fallback xmlns="">
          <p:sp>
            <p:nvSpPr>
              <p:cNvPr id="7" name="CasellaDiTesto 6">
                <a:extLst>
                  <a:ext uri="{FF2B5EF4-FFF2-40B4-BE49-F238E27FC236}">
                    <a16:creationId xmlns:a16="http://schemas.microsoft.com/office/drawing/2014/main" id="{B273001A-1008-0719-FA2B-FC3E87AEF10B}"/>
                  </a:ext>
                </a:extLst>
              </p:cNvPr>
              <p:cNvSpPr txBox="1">
                <a:spLocks noRot="1" noChangeAspect="1" noMove="1" noResize="1" noEditPoints="1" noAdjustHandles="1" noChangeArrowheads="1" noChangeShapeType="1" noTextEdit="1"/>
              </p:cNvSpPr>
              <p:nvPr/>
            </p:nvSpPr>
            <p:spPr>
              <a:xfrm>
                <a:off x="4142064" y="5248834"/>
                <a:ext cx="4770665" cy="968150"/>
              </a:xfrm>
              <a:prstGeom prst="rect">
                <a:avLst/>
              </a:prstGeom>
              <a:blipFill>
                <a:blip r:embed="rId4"/>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2523292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45A05C-3DFA-E136-F149-1B221A141545}"/>
              </a:ext>
            </a:extLst>
          </p:cNvPr>
          <p:cNvSpPr>
            <a:spLocks noGrp="1"/>
          </p:cNvSpPr>
          <p:nvPr>
            <p:ph type="title"/>
          </p:nvPr>
        </p:nvSpPr>
        <p:spPr/>
        <p:txBody>
          <a:bodyPr>
            <a:normAutofit fontScale="90000"/>
          </a:bodyPr>
          <a:lstStyle/>
          <a:p>
            <a:r>
              <a:rPr lang="it-IT" dirty="0"/>
              <a:t>Analisi dei casi di interdipendenza strategica: l’oligopolio</a:t>
            </a:r>
          </a:p>
        </p:txBody>
      </p:sp>
      <p:sp>
        <p:nvSpPr>
          <p:cNvPr id="3" name="Segnaposto contenuto 2">
            <a:extLst>
              <a:ext uri="{FF2B5EF4-FFF2-40B4-BE49-F238E27FC236}">
                <a16:creationId xmlns:a16="http://schemas.microsoft.com/office/drawing/2014/main" id="{2F3D9F52-48F6-2BD8-8A94-595C28F48DA1}"/>
              </a:ext>
            </a:extLst>
          </p:cNvPr>
          <p:cNvSpPr>
            <a:spLocks noGrp="1"/>
          </p:cNvSpPr>
          <p:nvPr>
            <p:ph idx="1"/>
          </p:nvPr>
        </p:nvSpPr>
        <p:spPr>
          <a:xfrm>
            <a:off x="1920240" y="2312276"/>
            <a:ext cx="8770571" cy="1551801"/>
          </a:xfrm>
        </p:spPr>
        <p:txBody>
          <a:bodyPr/>
          <a:lstStyle/>
          <a:p>
            <a:r>
              <a:rPr lang="it-IT" b="1" dirty="0">
                <a:solidFill>
                  <a:srgbClr val="FF0000"/>
                </a:solidFill>
              </a:rPr>
              <a:t>MODELLO DI COURNOT</a:t>
            </a:r>
          </a:p>
          <a:p>
            <a:r>
              <a:rPr lang="it-IT" dirty="0">
                <a:solidFill>
                  <a:schemeClr val="tx1"/>
                </a:solidFill>
              </a:rPr>
              <a:t>Si fonda sull’ipotesi che ogni singola impresa </a:t>
            </a:r>
            <a:r>
              <a:rPr lang="it-IT" b="1" dirty="0">
                <a:solidFill>
                  <a:schemeClr val="tx1"/>
                </a:solidFill>
              </a:rPr>
              <a:t>considera «data» la quantità offerta</a:t>
            </a:r>
            <a:r>
              <a:rPr lang="it-IT" dirty="0">
                <a:solidFill>
                  <a:schemeClr val="tx1"/>
                </a:solidFill>
              </a:rPr>
              <a:t> sul mercato </a:t>
            </a:r>
            <a:r>
              <a:rPr lang="it-IT" u="sng" dirty="0">
                <a:solidFill>
                  <a:schemeClr val="tx1"/>
                </a:solidFill>
              </a:rPr>
              <a:t>dall’impresa concorrente</a:t>
            </a:r>
            <a:r>
              <a:rPr lang="it-IT" dirty="0">
                <a:solidFill>
                  <a:schemeClr val="tx1"/>
                </a:solidFill>
              </a:rPr>
              <a:t>.</a:t>
            </a:r>
          </a:p>
        </p:txBody>
      </p:sp>
      <p:sp>
        <p:nvSpPr>
          <p:cNvPr id="4" name="Segnaposto contenuto 2">
            <a:extLst>
              <a:ext uri="{FF2B5EF4-FFF2-40B4-BE49-F238E27FC236}">
                <a16:creationId xmlns:a16="http://schemas.microsoft.com/office/drawing/2014/main" id="{3BC004C1-9364-019A-1B68-E90D835E50BA}"/>
              </a:ext>
            </a:extLst>
          </p:cNvPr>
          <p:cNvSpPr txBox="1">
            <a:spLocks/>
          </p:cNvSpPr>
          <p:nvPr/>
        </p:nvSpPr>
        <p:spPr>
          <a:xfrm>
            <a:off x="1920240" y="3744566"/>
            <a:ext cx="8770571" cy="1551801"/>
          </a:xfrm>
          <a:prstGeom prst="rect">
            <a:avLst/>
          </a:prstGeom>
        </p:spPr>
        <p:txBody>
          <a:bodyPr vert="horz" lIns="109728" tIns="109728" rIns="109728" bIns="91440" rtlCol="0">
            <a:normAutofit/>
          </a:bodyPr>
          <a:lst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it-IT" dirty="0">
                <a:solidFill>
                  <a:schemeClr val="tx1"/>
                </a:solidFill>
              </a:rPr>
              <a:t>Partiamo da una funzione di domanda generica</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D3C9FE2D-591E-CDFA-5131-9BB8AFCFD07B}"/>
                  </a:ext>
                </a:extLst>
              </p:cNvPr>
              <p:cNvSpPr txBox="1"/>
              <p:nvPr/>
            </p:nvSpPr>
            <p:spPr>
              <a:xfrm>
                <a:off x="5098025" y="4364778"/>
                <a:ext cx="217200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𝑃</m:t>
                      </m:r>
                      <m:r>
                        <a:rPr lang="it-IT" sz="2800" b="0" i="1" smtClean="0">
                          <a:latin typeface="Cambria Math" panose="02040503050406030204" pitchFamily="18" charset="0"/>
                        </a:rPr>
                        <m:t>=</m:t>
                      </m:r>
                      <m:r>
                        <a:rPr lang="it-IT" sz="2800" b="0" i="1" smtClean="0">
                          <a:latin typeface="Cambria Math" panose="02040503050406030204" pitchFamily="18" charset="0"/>
                        </a:rPr>
                        <m:t>𝑎</m:t>
                      </m:r>
                      <m:r>
                        <a:rPr lang="it-IT" sz="2800" b="0" i="1" smtClean="0">
                          <a:latin typeface="Cambria Math" panose="02040503050406030204" pitchFamily="18" charset="0"/>
                        </a:rPr>
                        <m:t>−</m:t>
                      </m:r>
                      <m:r>
                        <a:rPr lang="it-IT" sz="2800" b="0" i="1" smtClean="0">
                          <a:latin typeface="Cambria Math" panose="02040503050406030204" pitchFamily="18" charset="0"/>
                        </a:rPr>
                        <m:t>𝑏</m:t>
                      </m:r>
                      <m:r>
                        <a:rPr lang="it-IT" sz="2800" b="0" i="1" smtClean="0">
                          <a:latin typeface="Cambria Math" panose="02040503050406030204" pitchFamily="18" charset="0"/>
                          <a:ea typeface="Cambria Math" panose="02040503050406030204" pitchFamily="18" charset="0"/>
                        </a:rPr>
                        <m:t>∙</m:t>
                      </m:r>
                      <m:r>
                        <a:rPr lang="it-IT" sz="2800" b="0" i="1" smtClean="0">
                          <a:latin typeface="Cambria Math" panose="02040503050406030204" pitchFamily="18" charset="0"/>
                          <a:ea typeface="Cambria Math" panose="02040503050406030204" pitchFamily="18" charset="0"/>
                        </a:rPr>
                        <m:t>𝑄</m:t>
                      </m:r>
                    </m:oMath>
                  </m:oMathPara>
                </a14:m>
                <a:endParaRPr lang="it-IT" sz="2800" dirty="0"/>
              </a:p>
            </p:txBody>
          </p:sp>
        </mc:Choice>
        <mc:Fallback xmlns="">
          <p:sp>
            <p:nvSpPr>
              <p:cNvPr id="5" name="CasellaDiTesto 4">
                <a:extLst>
                  <a:ext uri="{FF2B5EF4-FFF2-40B4-BE49-F238E27FC236}">
                    <a16:creationId xmlns:a16="http://schemas.microsoft.com/office/drawing/2014/main" id="{D3C9FE2D-591E-CDFA-5131-9BB8AFCFD07B}"/>
                  </a:ext>
                </a:extLst>
              </p:cNvPr>
              <p:cNvSpPr txBox="1">
                <a:spLocks noRot="1" noChangeAspect="1" noMove="1" noResize="1" noEditPoints="1" noAdjustHandles="1" noChangeArrowheads="1" noChangeShapeType="1" noTextEdit="1"/>
              </p:cNvSpPr>
              <p:nvPr/>
            </p:nvSpPr>
            <p:spPr>
              <a:xfrm>
                <a:off x="5098025" y="4364778"/>
                <a:ext cx="2172005" cy="430887"/>
              </a:xfrm>
              <a:prstGeom prst="rect">
                <a:avLst/>
              </a:prstGeom>
              <a:blipFill>
                <a:blip r:embed="rId2"/>
                <a:stretch>
                  <a:fillRect l="-2241" t="-1408" r="-3361" b="-23944"/>
                </a:stretch>
              </a:blipFill>
            </p:spPr>
            <p:txBody>
              <a:bodyPr/>
              <a:lstStyle/>
              <a:p>
                <a:r>
                  <a:rPr lang="it-IT">
                    <a:noFill/>
                  </a:rPr>
                  <a:t> </a:t>
                </a:r>
              </a:p>
            </p:txBody>
          </p:sp>
        </mc:Fallback>
      </mc:AlternateContent>
      <p:sp>
        <p:nvSpPr>
          <p:cNvPr id="6" name="Segnaposto contenuto 2">
            <a:extLst>
              <a:ext uri="{FF2B5EF4-FFF2-40B4-BE49-F238E27FC236}">
                <a16:creationId xmlns:a16="http://schemas.microsoft.com/office/drawing/2014/main" id="{B39D7D7E-A88E-CC2A-75BE-986487ECD815}"/>
              </a:ext>
            </a:extLst>
          </p:cNvPr>
          <p:cNvSpPr txBox="1">
            <a:spLocks/>
          </p:cNvSpPr>
          <p:nvPr/>
        </p:nvSpPr>
        <p:spPr>
          <a:xfrm>
            <a:off x="1920240" y="4903078"/>
            <a:ext cx="8770571" cy="986446"/>
          </a:xfrm>
          <a:prstGeom prst="rect">
            <a:avLst/>
          </a:prstGeom>
        </p:spPr>
        <p:txBody>
          <a:bodyPr vert="horz" lIns="109728" tIns="109728" rIns="109728" bIns="91440" rtlCol="0">
            <a:normAutofit/>
          </a:bodyPr>
          <a:lst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it-IT" dirty="0">
                <a:solidFill>
                  <a:schemeClr val="tx1"/>
                </a:solidFill>
              </a:rPr>
              <a:t>Considerando le quantità delle singole imprese e, disaggregando, possiamo riscrivere la funzione di domanda come segue:</a:t>
            </a:r>
          </a:p>
        </p:txBody>
      </p:sp>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3603AD41-AF58-9BDE-AB08-DCB120C91ABE}"/>
                  </a:ext>
                </a:extLst>
              </p:cNvPr>
              <p:cNvSpPr txBox="1"/>
              <p:nvPr/>
            </p:nvSpPr>
            <p:spPr>
              <a:xfrm>
                <a:off x="4589510" y="5984893"/>
                <a:ext cx="343203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𝑃</m:t>
                      </m:r>
                      <m:r>
                        <a:rPr lang="it-IT" sz="2800" b="0" i="1" smtClean="0">
                          <a:latin typeface="Cambria Math" panose="02040503050406030204" pitchFamily="18" charset="0"/>
                        </a:rPr>
                        <m:t>=</m:t>
                      </m:r>
                      <m:r>
                        <a:rPr lang="it-IT" sz="2800" b="0" i="1" smtClean="0">
                          <a:latin typeface="Cambria Math" panose="02040503050406030204" pitchFamily="18" charset="0"/>
                        </a:rPr>
                        <m:t>𝑎</m:t>
                      </m:r>
                      <m:r>
                        <a:rPr lang="it-IT" sz="2800" b="0" i="1" smtClean="0">
                          <a:latin typeface="Cambria Math" panose="02040503050406030204" pitchFamily="18" charset="0"/>
                        </a:rPr>
                        <m:t>−</m:t>
                      </m:r>
                      <m:r>
                        <a:rPr lang="it-IT" sz="2800" b="0" i="1" smtClean="0">
                          <a:latin typeface="Cambria Math" panose="02040503050406030204" pitchFamily="18" charset="0"/>
                        </a:rPr>
                        <m:t>𝑏</m:t>
                      </m:r>
                      <m:r>
                        <a:rPr lang="it-IT" sz="2800" b="0" i="1" smtClean="0">
                          <a:latin typeface="Cambria Math" panose="02040503050406030204" pitchFamily="18" charset="0"/>
                          <a:ea typeface="Cambria Math" panose="02040503050406030204" pitchFamily="18" charset="0"/>
                        </a:rPr>
                        <m:t>∙</m:t>
                      </m:r>
                      <m:d>
                        <m:dPr>
                          <m:ctrlPr>
                            <a:rPr lang="it-IT" sz="2800" b="0" i="1" smtClean="0">
                              <a:latin typeface="Cambria Math" panose="02040503050406030204" pitchFamily="18" charset="0"/>
                              <a:ea typeface="Cambria Math" panose="02040503050406030204" pitchFamily="18" charset="0"/>
                            </a:rPr>
                          </m:ctrlPr>
                        </m:dPr>
                        <m:e>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𝑄</m:t>
                              </m:r>
                            </m:e>
                            <m:sub>
                              <m:r>
                                <a:rPr lang="it-IT" sz="2800" b="0" i="1" smtClean="0">
                                  <a:latin typeface="Cambria Math" panose="02040503050406030204" pitchFamily="18" charset="0"/>
                                  <a:ea typeface="Cambria Math" panose="02040503050406030204" pitchFamily="18" charset="0"/>
                                </a:rPr>
                                <m:t>1</m:t>
                              </m:r>
                            </m:sub>
                          </m:sSub>
                          <m:r>
                            <a:rPr lang="it-IT" sz="2800" b="0" i="1" smtClean="0">
                              <a:latin typeface="Cambria Math" panose="02040503050406030204" pitchFamily="18" charset="0"/>
                              <a:ea typeface="Cambria Math" panose="02040503050406030204" pitchFamily="18" charset="0"/>
                            </a:rPr>
                            <m:t>+</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𝑄</m:t>
                              </m:r>
                            </m:e>
                            <m:sub>
                              <m:r>
                                <a:rPr lang="it-IT" sz="2800" b="0" i="1" smtClean="0">
                                  <a:latin typeface="Cambria Math" panose="02040503050406030204" pitchFamily="18" charset="0"/>
                                  <a:ea typeface="Cambria Math" panose="02040503050406030204" pitchFamily="18" charset="0"/>
                                </a:rPr>
                                <m:t>2</m:t>
                              </m:r>
                            </m:sub>
                          </m:sSub>
                        </m:e>
                      </m:d>
                    </m:oMath>
                  </m:oMathPara>
                </a14:m>
                <a:endParaRPr lang="it-IT" sz="2800" dirty="0"/>
              </a:p>
            </p:txBody>
          </p:sp>
        </mc:Choice>
        <mc:Fallback xmlns="">
          <p:sp>
            <p:nvSpPr>
              <p:cNvPr id="7" name="CasellaDiTesto 6">
                <a:extLst>
                  <a:ext uri="{FF2B5EF4-FFF2-40B4-BE49-F238E27FC236}">
                    <a16:creationId xmlns:a16="http://schemas.microsoft.com/office/drawing/2014/main" id="{3603AD41-AF58-9BDE-AB08-DCB120C91ABE}"/>
                  </a:ext>
                </a:extLst>
              </p:cNvPr>
              <p:cNvSpPr txBox="1">
                <a:spLocks noRot="1" noChangeAspect="1" noMove="1" noResize="1" noEditPoints="1" noAdjustHandles="1" noChangeArrowheads="1" noChangeShapeType="1" noTextEdit="1"/>
              </p:cNvSpPr>
              <p:nvPr/>
            </p:nvSpPr>
            <p:spPr>
              <a:xfrm>
                <a:off x="4589510" y="5984893"/>
                <a:ext cx="3432030" cy="430887"/>
              </a:xfrm>
              <a:prstGeom prst="rect">
                <a:avLst/>
              </a:prstGeom>
              <a:blipFill>
                <a:blip r:embed="rId3"/>
                <a:stretch>
                  <a:fillRect l="-1243" t="-1429" b="-24286"/>
                </a:stretch>
              </a:blipFill>
            </p:spPr>
            <p:txBody>
              <a:bodyPr/>
              <a:lstStyle/>
              <a:p>
                <a:r>
                  <a:rPr lang="it-IT">
                    <a:noFill/>
                  </a:rPr>
                  <a:t> </a:t>
                </a:r>
              </a:p>
            </p:txBody>
          </p:sp>
        </mc:Fallback>
      </mc:AlternateContent>
    </p:spTree>
    <p:extLst>
      <p:ext uri="{BB962C8B-B14F-4D97-AF65-F5344CB8AC3E}">
        <p14:creationId xmlns:p14="http://schemas.microsoft.com/office/powerpoint/2010/main" val="42762857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1B5439-1798-EEE0-520E-A97E693D6502}"/>
              </a:ext>
            </a:extLst>
          </p:cNvPr>
          <p:cNvSpPr>
            <a:spLocks noGrp="1"/>
          </p:cNvSpPr>
          <p:nvPr>
            <p:ph type="title"/>
          </p:nvPr>
        </p:nvSpPr>
        <p:spPr/>
        <p:txBody>
          <a:bodyPr/>
          <a:lstStyle/>
          <a:p>
            <a:r>
              <a:rPr lang="it-IT" dirty="0"/>
              <a:t>ESERCIZIO 2</a:t>
            </a:r>
          </a:p>
        </p:txBody>
      </p:sp>
      <p:sp>
        <p:nvSpPr>
          <p:cNvPr id="4" name="Esplosione: 14 punte 3">
            <a:extLst>
              <a:ext uri="{FF2B5EF4-FFF2-40B4-BE49-F238E27FC236}">
                <a16:creationId xmlns:a16="http://schemas.microsoft.com/office/drawing/2014/main" id="{E9AD3748-78FE-B43B-84F2-7B6754B8889E}"/>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B273001A-1008-0719-FA2B-FC3E87AEF10B}"/>
                  </a:ext>
                </a:extLst>
              </p:cNvPr>
              <p:cNvSpPr txBox="1"/>
              <p:nvPr/>
            </p:nvSpPr>
            <p:spPr>
              <a:xfrm>
                <a:off x="3453805" y="2460850"/>
                <a:ext cx="4770665" cy="9681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𝑝</m:t>
                      </m:r>
                      <m:r>
                        <a:rPr lang="it-IT" sz="2800" b="0" i="1" smtClean="0">
                          <a:latin typeface="Cambria Math" panose="02040503050406030204" pitchFamily="18" charset="0"/>
                        </a:rPr>
                        <m:t>=120−</m:t>
                      </m:r>
                      <m:d>
                        <m:dPr>
                          <m:begChr m:val="["/>
                          <m:endChr m:val="]"/>
                          <m:ctrlPr>
                            <a:rPr lang="it-IT" sz="2800" i="1" smtClean="0">
                              <a:latin typeface="Cambria Math" panose="02040503050406030204" pitchFamily="18" charset="0"/>
                            </a:rPr>
                          </m:ctrlPr>
                        </m:dPr>
                        <m:e>
                          <m:sSub>
                            <m:sSubPr>
                              <m:ctrlPr>
                                <a:rPr lang="it-IT" sz="2800" i="1">
                                  <a:latin typeface="Cambria Math" panose="02040503050406030204" pitchFamily="18" charset="0"/>
                                </a:rPr>
                              </m:ctrlPr>
                            </m:sSubPr>
                            <m:e>
                              <m:r>
                                <a:rPr lang="it-IT" sz="2800" i="1">
                                  <a:latin typeface="Cambria Math" panose="02040503050406030204" pitchFamily="18" charset="0"/>
                                </a:rPr>
                                <m:t>𝑞</m:t>
                              </m:r>
                            </m:e>
                            <m:sub>
                              <m:r>
                                <a:rPr lang="it-IT" sz="2800" i="1">
                                  <a:latin typeface="Cambria Math" panose="02040503050406030204" pitchFamily="18" charset="0"/>
                                </a:rPr>
                                <m:t>𝐴</m:t>
                              </m:r>
                            </m:sub>
                          </m:sSub>
                          <m:r>
                            <a:rPr lang="it-IT" sz="2800" i="1">
                              <a:latin typeface="Cambria Math" panose="02040503050406030204" pitchFamily="18" charset="0"/>
                            </a:rPr>
                            <m:t>+</m:t>
                          </m:r>
                          <m:d>
                            <m:dPr>
                              <m:ctrlPr>
                                <a:rPr lang="it-IT" sz="2800" i="1">
                                  <a:latin typeface="Cambria Math" panose="02040503050406030204" pitchFamily="18" charset="0"/>
                                </a:rPr>
                              </m:ctrlPr>
                            </m:dPr>
                            <m:e>
                              <m:r>
                                <a:rPr lang="it-IT" sz="2800" i="1">
                                  <a:latin typeface="Cambria Math" panose="02040503050406030204" pitchFamily="18" charset="0"/>
                                </a:rPr>
                                <m:t>15+</m:t>
                              </m:r>
                              <m:f>
                                <m:fPr>
                                  <m:ctrlPr>
                                    <a:rPr lang="it-IT" sz="2800" i="1">
                                      <a:latin typeface="Cambria Math" panose="02040503050406030204" pitchFamily="18" charset="0"/>
                                    </a:rPr>
                                  </m:ctrlPr>
                                </m:fPr>
                                <m:num>
                                  <m:r>
                                    <a:rPr lang="it-IT" sz="2800" i="1">
                                      <a:latin typeface="Cambria Math" panose="02040503050406030204" pitchFamily="18" charset="0"/>
                                    </a:rPr>
                                    <m:t>1</m:t>
                                  </m:r>
                                </m:num>
                                <m:den>
                                  <m:r>
                                    <a:rPr lang="it-IT" sz="2800" i="1">
                                      <a:latin typeface="Cambria Math" panose="02040503050406030204" pitchFamily="18" charset="0"/>
                                    </a:rPr>
                                    <m:t>2</m:t>
                                  </m:r>
                                </m:den>
                              </m:f>
                              <m:sSub>
                                <m:sSubPr>
                                  <m:ctrlPr>
                                    <a:rPr lang="it-IT" sz="2800" i="1">
                                      <a:latin typeface="Cambria Math" panose="02040503050406030204" pitchFamily="18" charset="0"/>
                                    </a:rPr>
                                  </m:ctrlPr>
                                </m:sSubPr>
                                <m:e>
                                  <m:r>
                                    <a:rPr lang="it-IT" sz="2800" i="1">
                                      <a:latin typeface="Cambria Math" panose="02040503050406030204" pitchFamily="18" charset="0"/>
                                    </a:rPr>
                                    <m:t>𝑞</m:t>
                                  </m:r>
                                </m:e>
                                <m:sub>
                                  <m:r>
                                    <a:rPr lang="it-IT" sz="2800" i="1">
                                      <a:latin typeface="Cambria Math" panose="02040503050406030204" pitchFamily="18" charset="0"/>
                                    </a:rPr>
                                    <m:t>𝐴</m:t>
                                  </m:r>
                                </m:sub>
                              </m:sSub>
                            </m:e>
                          </m:d>
                        </m:e>
                      </m:d>
                    </m:oMath>
                  </m:oMathPara>
                </a14:m>
                <a:endParaRPr lang="it-IT" sz="2800" dirty="0"/>
              </a:p>
            </p:txBody>
          </p:sp>
        </mc:Choice>
        <mc:Fallback xmlns="">
          <p:sp>
            <p:nvSpPr>
              <p:cNvPr id="7" name="CasellaDiTesto 6">
                <a:extLst>
                  <a:ext uri="{FF2B5EF4-FFF2-40B4-BE49-F238E27FC236}">
                    <a16:creationId xmlns:a16="http://schemas.microsoft.com/office/drawing/2014/main" id="{B273001A-1008-0719-FA2B-FC3E87AEF10B}"/>
                  </a:ext>
                </a:extLst>
              </p:cNvPr>
              <p:cNvSpPr txBox="1">
                <a:spLocks noRot="1" noChangeAspect="1" noMove="1" noResize="1" noEditPoints="1" noAdjustHandles="1" noChangeArrowheads="1" noChangeShapeType="1" noTextEdit="1"/>
              </p:cNvSpPr>
              <p:nvPr/>
            </p:nvSpPr>
            <p:spPr>
              <a:xfrm>
                <a:off x="3453805" y="2460850"/>
                <a:ext cx="4770665" cy="968150"/>
              </a:xfrm>
              <a:prstGeom prst="rect">
                <a:avLst/>
              </a:prstGeom>
              <a:blipFill>
                <a:blip r:embed="rId2"/>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0" name="CasellaDiTesto 9">
                <a:extLst>
                  <a:ext uri="{FF2B5EF4-FFF2-40B4-BE49-F238E27FC236}">
                    <a16:creationId xmlns:a16="http://schemas.microsoft.com/office/drawing/2014/main" id="{88F7CF28-0FE7-FB8F-6D0A-6D47438C09BE}"/>
                  </a:ext>
                </a:extLst>
              </p:cNvPr>
              <p:cNvSpPr txBox="1"/>
              <p:nvPr/>
            </p:nvSpPr>
            <p:spPr>
              <a:xfrm>
                <a:off x="4612391" y="3639069"/>
                <a:ext cx="2453492" cy="80663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𝑝</m:t>
                      </m:r>
                      <m:r>
                        <a:rPr lang="it-IT" sz="2800" b="0" i="1" smtClean="0">
                          <a:latin typeface="Cambria Math" panose="02040503050406030204" pitchFamily="18" charset="0"/>
                        </a:rPr>
                        <m:t>=105−</m:t>
                      </m:r>
                      <m:f>
                        <m:fPr>
                          <m:ctrlPr>
                            <a:rPr lang="it-IT" sz="2800" i="1">
                              <a:latin typeface="Cambria Math" panose="02040503050406030204" pitchFamily="18" charset="0"/>
                            </a:rPr>
                          </m:ctrlPr>
                        </m:fPr>
                        <m:num>
                          <m:r>
                            <a:rPr lang="it-IT" sz="2800" i="1">
                              <a:latin typeface="Cambria Math" panose="02040503050406030204" pitchFamily="18" charset="0"/>
                            </a:rPr>
                            <m:t>1</m:t>
                          </m:r>
                        </m:num>
                        <m:den>
                          <m:r>
                            <a:rPr lang="it-IT" sz="2800" i="1">
                              <a:latin typeface="Cambria Math" panose="02040503050406030204" pitchFamily="18" charset="0"/>
                            </a:rPr>
                            <m:t>2</m:t>
                          </m:r>
                        </m:den>
                      </m:f>
                      <m:sSub>
                        <m:sSubPr>
                          <m:ctrlPr>
                            <a:rPr lang="it-IT" sz="2800" i="1">
                              <a:latin typeface="Cambria Math" panose="02040503050406030204" pitchFamily="18" charset="0"/>
                            </a:rPr>
                          </m:ctrlPr>
                        </m:sSubPr>
                        <m:e>
                          <m:r>
                            <a:rPr lang="it-IT" sz="2800" i="1">
                              <a:latin typeface="Cambria Math" panose="02040503050406030204" pitchFamily="18" charset="0"/>
                            </a:rPr>
                            <m:t>𝑞</m:t>
                          </m:r>
                        </m:e>
                        <m:sub>
                          <m:r>
                            <a:rPr lang="it-IT" sz="2800" i="1">
                              <a:latin typeface="Cambria Math" panose="02040503050406030204" pitchFamily="18" charset="0"/>
                            </a:rPr>
                            <m:t>𝐴</m:t>
                          </m:r>
                        </m:sub>
                      </m:sSub>
                    </m:oMath>
                  </m:oMathPara>
                </a14:m>
                <a:endParaRPr lang="it-IT" sz="2800" dirty="0"/>
              </a:p>
            </p:txBody>
          </p:sp>
        </mc:Choice>
        <mc:Fallback xmlns="">
          <p:sp>
            <p:nvSpPr>
              <p:cNvPr id="10" name="CasellaDiTesto 9">
                <a:extLst>
                  <a:ext uri="{FF2B5EF4-FFF2-40B4-BE49-F238E27FC236}">
                    <a16:creationId xmlns:a16="http://schemas.microsoft.com/office/drawing/2014/main" id="{88F7CF28-0FE7-FB8F-6D0A-6D47438C09BE}"/>
                  </a:ext>
                </a:extLst>
              </p:cNvPr>
              <p:cNvSpPr txBox="1">
                <a:spLocks noRot="1" noChangeAspect="1" noMove="1" noResize="1" noEditPoints="1" noAdjustHandles="1" noChangeArrowheads="1" noChangeShapeType="1" noTextEdit="1"/>
              </p:cNvSpPr>
              <p:nvPr/>
            </p:nvSpPr>
            <p:spPr>
              <a:xfrm>
                <a:off x="4612391" y="3639069"/>
                <a:ext cx="2453492" cy="806631"/>
              </a:xfrm>
              <a:prstGeom prst="rect">
                <a:avLst/>
              </a:prstGeom>
              <a:blipFill>
                <a:blip r:embed="rId3"/>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1" name="CasellaDiTesto 10">
                <a:extLst>
                  <a:ext uri="{FF2B5EF4-FFF2-40B4-BE49-F238E27FC236}">
                    <a16:creationId xmlns:a16="http://schemas.microsoft.com/office/drawing/2014/main" id="{858B76A4-BCF0-FF46-E83F-C46D55E2895C}"/>
                  </a:ext>
                </a:extLst>
              </p:cNvPr>
              <p:cNvSpPr txBox="1"/>
              <p:nvPr/>
            </p:nvSpPr>
            <p:spPr>
              <a:xfrm>
                <a:off x="2549882" y="5462401"/>
                <a:ext cx="6920164" cy="12422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𝑀𝑅</m:t>
                      </m:r>
                      <m:r>
                        <a:rPr lang="it-IT" sz="2800" b="0" i="1" smtClean="0">
                          <a:latin typeface="Cambria Math" panose="02040503050406030204" pitchFamily="18" charset="0"/>
                        </a:rPr>
                        <m:t>=</m:t>
                      </m:r>
                      <m:f>
                        <m:fPr>
                          <m:ctrlPr>
                            <a:rPr lang="it-IT" sz="2800" b="0" i="1" smtClean="0">
                              <a:latin typeface="Cambria Math" panose="02040503050406030204" pitchFamily="18" charset="0"/>
                            </a:rPr>
                          </m:ctrlPr>
                        </m:fPr>
                        <m:num>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𝑑𝑇𝑅</m:t>
                              </m:r>
                            </m:e>
                            <m:sub>
                              <m:r>
                                <a:rPr lang="it-IT" sz="2800" b="0" i="1" smtClean="0">
                                  <a:latin typeface="Cambria Math" panose="02040503050406030204" pitchFamily="18" charset="0"/>
                                </a:rPr>
                                <m:t>𝐴</m:t>
                              </m:r>
                            </m:sub>
                          </m:sSub>
                        </m:num>
                        <m:den>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𝑑𝑞</m:t>
                              </m:r>
                            </m:e>
                            <m:sub>
                              <m:r>
                                <a:rPr lang="it-IT" sz="2800" b="0" i="1" smtClean="0">
                                  <a:latin typeface="Cambria Math" panose="02040503050406030204" pitchFamily="18" charset="0"/>
                                </a:rPr>
                                <m:t>𝐴</m:t>
                              </m:r>
                            </m:sub>
                          </m:sSub>
                        </m:den>
                      </m:f>
                      <m:r>
                        <a:rPr lang="it-IT" sz="2800" b="0" i="1" smtClean="0">
                          <a:latin typeface="Cambria Math" panose="02040503050406030204" pitchFamily="18" charset="0"/>
                          <a:ea typeface="Cambria Math" panose="02040503050406030204" pitchFamily="18" charset="0"/>
                        </a:rPr>
                        <m:t>⇒</m:t>
                      </m:r>
                      <m:f>
                        <m:fPr>
                          <m:ctrlPr>
                            <a:rPr lang="it-IT" sz="2800" b="0" i="1" smtClean="0">
                              <a:latin typeface="Cambria Math" panose="02040503050406030204" pitchFamily="18" charset="0"/>
                              <a:ea typeface="Cambria Math" panose="02040503050406030204" pitchFamily="18" charset="0"/>
                            </a:rPr>
                          </m:ctrlPr>
                        </m:fPr>
                        <m:num>
                          <m:r>
                            <a:rPr lang="it-IT" sz="2800" b="0" i="1" smtClean="0">
                              <a:latin typeface="Cambria Math" panose="02040503050406030204" pitchFamily="18" charset="0"/>
                              <a:ea typeface="Cambria Math" panose="02040503050406030204" pitchFamily="18" charset="0"/>
                            </a:rPr>
                            <m:t>𝑑</m:t>
                          </m:r>
                          <m:d>
                            <m:dPr>
                              <m:begChr m:val="["/>
                              <m:endChr m:val="]"/>
                              <m:ctrlPr>
                                <a:rPr lang="it-IT" sz="2800" b="0" i="1" smtClean="0">
                                  <a:latin typeface="Cambria Math" panose="02040503050406030204" pitchFamily="18" charset="0"/>
                                  <a:ea typeface="Cambria Math" panose="02040503050406030204" pitchFamily="18" charset="0"/>
                                </a:rPr>
                              </m:ctrlPr>
                            </m:dPr>
                            <m:e>
                              <m:r>
                                <a:rPr lang="it-IT" sz="2800" b="0" i="1" smtClean="0">
                                  <a:latin typeface="Cambria Math" panose="02040503050406030204" pitchFamily="18" charset="0"/>
                                  <a:ea typeface="Cambria Math" panose="02040503050406030204" pitchFamily="18" charset="0"/>
                                </a:rPr>
                                <m:t>150</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𝐴</m:t>
                                  </m:r>
                                </m:sub>
                              </m:sSub>
                              <m:r>
                                <a:rPr lang="it-IT" sz="2800" b="0" i="1" smtClean="0">
                                  <a:latin typeface="Cambria Math" panose="02040503050406030204" pitchFamily="18" charset="0"/>
                                  <a:ea typeface="Cambria Math" panose="02040503050406030204" pitchFamily="18" charset="0"/>
                                </a:rPr>
                                <m:t>−</m:t>
                              </m:r>
                              <m:f>
                                <m:fPr>
                                  <m:ctrlPr>
                                    <a:rPr lang="it-IT" sz="2800" i="1">
                                      <a:latin typeface="Cambria Math" panose="02040503050406030204" pitchFamily="18" charset="0"/>
                                      <a:ea typeface="Cambria Math" panose="02040503050406030204" pitchFamily="18" charset="0"/>
                                    </a:rPr>
                                  </m:ctrlPr>
                                </m:fPr>
                                <m:num>
                                  <m:r>
                                    <a:rPr lang="it-IT" sz="2800" b="0" i="1" smtClean="0">
                                      <a:latin typeface="Cambria Math" panose="02040503050406030204" pitchFamily="18" charset="0"/>
                                      <a:ea typeface="Cambria Math" panose="02040503050406030204" pitchFamily="18" charset="0"/>
                                    </a:rPr>
                                    <m:t>1</m:t>
                                  </m:r>
                                </m:num>
                                <m:den>
                                  <m:r>
                                    <a:rPr lang="it-IT" sz="2800" b="0" i="1" smtClean="0">
                                      <a:latin typeface="Cambria Math" panose="02040503050406030204" pitchFamily="18" charset="0"/>
                                      <a:ea typeface="Cambria Math" panose="02040503050406030204" pitchFamily="18" charset="0"/>
                                    </a:rPr>
                                    <m:t>2</m:t>
                                  </m:r>
                                </m:den>
                              </m:f>
                              <m:sSubSup>
                                <m:sSubSupPr>
                                  <m:ctrlPr>
                                    <a:rPr lang="it-IT" sz="2800" i="1" smtClean="0">
                                      <a:latin typeface="Cambria Math" panose="02040503050406030204" pitchFamily="18" charset="0"/>
                                      <a:ea typeface="Cambria Math" panose="02040503050406030204" pitchFamily="18" charset="0"/>
                                    </a:rPr>
                                  </m:ctrlPr>
                                </m:sSubSup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𝐴</m:t>
                                  </m:r>
                                </m:sub>
                                <m:sup>
                                  <m:r>
                                    <a:rPr lang="it-IT" sz="2800" b="0" i="1" smtClean="0">
                                      <a:latin typeface="Cambria Math" panose="02040503050406030204" pitchFamily="18" charset="0"/>
                                      <a:ea typeface="Cambria Math" panose="02040503050406030204" pitchFamily="18" charset="0"/>
                                    </a:rPr>
                                    <m:t>2</m:t>
                                  </m:r>
                                </m:sup>
                              </m:sSubSup>
                            </m:e>
                          </m:d>
                        </m:num>
                        <m:den>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𝑑𝑞</m:t>
                              </m:r>
                            </m:e>
                            <m:sub>
                              <m:r>
                                <a:rPr lang="it-IT" sz="2800" b="0" i="1" smtClean="0">
                                  <a:latin typeface="Cambria Math" panose="02040503050406030204" pitchFamily="18" charset="0"/>
                                  <a:ea typeface="Cambria Math" panose="02040503050406030204" pitchFamily="18" charset="0"/>
                                </a:rPr>
                                <m:t>𝐴</m:t>
                              </m:r>
                            </m:sub>
                          </m:sSub>
                        </m:den>
                      </m:f>
                      <m:r>
                        <a:rPr lang="it-IT" sz="2800" b="0" i="1" smtClean="0">
                          <a:latin typeface="Cambria Math" panose="02040503050406030204" pitchFamily="18" charset="0"/>
                          <a:ea typeface="Cambria Math" panose="02040503050406030204" pitchFamily="18" charset="0"/>
                        </a:rPr>
                        <m:t>=105−</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𝑞</m:t>
                          </m:r>
                        </m:e>
                        <m:sub>
                          <m:r>
                            <a:rPr lang="it-IT" sz="2800" b="0" i="1" smtClean="0">
                              <a:latin typeface="Cambria Math" panose="02040503050406030204" pitchFamily="18" charset="0"/>
                              <a:ea typeface="Cambria Math" panose="02040503050406030204" pitchFamily="18" charset="0"/>
                            </a:rPr>
                            <m:t>𝐴</m:t>
                          </m:r>
                        </m:sub>
                      </m:sSub>
                    </m:oMath>
                  </m:oMathPara>
                </a14:m>
                <a:endParaRPr lang="it-IT" sz="2800" dirty="0"/>
              </a:p>
            </p:txBody>
          </p:sp>
        </mc:Choice>
        <mc:Fallback xmlns="">
          <p:sp>
            <p:nvSpPr>
              <p:cNvPr id="11" name="CasellaDiTesto 10">
                <a:extLst>
                  <a:ext uri="{FF2B5EF4-FFF2-40B4-BE49-F238E27FC236}">
                    <a16:creationId xmlns:a16="http://schemas.microsoft.com/office/drawing/2014/main" id="{858B76A4-BCF0-FF46-E83F-C46D55E2895C}"/>
                  </a:ext>
                </a:extLst>
              </p:cNvPr>
              <p:cNvSpPr txBox="1">
                <a:spLocks noRot="1" noChangeAspect="1" noMove="1" noResize="1" noEditPoints="1" noAdjustHandles="1" noChangeArrowheads="1" noChangeShapeType="1" noTextEdit="1"/>
              </p:cNvSpPr>
              <p:nvPr/>
            </p:nvSpPr>
            <p:spPr>
              <a:xfrm>
                <a:off x="2549882" y="5462401"/>
                <a:ext cx="6920164" cy="1242263"/>
              </a:xfrm>
              <a:prstGeom prst="rect">
                <a:avLst/>
              </a:prstGeom>
              <a:blipFill>
                <a:blip r:embed="rId4"/>
                <a:stretch>
                  <a:fillRect/>
                </a:stretch>
              </a:blipFill>
            </p:spPr>
            <p:txBody>
              <a:bodyPr/>
              <a:lstStyle/>
              <a:p>
                <a:r>
                  <a:rPr lang="it-IT">
                    <a:noFill/>
                  </a:rPr>
                  <a:t> </a:t>
                </a:r>
              </a:p>
            </p:txBody>
          </p:sp>
        </mc:Fallback>
      </mc:AlternateContent>
      <p:sp>
        <p:nvSpPr>
          <p:cNvPr id="12" name="CasellaDiTesto 11">
            <a:extLst>
              <a:ext uri="{FF2B5EF4-FFF2-40B4-BE49-F238E27FC236}">
                <a16:creationId xmlns:a16="http://schemas.microsoft.com/office/drawing/2014/main" id="{B71C0805-E019-2843-C108-A3A493710095}"/>
              </a:ext>
            </a:extLst>
          </p:cNvPr>
          <p:cNvSpPr txBox="1"/>
          <p:nvPr/>
        </p:nvSpPr>
        <p:spPr>
          <a:xfrm>
            <a:off x="1740310" y="4701180"/>
            <a:ext cx="6115664" cy="369332"/>
          </a:xfrm>
          <a:prstGeom prst="rect">
            <a:avLst/>
          </a:prstGeom>
          <a:noFill/>
        </p:spPr>
        <p:txBody>
          <a:bodyPr wrap="square" rtlCol="0">
            <a:spAutoFit/>
          </a:bodyPr>
          <a:lstStyle/>
          <a:p>
            <a:r>
              <a:rPr lang="it-IT" dirty="0"/>
              <a:t>I ricavi marginali dell’impresa A sono:</a:t>
            </a:r>
          </a:p>
        </p:txBody>
      </p:sp>
    </p:spTree>
    <p:extLst>
      <p:ext uri="{BB962C8B-B14F-4D97-AF65-F5344CB8AC3E}">
        <p14:creationId xmlns:p14="http://schemas.microsoft.com/office/powerpoint/2010/main" val="23194736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1E656B-B4E1-D5B6-F099-47321BF83FE8}"/>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452E74EA-BB81-3FB1-A380-45B4326083F2}"/>
              </a:ext>
            </a:extLst>
          </p:cNvPr>
          <p:cNvSpPr>
            <a:spLocks noGrp="1"/>
          </p:cNvSpPr>
          <p:nvPr>
            <p:ph idx="1"/>
          </p:nvPr>
        </p:nvSpPr>
        <p:spPr>
          <a:xfrm>
            <a:off x="1920240" y="2312276"/>
            <a:ext cx="8770571" cy="1227337"/>
          </a:xfrm>
        </p:spPr>
        <p:txBody>
          <a:bodyPr/>
          <a:lstStyle/>
          <a:p>
            <a:r>
              <a:rPr lang="it-IT" dirty="0"/>
              <a:t>Imponiamo la relazione di massimo profitto, ovvero l’uguaglianza tra i ricavi marginali e i costi marginali ed avremo:</a:t>
            </a:r>
          </a:p>
        </p:txBody>
      </p:sp>
      <p:sp>
        <p:nvSpPr>
          <p:cNvPr id="4" name="Esplosione: 14 punte 3">
            <a:extLst>
              <a:ext uri="{FF2B5EF4-FFF2-40B4-BE49-F238E27FC236}">
                <a16:creationId xmlns:a16="http://schemas.microsoft.com/office/drawing/2014/main" id="{08356F69-7508-9C93-E2EF-205B559FDAEC}"/>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C51A1DC3-C837-9CC1-DE91-01D464E222E3}"/>
                  </a:ext>
                </a:extLst>
              </p:cNvPr>
              <p:cNvSpPr txBox="1"/>
              <p:nvPr/>
            </p:nvSpPr>
            <p:spPr>
              <a:xfrm>
                <a:off x="4812891" y="3848956"/>
                <a:ext cx="2135265" cy="430887"/>
              </a:xfrm>
              <a:prstGeom prst="rect">
                <a:avLst/>
              </a:prstGeom>
              <a:noFill/>
            </p:spPr>
            <p:txBody>
              <a:bodyPr wrap="none" lIns="0" tIns="0" rIns="0" bIns="0" rtlCol="0">
                <a:spAutoFit/>
              </a:bodyPr>
              <a:lstStyle/>
              <a:p>
                <a14:m>
                  <m:oMath xmlns:m="http://schemas.openxmlformats.org/officeDocument/2006/math">
                    <m:r>
                      <a:rPr lang="it-IT" sz="2800" i="1">
                        <a:latin typeface="Cambria Math" panose="02040503050406030204" pitchFamily="18" charset="0"/>
                        <a:ea typeface="Cambria Math" panose="02040503050406030204" pitchFamily="18" charset="0"/>
                      </a:rPr>
                      <m:t>105−</m:t>
                    </m:r>
                    <m:sSub>
                      <m:sSubPr>
                        <m:ctrlPr>
                          <a:rPr lang="it-IT" sz="2800" i="1">
                            <a:latin typeface="Cambria Math" panose="02040503050406030204" pitchFamily="18" charset="0"/>
                            <a:ea typeface="Cambria Math" panose="02040503050406030204" pitchFamily="18" charset="0"/>
                          </a:rPr>
                        </m:ctrlPr>
                      </m:sSubPr>
                      <m:e>
                        <m:r>
                          <a:rPr lang="it-IT" sz="2800" i="1">
                            <a:latin typeface="Cambria Math" panose="02040503050406030204" pitchFamily="18" charset="0"/>
                            <a:ea typeface="Cambria Math" panose="02040503050406030204" pitchFamily="18" charset="0"/>
                          </a:rPr>
                          <m:t>𝑞</m:t>
                        </m:r>
                      </m:e>
                      <m:sub>
                        <m:r>
                          <a:rPr lang="it-IT" sz="2800" i="1">
                            <a:latin typeface="Cambria Math" panose="02040503050406030204" pitchFamily="18" charset="0"/>
                            <a:ea typeface="Cambria Math" panose="02040503050406030204" pitchFamily="18" charset="0"/>
                          </a:rPr>
                          <m:t>𝐴</m:t>
                        </m:r>
                      </m:sub>
                    </m:sSub>
                  </m:oMath>
                </a14:m>
                <a:r>
                  <a:rPr lang="it-IT" sz="2800" dirty="0"/>
                  <a:t>=90</a:t>
                </a:r>
              </a:p>
            </p:txBody>
          </p:sp>
        </mc:Choice>
        <mc:Fallback xmlns="">
          <p:sp>
            <p:nvSpPr>
              <p:cNvPr id="5" name="CasellaDiTesto 4">
                <a:extLst>
                  <a:ext uri="{FF2B5EF4-FFF2-40B4-BE49-F238E27FC236}">
                    <a16:creationId xmlns:a16="http://schemas.microsoft.com/office/drawing/2014/main" id="{C51A1DC3-C837-9CC1-DE91-01D464E222E3}"/>
                  </a:ext>
                </a:extLst>
              </p:cNvPr>
              <p:cNvSpPr txBox="1">
                <a:spLocks noRot="1" noChangeAspect="1" noMove="1" noResize="1" noEditPoints="1" noAdjustHandles="1" noChangeArrowheads="1" noChangeShapeType="1" noTextEdit="1"/>
              </p:cNvSpPr>
              <p:nvPr/>
            </p:nvSpPr>
            <p:spPr>
              <a:xfrm>
                <a:off x="4812891" y="3848956"/>
                <a:ext cx="2135265" cy="430887"/>
              </a:xfrm>
              <a:prstGeom prst="rect">
                <a:avLst/>
              </a:prstGeom>
              <a:blipFill>
                <a:blip r:embed="rId2"/>
                <a:stretch>
                  <a:fillRect l="-6000" t="-22535" r="-9143" b="-52113"/>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07761B01-37E6-D0A9-B18F-DCE8A1965AED}"/>
                  </a:ext>
                </a:extLst>
              </p:cNvPr>
              <p:cNvSpPr txBox="1"/>
              <p:nvPr/>
            </p:nvSpPr>
            <p:spPr>
              <a:xfrm>
                <a:off x="5413922" y="4787938"/>
                <a:ext cx="1364156" cy="44460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800" i="1" smtClean="0">
                              <a:latin typeface="Cambria Math" panose="02040503050406030204" pitchFamily="18" charset="0"/>
                            </a:rPr>
                          </m:ctrlPr>
                        </m:sSubSupPr>
                        <m:e>
                          <m:r>
                            <a:rPr lang="it-IT" sz="2800" b="0" i="1" smtClean="0">
                              <a:latin typeface="Cambria Math" panose="02040503050406030204" pitchFamily="18" charset="0"/>
                            </a:rPr>
                            <m:t>𝑞</m:t>
                          </m:r>
                        </m:e>
                        <m:sub>
                          <m:r>
                            <a:rPr lang="it-IT" sz="2800" b="0" i="1" smtClean="0">
                              <a:latin typeface="Cambria Math" panose="02040503050406030204" pitchFamily="18" charset="0"/>
                            </a:rPr>
                            <m:t>𝐴</m:t>
                          </m:r>
                        </m:sub>
                        <m:sup>
                          <m:r>
                            <a:rPr lang="it-IT" sz="2800" b="0" i="1" smtClean="0">
                              <a:latin typeface="Cambria Math" panose="02040503050406030204" pitchFamily="18" charset="0"/>
                            </a:rPr>
                            <m:t>𝑆</m:t>
                          </m:r>
                        </m:sup>
                      </m:sSubSup>
                      <m:r>
                        <a:rPr lang="it-IT" sz="2800" b="0" i="1" smtClean="0">
                          <a:latin typeface="Cambria Math" panose="02040503050406030204" pitchFamily="18" charset="0"/>
                        </a:rPr>
                        <m:t>=15</m:t>
                      </m:r>
                    </m:oMath>
                  </m:oMathPara>
                </a14:m>
                <a:endParaRPr lang="it-IT" sz="2800" dirty="0"/>
              </a:p>
            </p:txBody>
          </p:sp>
        </mc:Choice>
        <mc:Fallback xmlns="">
          <p:sp>
            <p:nvSpPr>
              <p:cNvPr id="6" name="CasellaDiTesto 5">
                <a:extLst>
                  <a:ext uri="{FF2B5EF4-FFF2-40B4-BE49-F238E27FC236}">
                    <a16:creationId xmlns:a16="http://schemas.microsoft.com/office/drawing/2014/main" id="{07761B01-37E6-D0A9-B18F-DCE8A1965AED}"/>
                  </a:ext>
                </a:extLst>
              </p:cNvPr>
              <p:cNvSpPr txBox="1">
                <a:spLocks noRot="1" noChangeAspect="1" noMove="1" noResize="1" noEditPoints="1" noAdjustHandles="1" noChangeArrowheads="1" noChangeShapeType="1" noTextEdit="1"/>
              </p:cNvSpPr>
              <p:nvPr/>
            </p:nvSpPr>
            <p:spPr>
              <a:xfrm>
                <a:off x="5413922" y="4787938"/>
                <a:ext cx="1364156" cy="444609"/>
              </a:xfrm>
              <a:prstGeom prst="rect">
                <a:avLst/>
              </a:prstGeom>
              <a:blipFill>
                <a:blip r:embed="rId3"/>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4720335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79EBDD-4A84-6A1F-FDA6-57B672F62CAE}"/>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67840453-CE3A-5BCA-BFD5-B6408C381217}"/>
              </a:ext>
            </a:extLst>
          </p:cNvPr>
          <p:cNvSpPr>
            <a:spLocks noGrp="1"/>
          </p:cNvSpPr>
          <p:nvPr>
            <p:ph idx="1"/>
          </p:nvPr>
        </p:nvSpPr>
        <p:spPr>
          <a:xfrm>
            <a:off x="1920240" y="2312276"/>
            <a:ext cx="8770571" cy="1640292"/>
          </a:xfrm>
        </p:spPr>
        <p:txBody>
          <a:bodyPr>
            <a:normAutofit lnSpcReduction="10000"/>
          </a:bodyPr>
          <a:lstStyle/>
          <a:p>
            <a:r>
              <a:rPr lang="it-IT" dirty="0"/>
              <a:t>L’impresa B reagisce alla decisione dell’impresa A producendo in corrispondenza della sua funzione di reazione che gli garantisce il massimo profitto «data» la scelta dell’impresa A. Quindi avremo:</a:t>
            </a:r>
          </a:p>
        </p:txBody>
      </p:sp>
      <p:sp>
        <p:nvSpPr>
          <p:cNvPr id="4" name="Esplosione: 14 punte 3">
            <a:extLst>
              <a:ext uri="{FF2B5EF4-FFF2-40B4-BE49-F238E27FC236}">
                <a16:creationId xmlns:a16="http://schemas.microsoft.com/office/drawing/2014/main" id="{3167B8F5-F9A2-DAC9-F6BE-D05C875D2AC0}"/>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9" name="CasellaDiTesto 8">
                <a:extLst>
                  <a:ext uri="{FF2B5EF4-FFF2-40B4-BE49-F238E27FC236}">
                    <a16:creationId xmlns:a16="http://schemas.microsoft.com/office/drawing/2014/main" id="{FC9FDCA0-D955-C7A1-DE2E-18CD092F7514}"/>
                  </a:ext>
                </a:extLst>
              </p:cNvPr>
              <p:cNvSpPr txBox="1"/>
              <p:nvPr/>
            </p:nvSpPr>
            <p:spPr>
              <a:xfrm>
                <a:off x="2610465" y="4510067"/>
                <a:ext cx="2866103" cy="89896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𝑞</m:t>
                          </m:r>
                        </m:e>
                        <m:sub>
                          <m:r>
                            <a:rPr lang="it-IT" sz="2800" b="0" i="1" smtClean="0">
                              <a:latin typeface="Cambria Math" panose="02040503050406030204" pitchFamily="18" charset="0"/>
                            </a:rPr>
                            <m:t>𝐵</m:t>
                          </m:r>
                        </m:sub>
                      </m:sSub>
                      <m:r>
                        <a:rPr lang="it-IT" sz="2800" b="0" i="1" smtClean="0">
                          <a:latin typeface="Cambria Math" panose="02040503050406030204" pitchFamily="18" charset="0"/>
                        </a:rPr>
                        <m:t>=15−</m:t>
                      </m:r>
                      <m:f>
                        <m:fPr>
                          <m:ctrlPr>
                            <a:rPr lang="it-IT" sz="2800" b="0" i="1" smtClean="0">
                              <a:latin typeface="Cambria Math" panose="02040503050406030204" pitchFamily="18" charset="0"/>
                            </a:rPr>
                          </m:ctrlPr>
                        </m:fPr>
                        <m:num>
                          <m:r>
                            <a:rPr lang="it-IT" sz="2800" b="0" i="1" smtClean="0">
                              <a:latin typeface="Cambria Math" panose="02040503050406030204" pitchFamily="18" charset="0"/>
                            </a:rPr>
                            <m:t>1</m:t>
                          </m:r>
                        </m:num>
                        <m:den>
                          <m:r>
                            <a:rPr lang="it-IT" sz="2800" b="0" i="1" smtClean="0">
                              <a:latin typeface="Cambria Math" panose="02040503050406030204" pitchFamily="18" charset="0"/>
                            </a:rPr>
                            <m:t>2</m:t>
                          </m:r>
                        </m:den>
                      </m:f>
                      <m:r>
                        <a:rPr lang="it-IT" sz="2800" b="0" i="1" smtClean="0">
                          <a:latin typeface="Cambria Math" panose="02040503050406030204" pitchFamily="18" charset="0"/>
                        </a:rPr>
                        <m:t>(15)</m:t>
                      </m:r>
                    </m:oMath>
                  </m:oMathPara>
                </a14:m>
                <a:endParaRPr lang="it-IT" sz="2800" dirty="0"/>
              </a:p>
            </p:txBody>
          </p:sp>
        </mc:Choice>
        <mc:Fallback xmlns="">
          <p:sp>
            <p:nvSpPr>
              <p:cNvPr id="9" name="CasellaDiTesto 8">
                <a:extLst>
                  <a:ext uri="{FF2B5EF4-FFF2-40B4-BE49-F238E27FC236}">
                    <a16:creationId xmlns:a16="http://schemas.microsoft.com/office/drawing/2014/main" id="{FC9FDCA0-D955-C7A1-DE2E-18CD092F7514}"/>
                  </a:ext>
                </a:extLst>
              </p:cNvPr>
              <p:cNvSpPr txBox="1">
                <a:spLocks noRot="1" noChangeAspect="1" noMove="1" noResize="1" noEditPoints="1" noAdjustHandles="1" noChangeArrowheads="1" noChangeShapeType="1" noTextEdit="1"/>
              </p:cNvSpPr>
              <p:nvPr/>
            </p:nvSpPr>
            <p:spPr>
              <a:xfrm>
                <a:off x="2610465" y="4510067"/>
                <a:ext cx="2866103" cy="898964"/>
              </a:xfrm>
              <a:prstGeom prst="rect">
                <a:avLst/>
              </a:prstGeom>
              <a:blipFill>
                <a:blip r:embed="rId2"/>
                <a:stretch>
                  <a:fillRect/>
                </a:stretch>
              </a:blipFill>
            </p:spPr>
            <p:txBody>
              <a:bodyPr/>
              <a:lstStyle/>
              <a:p>
                <a:r>
                  <a:rPr lang="it-IT">
                    <a:noFill/>
                  </a:rPr>
                  <a:t> </a:t>
                </a:r>
              </a:p>
            </p:txBody>
          </p:sp>
        </mc:Fallback>
      </mc:AlternateContent>
      <p:sp>
        <p:nvSpPr>
          <p:cNvPr id="10" name="CasellaDiTesto 9">
            <a:extLst>
              <a:ext uri="{FF2B5EF4-FFF2-40B4-BE49-F238E27FC236}">
                <a16:creationId xmlns:a16="http://schemas.microsoft.com/office/drawing/2014/main" id="{F9689391-CF7F-4107-CE13-013FAA09556A}"/>
              </a:ext>
            </a:extLst>
          </p:cNvPr>
          <p:cNvSpPr txBox="1"/>
          <p:nvPr/>
        </p:nvSpPr>
        <p:spPr>
          <a:xfrm>
            <a:off x="6502760" y="4900558"/>
            <a:ext cx="897297" cy="369332"/>
          </a:xfrm>
          <a:prstGeom prst="rect">
            <a:avLst/>
          </a:prstGeom>
          <a:noFill/>
        </p:spPr>
        <p:txBody>
          <a:bodyPr wrap="none" rtlCol="0">
            <a:spAutoFit/>
          </a:bodyPr>
          <a:lstStyle/>
          <a:p>
            <a:r>
              <a:rPr lang="it-IT" dirty="0"/>
              <a:t>Pari a </a:t>
            </a:r>
          </a:p>
        </p:txBody>
      </p:sp>
      <mc:AlternateContent xmlns:mc="http://schemas.openxmlformats.org/markup-compatibility/2006" xmlns:a14="http://schemas.microsoft.com/office/drawing/2010/main">
        <mc:Choice Requires="a14">
          <p:sp>
            <p:nvSpPr>
              <p:cNvPr id="11" name="CasellaDiTesto 10">
                <a:extLst>
                  <a:ext uri="{FF2B5EF4-FFF2-40B4-BE49-F238E27FC236}">
                    <a16:creationId xmlns:a16="http://schemas.microsoft.com/office/drawing/2014/main" id="{736968B7-D72A-8DC7-8F8A-38FE45ACC4D5}"/>
                  </a:ext>
                </a:extLst>
              </p:cNvPr>
              <p:cNvSpPr txBox="1"/>
              <p:nvPr/>
            </p:nvSpPr>
            <p:spPr>
              <a:xfrm>
                <a:off x="8857939" y="4738334"/>
                <a:ext cx="1447191" cy="44242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800" i="1" smtClean="0">
                              <a:latin typeface="Cambria Math" panose="02040503050406030204" pitchFamily="18" charset="0"/>
                            </a:rPr>
                          </m:ctrlPr>
                        </m:sSubSupPr>
                        <m:e>
                          <m:r>
                            <a:rPr lang="it-IT" sz="2800" b="0" i="1" smtClean="0">
                              <a:latin typeface="Cambria Math" panose="02040503050406030204" pitchFamily="18" charset="0"/>
                            </a:rPr>
                            <m:t>𝑞</m:t>
                          </m:r>
                        </m:e>
                        <m:sub>
                          <m:r>
                            <a:rPr lang="it-IT" sz="2800" b="0" i="1" smtClean="0">
                              <a:latin typeface="Cambria Math" panose="02040503050406030204" pitchFamily="18" charset="0"/>
                            </a:rPr>
                            <m:t>𝐵</m:t>
                          </m:r>
                        </m:sub>
                        <m:sup>
                          <m:r>
                            <a:rPr lang="it-IT" sz="2800" b="0" i="1" smtClean="0">
                              <a:latin typeface="Cambria Math" panose="02040503050406030204" pitchFamily="18" charset="0"/>
                            </a:rPr>
                            <m:t>𝑆</m:t>
                          </m:r>
                        </m:sup>
                      </m:sSubSup>
                      <m:r>
                        <a:rPr lang="it-IT" sz="2800" b="0" i="1" smtClean="0">
                          <a:latin typeface="Cambria Math" panose="02040503050406030204" pitchFamily="18" charset="0"/>
                        </a:rPr>
                        <m:t>=7,5</m:t>
                      </m:r>
                    </m:oMath>
                  </m:oMathPara>
                </a14:m>
                <a:endParaRPr lang="it-IT" sz="2800" dirty="0"/>
              </a:p>
            </p:txBody>
          </p:sp>
        </mc:Choice>
        <mc:Fallback xmlns="">
          <p:sp>
            <p:nvSpPr>
              <p:cNvPr id="11" name="CasellaDiTesto 10">
                <a:extLst>
                  <a:ext uri="{FF2B5EF4-FFF2-40B4-BE49-F238E27FC236}">
                    <a16:creationId xmlns:a16="http://schemas.microsoft.com/office/drawing/2014/main" id="{736968B7-D72A-8DC7-8F8A-38FE45ACC4D5}"/>
                  </a:ext>
                </a:extLst>
              </p:cNvPr>
              <p:cNvSpPr txBox="1">
                <a:spLocks noRot="1" noChangeAspect="1" noMove="1" noResize="1" noEditPoints="1" noAdjustHandles="1" noChangeArrowheads="1" noChangeShapeType="1" noTextEdit="1"/>
              </p:cNvSpPr>
              <p:nvPr/>
            </p:nvSpPr>
            <p:spPr>
              <a:xfrm>
                <a:off x="8857939" y="4738334"/>
                <a:ext cx="1447191" cy="442429"/>
              </a:xfrm>
              <a:prstGeom prst="rect">
                <a:avLst/>
              </a:prstGeom>
              <a:blipFill>
                <a:blip r:embed="rId3"/>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29059393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1AD2D6-9FA0-2E3C-C9FE-64940F1FCCB2}"/>
              </a:ext>
            </a:extLst>
          </p:cNvPr>
          <p:cNvSpPr>
            <a:spLocks noGrp="1"/>
          </p:cNvSpPr>
          <p:nvPr>
            <p:ph type="title"/>
          </p:nvPr>
        </p:nvSpPr>
        <p:spPr/>
        <p:txBody>
          <a:bodyPr/>
          <a:lstStyle/>
          <a:p>
            <a:r>
              <a:rPr lang="it-IT" dirty="0"/>
              <a:t>ESERCIZIO 2 </a:t>
            </a:r>
          </a:p>
        </p:txBody>
      </p:sp>
      <mc:AlternateContent xmlns:mc="http://schemas.openxmlformats.org/markup-compatibility/2006" xmlns:a14="http://schemas.microsoft.com/office/drawing/2010/main">
        <mc:Choice Requires="a14">
          <p:sp>
            <p:nvSpPr>
              <p:cNvPr id="3" name="Segnaposto contenuto 2">
                <a:extLst>
                  <a:ext uri="{FF2B5EF4-FFF2-40B4-BE49-F238E27FC236}">
                    <a16:creationId xmlns:a16="http://schemas.microsoft.com/office/drawing/2014/main" id="{24A30EAB-6A25-4DDA-2931-8136852B95F7}"/>
                  </a:ext>
                </a:extLst>
              </p:cNvPr>
              <p:cNvSpPr>
                <a:spLocks noGrp="1"/>
              </p:cNvSpPr>
              <p:nvPr>
                <p:ph idx="1"/>
              </p:nvPr>
            </p:nvSpPr>
            <p:spPr/>
            <p:txBody>
              <a:bodyPr>
                <a:normAutofit fontScale="92500" lnSpcReduction="10000"/>
              </a:bodyPr>
              <a:lstStyle/>
              <a:p>
                <a:r>
                  <a:rPr lang="it-IT" dirty="0"/>
                  <a:t>L’impresa A produce inizialmente in corrispondenza del punto </a:t>
                </a:r>
                <a14:m>
                  <m:oMath xmlns:m="http://schemas.openxmlformats.org/officeDocument/2006/math">
                    <m:sSubSup>
                      <m:sSubSupPr>
                        <m:ctrlPr>
                          <a:rPr lang="it-IT" sz="1800" i="1" smtClean="0">
                            <a:latin typeface="Cambria Math" panose="02040503050406030204" pitchFamily="18" charset="0"/>
                          </a:rPr>
                        </m:ctrlPr>
                      </m:sSubSupPr>
                      <m:e>
                        <m:r>
                          <a:rPr lang="it-IT" sz="1800" b="0" i="1" smtClean="0">
                            <a:latin typeface="Cambria Math" panose="02040503050406030204" pitchFamily="18" charset="0"/>
                          </a:rPr>
                          <m:t>𝑞</m:t>
                        </m:r>
                      </m:e>
                      <m:sub>
                        <m:r>
                          <a:rPr lang="it-IT" sz="1800" b="0" i="1" smtClean="0">
                            <a:latin typeface="Cambria Math" panose="02040503050406030204" pitchFamily="18" charset="0"/>
                          </a:rPr>
                          <m:t>𝐴</m:t>
                        </m:r>
                      </m:sub>
                      <m:sup>
                        <m:r>
                          <a:rPr lang="it-IT" sz="1800" b="0" i="1" smtClean="0">
                            <a:latin typeface="Cambria Math" panose="02040503050406030204" pitchFamily="18" charset="0"/>
                          </a:rPr>
                          <m:t>𝑆</m:t>
                        </m:r>
                      </m:sup>
                    </m:sSubSup>
                  </m:oMath>
                </a14:m>
                <a:r>
                  <a:rPr lang="it-IT" dirty="0"/>
                  <a:t>; l’impresa B reagisce producendo la quantità </a:t>
                </a:r>
                <a14:m>
                  <m:oMath xmlns:m="http://schemas.openxmlformats.org/officeDocument/2006/math">
                    <m:sSubSup>
                      <m:sSubSupPr>
                        <m:ctrlPr>
                          <a:rPr lang="it-IT" i="1">
                            <a:latin typeface="Cambria Math" panose="02040503050406030204" pitchFamily="18" charset="0"/>
                          </a:rPr>
                        </m:ctrlPr>
                      </m:sSubSupPr>
                      <m:e>
                        <m:r>
                          <a:rPr lang="it-IT" i="1">
                            <a:latin typeface="Cambria Math" panose="02040503050406030204" pitchFamily="18" charset="0"/>
                          </a:rPr>
                          <m:t>𝑞</m:t>
                        </m:r>
                      </m:e>
                      <m:sub>
                        <m:r>
                          <a:rPr lang="it-IT" i="1">
                            <a:latin typeface="Cambria Math" panose="02040503050406030204" pitchFamily="18" charset="0"/>
                          </a:rPr>
                          <m:t>𝐵</m:t>
                        </m:r>
                      </m:sub>
                      <m:sup>
                        <m:r>
                          <a:rPr lang="it-IT" i="1">
                            <a:latin typeface="Cambria Math" panose="02040503050406030204" pitchFamily="18" charset="0"/>
                          </a:rPr>
                          <m:t>𝑆</m:t>
                        </m:r>
                      </m:sup>
                    </m:sSubSup>
                  </m:oMath>
                </a14:m>
                <a:r>
                  <a:rPr lang="it-IT" dirty="0"/>
                  <a:t> sulla sua funzione di reazione. A questo punto l’impresa A in base alla sua funzione di reazione dovrebbe modificare la sua scelta ed avviare un processo di interazioni che porterebbe entrambe alla produzione delle quantità </a:t>
                </a:r>
                <a14:m>
                  <m:oMath xmlns:m="http://schemas.openxmlformats.org/officeDocument/2006/math">
                    <m:sSubSup>
                      <m:sSubSupPr>
                        <m:ctrlPr>
                          <a:rPr lang="it-IT" i="1">
                            <a:latin typeface="Cambria Math" panose="02040503050406030204" pitchFamily="18" charset="0"/>
                          </a:rPr>
                        </m:ctrlPr>
                      </m:sSubSupPr>
                      <m:e>
                        <m:r>
                          <a:rPr lang="it-IT" i="1">
                            <a:latin typeface="Cambria Math" panose="02040503050406030204" pitchFamily="18" charset="0"/>
                          </a:rPr>
                          <m:t>𝑞</m:t>
                        </m:r>
                      </m:e>
                      <m:sub>
                        <m:r>
                          <a:rPr lang="it-IT" b="0" i="1" smtClean="0">
                            <a:latin typeface="Cambria Math" panose="02040503050406030204" pitchFamily="18" charset="0"/>
                          </a:rPr>
                          <m:t>𝐴</m:t>
                        </m:r>
                      </m:sub>
                      <m:sup>
                        <m:r>
                          <a:rPr lang="it-IT" b="0" i="1" smtClean="0">
                            <a:latin typeface="Cambria Math" panose="02040503050406030204" pitchFamily="18" charset="0"/>
                          </a:rPr>
                          <m:t>𝐶</m:t>
                        </m:r>
                      </m:sup>
                    </m:sSubSup>
                  </m:oMath>
                </a14:m>
                <a:r>
                  <a:rPr lang="it-IT" dirty="0"/>
                  <a:t> e </a:t>
                </a:r>
                <a14:m>
                  <m:oMath xmlns:m="http://schemas.openxmlformats.org/officeDocument/2006/math">
                    <m:sSubSup>
                      <m:sSubSupPr>
                        <m:ctrlPr>
                          <a:rPr lang="it-IT" i="1">
                            <a:latin typeface="Cambria Math" panose="02040503050406030204" pitchFamily="18" charset="0"/>
                          </a:rPr>
                        </m:ctrlPr>
                      </m:sSubSupPr>
                      <m:e>
                        <m:r>
                          <a:rPr lang="it-IT" i="1">
                            <a:latin typeface="Cambria Math" panose="02040503050406030204" pitchFamily="18" charset="0"/>
                          </a:rPr>
                          <m:t>𝑞</m:t>
                        </m:r>
                      </m:e>
                      <m:sub>
                        <m:r>
                          <a:rPr lang="it-IT" i="1">
                            <a:latin typeface="Cambria Math" panose="02040503050406030204" pitchFamily="18" charset="0"/>
                          </a:rPr>
                          <m:t>𝐵</m:t>
                        </m:r>
                      </m:sub>
                      <m:sup>
                        <m:r>
                          <a:rPr lang="it-IT" b="0" i="1" smtClean="0">
                            <a:latin typeface="Cambria Math" panose="02040503050406030204" pitchFamily="18" charset="0"/>
                          </a:rPr>
                          <m:t>𝐶</m:t>
                        </m:r>
                      </m:sup>
                    </m:sSubSup>
                  </m:oMath>
                </a14:m>
                <a:r>
                  <a:rPr lang="it-IT" dirty="0"/>
                  <a:t>. L’impresa A, al contrario, mantiene la sua produzione al livello iniziale perché è vero che per la quantità prodotta dell’impresa B essa non massimizza il profitto , ma il profitto ottenuto producendo la quantità </a:t>
                </a:r>
                <a14:m>
                  <m:oMath xmlns:m="http://schemas.openxmlformats.org/officeDocument/2006/math">
                    <m:sSubSup>
                      <m:sSubSupPr>
                        <m:ctrlPr>
                          <a:rPr lang="it-IT" i="1">
                            <a:latin typeface="Cambria Math" panose="02040503050406030204" pitchFamily="18" charset="0"/>
                          </a:rPr>
                        </m:ctrlPr>
                      </m:sSubSupPr>
                      <m:e>
                        <m:r>
                          <a:rPr lang="it-IT" i="1">
                            <a:latin typeface="Cambria Math" panose="02040503050406030204" pitchFamily="18" charset="0"/>
                          </a:rPr>
                          <m:t>𝑞</m:t>
                        </m:r>
                      </m:e>
                      <m:sub>
                        <m:r>
                          <a:rPr lang="it-IT" b="0" i="1" smtClean="0">
                            <a:latin typeface="Cambria Math" panose="02040503050406030204" pitchFamily="18" charset="0"/>
                          </a:rPr>
                          <m:t>𝐴</m:t>
                        </m:r>
                      </m:sub>
                      <m:sup>
                        <m:r>
                          <a:rPr lang="it-IT" i="1">
                            <a:latin typeface="Cambria Math" panose="02040503050406030204" pitchFamily="18" charset="0"/>
                          </a:rPr>
                          <m:t>𝑆</m:t>
                        </m:r>
                      </m:sup>
                    </m:sSubSup>
                    <m:r>
                      <a:rPr lang="it-IT" b="0" i="1" smtClean="0">
                        <a:latin typeface="Cambria Math" panose="02040503050406030204" pitchFamily="18" charset="0"/>
                      </a:rPr>
                      <m:t> </m:t>
                    </m:r>
                  </m:oMath>
                </a14:m>
                <a:r>
                  <a:rPr lang="it-IT" dirty="0"/>
                  <a:t>è maggiore di quello che otterrebbe producendo </a:t>
                </a:r>
                <a14:m>
                  <m:oMath xmlns:m="http://schemas.openxmlformats.org/officeDocument/2006/math">
                    <m:sSubSup>
                      <m:sSubSupPr>
                        <m:ctrlPr>
                          <a:rPr lang="it-IT" i="1">
                            <a:latin typeface="Cambria Math" panose="02040503050406030204" pitchFamily="18" charset="0"/>
                          </a:rPr>
                        </m:ctrlPr>
                      </m:sSubSupPr>
                      <m:e>
                        <m:r>
                          <a:rPr lang="it-IT" i="1">
                            <a:latin typeface="Cambria Math" panose="02040503050406030204" pitchFamily="18" charset="0"/>
                          </a:rPr>
                          <m:t>𝑞</m:t>
                        </m:r>
                      </m:e>
                      <m:sub>
                        <m:r>
                          <a:rPr lang="it-IT" b="0" i="1" smtClean="0">
                            <a:latin typeface="Cambria Math" panose="02040503050406030204" pitchFamily="18" charset="0"/>
                          </a:rPr>
                          <m:t>𝐴</m:t>
                        </m:r>
                      </m:sub>
                      <m:sup>
                        <m:r>
                          <a:rPr lang="it-IT" b="0" i="1" smtClean="0">
                            <a:latin typeface="Cambria Math" panose="02040503050406030204" pitchFamily="18" charset="0"/>
                          </a:rPr>
                          <m:t>𝐶</m:t>
                        </m:r>
                      </m:sup>
                    </m:sSubSup>
                  </m:oMath>
                </a14:m>
                <a:r>
                  <a:rPr lang="it-IT" dirty="0"/>
                  <a:t>.   </a:t>
                </a:r>
              </a:p>
            </p:txBody>
          </p:sp>
        </mc:Choice>
        <mc:Fallback xmlns="">
          <p:sp>
            <p:nvSpPr>
              <p:cNvPr id="3" name="Segnaposto contenuto 2">
                <a:extLst>
                  <a:ext uri="{FF2B5EF4-FFF2-40B4-BE49-F238E27FC236}">
                    <a16:creationId xmlns:a16="http://schemas.microsoft.com/office/drawing/2014/main" id="{24A30EAB-6A25-4DDA-2931-8136852B95F7}"/>
                  </a:ext>
                </a:extLst>
              </p:cNvPr>
              <p:cNvSpPr>
                <a:spLocks noGrp="1" noRot="1" noChangeAspect="1" noMove="1" noResize="1" noEditPoints="1" noAdjustHandles="1" noChangeArrowheads="1" noChangeShapeType="1" noTextEdit="1"/>
              </p:cNvSpPr>
              <p:nvPr>
                <p:ph idx="1"/>
              </p:nvPr>
            </p:nvSpPr>
            <p:spPr>
              <a:blipFill>
                <a:blip r:embed="rId2"/>
                <a:stretch>
                  <a:fillRect l="-208" r="-1181"/>
                </a:stretch>
              </a:blipFill>
            </p:spPr>
            <p:txBody>
              <a:bodyPr/>
              <a:lstStyle/>
              <a:p>
                <a:r>
                  <a:rPr lang="it-IT">
                    <a:noFill/>
                  </a:rPr>
                  <a:t> </a:t>
                </a:r>
              </a:p>
            </p:txBody>
          </p:sp>
        </mc:Fallback>
      </mc:AlternateContent>
      <p:sp>
        <p:nvSpPr>
          <p:cNvPr id="4" name="Esplosione: 14 punte 3">
            <a:extLst>
              <a:ext uri="{FF2B5EF4-FFF2-40B4-BE49-F238E27FC236}">
                <a16:creationId xmlns:a16="http://schemas.microsoft.com/office/drawing/2014/main" id="{542E9E99-AE20-D96A-C5A0-FE4250F46AF0}"/>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p:spTree>
    <p:extLst>
      <p:ext uri="{BB962C8B-B14F-4D97-AF65-F5344CB8AC3E}">
        <p14:creationId xmlns:p14="http://schemas.microsoft.com/office/powerpoint/2010/main" val="15041944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E48D4A-D6E4-0032-25C8-FBB7693247F3}"/>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B4BBD1F6-E70F-39EA-7E4C-C77E77B8EAAC}"/>
              </a:ext>
            </a:extLst>
          </p:cNvPr>
          <p:cNvSpPr>
            <a:spLocks noGrp="1"/>
          </p:cNvSpPr>
          <p:nvPr>
            <p:ph idx="1"/>
          </p:nvPr>
        </p:nvSpPr>
        <p:spPr>
          <a:xfrm>
            <a:off x="1793080" y="2407995"/>
            <a:ext cx="8770571" cy="601702"/>
          </a:xfrm>
        </p:spPr>
        <p:txBody>
          <a:bodyPr/>
          <a:lstStyle/>
          <a:p>
            <a:r>
              <a:rPr lang="it-IT" dirty="0"/>
              <a:t>Calcoliamo i livelli dei profitti ed assicuriamoci di quanto detto.</a:t>
            </a:r>
          </a:p>
          <a:p>
            <a:endParaRPr lang="it-IT" dirty="0"/>
          </a:p>
        </p:txBody>
      </p:sp>
      <p:sp>
        <p:nvSpPr>
          <p:cNvPr id="4" name="Esplosione: 14 punte 3">
            <a:extLst>
              <a:ext uri="{FF2B5EF4-FFF2-40B4-BE49-F238E27FC236}">
                <a16:creationId xmlns:a16="http://schemas.microsoft.com/office/drawing/2014/main" id="{439545CC-5346-3AA1-AB2B-2388A9D9B63D}"/>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p:cxnSp>
        <p:nvCxnSpPr>
          <p:cNvPr id="6" name="Connettore 2 5">
            <a:extLst>
              <a:ext uri="{FF2B5EF4-FFF2-40B4-BE49-F238E27FC236}">
                <a16:creationId xmlns:a16="http://schemas.microsoft.com/office/drawing/2014/main" id="{7F95BA5A-C4C1-E0F8-2926-6B0F0CD1AC72}"/>
              </a:ext>
            </a:extLst>
          </p:cNvPr>
          <p:cNvCxnSpPr/>
          <p:nvPr/>
        </p:nvCxnSpPr>
        <p:spPr>
          <a:xfrm flipV="1">
            <a:off x="3224981" y="3429000"/>
            <a:ext cx="0" cy="2986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a:extLst>
              <a:ext uri="{FF2B5EF4-FFF2-40B4-BE49-F238E27FC236}">
                <a16:creationId xmlns:a16="http://schemas.microsoft.com/office/drawing/2014/main" id="{998EF512-3B46-B26C-375F-9DEF499A13E7}"/>
              </a:ext>
            </a:extLst>
          </p:cNvPr>
          <p:cNvCxnSpPr/>
          <p:nvPr/>
        </p:nvCxnSpPr>
        <p:spPr>
          <a:xfrm>
            <a:off x="3234813" y="6420465"/>
            <a:ext cx="42966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ttore diritto 9">
            <a:extLst>
              <a:ext uri="{FF2B5EF4-FFF2-40B4-BE49-F238E27FC236}">
                <a16:creationId xmlns:a16="http://schemas.microsoft.com/office/drawing/2014/main" id="{09A840DF-C8CC-2380-457F-AED216D7877B}"/>
              </a:ext>
            </a:extLst>
          </p:cNvPr>
          <p:cNvCxnSpPr/>
          <p:nvPr/>
        </p:nvCxnSpPr>
        <p:spPr>
          <a:xfrm>
            <a:off x="3224981" y="4227871"/>
            <a:ext cx="1366684" cy="21879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2E443344-1040-76E1-8B68-AB6CD24C1AD6}"/>
              </a:ext>
            </a:extLst>
          </p:cNvPr>
          <p:cNvCxnSpPr>
            <a:cxnSpLocks/>
          </p:cNvCxnSpPr>
          <p:nvPr/>
        </p:nvCxnSpPr>
        <p:spPr>
          <a:xfrm>
            <a:off x="3234813" y="5176684"/>
            <a:ext cx="3070712" cy="1239096"/>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CasellaDiTesto 12">
                <a:extLst>
                  <a:ext uri="{FF2B5EF4-FFF2-40B4-BE49-F238E27FC236}">
                    <a16:creationId xmlns:a16="http://schemas.microsoft.com/office/drawing/2014/main" id="{3505C3D6-F6D3-CF53-B2EB-180E3AFBE68C}"/>
                  </a:ext>
                </a:extLst>
              </p:cNvPr>
              <p:cNvSpPr txBox="1"/>
              <p:nvPr/>
            </p:nvSpPr>
            <p:spPr>
              <a:xfrm>
                <a:off x="3234813" y="3811132"/>
                <a:ext cx="724439" cy="531812"/>
              </a:xfrm>
              <a:prstGeom prst="rect">
                <a:avLst/>
              </a:prstGeom>
              <a:noFill/>
            </p:spPr>
            <p:txBody>
              <a:bodyPr wrap="square">
                <a:spAutoFit/>
              </a:bodyPr>
              <a:lstStyle/>
              <a:p>
                <a14:m>
                  <m:oMath xmlns:m="http://schemas.openxmlformats.org/officeDocument/2006/math">
                    <m:d>
                      <m:dPr>
                        <m:begChr m:val="["/>
                        <m:endChr m:val="]"/>
                        <m:ctrlPr>
                          <a:rPr lang="it-IT" b="0" i="1" smtClean="0">
                            <a:latin typeface="Cambria Math" panose="02040503050406030204" pitchFamily="18" charset="0"/>
                          </a:rPr>
                        </m:ctrlPr>
                      </m:dPr>
                      <m:e>
                        <m:f>
                          <m:fPr>
                            <m:ctrlPr>
                              <a:rPr lang="it-IT" i="1">
                                <a:latin typeface="Cambria Math" panose="02040503050406030204" pitchFamily="18" charset="0"/>
                              </a:rPr>
                            </m:ctrlPr>
                          </m:fPr>
                          <m:num>
                            <m:sSub>
                              <m:sSubPr>
                                <m:ctrlPr>
                                  <a:rPr lang="it-IT" i="1">
                                    <a:latin typeface="Cambria Math" panose="02040503050406030204" pitchFamily="18" charset="0"/>
                                  </a:rPr>
                                </m:ctrlPr>
                              </m:sSubPr>
                              <m:e>
                                <m:r>
                                  <a:rPr lang="it-IT" i="1">
                                    <a:latin typeface="Cambria Math" panose="02040503050406030204" pitchFamily="18" charset="0"/>
                                  </a:rPr>
                                  <m:t>𝑅</m:t>
                                </m:r>
                              </m:e>
                              <m:sub>
                                <m:r>
                                  <a:rPr lang="it-IT" b="0" i="1" smtClean="0">
                                    <a:latin typeface="Cambria Math" panose="02040503050406030204" pitchFamily="18" charset="0"/>
                                  </a:rPr>
                                  <m:t>𝐵</m:t>
                                </m:r>
                              </m:sub>
                            </m:sSub>
                          </m:num>
                          <m:den>
                            <m:sSub>
                              <m:sSubPr>
                                <m:ctrlPr>
                                  <a:rPr lang="it-IT" i="1">
                                    <a:latin typeface="Cambria Math" panose="02040503050406030204" pitchFamily="18" charset="0"/>
                                  </a:rPr>
                                </m:ctrlPr>
                              </m:sSubPr>
                              <m:e>
                                <m:r>
                                  <a:rPr lang="it-IT" i="1">
                                    <a:latin typeface="Cambria Math" panose="02040503050406030204" pitchFamily="18" charset="0"/>
                                  </a:rPr>
                                  <m:t>𝑞</m:t>
                                </m:r>
                              </m:e>
                              <m:sub>
                                <m:r>
                                  <a:rPr lang="it-IT" b="0" i="1" smtClean="0">
                                    <a:latin typeface="Cambria Math" panose="02040503050406030204" pitchFamily="18" charset="0"/>
                                  </a:rPr>
                                  <m:t>𝐴</m:t>
                                </m:r>
                              </m:sub>
                            </m:sSub>
                          </m:den>
                        </m:f>
                      </m:e>
                    </m:d>
                  </m:oMath>
                </a14:m>
                <a:r>
                  <a:rPr lang="it-IT" dirty="0"/>
                  <a:t> </a:t>
                </a:r>
              </a:p>
            </p:txBody>
          </p:sp>
        </mc:Choice>
        <mc:Fallback xmlns="">
          <p:sp>
            <p:nvSpPr>
              <p:cNvPr id="13" name="CasellaDiTesto 12">
                <a:extLst>
                  <a:ext uri="{FF2B5EF4-FFF2-40B4-BE49-F238E27FC236}">
                    <a16:creationId xmlns:a16="http://schemas.microsoft.com/office/drawing/2014/main" id="{3505C3D6-F6D3-CF53-B2EB-180E3AFBE68C}"/>
                  </a:ext>
                </a:extLst>
              </p:cNvPr>
              <p:cNvSpPr txBox="1">
                <a:spLocks noRot="1" noChangeAspect="1" noMove="1" noResize="1" noEditPoints="1" noAdjustHandles="1" noChangeArrowheads="1" noChangeShapeType="1" noTextEdit="1"/>
              </p:cNvSpPr>
              <p:nvPr/>
            </p:nvSpPr>
            <p:spPr>
              <a:xfrm>
                <a:off x="3234813" y="3811132"/>
                <a:ext cx="724439" cy="531812"/>
              </a:xfrm>
              <a:prstGeom prst="rect">
                <a:avLst/>
              </a:prstGeom>
              <a:blipFill>
                <a:blip r:embed="rId2"/>
                <a:stretch>
                  <a:fillRect b="-229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4" name="CasellaDiTesto 13">
                <a:extLst>
                  <a:ext uri="{FF2B5EF4-FFF2-40B4-BE49-F238E27FC236}">
                    <a16:creationId xmlns:a16="http://schemas.microsoft.com/office/drawing/2014/main" id="{5E27EB8E-FECB-461D-E4EC-E20C5BE27C33}"/>
                  </a:ext>
                </a:extLst>
              </p:cNvPr>
              <p:cNvSpPr txBox="1"/>
              <p:nvPr/>
            </p:nvSpPr>
            <p:spPr>
              <a:xfrm>
                <a:off x="6178366" y="5827339"/>
                <a:ext cx="673509" cy="531812"/>
              </a:xfrm>
              <a:prstGeom prst="rect">
                <a:avLst/>
              </a:prstGeom>
              <a:noFill/>
            </p:spPr>
            <p:txBody>
              <a:bodyPr wrap="square">
                <a:spAutoFit/>
              </a:bodyPr>
              <a:lstStyle/>
              <a:p>
                <a14:m>
                  <m:oMath xmlns:m="http://schemas.openxmlformats.org/officeDocument/2006/math">
                    <m:d>
                      <m:dPr>
                        <m:begChr m:val="["/>
                        <m:endChr m:val="]"/>
                        <m:ctrlPr>
                          <a:rPr lang="it-IT" b="0" i="1" smtClean="0">
                            <a:latin typeface="Cambria Math" panose="02040503050406030204" pitchFamily="18" charset="0"/>
                          </a:rPr>
                        </m:ctrlPr>
                      </m:dPr>
                      <m:e>
                        <m:f>
                          <m:fPr>
                            <m:ctrlPr>
                              <a:rPr lang="it-IT" i="1">
                                <a:latin typeface="Cambria Math" panose="02040503050406030204" pitchFamily="18" charset="0"/>
                              </a:rPr>
                            </m:ctrlPr>
                          </m:fPr>
                          <m:num>
                            <m:sSub>
                              <m:sSubPr>
                                <m:ctrlPr>
                                  <a:rPr lang="it-IT" i="1">
                                    <a:latin typeface="Cambria Math" panose="02040503050406030204" pitchFamily="18" charset="0"/>
                                  </a:rPr>
                                </m:ctrlPr>
                              </m:sSubPr>
                              <m:e>
                                <m:r>
                                  <a:rPr lang="it-IT" i="1">
                                    <a:latin typeface="Cambria Math" panose="02040503050406030204" pitchFamily="18" charset="0"/>
                                  </a:rPr>
                                  <m:t>𝑅</m:t>
                                </m:r>
                              </m:e>
                              <m:sub>
                                <m:r>
                                  <a:rPr lang="it-IT" b="0" i="1" smtClean="0">
                                    <a:latin typeface="Cambria Math" panose="02040503050406030204" pitchFamily="18" charset="0"/>
                                  </a:rPr>
                                  <m:t>𝐴</m:t>
                                </m:r>
                              </m:sub>
                            </m:sSub>
                          </m:num>
                          <m:den>
                            <m:sSub>
                              <m:sSubPr>
                                <m:ctrlPr>
                                  <a:rPr lang="it-IT" i="1">
                                    <a:latin typeface="Cambria Math" panose="02040503050406030204" pitchFamily="18" charset="0"/>
                                  </a:rPr>
                                </m:ctrlPr>
                              </m:sSubPr>
                              <m:e>
                                <m:r>
                                  <a:rPr lang="it-IT" i="1">
                                    <a:latin typeface="Cambria Math" panose="02040503050406030204" pitchFamily="18" charset="0"/>
                                  </a:rPr>
                                  <m:t>𝑞</m:t>
                                </m:r>
                              </m:e>
                              <m:sub>
                                <m:r>
                                  <a:rPr lang="it-IT" b="0" i="1" smtClean="0">
                                    <a:latin typeface="Cambria Math" panose="02040503050406030204" pitchFamily="18" charset="0"/>
                                  </a:rPr>
                                  <m:t>𝐵</m:t>
                                </m:r>
                              </m:sub>
                            </m:sSub>
                          </m:den>
                        </m:f>
                      </m:e>
                    </m:d>
                  </m:oMath>
                </a14:m>
                <a:r>
                  <a:rPr lang="it-IT" dirty="0"/>
                  <a:t> </a:t>
                </a:r>
              </a:p>
            </p:txBody>
          </p:sp>
        </mc:Choice>
        <mc:Fallback xmlns="">
          <p:sp>
            <p:nvSpPr>
              <p:cNvPr id="14" name="CasellaDiTesto 13">
                <a:extLst>
                  <a:ext uri="{FF2B5EF4-FFF2-40B4-BE49-F238E27FC236}">
                    <a16:creationId xmlns:a16="http://schemas.microsoft.com/office/drawing/2014/main" id="{5E27EB8E-FECB-461D-E4EC-E20C5BE27C33}"/>
                  </a:ext>
                </a:extLst>
              </p:cNvPr>
              <p:cNvSpPr txBox="1">
                <a:spLocks noRot="1" noChangeAspect="1" noMove="1" noResize="1" noEditPoints="1" noAdjustHandles="1" noChangeArrowheads="1" noChangeShapeType="1" noTextEdit="1"/>
              </p:cNvSpPr>
              <p:nvPr/>
            </p:nvSpPr>
            <p:spPr>
              <a:xfrm>
                <a:off x="6178366" y="5827339"/>
                <a:ext cx="673509" cy="531812"/>
              </a:xfrm>
              <a:prstGeom prst="rect">
                <a:avLst/>
              </a:prstGeom>
              <a:blipFill>
                <a:blip r:embed="rId3"/>
                <a:stretch>
                  <a:fillRect b="-114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6" name="CasellaDiTesto 15">
                <a:extLst>
                  <a:ext uri="{FF2B5EF4-FFF2-40B4-BE49-F238E27FC236}">
                    <a16:creationId xmlns:a16="http://schemas.microsoft.com/office/drawing/2014/main" id="{1DC8E7CB-9339-CB29-056A-18BF91824C4F}"/>
                  </a:ext>
                </a:extLst>
              </p:cNvPr>
              <p:cNvSpPr txBox="1"/>
              <p:nvPr/>
            </p:nvSpPr>
            <p:spPr>
              <a:xfrm>
                <a:off x="7295692" y="6508159"/>
                <a:ext cx="32694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𝑞</m:t>
                          </m:r>
                        </m:e>
                        <m:sub>
                          <m:r>
                            <a:rPr lang="it-IT" b="0" i="1" smtClean="0">
                              <a:latin typeface="Cambria Math" panose="02040503050406030204" pitchFamily="18" charset="0"/>
                            </a:rPr>
                            <m:t>𝐵</m:t>
                          </m:r>
                        </m:sub>
                      </m:sSub>
                    </m:oMath>
                  </m:oMathPara>
                </a14:m>
                <a:endParaRPr lang="it-IT" dirty="0"/>
              </a:p>
            </p:txBody>
          </p:sp>
        </mc:Choice>
        <mc:Fallback xmlns="">
          <p:sp>
            <p:nvSpPr>
              <p:cNvPr id="16" name="CasellaDiTesto 15">
                <a:extLst>
                  <a:ext uri="{FF2B5EF4-FFF2-40B4-BE49-F238E27FC236}">
                    <a16:creationId xmlns:a16="http://schemas.microsoft.com/office/drawing/2014/main" id="{1DC8E7CB-9339-CB29-056A-18BF91824C4F}"/>
                  </a:ext>
                </a:extLst>
              </p:cNvPr>
              <p:cNvSpPr txBox="1">
                <a:spLocks noRot="1" noChangeAspect="1" noMove="1" noResize="1" noEditPoints="1" noAdjustHandles="1" noChangeArrowheads="1" noChangeShapeType="1" noTextEdit="1"/>
              </p:cNvSpPr>
              <p:nvPr/>
            </p:nvSpPr>
            <p:spPr>
              <a:xfrm>
                <a:off x="7295692" y="6508159"/>
                <a:ext cx="326948" cy="276999"/>
              </a:xfrm>
              <a:prstGeom prst="rect">
                <a:avLst/>
              </a:prstGeom>
              <a:blipFill>
                <a:blip r:embed="rId4"/>
                <a:stretch>
                  <a:fillRect l="-13208" r="-1887" b="-22222"/>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7" name="CasellaDiTesto 16">
                <a:extLst>
                  <a:ext uri="{FF2B5EF4-FFF2-40B4-BE49-F238E27FC236}">
                    <a16:creationId xmlns:a16="http://schemas.microsoft.com/office/drawing/2014/main" id="{510BED97-5978-7B18-474B-DDA9F64DF801}"/>
                  </a:ext>
                </a:extLst>
              </p:cNvPr>
              <p:cNvSpPr txBox="1"/>
              <p:nvPr/>
            </p:nvSpPr>
            <p:spPr>
              <a:xfrm>
                <a:off x="2837089" y="4598380"/>
                <a:ext cx="322524" cy="2857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i="1" smtClean="0">
                              <a:latin typeface="Cambria Math" panose="02040503050406030204" pitchFamily="18" charset="0"/>
                            </a:rPr>
                          </m:ctrlPr>
                        </m:sSubSupPr>
                        <m:e>
                          <m:r>
                            <a:rPr lang="it-IT" b="0" i="1" smtClean="0">
                              <a:latin typeface="Cambria Math" panose="02040503050406030204" pitchFamily="18" charset="0"/>
                            </a:rPr>
                            <m:t>𝑞</m:t>
                          </m:r>
                        </m:e>
                        <m:sub>
                          <m:r>
                            <a:rPr lang="it-IT" b="0" i="1" smtClean="0">
                              <a:latin typeface="Cambria Math" panose="02040503050406030204" pitchFamily="18" charset="0"/>
                            </a:rPr>
                            <m:t>𝐴</m:t>
                          </m:r>
                        </m:sub>
                        <m:sup>
                          <m:r>
                            <a:rPr lang="it-IT" b="0" i="1" smtClean="0">
                              <a:latin typeface="Cambria Math" panose="02040503050406030204" pitchFamily="18" charset="0"/>
                            </a:rPr>
                            <m:t>𝑆</m:t>
                          </m:r>
                        </m:sup>
                      </m:sSubSup>
                    </m:oMath>
                  </m:oMathPara>
                </a14:m>
                <a:endParaRPr lang="it-IT" dirty="0"/>
              </a:p>
            </p:txBody>
          </p:sp>
        </mc:Choice>
        <mc:Fallback xmlns="">
          <p:sp>
            <p:nvSpPr>
              <p:cNvPr id="17" name="CasellaDiTesto 16">
                <a:extLst>
                  <a:ext uri="{FF2B5EF4-FFF2-40B4-BE49-F238E27FC236}">
                    <a16:creationId xmlns:a16="http://schemas.microsoft.com/office/drawing/2014/main" id="{510BED97-5978-7B18-474B-DDA9F64DF801}"/>
                  </a:ext>
                </a:extLst>
              </p:cNvPr>
              <p:cNvSpPr txBox="1">
                <a:spLocks noRot="1" noChangeAspect="1" noMove="1" noResize="1" noEditPoints="1" noAdjustHandles="1" noChangeArrowheads="1" noChangeShapeType="1" noTextEdit="1"/>
              </p:cNvSpPr>
              <p:nvPr/>
            </p:nvSpPr>
            <p:spPr>
              <a:xfrm>
                <a:off x="2837089" y="4598380"/>
                <a:ext cx="322524" cy="285784"/>
              </a:xfrm>
              <a:prstGeom prst="rect">
                <a:avLst/>
              </a:prstGeom>
              <a:blipFill>
                <a:blip r:embed="rId5"/>
                <a:stretch>
                  <a:fillRect l="-13208" t="-8511" r="-3774" b="-1914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8" name="CasellaDiTesto 17">
                <a:extLst>
                  <a:ext uri="{FF2B5EF4-FFF2-40B4-BE49-F238E27FC236}">
                    <a16:creationId xmlns:a16="http://schemas.microsoft.com/office/drawing/2014/main" id="{16F4F4A7-CE73-5D72-3C5F-C4B5241BCEB6}"/>
                  </a:ext>
                </a:extLst>
              </p:cNvPr>
              <p:cNvSpPr txBox="1"/>
              <p:nvPr/>
            </p:nvSpPr>
            <p:spPr>
              <a:xfrm>
                <a:off x="2795958" y="5321825"/>
                <a:ext cx="330090" cy="2857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i="1" smtClean="0">
                              <a:latin typeface="Cambria Math" panose="02040503050406030204" pitchFamily="18" charset="0"/>
                            </a:rPr>
                          </m:ctrlPr>
                        </m:sSubSupPr>
                        <m:e>
                          <m:r>
                            <a:rPr lang="it-IT" b="0" i="1" smtClean="0">
                              <a:latin typeface="Cambria Math" panose="02040503050406030204" pitchFamily="18" charset="0"/>
                            </a:rPr>
                            <m:t>𝑞</m:t>
                          </m:r>
                        </m:e>
                        <m:sub>
                          <m:r>
                            <a:rPr lang="it-IT" b="0" i="1" smtClean="0">
                              <a:latin typeface="Cambria Math" panose="02040503050406030204" pitchFamily="18" charset="0"/>
                            </a:rPr>
                            <m:t>𝐴</m:t>
                          </m:r>
                        </m:sub>
                        <m:sup>
                          <m:r>
                            <a:rPr lang="it-IT" b="0" i="1" smtClean="0">
                              <a:latin typeface="Cambria Math" panose="02040503050406030204" pitchFamily="18" charset="0"/>
                            </a:rPr>
                            <m:t>𝐶</m:t>
                          </m:r>
                        </m:sup>
                      </m:sSubSup>
                    </m:oMath>
                  </m:oMathPara>
                </a14:m>
                <a:endParaRPr lang="it-IT" dirty="0"/>
              </a:p>
            </p:txBody>
          </p:sp>
        </mc:Choice>
        <mc:Fallback xmlns="">
          <p:sp>
            <p:nvSpPr>
              <p:cNvPr id="18" name="CasellaDiTesto 17">
                <a:extLst>
                  <a:ext uri="{FF2B5EF4-FFF2-40B4-BE49-F238E27FC236}">
                    <a16:creationId xmlns:a16="http://schemas.microsoft.com/office/drawing/2014/main" id="{16F4F4A7-CE73-5D72-3C5F-C4B5241BCEB6}"/>
                  </a:ext>
                </a:extLst>
              </p:cNvPr>
              <p:cNvSpPr txBox="1">
                <a:spLocks noRot="1" noChangeAspect="1" noMove="1" noResize="1" noEditPoints="1" noAdjustHandles="1" noChangeArrowheads="1" noChangeShapeType="1" noTextEdit="1"/>
              </p:cNvSpPr>
              <p:nvPr/>
            </p:nvSpPr>
            <p:spPr>
              <a:xfrm>
                <a:off x="2795958" y="5321825"/>
                <a:ext cx="330090" cy="285784"/>
              </a:xfrm>
              <a:prstGeom prst="rect">
                <a:avLst/>
              </a:prstGeom>
              <a:blipFill>
                <a:blip r:embed="rId6"/>
                <a:stretch>
                  <a:fillRect l="-12963" t="-8511" b="-1914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19" name="CasellaDiTesto 18">
                <a:extLst>
                  <a:ext uri="{FF2B5EF4-FFF2-40B4-BE49-F238E27FC236}">
                    <a16:creationId xmlns:a16="http://schemas.microsoft.com/office/drawing/2014/main" id="{0354DF93-EB75-868A-A38A-52B7EB387B24}"/>
                  </a:ext>
                </a:extLst>
              </p:cNvPr>
              <p:cNvSpPr txBox="1"/>
              <p:nvPr/>
            </p:nvSpPr>
            <p:spPr>
              <a:xfrm>
                <a:off x="3379175" y="6451427"/>
                <a:ext cx="326948" cy="28437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i="1" smtClean="0">
                              <a:latin typeface="Cambria Math" panose="02040503050406030204" pitchFamily="18" charset="0"/>
                            </a:rPr>
                          </m:ctrlPr>
                        </m:sSubSupPr>
                        <m:e>
                          <m:r>
                            <a:rPr lang="it-IT" b="0" i="1" smtClean="0">
                              <a:latin typeface="Cambria Math" panose="02040503050406030204" pitchFamily="18" charset="0"/>
                            </a:rPr>
                            <m:t>𝑞</m:t>
                          </m:r>
                        </m:e>
                        <m:sub>
                          <m:r>
                            <a:rPr lang="it-IT" b="0" i="1" smtClean="0">
                              <a:latin typeface="Cambria Math" panose="02040503050406030204" pitchFamily="18" charset="0"/>
                            </a:rPr>
                            <m:t>𝐵</m:t>
                          </m:r>
                        </m:sub>
                        <m:sup>
                          <m:r>
                            <a:rPr lang="it-IT" b="0" i="1" smtClean="0">
                              <a:latin typeface="Cambria Math" panose="02040503050406030204" pitchFamily="18" charset="0"/>
                            </a:rPr>
                            <m:t>𝑆</m:t>
                          </m:r>
                        </m:sup>
                      </m:sSubSup>
                    </m:oMath>
                  </m:oMathPara>
                </a14:m>
                <a:endParaRPr lang="it-IT" dirty="0"/>
              </a:p>
            </p:txBody>
          </p:sp>
        </mc:Choice>
        <mc:Fallback xmlns="">
          <p:sp>
            <p:nvSpPr>
              <p:cNvPr id="19" name="CasellaDiTesto 18">
                <a:extLst>
                  <a:ext uri="{FF2B5EF4-FFF2-40B4-BE49-F238E27FC236}">
                    <a16:creationId xmlns:a16="http://schemas.microsoft.com/office/drawing/2014/main" id="{0354DF93-EB75-868A-A38A-52B7EB387B24}"/>
                  </a:ext>
                </a:extLst>
              </p:cNvPr>
              <p:cNvSpPr txBox="1">
                <a:spLocks noRot="1" noChangeAspect="1" noMove="1" noResize="1" noEditPoints="1" noAdjustHandles="1" noChangeArrowheads="1" noChangeShapeType="1" noTextEdit="1"/>
              </p:cNvSpPr>
              <p:nvPr/>
            </p:nvSpPr>
            <p:spPr>
              <a:xfrm>
                <a:off x="3379175" y="6451427"/>
                <a:ext cx="326948" cy="284373"/>
              </a:xfrm>
              <a:prstGeom prst="rect">
                <a:avLst/>
              </a:prstGeom>
              <a:blipFill>
                <a:blip r:embed="rId7"/>
                <a:stretch>
                  <a:fillRect l="-12963" t="-6383" r="-1852" b="-19149"/>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20" name="CasellaDiTesto 19">
                <a:extLst>
                  <a:ext uri="{FF2B5EF4-FFF2-40B4-BE49-F238E27FC236}">
                    <a16:creationId xmlns:a16="http://schemas.microsoft.com/office/drawing/2014/main" id="{CE6B9194-F3AD-F2B4-84E7-352910165F5C}"/>
                  </a:ext>
                </a:extLst>
              </p:cNvPr>
              <p:cNvSpPr txBox="1"/>
              <p:nvPr/>
            </p:nvSpPr>
            <p:spPr>
              <a:xfrm>
                <a:off x="3817639" y="6446755"/>
                <a:ext cx="330090" cy="28437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i="1" smtClean="0">
                              <a:latin typeface="Cambria Math" panose="02040503050406030204" pitchFamily="18" charset="0"/>
                            </a:rPr>
                          </m:ctrlPr>
                        </m:sSubSupPr>
                        <m:e>
                          <m:r>
                            <a:rPr lang="it-IT" b="0" i="1" smtClean="0">
                              <a:latin typeface="Cambria Math" panose="02040503050406030204" pitchFamily="18" charset="0"/>
                            </a:rPr>
                            <m:t>𝑞</m:t>
                          </m:r>
                        </m:e>
                        <m:sub>
                          <m:r>
                            <a:rPr lang="it-IT" b="0" i="1" smtClean="0">
                              <a:latin typeface="Cambria Math" panose="02040503050406030204" pitchFamily="18" charset="0"/>
                            </a:rPr>
                            <m:t>𝐵</m:t>
                          </m:r>
                        </m:sub>
                        <m:sup>
                          <m:r>
                            <a:rPr lang="it-IT" b="0" i="1" smtClean="0">
                              <a:latin typeface="Cambria Math" panose="02040503050406030204" pitchFamily="18" charset="0"/>
                            </a:rPr>
                            <m:t>𝐶</m:t>
                          </m:r>
                        </m:sup>
                      </m:sSubSup>
                    </m:oMath>
                  </m:oMathPara>
                </a14:m>
                <a:endParaRPr lang="it-IT" dirty="0"/>
              </a:p>
            </p:txBody>
          </p:sp>
        </mc:Choice>
        <mc:Fallback xmlns="">
          <p:sp>
            <p:nvSpPr>
              <p:cNvPr id="20" name="CasellaDiTesto 19">
                <a:extLst>
                  <a:ext uri="{FF2B5EF4-FFF2-40B4-BE49-F238E27FC236}">
                    <a16:creationId xmlns:a16="http://schemas.microsoft.com/office/drawing/2014/main" id="{CE6B9194-F3AD-F2B4-84E7-352910165F5C}"/>
                  </a:ext>
                </a:extLst>
              </p:cNvPr>
              <p:cNvSpPr txBox="1">
                <a:spLocks noRot="1" noChangeAspect="1" noMove="1" noResize="1" noEditPoints="1" noAdjustHandles="1" noChangeArrowheads="1" noChangeShapeType="1" noTextEdit="1"/>
              </p:cNvSpPr>
              <p:nvPr/>
            </p:nvSpPr>
            <p:spPr>
              <a:xfrm>
                <a:off x="3817639" y="6446755"/>
                <a:ext cx="330090" cy="284373"/>
              </a:xfrm>
              <a:prstGeom prst="rect">
                <a:avLst/>
              </a:prstGeom>
              <a:blipFill>
                <a:blip r:embed="rId8"/>
                <a:stretch>
                  <a:fillRect l="-12963" t="-6522" r="-1852" b="-21739"/>
                </a:stretch>
              </a:blipFill>
            </p:spPr>
            <p:txBody>
              <a:bodyPr/>
              <a:lstStyle/>
              <a:p>
                <a:r>
                  <a:rPr lang="it-IT">
                    <a:noFill/>
                  </a:rPr>
                  <a:t> </a:t>
                </a:r>
              </a:p>
            </p:txBody>
          </p:sp>
        </mc:Fallback>
      </mc:AlternateContent>
      <p:cxnSp>
        <p:nvCxnSpPr>
          <p:cNvPr id="21" name="Connettore diritto 20">
            <a:extLst>
              <a:ext uri="{FF2B5EF4-FFF2-40B4-BE49-F238E27FC236}">
                <a16:creationId xmlns:a16="http://schemas.microsoft.com/office/drawing/2014/main" id="{C159ECDC-DBD8-36AB-8206-EB1B70DBF870}"/>
              </a:ext>
            </a:extLst>
          </p:cNvPr>
          <p:cNvCxnSpPr>
            <a:cxnSpLocks/>
          </p:cNvCxnSpPr>
          <p:nvPr/>
        </p:nvCxnSpPr>
        <p:spPr>
          <a:xfrm>
            <a:off x="3208819" y="5481097"/>
            <a:ext cx="816145" cy="3501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Connettore diritto 21">
            <a:extLst>
              <a:ext uri="{FF2B5EF4-FFF2-40B4-BE49-F238E27FC236}">
                <a16:creationId xmlns:a16="http://schemas.microsoft.com/office/drawing/2014/main" id="{91A553C2-D061-7DC1-5B7B-D01271096AAC}"/>
              </a:ext>
            </a:extLst>
          </p:cNvPr>
          <p:cNvCxnSpPr>
            <a:cxnSpLocks/>
          </p:cNvCxnSpPr>
          <p:nvPr/>
        </p:nvCxnSpPr>
        <p:spPr>
          <a:xfrm>
            <a:off x="3241144" y="4764704"/>
            <a:ext cx="355888" cy="2360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Connettore diritto 22">
            <a:extLst>
              <a:ext uri="{FF2B5EF4-FFF2-40B4-BE49-F238E27FC236}">
                <a16:creationId xmlns:a16="http://schemas.microsoft.com/office/drawing/2014/main" id="{7F42E303-A88F-43D5-FD32-9A910DA33601}"/>
              </a:ext>
            </a:extLst>
          </p:cNvPr>
          <p:cNvCxnSpPr>
            <a:cxnSpLocks/>
          </p:cNvCxnSpPr>
          <p:nvPr/>
        </p:nvCxnSpPr>
        <p:spPr>
          <a:xfrm>
            <a:off x="3549446" y="4788310"/>
            <a:ext cx="0" cy="162747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Connettore diritto 23">
            <a:extLst>
              <a:ext uri="{FF2B5EF4-FFF2-40B4-BE49-F238E27FC236}">
                <a16:creationId xmlns:a16="http://schemas.microsoft.com/office/drawing/2014/main" id="{9F77A330-AD63-5F23-B380-141EFBEE17A2}"/>
              </a:ext>
            </a:extLst>
          </p:cNvPr>
          <p:cNvCxnSpPr>
            <a:cxnSpLocks/>
          </p:cNvCxnSpPr>
          <p:nvPr/>
        </p:nvCxnSpPr>
        <p:spPr>
          <a:xfrm>
            <a:off x="4026659" y="5481097"/>
            <a:ext cx="19664" cy="934683"/>
          </a:xfrm>
          <a:prstGeom prst="line">
            <a:avLst/>
          </a:prstGeom>
          <a:ln>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CasellaDiTesto 36">
                <a:extLst>
                  <a:ext uri="{FF2B5EF4-FFF2-40B4-BE49-F238E27FC236}">
                    <a16:creationId xmlns:a16="http://schemas.microsoft.com/office/drawing/2014/main" id="{C65ECC87-F4C6-31C2-D8C2-3A0FB69C63C4}"/>
                  </a:ext>
                </a:extLst>
              </p:cNvPr>
              <p:cNvSpPr txBox="1"/>
              <p:nvPr/>
            </p:nvSpPr>
            <p:spPr>
              <a:xfrm>
                <a:off x="2799100" y="3290500"/>
                <a:ext cx="32252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𝑞</m:t>
                          </m:r>
                        </m:e>
                        <m:sub>
                          <m:r>
                            <a:rPr lang="it-IT" b="0" i="1" smtClean="0">
                              <a:latin typeface="Cambria Math" panose="02040503050406030204" pitchFamily="18" charset="0"/>
                            </a:rPr>
                            <m:t>𝐴</m:t>
                          </m:r>
                        </m:sub>
                      </m:sSub>
                    </m:oMath>
                  </m:oMathPara>
                </a14:m>
                <a:endParaRPr lang="it-IT" dirty="0"/>
              </a:p>
            </p:txBody>
          </p:sp>
        </mc:Choice>
        <mc:Fallback xmlns="">
          <p:sp>
            <p:nvSpPr>
              <p:cNvPr id="37" name="CasellaDiTesto 36">
                <a:extLst>
                  <a:ext uri="{FF2B5EF4-FFF2-40B4-BE49-F238E27FC236}">
                    <a16:creationId xmlns:a16="http://schemas.microsoft.com/office/drawing/2014/main" id="{C65ECC87-F4C6-31C2-D8C2-3A0FB69C63C4}"/>
                  </a:ext>
                </a:extLst>
              </p:cNvPr>
              <p:cNvSpPr txBox="1">
                <a:spLocks noRot="1" noChangeAspect="1" noMove="1" noResize="1" noEditPoints="1" noAdjustHandles="1" noChangeArrowheads="1" noChangeShapeType="1" noTextEdit="1"/>
              </p:cNvSpPr>
              <p:nvPr/>
            </p:nvSpPr>
            <p:spPr>
              <a:xfrm>
                <a:off x="2799100" y="3290500"/>
                <a:ext cx="322524" cy="276999"/>
              </a:xfrm>
              <a:prstGeom prst="rect">
                <a:avLst/>
              </a:prstGeom>
              <a:blipFill>
                <a:blip r:embed="rId9"/>
                <a:stretch>
                  <a:fillRect l="-13208" r="-3774" b="-22222"/>
                </a:stretch>
              </a:blipFill>
            </p:spPr>
            <p:txBody>
              <a:bodyPr/>
              <a:lstStyle/>
              <a:p>
                <a:r>
                  <a:rPr lang="it-IT">
                    <a:noFill/>
                  </a:rPr>
                  <a:t> </a:t>
                </a:r>
              </a:p>
            </p:txBody>
          </p:sp>
        </mc:Fallback>
      </mc:AlternateContent>
    </p:spTree>
    <p:extLst>
      <p:ext uri="{BB962C8B-B14F-4D97-AF65-F5344CB8AC3E}">
        <p14:creationId xmlns:p14="http://schemas.microsoft.com/office/powerpoint/2010/main" val="1528025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CFAAF4-B9F2-CC05-1E45-0E934766FE17}"/>
              </a:ext>
            </a:extLst>
          </p:cNvPr>
          <p:cNvSpPr>
            <a:spLocks noGrp="1"/>
          </p:cNvSpPr>
          <p:nvPr>
            <p:ph type="title"/>
          </p:nvPr>
        </p:nvSpPr>
        <p:spPr/>
        <p:txBody>
          <a:bodyPr/>
          <a:lstStyle/>
          <a:p>
            <a:r>
              <a:rPr lang="it-IT" dirty="0"/>
              <a:t>ESERCIZIO 2 </a:t>
            </a:r>
          </a:p>
        </p:txBody>
      </p:sp>
      <p:sp>
        <p:nvSpPr>
          <p:cNvPr id="3" name="Segnaposto contenuto 2">
            <a:extLst>
              <a:ext uri="{FF2B5EF4-FFF2-40B4-BE49-F238E27FC236}">
                <a16:creationId xmlns:a16="http://schemas.microsoft.com/office/drawing/2014/main" id="{2A621154-45B5-6DC5-8643-9DA179EB2393}"/>
              </a:ext>
            </a:extLst>
          </p:cNvPr>
          <p:cNvSpPr>
            <a:spLocks noGrp="1"/>
          </p:cNvSpPr>
          <p:nvPr>
            <p:ph idx="1"/>
          </p:nvPr>
        </p:nvSpPr>
        <p:spPr>
          <a:xfrm>
            <a:off x="1920240" y="2312276"/>
            <a:ext cx="8770571" cy="480085"/>
          </a:xfrm>
        </p:spPr>
        <p:txBody>
          <a:bodyPr>
            <a:noAutofit/>
          </a:bodyPr>
          <a:lstStyle/>
          <a:p>
            <a:r>
              <a:rPr lang="it-IT" dirty="0"/>
              <a:t>IL prezzo di mercato è </a:t>
            </a:r>
          </a:p>
        </p:txBody>
      </p:sp>
      <p:sp>
        <p:nvSpPr>
          <p:cNvPr id="4" name="Esplosione: 14 punte 3">
            <a:extLst>
              <a:ext uri="{FF2B5EF4-FFF2-40B4-BE49-F238E27FC236}">
                <a16:creationId xmlns:a16="http://schemas.microsoft.com/office/drawing/2014/main" id="{D2EC000E-2AAE-D74C-AA68-916D3962C200}"/>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mc:AlternateContent xmlns:mc="http://schemas.openxmlformats.org/markup-compatibility/2006" xmlns:a14="http://schemas.microsoft.com/office/drawing/2010/main">
        <mc:Choice Requires="a14">
          <p:sp>
            <p:nvSpPr>
              <p:cNvPr id="5" name="CasellaDiTesto 4">
                <a:extLst>
                  <a:ext uri="{FF2B5EF4-FFF2-40B4-BE49-F238E27FC236}">
                    <a16:creationId xmlns:a16="http://schemas.microsoft.com/office/drawing/2014/main" id="{4D252594-E2B9-6D15-635A-E68B58BA7ABD}"/>
                  </a:ext>
                </a:extLst>
              </p:cNvPr>
              <p:cNvSpPr txBox="1"/>
              <p:nvPr/>
            </p:nvSpPr>
            <p:spPr>
              <a:xfrm>
                <a:off x="4923729" y="3101704"/>
                <a:ext cx="341157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𝑝</m:t>
                      </m:r>
                      <m:r>
                        <a:rPr lang="it-IT" sz="2800" b="0" i="1" smtClean="0">
                          <a:latin typeface="Cambria Math" panose="02040503050406030204" pitchFamily="18" charset="0"/>
                        </a:rPr>
                        <m:t>=120−(15+7,5)</m:t>
                      </m:r>
                    </m:oMath>
                  </m:oMathPara>
                </a14:m>
                <a:endParaRPr lang="it-IT" sz="2800" dirty="0"/>
              </a:p>
            </p:txBody>
          </p:sp>
        </mc:Choice>
        <mc:Fallback xmlns="">
          <p:sp>
            <p:nvSpPr>
              <p:cNvPr id="5" name="CasellaDiTesto 4">
                <a:extLst>
                  <a:ext uri="{FF2B5EF4-FFF2-40B4-BE49-F238E27FC236}">
                    <a16:creationId xmlns:a16="http://schemas.microsoft.com/office/drawing/2014/main" id="{4D252594-E2B9-6D15-635A-E68B58BA7ABD}"/>
                  </a:ext>
                </a:extLst>
              </p:cNvPr>
              <p:cNvSpPr txBox="1">
                <a:spLocks noRot="1" noChangeAspect="1" noMove="1" noResize="1" noEditPoints="1" noAdjustHandles="1" noChangeArrowheads="1" noChangeShapeType="1" noTextEdit="1"/>
              </p:cNvSpPr>
              <p:nvPr/>
            </p:nvSpPr>
            <p:spPr>
              <a:xfrm>
                <a:off x="4923729" y="3101704"/>
                <a:ext cx="3411575" cy="430887"/>
              </a:xfrm>
              <a:prstGeom prst="rect">
                <a:avLst/>
              </a:prstGeom>
              <a:blipFill>
                <a:blip r:embed="rId2"/>
                <a:stretch>
                  <a:fillRect l="-1431" t="-5714" r="-2683" b="-30000"/>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91E09C0D-BCC0-4D7E-131C-A1F6373E3128}"/>
                  </a:ext>
                </a:extLst>
              </p:cNvPr>
              <p:cNvSpPr txBox="1"/>
              <p:nvPr/>
            </p:nvSpPr>
            <p:spPr>
              <a:xfrm>
                <a:off x="4989580" y="3947652"/>
                <a:ext cx="1639936" cy="4322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it-IT" sz="2800" i="1" smtClean="0">
                              <a:latin typeface="Cambria Math" panose="02040503050406030204" pitchFamily="18" charset="0"/>
                            </a:rPr>
                          </m:ctrlPr>
                        </m:sSupPr>
                        <m:e>
                          <m:r>
                            <a:rPr lang="it-IT" sz="2800" b="0" i="1" smtClean="0">
                              <a:latin typeface="Cambria Math" panose="02040503050406030204" pitchFamily="18" charset="0"/>
                            </a:rPr>
                            <m:t>𝑝</m:t>
                          </m:r>
                        </m:e>
                        <m:sup>
                          <m:r>
                            <a:rPr lang="it-IT" sz="2800" b="0" i="1" smtClean="0">
                              <a:latin typeface="Cambria Math" panose="02040503050406030204" pitchFamily="18" charset="0"/>
                            </a:rPr>
                            <m:t>𝑆</m:t>
                          </m:r>
                        </m:sup>
                      </m:sSup>
                      <m:r>
                        <a:rPr lang="it-IT" sz="2800" b="0" i="1" smtClean="0">
                          <a:latin typeface="Cambria Math" panose="02040503050406030204" pitchFamily="18" charset="0"/>
                        </a:rPr>
                        <m:t>=97,5</m:t>
                      </m:r>
                    </m:oMath>
                  </m:oMathPara>
                </a14:m>
                <a:endParaRPr lang="it-IT" sz="2800" dirty="0"/>
              </a:p>
            </p:txBody>
          </p:sp>
        </mc:Choice>
        <mc:Fallback xmlns="">
          <p:sp>
            <p:nvSpPr>
              <p:cNvPr id="6" name="CasellaDiTesto 5">
                <a:extLst>
                  <a:ext uri="{FF2B5EF4-FFF2-40B4-BE49-F238E27FC236}">
                    <a16:creationId xmlns:a16="http://schemas.microsoft.com/office/drawing/2014/main" id="{91E09C0D-BCC0-4D7E-131C-A1F6373E3128}"/>
                  </a:ext>
                </a:extLst>
              </p:cNvPr>
              <p:cNvSpPr txBox="1">
                <a:spLocks noRot="1" noChangeAspect="1" noMove="1" noResize="1" noEditPoints="1" noAdjustHandles="1" noChangeArrowheads="1" noChangeShapeType="1" noTextEdit="1"/>
              </p:cNvSpPr>
              <p:nvPr/>
            </p:nvSpPr>
            <p:spPr>
              <a:xfrm>
                <a:off x="4989580" y="3947652"/>
                <a:ext cx="1639936" cy="432298"/>
              </a:xfrm>
              <a:prstGeom prst="rect">
                <a:avLst/>
              </a:prstGeom>
              <a:blipFill>
                <a:blip r:embed="rId3"/>
                <a:stretch>
                  <a:fillRect l="-3717" t="-5714" r="-3346" b="-20000"/>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A8694C63-1481-6CD6-8D88-F27BF8F2903F}"/>
                  </a:ext>
                </a:extLst>
              </p:cNvPr>
              <p:cNvSpPr txBox="1"/>
              <p:nvPr/>
            </p:nvSpPr>
            <p:spPr>
              <a:xfrm>
                <a:off x="2151792" y="5061953"/>
                <a:ext cx="6975628" cy="44460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800" b="0" i="1" smtClean="0">
                              <a:latin typeface="Cambria Math" panose="02040503050406030204" pitchFamily="18" charset="0"/>
                            </a:rPr>
                          </m:ctrlPr>
                        </m:sSubSupPr>
                        <m:e>
                          <m:r>
                            <m:rPr>
                              <m:sty m:val="p"/>
                            </m:rPr>
                            <a:rPr lang="el-GR" sz="2800" b="0" i="1" smtClean="0">
                              <a:latin typeface="Cambria Math" panose="02040503050406030204" pitchFamily="18" charset="0"/>
                              <a:ea typeface="Cambria Math" panose="02040503050406030204" pitchFamily="18" charset="0"/>
                            </a:rPr>
                            <m:t>Π</m:t>
                          </m:r>
                        </m:e>
                        <m:sub>
                          <m:r>
                            <a:rPr lang="it-IT" sz="2800" b="0" i="1" smtClean="0">
                              <a:latin typeface="Cambria Math" panose="02040503050406030204" pitchFamily="18" charset="0"/>
                            </a:rPr>
                            <m:t>𝐴</m:t>
                          </m:r>
                        </m:sub>
                        <m:sup>
                          <m:r>
                            <a:rPr lang="it-IT" sz="2800" b="0" i="1" smtClean="0">
                              <a:latin typeface="Cambria Math" panose="02040503050406030204" pitchFamily="18" charset="0"/>
                            </a:rPr>
                            <m:t>𝑆</m:t>
                          </m:r>
                        </m:sup>
                      </m:sSubSup>
                      <m:r>
                        <a:rPr lang="it-IT" sz="2800" b="0" i="1" smtClean="0">
                          <a:latin typeface="Cambria Math" panose="02040503050406030204" pitchFamily="18" charset="0"/>
                        </a:rPr>
                        <m:t>=</m:t>
                      </m:r>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𝑇𝑅</m:t>
                          </m:r>
                        </m:e>
                        <m:sub>
                          <m:r>
                            <a:rPr lang="it-IT" sz="2800" b="0" i="1" smtClean="0">
                              <a:latin typeface="Cambria Math" panose="02040503050406030204" pitchFamily="18" charset="0"/>
                            </a:rPr>
                            <m:t>𝐴</m:t>
                          </m:r>
                        </m:sub>
                      </m:sSub>
                      <m:r>
                        <a:rPr lang="it-IT" sz="2800" b="0" i="1" smtClean="0">
                          <a:latin typeface="Cambria Math" panose="02040503050406030204" pitchFamily="18" charset="0"/>
                        </a:rPr>
                        <m:t>−</m:t>
                      </m:r>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𝑇𝐶</m:t>
                          </m:r>
                        </m:e>
                        <m:sub>
                          <m:r>
                            <a:rPr lang="it-IT" sz="2800" b="0" i="1" smtClean="0">
                              <a:latin typeface="Cambria Math" panose="02040503050406030204" pitchFamily="18" charset="0"/>
                            </a:rPr>
                            <m:t>𝐴</m:t>
                          </m:r>
                        </m:sub>
                      </m:sSub>
                      <m:r>
                        <a:rPr lang="it-IT" sz="2800" b="0" i="1" smtClean="0">
                          <a:latin typeface="Cambria Math" panose="02040503050406030204" pitchFamily="18" charset="0"/>
                        </a:rPr>
                        <m:t>=</m:t>
                      </m:r>
                      <m:d>
                        <m:dPr>
                          <m:begChr m:val="["/>
                          <m:endChr m:val="]"/>
                          <m:ctrlPr>
                            <a:rPr lang="it-IT" sz="2800" b="0" i="1" smtClean="0">
                              <a:latin typeface="Cambria Math" panose="02040503050406030204" pitchFamily="18" charset="0"/>
                              <a:ea typeface="Cambria Math" panose="02040503050406030204" pitchFamily="18" charset="0"/>
                            </a:rPr>
                          </m:ctrlPr>
                        </m:dPr>
                        <m:e>
                          <m:r>
                            <a:rPr lang="it-IT" sz="2800" b="0" i="1" smtClean="0">
                              <a:latin typeface="Cambria Math" panose="02040503050406030204" pitchFamily="18" charset="0"/>
                              <a:ea typeface="Cambria Math" panose="02040503050406030204" pitchFamily="18" charset="0"/>
                            </a:rPr>
                            <m:t>1462,5−1350</m:t>
                          </m:r>
                        </m:e>
                      </m:d>
                      <m:r>
                        <a:rPr lang="it-IT" sz="2800" b="0" i="1" smtClean="0">
                          <a:latin typeface="Cambria Math" panose="02040503050406030204" pitchFamily="18" charset="0"/>
                          <a:ea typeface="Cambria Math" panose="02040503050406030204" pitchFamily="18" charset="0"/>
                        </a:rPr>
                        <m:t>=112,5</m:t>
                      </m:r>
                    </m:oMath>
                  </m:oMathPara>
                </a14:m>
                <a:endParaRPr lang="it-IT" sz="2800" dirty="0"/>
              </a:p>
            </p:txBody>
          </p:sp>
        </mc:Choice>
        <mc:Fallback xmlns="">
          <p:sp>
            <p:nvSpPr>
              <p:cNvPr id="7" name="CasellaDiTesto 6">
                <a:extLst>
                  <a:ext uri="{FF2B5EF4-FFF2-40B4-BE49-F238E27FC236}">
                    <a16:creationId xmlns:a16="http://schemas.microsoft.com/office/drawing/2014/main" id="{A8694C63-1481-6CD6-8D88-F27BF8F2903F}"/>
                  </a:ext>
                </a:extLst>
              </p:cNvPr>
              <p:cNvSpPr txBox="1">
                <a:spLocks noRot="1" noChangeAspect="1" noMove="1" noResize="1" noEditPoints="1" noAdjustHandles="1" noChangeArrowheads="1" noChangeShapeType="1" noTextEdit="1"/>
              </p:cNvSpPr>
              <p:nvPr/>
            </p:nvSpPr>
            <p:spPr>
              <a:xfrm>
                <a:off x="2151792" y="5061953"/>
                <a:ext cx="6975628" cy="444609"/>
              </a:xfrm>
              <a:prstGeom prst="rect">
                <a:avLst/>
              </a:prstGeom>
              <a:blipFill>
                <a:blip r:embed="rId4"/>
                <a:stretch>
                  <a:fillRect/>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F93996EE-AC3D-A3B0-DAA4-DBEE4F7DFF59}"/>
                  </a:ext>
                </a:extLst>
              </p:cNvPr>
              <p:cNvSpPr txBox="1"/>
              <p:nvPr/>
            </p:nvSpPr>
            <p:spPr>
              <a:xfrm>
                <a:off x="2151792" y="5743956"/>
                <a:ext cx="6847131" cy="44242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it-IT" sz="2800" b="0" i="1" smtClean="0">
                              <a:latin typeface="Cambria Math" panose="02040503050406030204" pitchFamily="18" charset="0"/>
                            </a:rPr>
                          </m:ctrlPr>
                        </m:sSubSupPr>
                        <m:e>
                          <m:r>
                            <m:rPr>
                              <m:sty m:val="p"/>
                            </m:rPr>
                            <a:rPr lang="el-GR" sz="2800" b="0" i="1" smtClean="0">
                              <a:latin typeface="Cambria Math" panose="02040503050406030204" pitchFamily="18" charset="0"/>
                              <a:ea typeface="Cambria Math" panose="02040503050406030204" pitchFamily="18" charset="0"/>
                            </a:rPr>
                            <m:t>Π</m:t>
                          </m:r>
                        </m:e>
                        <m:sub>
                          <m:r>
                            <a:rPr lang="it-IT" sz="2800" b="0" i="1" smtClean="0">
                              <a:latin typeface="Cambria Math" panose="02040503050406030204" pitchFamily="18" charset="0"/>
                            </a:rPr>
                            <m:t>𝐵</m:t>
                          </m:r>
                        </m:sub>
                        <m:sup>
                          <m:r>
                            <a:rPr lang="it-IT" sz="2800" b="0" i="1" smtClean="0">
                              <a:latin typeface="Cambria Math" panose="02040503050406030204" pitchFamily="18" charset="0"/>
                            </a:rPr>
                            <m:t>𝑆</m:t>
                          </m:r>
                        </m:sup>
                      </m:sSubSup>
                      <m:r>
                        <a:rPr lang="it-IT" sz="2800" b="0" i="1" smtClean="0">
                          <a:latin typeface="Cambria Math" panose="02040503050406030204" pitchFamily="18" charset="0"/>
                        </a:rPr>
                        <m:t>=</m:t>
                      </m:r>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𝑇𝑅</m:t>
                          </m:r>
                        </m:e>
                        <m:sub>
                          <m:r>
                            <a:rPr lang="it-IT" sz="2800" b="0" i="1" smtClean="0">
                              <a:latin typeface="Cambria Math" panose="02040503050406030204" pitchFamily="18" charset="0"/>
                            </a:rPr>
                            <m:t>𝐵</m:t>
                          </m:r>
                        </m:sub>
                      </m:sSub>
                      <m:r>
                        <a:rPr lang="it-IT" sz="2800" b="0" i="1" smtClean="0">
                          <a:latin typeface="Cambria Math" panose="02040503050406030204" pitchFamily="18" charset="0"/>
                        </a:rPr>
                        <m:t>−</m:t>
                      </m:r>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𝑇𝐶</m:t>
                          </m:r>
                        </m:e>
                        <m:sub>
                          <m:r>
                            <a:rPr lang="it-IT" sz="2800" b="0" i="1" smtClean="0">
                              <a:latin typeface="Cambria Math" panose="02040503050406030204" pitchFamily="18" charset="0"/>
                            </a:rPr>
                            <m:t>𝐵</m:t>
                          </m:r>
                        </m:sub>
                      </m:sSub>
                      <m:r>
                        <a:rPr lang="it-IT" sz="2800" b="0" i="1" smtClean="0">
                          <a:latin typeface="Cambria Math" panose="02040503050406030204" pitchFamily="18" charset="0"/>
                        </a:rPr>
                        <m:t>=</m:t>
                      </m:r>
                      <m:d>
                        <m:dPr>
                          <m:begChr m:val="["/>
                          <m:endChr m:val="]"/>
                          <m:ctrlPr>
                            <a:rPr lang="it-IT" sz="2800" b="0" i="1" smtClean="0">
                              <a:latin typeface="Cambria Math" panose="02040503050406030204" pitchFamily="18" charset="0"/>
                              <a:ea typeface="Cambria Math" panose="02040503050406030204" pitchFamily="18" charset="0"/>
                            </a:rPr>
                          </m:ctrlPr>
                        </m:dPr>
                        <m:e>
                          <m:r>
                            <a:rPr lang="it-IT" sz="2800" b="0" i="1" smtClean="0">
                              <a:latin typeface="Cambria Math" panose="02040503050406030204" pitchFamily="18" charset="0"/>
                              <a:ea typeface="Cambria Math" panose="02040503050406030204" pitchFamily="18" charset="0"/>
                            </a:rPr>
                            <m:t>731,25−675</m:t>
                          </m:r>
                        </m:e>
                      </m:d>
                      <m:r>
                        <a:rPr lang="it-IT" sz="2800" b="0" i="1" smtClean="0">
                          <a:latin typeface="Cambria Math" panose="02040503050406030204" pitchFamily="18" charset="0"/>
                          <a:ea typeface="Cambria Math" panose="02040503050406030204" pitchFamily="18" charset="0"/>
                        </a:rPr>
                        <m:t>=56,25</m:t>
                      </m:r>
                    </m:oMath>
                  </m:oMathPara>
                </a14:m>
                <a:endParaRPr lang="it-IT" sz="2800" dirty="0"/>
              </a:p>
            </p:txBody>
          </p:sp>
        </mc:Choice>
        <mc:Fallback xmlns="">
          <p:sp>
            <p:nvSpPr>
              <p:cNvPr id="8" name="CasellaDiTesto 7">
                <a:extLst>
                  <a:ext uri="{FF2B5EF4-FFF2-40B4-BE49-F238E27FC236}">
                    <a16:creationId xmlns:a16="http://schemas.microsoft.com/office/drawing/2014/main" id="{F93996EE-AC3D-A3B0-DAA4-DBEE4F7DFF59}"/>
                  </a:ext>
                </a:extLst>
              </p:cNvPr>
              <p:cNvSpPr txBox="1">
                <a:spLocks noRot="1" noChangeAspect="1" noMove="1" noResize="1" noEditPoints="1" noAdjustHandles="1" noChangeArrowheads="1" noChangeShapeType="1" noTextEdit="1"/>
              </p:cNvSpPr>
              <p:nvPr/>
            </p:nvSpPr>
            <p:spPr>
              <a:xfrm>
                <a:off x="2151792" y="5743956"/>
                <a:ext cx="6847131" cy="442429"/>
              </a:xfrm>
              <a:prstGeom prst="rect">
                <a:avLst/>
              </a:prstGeom>
              <a:blipFill>
                <a:blip r:embed="rId5"/>
                <a:stretch>
                  <a:fillRect/>
                </a:stretch>
              </a:blipFill>
            </p:spPr>
            <p:txBody>
              <a:bodyPr/>
              <a:lstStyle/>
              <a:p>
                <a:r>
                  <a:rPr lang="it-IT">
                    <a:noFill/>
                  </a:rPr>
                  <a:t> </a:t>
                </a:r>
              </a:p>
            </p:txBody>
          </p:sp>
        </mc:Fallback>
      </mc:AlternateContent>
    </p:spTree>
    <p:extLst>
      <p:ext uri="{BB962C8B-B14F-4D97-AF65-F5344CB8AC3E}">
        <p14:creationId xmlns:p14="http://schemas.microsoft.com/office/powerpoint/2010/main" val="32799495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CF1F70-0F67-EE09-31A3-25856BAD8C2A}"/>
              </a:ext>
            </a:extLst>
          </p:cNvPr>
          <p:cNvSpPr>
            <a:spLocks noGrp="1"/>
          </p:cNvSpPr>
          <p:nvPr>
            <p:ph type="title"/>
          </p:nvPr>
        </p:nvSpPr>
        <p:spPr/>
        <p:txBody>
          <a:bodyPr/>
          <a:lstStyle/>
          <a:p>
            <a:r>
              <a:rPr lang="it-IT" dirty="0"/>
              <a:t>ESERCIZIO 2</a:t>
            </a:r>
          </a:p>
        </p:txBody>
      </p:sp>
      <p:sp>
        <p:nvSpPr>
          <p:cNvPr id="3" name="Segnaposto contenuto 2">
            <a:extLst>
              <a:ext uri="{FF2B5EF4-FFF2-40B4-BE49-F238E27FC236}">
                <a16:creationId xmlns:a16="http://schemas.microsoft.com/office/drawing/2014/main" id="{62BD6B6B-4F05-7808-83F9-AD85A78700E8}"/>
              </a:ext>
            </a:extLst>
          </p:cNvPr>
          <p:cNvSpPr>
            <a:spLocks noGrp="1"/>
          </p:cNvSpPr>
          <p:nvPr>
            <p:ph idx="1"/>
          </p:nvPr>
        </p:nvSpPr>
        <p:spPr/>
        <p:txBody>
          <a:bodyPr/>
          <a:lstStyle/>
          <a:p>
            <a:r>
              <a:rPr lang="it-IT" dirty="0"/>
              <a:t>In questo caso un atteggiamento più aggressivo dell’impresa A, che ha accentuato i caratteri della competizione tra le imprese, ha prodotto risultati migliori per la collettività che dispone di una quantità di prodotto superiore ad un prezzo inferiore.</a:t>
            </a:r>
          </a:p>
        </p:txBody>
      </p:sp>
      <p:sp>
        <p:nvSpPr>
          <p:cNvPr id="4" name="Esplosione: 14 punte 3">
            <a:extLst>
              <a:ext uri="{FF2B5EF4-FFF2-40B4-BE49-F238E27FC236}">
                <a16:creationId xmlns:a16="http://schemas.microsoft.com/office/drawing/2014/main" id="{07BAF0CC-A736-C1AC-9C7D-A444C5CA13AA}"/>
              </a:ext>
            </a:extLst>
          </p:cNvPr>
          <p:cNvSpPr/>
          <p:nvPr/>
        </p:nvSpPr>
        <p:spPr>
          <a:xfrm rot="1508348">
            <a:off x="8468321" y="5399"/>
            <a:ext cx="3776305" cy="2374418"/>
          </a:xfrm>
          <a:prstGeom prst="irregularSeal2">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SOLUZIONE</a:t>
            </a:r>
          </a:p>
        </p:txBody>
      </p:sp>
    </p:spTree>
    <p:extLst>
      <p:ext uri="{BB962C8B-B14F-4D97-AF65-F5344CB8AC3E}">
        <p14:creationId xmlns:p14="http://schemas.microsoft.com/office/powerpoint/2010/main" val="4203207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95E80B9-7C28-CC7D-0A98-C8DE3A669C6C}"/>
              </a:ext>
            </a:extLst>
          </p:cNvPr>
          <p:cNvSpPr>
            <a:spLocks noGrp="1"/>
          </p:cNvSpPr>
          <p:nvPr>
            <p:ph idx="1"/>
          </p:nvPr>
        </p:nvSpPr>
        <p:spPr>
          <a:xfrm>
            <a:off x="1920240" y="2312276"/>
            <a:ext cx="8770571" cy="2849659"/>
          </a:xfrm>
        </p:spPr>
        <p:txBody>
          <a:bodyPr>
            <a:normAutofit fontScale="92500" lnSpcReduction="10000"/>
          </a:bodyPr>
          <a:lstStyle/>
          <a:p>
            <a:r>
              <a:rPr lang="it-IT" dirty="0"/>
              <a:t>Partendo dalla precedente equazione, possiamo riformulare ogni singola funzione di domanda delle imprese.</a:t>
            </a:r>
          </a:p>
          <a:p>
            <a:r>
              <a:rPr lang="it-IT" dirty="0"/>
              <a:t>In base alla quantità che si ipotizza venga prodotta dall’impresa concorrente si modifica l’intercetta della propria funzione di domanda. </a:t>
            </a:r>
          </a:p>
          <a:p>
            <a:r>
              <a:rPr lang="it-IT" dirty="0"/>
              <a:t>Avremo quindi le seguenti </a:t>
            </a:r>
            <a:r>
              <a:rPr lang="it-IT" b="1" dirty="0"/>
              <a:t>funzioni di domanda residuale </a:t>
            </a:r>
            <a:r>
              <a:rPr lang="it-IT" dirty="0"/>
              <a:t>per </a:t>
            </a:r>
            <a:r>
              <a:rPr lang="it-IT" u="sng" dirty="0"/>
              <a:t>ogni singola impresa</a:t>
            </a:r>
            <a:r>
              <a:rPr lang="it-IT" dirty="0"/>
              <a:t>: </a:t>
            </a:r>
          </a:p>
        </p:txBody>
      </p:sp>
      <p:sp>
        <p:nvSpPr>
          <p:cNvPr id="4" name="Titolo 1">
            <a:extLst>
              <a:ext uri="{FF2B5EF4-FFF2-40B4-BE49-F238E27FC236}">
                <a16:creationId xmlns:a16="http://schemas.microsoft.com/office/drawing/2014/main" id="{B5447973-AE4B-7CE9-7B20-4EA3D8D55D80}"/>
              </a:ext>
            </a:extLst>
          </p:cNvPr>
          <p:cNvSpPr>
            <a:spLocks noGrp="1"/>
          </p:cNvSpPr>
          <p:nvPr>
            <p:ph type="title"/>
          </p:nvPr>
        </p:nvSpPr>
        <p:spPr>
          <a:xfrm>
            <a:off x="1920875" y="442913"/>
            <a:ext cx="8769350" cy="1344612"/>
          </a:xfrm>
        </p:spPr>
        <p:txBody>
          <a:bodyPr>
            <a:normAutofit fontScale="90000"/>
          </a:bodyPr>
          <a:lstStyle/>
          <a:p>
            <a:r>
              <a:rPr lang="it-IT" dirty="0"/>
              <a:t>Analisi dei casi di interdipendenza strategica: l’oligopolio</a:t>
            </a:r>
          </a:p>
        </p:txBody>
      </p:sp>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7429C718-A235-65C3-1FA1-0E8B4F0690B5}"/>
                  </a:ext>
                </a:extLst>
              </p:cNvPr>
              <p:cNvSpPr txBox="1"/>
              <p:nvPr/>
            </p:nvSpPr>
            <p:spPr>
              <a:xfrm>
                <a:off x="3069619" y="5202054"/>
                <a:ext cx="3481338"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𝑃</m:t>
                      </m:r>
                      <m:r>
                        <a:rPr lang="it-IT" sz="2800" b="0" i="1" smtClean="0">
                          <a:latin typeface="Cambria Math" panose="02040503050406030204" pitchFamily="18" charset="0"/>
                        </a:rPr>
                        <m:t>=(</m:t>
                      </m:r>
                      <m:r>
                        <a:rPr lang="it-IT" sz="2800" b="0" i="1" smtClean="0">
                          <a:latin typeface="Cambria Math" panose="02040503050406030204" pitchFamily="18" charset="0"/>
                        </a:rPr>
                        <m:t>𝑎</m:t>
                      </m:r>
                      <m:r>
                        <a:rPr lang="it-IT" sz="2800" b="0" i="1" smtClean="0">
                          <a:latin typeface="Cambria Math" panose="02040503050406030204" pitchFamily="18" charset="0"/>
                        </a:rPr>
                        <m:t>−</m:t>
                      </m:r>
                      <m:r>
                        <a:rPr lang="it-IT" sz="2800" b="0" i="1" smtClean="0">
                          <a:latin typeface="Cambria Math" panose="02040503050406030204" pitchFamily="18" charset="0"/>
                        </a:rPr>
                        <m:t>𝑏</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𝑄</m:t>
                          </m:r>
                        </m:e>
                        <m:sub>
                          <m:r>
                            <a:rPr lang="it-IT" sz="2800" b="0" i="1" smtClean="0">
                              <a:latin typeface="Cambria Math" panose="02040503050406030204" pitchFamily="18" charset="0"/>
                              <a:ea typeface="Cambria Math" panose="02040503050406030204" pitchFamily="18" charset="0"/>
                            </a:rPr>
                            <m:t>2</m:t>
                          </m:r>
                        </m:sub>
                      </m:sSub>
                      <m:r>
                        <a:rPr lang="it-IT" sz="2800" b="0" i="1" smtClean="0">
                          <a:latin typeface="Cambria Math" panose="02040503050406030204" pitchFamily="18" charset="0"/>
                          <a:ea typeface="Cambria Math" panose="02040503050406030204" pitchFamily="18" charset="0"/>
                        </a:rPr>
                        <m:t>)−</m:t>
                      </m:r>
                      <m:r>
                        <a:rPr lang="it-IT" sz="2800" b="0" i="1" smtClean="0">
                          <a:latin typeface="Cambria Math" panose="02040503050406030204" pitchFamily="18" charset="0"/>
                          <a:ea typeface="Cambria Math" panose="02040503050406030204" pitchFamily="18" charset="0"/>
                        </a:rPr>
                        <m:t>𝑏</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𝑄</m:t>
                          </m:r>
                        </m:e>
                        <m:sub>
                          <m:r>
                            <a:rPr lang="it-IT" sz="2800" b="0" i="1" smtClean="0">
                              <a:latin typeface="Cambria Math" panose="02040503050406030204" pitchFamily="18" charset="0"/>
                              <a:ea typeface="Cambria Math" panose="02040503050406030204" pitchFamily="18" charset="0"/>
                            </a:rPr>
                            <m:t>1</m:t>
                          </m:r>
                        </m:sub>
                      </m:sSub>
                    </m:oMath>
                  </m:oMathPara>
                </a14:m>
                <a:endParaRPr lang="it-IT" sz="2800" dirty="0"/>
              </a:p>
            </p:txBody>
          </p:sp>
        </mc:Choice>
        <mc:Fallback xmlns="">
          <p:sp>
            <p:nvSpPr>
              <p:cNvPr id="6" name="CasellaDiTesto 5">
                <a:extLst>
                  <a:ext uri="{FF2B5EF4-FFF2-40B4-BE49-F238E27FC236}">
                    <a16:creationId xmlns:a16="http://schemas.microsoft.com/office/drawing/2014/main" id="{7429C718-A235-65C3-1FA1-0E8B4F0690B5}"/>
                  </a:ext>
                </a:extLst>
              </p:cNvPr>
              <p:cNvSpPr txBox="1">
                <a:spLocks noRot="1" noChangeAspect="1" noMove="1" noResize="1" noEditPoints="1" noAdjustHandles="1" noChangeArrowheads="1" noChangeShapeType="1" noTextEdit="1"/>
              </p:cNvSpPr>
              <p:nvPr/>
            </p:nvSpPr>
            <p:spPr>
              <a:xfrm>
                <a:off x="3069619" y="5202054"/>
                <a:ext cx="3481338" cy="430887"/>
              </a:xfrm>
              <a:prstGeom prst="rect">
                <a:avLst/>
              </a:prstGeom>
              <a:blipFill>
                <a:blip r:embed="rId2"/>
                <a:stretch>
                  <a:fillRect t="-5634" b="-29577"/>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6140966F-A6D7-D2F2-3DD4-3508170135A4}"/>
                  </a:ext>
                </a:extLst>
              </p:cNvPr>
              <p:cNvSpPr txBox="1"/>
              <p:nvPr/>
            </p:nvSpPr>
            <p:spPr>
              <a:xfrm>
                <a:off x="3000439" y="6172771"/>
                <a:ext cx="3481338"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it-IT" sz="2800" b="0" i="1" smtClean="0">
                          <a:latin typeface="Cambria Math" panose="02040503050406030204" pitchFamily="18" charset="0"/>
                        </a:rPr>
                        <m:t>𝑃</m:t>
                      </m:r>
                      <m:r>
                        <a:rPr lang="it-IT" sz="2800" b="0" i="1" smtClean="0">
                          <a:latin typeface="Cambria Math" panose="02040503050406030204" pitchFamily="18" charset="0"/>
                        </a:rPr>
                        <m:t>=(</m:t>
                      </m:r>
                      <m:r>
                        <a:rPr lang="it-IT" sz="2800" b="0" i="1" smtClean="0">
                          <a:latin typeface="Cambria Math" panose="02040503050406030204" pitchFamily="18" charset="0"/>
                        </a:rPr>
                        <m:t>𝑎</m:t>
                      </m:r>
                      <m:r>
                        <a:rPr lang="it-IT" sz="2800" b="0" i="1" smtClean="0">
                          <a:latin typeface="Cambria Math" panose="02040503050406030204" pitchFamily="18" charset="0"/>
                        </a:rPr>
                        <m:t>−</m:t>
                      </m:r>
                      <m:r>
                        <a:rPr lang="it-IT" sz="2800" b="0" i="1" smtClean="0">
                          <a:latin typeface="Cambria Math" panose="02040503050406030204" pitchFamily="18" charset="0"/>
                        </a:rPr>
                        <m:t>𝑏</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𝑄</m:t>
                          </m:r>
                        </m:e>
                        <m:sub>
                          <m:r>
                            <a:rPr lang="it-IT" sz="2800" b="0" i="1" smtClean="0">
                              <a:latin typeface="Cambria Math" panose="02040503050406030204" pitchFamily="18" charset="0"/>
                              <a:ea typeface="Cambria Math" panose="02040503050406030204" pitchFamily="18" charset="0"/>
                            </a:rPr>
                            <m:t>1</m:t>
                          </m:r>
                        </m:sub>
                      </m:sSub>
                      <m:r>
                        <a:rPr lang="it-IT" sz="2800" b="0" i="1" smtClean="0">
                          <a:latin typeface="Cambria Math" panose="02040503050406030204" pitchFamily="18" charset="0"/>
                          <a:ea typeface="Cambria Math" panose="02040503050406030204" pitchFamily="18" charset="0"/>
                        </a:rPr>
                        <m:t>)−</m:t>
                      </m:r>
                      <m:r>
                        <a:rPr lang="it-IT" sz="2800" b="0" i="1" smtClean="0">
                          <a:latin typeface="Cambria Math" panose="02040503050406030204" pitchFamily="18" charset="0"/>
                          <a:ea typeface="Cambria Math" panose="02040503050406030204" pitchFamily="18" charset="0"/>
                        </a:rPr>
                        <m:t>𝑏</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𝑄</m:t>
                          </m:r>
                        </m:e>
                        <m:sub>
                          <m:r>
                            <a:rPr lang="it-IT" sz="2800" b="0" i="1" smtClean="0">
                              <a:latin typeface="Cambria Math" panose="02040503050406030204" pitchFamily="18" charset="0"/>
                              <a:ea typeface="Cambria Math" panose="02040503050406030204" pitchFamily="18" charset="0"/>
                            </a:rPr>
                            <m:t>2</m:t>
                          </m:r>
                        </m:sub>
                      </m:sSub>
                    </m:oMath>
                  </m:oMathPara>
                </a14:m>
                <a:endParaRPr lang="it-IT" sz="2800" dirty="0"/>
              </a:p>
            </p:txBody>
          </p:sp>
        </mc:Choice>
        <mc:Fallback xmlns="">
          <p:sp>
            <p:nvSpPr>
              <p:cNvPr id="7" name="CasellaDiTesto 6">
                <a:extLst>
                  <a:ext uri="{FF2B5EF4-FFF2-40B4-BE49-F238E27FC236}">
                    <a16:creationId xmlns:a16="http://schemas.microsoft.com/office/drawing/2014/main" id="{6140966F-A6D7-D2F2-3DD4-3508170135A4}"/>
                  </a:ext>
                </a:extLst>
              </p:cNvPr>
              <p:cNvSpPr txBox="1">
                <a:spLocks noRot="1" noChangeAspect="1" noMove="1" noResize="1" noEditPoints="1" noAdjustHandles="1" noChangeArrowheads="1" noChangeShapeType="1" noTextEdit="1"/>
              </p:cNvSpPr>
              <p:nvPr/>
            </p:nvSpPr>
            <p:spPr>
              <a:xfrm>
                <a:off x="3000439" y="6172771"/>
                <a:ext cx="3481338" cy="430887"/>
              </a:xfrm>
              <a:prstGeom prst="rect">
                <a:avLst/>
              </a:prstGeom>
              <a:blipFill>
                <a:blip r:embed="rId3"/>
                <a:stretch>
                  <a:fillRect t="-5714" b="-30000"/>
                </a:stretch>
              </a:blipFill>
            </p:spPr>
            <p:txBody>
              <a:bodyPr/>
              <a:lstStyle/>
              <a:p>
                <a:r>
                  <a:rPr lang="it-IT">
                    <a:noFill/>
                  </a:rPr>
                  <a:t> </a:t>
                </a:r>
              </a:p>
            </p:txBody>
          </p:sp>
        </mc:Fallback>
      </mc:AlternateContent>
      <p:sp>
        <p:nvSpPr>
          <p:cNvPr id="8" name="Freccia in giù 7">
            <a:extLst>
              <a:ext uri="{FF2B5EF4-FFF2-40B4-BE49-F238E27FC236}">
                <a16:creationId xmlns:a16="http://schemas.microsoft.com/office/drawing/2014/main" id="{BF9FEBD9-1726-44BD-EA8C-481A25AD3FD6}"/>
              </a:ext>
            </a:extLst>
          </p:cNvPr>
          <p:cNvSpPr/>
          <p:nvPr/>
        </p:nvSpPr>
        <p:spPr>
          <a:xfrm rot="16200000">
            <a:off x="6867025" y="4955166"/>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a:extLst>
              <a:ext uri="{FF2B5EF4-FFF2-40B4-BE49-F238E27FC236}">
                <a16:creationId xmlns:a16="http://schemas.microsoft.com/office/drawing/2014/main" id="{EABF1068-4CD0-DBB7-5A2D-FB348ED42144}"/>
              </a:ext>
            </a:extLst>
          </p:cNvPr>
          <p:cNvSpPr/>
          <p:nvPr/>
        </p:nvSpPr>
        <p:spPr>
          <a:xfrm rot="16200000">
            <a:off x="6797845" y="5925883"/>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a:extLst>
              <a:ext uri="{FF2B5EF4-FFF2-40B4-BE49-F238E27FC236}">
                <a16:creationId xmlns:a16="http://schemas.microsoft.com/office/drawing/2014/main" id="{B10C7AFD-8C7E-146F-206E-9CB06E42A117}"/>
              </a:ext>
            </a:extLst>
          </p:cNvPr>
          <p:cNvSpPr txBox="1"/>
          <p:nvPr/>
        </p:nvSpPr>
        <p:spPr>
          <a:xfrm>
            <a:off x="7667725" y="5259704"/>
            <a:ext cx="4012637" cy="369332"/>
          </a:xfrm>
          <a:prstGeom prst="rect">
            <a:avLst/>
          </a:prstGeom>
          <a:noFill/>
        </p:spPr>
        <p:txBody>
          <a:bodyPr wrap="none" rtlCol="0">
            <a:spAutoFit/>
          </a:bodyPr>
          <a:lstStyle/>
          <a:p>
            <a:r>
              <a:rPr lang="it-IT" dirty="0"/>
              <a:t>Domanda residuale dell’impresa 1</a:t>
            </a:r>
          </a:p>
        </p:txBody>
      </p:sp>
      <p:sp>
        <p:nvSpPr>
          <p:cNvPr id="11" name="CasellaDiTesto 10">
            <a:extLst>
              <a:ext uri="{FF2B5EF4-FFF2-40B4-BE49-F238E27FC236}">
                <a16:creationId xmlns:a16="http://schemas.microsoft.com/office/drawing/2014/main" id="{395605AD-0788-23E1-9B17-E6932EA4BE8D}"/>
              </a:ext>
            </a:extLst>
          </p:cNvPr>
          <p:cNvSpPr txBox="1"/>
          <p:nvPr/>
        </p:nvSpPr>
        <p:spPr>
          <a:xfrm>
            <a:off x="7741467" y="6203548"/>
            <a:ext cx="4012637" cy="369332"/>
          </a:xfrm>
          <a:prstGeom prst="rect">
            <a:avLst/>
          </a:prstGeom>
          <a:noFill/>
        </p:spPr>
        <p:txBody>
          <a:bodyPr wrap="none" rtlCol="0">
            <a:spAutoFit/>
          </a:bodyPr>
          <a:lstStyle/>
          <a:p>
            <a:r>
              <a:rPr lang="it-IT" dirty="0"/>
              <a:t>Domanda residuale dell’impresa 2</a:t>
            </a:r>
          </a:p>
        </p:txBody>
      </p:sp>
    </p:spTree>
    <p:extLst>
      <p:ext uri="{BB962C8B-B14F-4D97-AF65-F5344CB8AC3E}">
        <p14:creationId xmlns:p14="http://schemas.microsoft.com/office/powerpoint/2010/main" val="3424738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AB28040-3669-6D8A-9B06-0F48C40D994F}"/>
              </a:ext>
            </a:extLst>
          </p:cNvPr>
          <p:cNvSpPr>
            <a:spLocks noGrp="1"/>
          </p:cNvSpPr>
          <p:nvPr>
            <p:ph idx="1"/>
          </p:nvPr>
        </p:nvSpPr>
        <p:spPr>
          <a:xfrm>
            <a:off x="1920240" y="2312276"/>
            <a:ext cx="8770571" cy="1827105"/>
          </a:xfrm>
        </p:spPr>
        <p:txBody>
          <a:bodyPr/>
          <a:lstStyle/>
          <a:p>
            <a:pPr algn="just"/>
            <a:r>
              <a:rPr lang="it-IT" dirty="0"/>
              <a:t>Sotto l’ipotesi di linearità è possibile derivare le funzioni di ricavo marginale di ogni singola impresa, ponendo la stessa </a:t>
            </a:r>
            <a:r>
              <a:rPr lang="it-IT" b="1" dirty="0"/>
              <a:t>intercetta</a:t>
            </a:r>
            <a:r>
              <a:rPr lang="it-IT" dirty="0"/>
              <a:t> (</a:t>
            </a:r>
            <a:r>
              <a:rPr lang="it-IT" b="1" dirty="0"/>
              <a:t>ridotta della quantità offerta dall’impresa concorrente</a:t>
            </a:r>
            <a:r>
              <a:rPr lang="it-IT" dirty="0"/>
              <a:t>) ed il </a:t>
            </a:r>
            <a:r>
              <a:rPr lang="it-IT" b="1" dirty="0"/>
              <a:t>coefficiente angolare doppio</a:t>
            </a:r>
            <a:r>
              <a:rPr lang="it-IT" dirty="0"/>
              <a:t>: </a:t>
            </a:r>
          </a:p>
        </p:txBody>
      </p:sp>
      <p:sp>
        <p:nvSpPr>
          <p:cNvPr id="4" name="Titolo 1">
            <a:extLst>
              <a:ext uri="{FF2B5EF4-FFF2-40B4-BE49-F238E27FC236}">
                <a16:creationId xmlns:a16="http://schemas.microsoft.com/office/drawing/2014/main" id="{B329DFAD-F72C-C7BD-64C8-AEDEDAA39BF8}"/>
              </a:ext>
            </a:extLst>
          </p:cNvPr>
          <p:cNvSpPr>
            <a:spLocks noGrp="1"/>
          </p:cNvSpPr>
          <p:nvPr>
            <p:ph type="title"/>
          </p:nvPr>
        </p:nvSpPr>
        <p:spPr>
          <a:xfrm>
            <a:off x="1920875" y="442913"/>
            <a:ext cx="8769350" cy="1344612"/>
          </a:xfrm>
        </p:spPr>
        <p:txBody>
          <a:bodyPr>
            <a:normAutofit fontScale="90000"/>
          </a:bodyPr>
          <a:lstStyle/>
          <a:p>
            <a:r>
              <a:rPr lang="it-IT" dirty="0"/>
              <a:t>Analisi dei casi di interdipendenza strategica: l’oligopolio</a:t>
            </a:r>
          </a:p>
        </p:txBody>
      </p:sp>
      <mc:AlternateContent xmlns:mc="http://schemas.openxmlformats.org/markup-compatibility/2006" xmlns:a14="http://schemas.microsoft.com/office/drawing/2010/main">
        <mc:Choice Requires="a14">
          <p:sp>
            <p:nvSpPr>
              <p:cNvPr id="6" name="CasellaDiTesto 5">
                <a:extLst>
                  <a:ext uri="{FF2B5EF4-FFF2-40B4-BE49-F238E27FC236}">
                    <a16:creationId xmlns:a16="http://schemas.microsoft.com/office/drawing/2014/main" id="{9432A565-6912-588C-B810-ACCF1A9B5568}"/>
                  </a:ext>
                </a:extLst>
              </p:cNvPr>
              <p:cNvSpPr txBox="1"/>
              <p:nvPr/>
            </p:nvSpPr>
            <p:spPr>
              <a:xfrm>
                <a:off x="2174138" y="4360197"/>
                <a:ext cx="402879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𝑀𝑅</m:t>
                          </m:r>
                        </m:e>
                        <m:sub>
                          <m:r>
                            <a:rPr lang="it-IT" sz="2800" b="0" i="1" smtClean="0">
                              <a:latin typeface="Cambria Math" panose="02040503050406030204" pitchFamily="18" charset="0"/>
                            </a:rPr>
                            <m:t>1</m:t>
                          </m:r>
                        </m:sub>
                      </m:sSub>
                      <m:r>
                        <a:rPr lang="it-IT" sz="2800" b="0" i="1" smtClean="0">
                          <a:latin typeface="Cambria Math" panose="02040503050406030204" pitchFamily="18" charset="0"/>
                        </a:rPr>
                        <m:t>=(</m:t>
                      </m:r>
                      <m:r>
                        <a:rPr lang="it-IT" sz="2800" b="0" i="1" smtClean="0">
                          <a:latin typeface="Cambria Math" panose="02040503050406030204" pitchFamily="18" charset="0"/>
                        </a:rPr>
                        <m:t>𝑎</m:t>
                      </m:r>
                      <m:r>
                        <a:rPr lang="it-IT" sz="2800" b="0" i="1" smtClean="0">
                          <a:latin typeface="Cambria Math" panose="02040503050406030204" pitchFamily="18" charset="0"/>
                        </a:rPr>
                        <m:t>−</m:t>
                      </m:r>
                      <m:r>
                        <a:rPr lang="it-IT" sz="2800" b="0" i="1" smtClean="0">
                          <a:latin typeface="Cambria Math" panose="02040503050406030204" pitchFamily="18" charset="0"/>
                        </a:rPr>
                        <m:t>𝑏</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𝑄</m:t>
                          </m:r>
                        </m:e>
                        <m:sub>
                          <m:r>
                            <a:rPr lang="it-IT" sz="2800" b="0" i="1" smtClean="0">
                              <a:latin typeface="Cambria Math" panose="02040503050406030204" pitchFamily="18" charset="0"/>
                              <a:ea typeface="Cambria Math" panose="02040503050406030204" pitchFamily="18" charset="0"/>
                            </a:rPr>
                            <m:t>2</m:t>
                          </m:r>
                        </m:sub>
                      </m:sSub>
                      <m:r>
                        <a:rPr lang="it-IT" sz="2800" b="0" i="1" smtClean="0">
                          <a:latin typeface="Cambria Math" panose="02040503050406030204" pitchFamily="18" charset="0"/>
                          <a:ea typeface="Cambria Math" panose="02040503050406030204" pitchFamily="18" charset="0"/>
                        </a:rPr>
                        <m:t>)−2</m:t>
                      </m:r>
                      <m:r>
                        <a:rPr lang="it-IT" sz="2800" b="0" i="1" smtClean="0">
                          <a:latin typeface="Cambria Math" panose="02040503050406030204" pitchFamily="18" charset="0"/>
                          <a:ea typeface="Cambria Math" panose="02040503050406030204" pitchFamily="18" charset="0"/>
                        </a:rPr>
                        <m:t>𝑏</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𝑄</m:t>
                          </m:r>
                        </m:e>
                        <m:sub>
                          <m:r>
                            <a:rPr lang="it-IT" sz="2800" b="0" i="1" smtClean="0">
                              <a:latin typeface="Cambria Math" panose="02040503050406030204" pitchFamily="18" charset="0"/>
                              <a:ea typeface="Cambria Math" panose="02040503050406030204" pitchFamily="18" charset="0"/>
                            </a:rPr>
                            <m:t>1</m:t>
                          </m:r>
                        </m:sub>
                      </m:sSub>
                    </m:oMath>
                  </m:oMathPara>
                </a14:m>
                <a:endParaRPr lang="it-IT" sz="2800" dirty="0"/>
              </a:p>
            </p:txBody>
          </p:sp>
        </mc:Choice>
        <mc:Fallback xmlns="">
          <p:sp>
            <p:nvSpPr>
              <p:cNvPr id="6" name="CasellaDiTesto 5">
                <a:extLst>
                  <a:ext uri="{FF2B5EF4-FFF2-40B4-BE49-F238E27FC236}">
                    <a16:creationId xmlns:a16="http://schemas.microsoft.com/office/drawing/2014/main" id="{9432A565-6912-588C-B810-ACCF1A9B5568}"/>
                  </a:ext>
                </a:extLst>
              </p:cNvPr>
              <p:cNvSpPr txBox="1">
                <a:spLocks noRot="1" noChangeAspect="1" noMove="1" noResize="1" noEditPoints="1" noAdjustHandles="1" noChangeArrowheads="1" noChangeShapeType="1" noTextEdit="1"/>
              </p:cNvSpPr>
              <p:nvPr/>
            </p:nvSpPr>
            <p:spPr>
              <a:xfrm>
                <a:off x="2174138" y="4360197"/>
                <a:ext cx="4028795" cy="430887"/>
              </a:xfrm>
              <a:prstGeom prst="rect">
                <a:avLst/>
              </a:prstGeom>
              <a:blipFill>
                <a:blip r:embed="rId2"/>
                <a:stretch>
                  <a:fillRect l="-1059" t="-5634" b="-29577"/>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61627D89-9FDC-FDD8-2267-2C3BD18AAFFC}"/>
                  </a:ext>
                </a:extLst>
              </p:cNvPr>
              <p:cNvSpPr txBox="1"/>
              <p:nvPr/>
            </p:nvSpPr>
            <p:spPr>
              <a:xfrm>
                <a:off x="2174138" y="5279513"/>
                <a:ext cx="4131387"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𝑀𝑅</m:t>
                          </m:r>
                        </m:e>
                        <m:sub>
                          <m:r>
                            <a:rPr lang="it-IT" sz="2800" b="0" i="1" smtClean="0">
                              <a:latin typeface="Cambria Math" panose="02040503050406030204" pitchFamily="18" charset="0"/>
                            </a:rPr>
                            <m:t>2</m:t>
                          </m:r>
                        </m:sub>
                      </m:sSub>
                      <m:r>
                        <a:rPr lang="it-IT" sz="2800" b="0" i="1" smtClean="0">
                          <a:latin typeface="Cambria Math" panose="02040503050406030204" pitchFamily="18" charset="0"/>
                        </a:rPr>
                        <m:t>=(</m:t>
                      </m:r>
                      <m:r>
                        <a:rPr lang="it-IT" sz="2800" b="0" i="1" smtClean="0">
                          <a:latin typeface="Cambria Math" panose="02040503050406030204" pitchFamily="18" charset="0"/>
                        </a:rPr>
                        <m:t>𝑎</m:t>
                      </m:r>
                      <m:r>
                        <a:rPr lang="it-IT" sz="2800" b="0" i="1" smtClean="0">
                          <a:latin typeface="Cambria Math" panose="02040503050406030204" pitchFamily="18" charset="0"/>
                        </a:rPr>
                        <m:t>−</m:t>
                      </m:r>
                      <m:r>
                        <a:rPr lang="it-IT" sz="2800" b="0" i="1" smtClean="0">
                          <a:latin typeface="Cambria Math" panose="02040503050406030204" pitchFamily="18" charset="0"/>
                        </a:rPr>
                        <m:t>𝑏</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𝑄</m:t>
                          </m:r>
                        </m:e>
                        <m:sub>
                          <m:r>
                            <a:rPr lang="it-IT" sz="2800" b="0" i="1" smtClean="0">
                              <a:latin typeface="Cambria Math" panose="02040503050406030204" pitchFamily="18" charset="0"/>
                              <a:ea typeface="Cambria Math" panose="02040503050406030204" pitchFamily="18" charset="0"/>
                            </a:rPr>
                            <m:t>1</m:t>
                          </m:r>
                        </m:sub>
                      </m:sSub>
                      <m:r>
                        <a:rPr lang="it-IT" sz="2800" b="0" i="1" smtClean="0">
                          <a:latin typeface="Cambria Math" panose="02040503050406030204" pitchFamily="18" charset="0"/>
                          <a:ea typeface="Cambria Math" panose="02040503050406030204" pitchFamily="18" charset="0"/>
                        </a:rPr>
                        <m:t>)−2</m:t>
                      </m:r>
                      <m:r>
                        <a:rPr lang="it-IT" sz="2800" b="0" i="1" smtClean="0">
                          <a:latin typeface="Cambria Math" panose="02040503050406030204" pitchFamily="18" charset="0"/>
                          <a:ea typeface="Cambria Math" panose="02040503050406030204" pitchFamily="18" charset="0"/>
                        </a:rPr>
                        <m:t>𝑏</m:t>
                      </m:r>
                      <m:sSub>
                        <m:sSubPr>
                          <m:ctrlPr>
                            <a:rPr lang="it-IT" sz="2800" b="0" i="1" smtClean="0">
                              <a:latin typeface="Cambria Math" panose="02040503050406030204" pitchFamily="18" charset="0"/>
                              <a:ea typeface="Cambria Math" panose="02040503050406030204" pitchFamily="18" charset="0"/>
                            </a:rPr>
                          </m:ctrlPr>
                        </m:sSubPr>
                        <m:e>
                          <m:r>
                            <a:rPr lang="it-IT" sz="2800" b="0" i="1" smtClean="0">
                              <a:latin typeface="Cambria Math" panose="02040503050406030204" pitchFamily="18" charset="0"/>
                              <a:ea typeface="Cambria Math" panose="02040503050406030204" pitchFamily="18" charset="0"/>
                            </a:rPr>
                            <m:t>𝑄</m:t>
                          </m:r>
                        </m:e>
                        <m:sub>
                          <m:r>
                            <a:rPr lang="it-IT" sz="2800" b="0" i="1" smtClean="0">
                              <a:latin typeface="Cambria Math" panose="02040503050406030204" pitchFamily="18" charset="0"/>
                              <a:ea typeface="Cambria Math" panose="02040503050406030204" pitchFamily="18" charset="0"/>
                            </a:rPr>
                            <m:t>2</m:t>
                          </m:r>
                        </m:sub>
                      </m:sSub>
                    </m:oMath>
                  </m:oMathPara>
                </a14:m>
                <a:endParaRPr lang="it-IT" sz="2800" dirty="0"/>
              </a:p>
            </p:txBody>
          </p:sp>
        </mc:Choice>
        <mc:Fallback xmlns="">
          <p:sp>
            <p:nvSpPr>
              <p:cNvPr id="7" name="CasellaDiTesto 6">
                <a:extLst>
                  <a:ext uri="{FF2B5EF4-FFF2-40B4-BE49-F238E27FC236}">
                    <a16:creationId xmlns:a16="http://schemas.microsoft.com/office/drawing/2014/main" id="{61627D89-9FDC-FDD8-2267-2C3BD18AAFFC}"/>
                  </a:ext>
                </a:extLst>
              </p:cNvPr>
              <p:cNvSpPr txBox="1">
                <a:spLocks noRot="1" noChangeAspect="1" noMove="1" noResize="1" noEditPoints="1" noAdjustHandles="1" noChangeArrowheads="1" noChangeShapeType="1" noTextEdit="1"/>
              </p:cNvSpPr>
              <p:nvPr/>
            </p:nvSpPr>
            <p:spPr>
              <a:xfrm>
                <a:off x="2174138" y="5279513"/>
                <a:ext cx="4131387" cy="430887"/>
              </a:xfrm>
              <a:prstGeom prst="rect">
                <a:avLst/>
              </a:prstGeom>
              <a:blipFill>
                <a:blip r:embed="rId3"/>
                <a:stretch>
                  <a:fillRect t="-5634" b="-29577"/>
                </a:stretch>
              </a:blipFill>
            </p:spPr>
            <p:txBody>
              <a:bodyPr/>
              <a:lstStyle/>
              <a:p>
                <a:r>
                  <a:rPr lang="it-IT">
                    <a:noFill/>
                  </a:rPr>
                  <a:t> </a:t>
                </a:r>
              </a:p>
            </p:txBody>
          </p:sp>
        </mc:Fallback>
      </mc:AlternateContent>
      <p:sp>
        <p:nvSpPr>
          <p:cNvPr id="8" name="Freccia in giù 7">
            <a:extLst>
              <a:ext uri="{FF2B5EF4-FFF2-40B4-BE49-F238E27FC236}">
                <a16:creationId xmlns:a16="http://schemas.microsoft.com/office/drawing/2014/main" id="{C6BAF241-1A6E-071B-A471-4BA39173FD4F}"/>
              </a:ext>
            </a:extLst>
          </p:cNvPr>
          <p:cNvSpPr/>
          <p:nvPr/>
        </p:nvSpPr>
        <p:spPr>
          <a:xfrm rot="16200000">
            <a:off x="6621593" y="4113309"/>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a:extLst>
              <a:ext uri="{FF2B5EF4-FFF2-40B4-BE49-F238E27FC236}">
                <a16:creationId xmlns:a16="http://schemas.microsoft.com/office/drawing/2014/main" id="{A183C6E0-C8FD-EA34-A93C-FF745C20F1BA}"/>
              </a:ext>
            </a:extLst>
          </p:cNvPr>
          <p:cNvSpPr/>
          <p:nvPr/>
        </p:nvSpPr>
        <p:spPr>
          <a:xfrm rot="16200000">
            <a:off x="6552413" y="5084026"/>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a:extLst>
              <a:ext uri="{FF2B5EF4-FFF2-40B4-BE49-F238E27FC236}">
                <a16:creationId xmlns:a16="http://schemas.microsoft.com/office/drawing/2014/main" id="{79487FCD-3366-98DC-CC07-BA7BB8E56E4B}"/>
              </a:ext>
            </a:extLst>
          </p:cNvPr>
          <p:cNvSpPr txBox="1"/>
          <p:nvPr/>
        </p:nvSpPr>
        <p:spPr>
          <a:xfrm>
            <a:off x="7422293" y="4417847"/>
            <a:ext cx="3765583" cy="369332"/>
          </a:xfrm>
          <a:prstGeom prst="rect">
            <a:avLst/>
          </a:prstGeom>
          <a:noFill/>
        </p:spPr>
        <p:txBody>
          <a:bodyPr wrap="none" rtlCol="0">
            <a:spAutoFit/>
          </a:bodyPr>
          <a:lstStyle/>
          <a:p>
            <a:r>
              <a:rPr lang="it-IT" dirty="0"/>
              <a:t>Ricavo marginale dell’impresa 1</a:t>
            </a:r>
          </a:p>
        </p:txBody>
      </p:sp>
      <p:sp>
        <p:nvSpPr>
          <p:cNvPr id="11" name="CasellaDiTesto 10">
            <a:extLst>
              <a:ext uri="{FF2B5EF4-FFF2-40B4-BE49-F238E27FC236}">
                <a16:creationId xmlns:a16="http://schemas.microsoft.com/office/drawing/2014/main" id="{09C4196B-3229-BCFE-4ACE-E84A20F83449}"/>
              </a:ext>
            </a:extLst>
          </p:cNvPr>
          <p:cNvSpPr txBox="1"/>
          <p:nvPr/>
        </p:nvSpPr>
        <p:spPr>
          <a:xfrm>
            <a:off x="7496035" y="5361691"/>
            <a:ext cx="3765583" cy="369332"/>
          </a:xfrm>
          <a:prstGeom prst="rect">
            <a:avLst/>
          </a:prstGeom>
          <a:noFill/>
        </p:spPr>
        <p:txBody>
          <a:bodyPr wrap="none" rtlCol="0">
            <a:spAutoFit/>
          </a:bodyPr>
          <a:lstStyle/>
          <a:p>
            <a:r>
              <a:rPr lang="it-IT" dirty="0"/>
              <a:t>Ricavo marginale dell’impresa 2</a:t>
            </a:r>
          </a:p>
        </p:txBody>
      </p:sp>
    </p:spTree>
    <p:extLst>
      <p:ext uri="{BB962C8B-B14F-4D97-AF65-F5344CB8AC3E}">
        <p14:creationId xmlns:p14="http://schemas.microsoft.com/office/powerpoint/2010/main" val="3242605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7F47DF2-F46F-7747-5407-FDC94F20DD47}"/>
              </a:ext>
            </a:extLst>
          </p:cNvPr>
          <p:cNvSpPr>
            <a:spLocks noGrp="1"/>
          </p:cNvSpPr>
          <p:nvPr>
            <p:ph idx="1"/>
          </p:nvPr>
        </p:nvSpPr>
        <p:spPr>
          <a:xfrm>
            <a:off x="1920240" y="2312276"/>
            <a:ext cx="8770571" cy="1344612"/>
          </a:xfrm>
        </p:spPr>
        <p:txBody>
          <a:bodyPr>
            <a:normAutofit lnSpcReduction="10000"/>
          </a:bodyPr>
          <a:lstStyle/>
          <a:p>
            <a:r>
              <a:rPr lang="it-IT" dirty="0"/>
              <a:t>Poniamo le condizioni di massimo profitto uguagliando le due funzioni di ricavo marginale alle funzioni di costo marginale al fine di ottenere le «funzioni di reazione» nella forma:</a:t>
            </a:r>
          </a:p>
          <a:p>
            <a:endParaRPr lang="it-IT" dirty="0"/>
          </a:p>
        </p:txBody>
      </p:sp>
      <p:sp>
        <p:nvSpPr>
          <p:cNvPr id="4" name="Titolo 1">
            <a:extLst>
              <a:ext uri="{FF2B5EF4-FFF2-40B4-BE49-F238E27FC236}">
                <a16:creationId xmlns:a16="http://schemas.microsoft.com/office/drawing/2014/main" id="{C81C3A27-BFA5-39FD-445B-D7320F82690B}"/>
              </a:ext>
            </a:extLst>
          </p:cNvPr>
          <p:cNvSpPr>
            <a:spLocks noGrp="1"/>
          </p:cNvSpPr>
          <p:nvPr>
            <p:ph type="title"/>
          </p:nvPr>
        </p:nvSpPr>
        <p:spPr>
          <a:xfrm>
            <a:off x="1920875" y="442913"/>
            <a:ext cx="8769350" cy="1344612"/>
          </a:xfrm>
        </p:spPr>
        <p:txBody>
          <a:bodyPr>
            <a:normAutofit fontScale="90000"/>
          </a:bodyPr>
          <a:lstStyle/>
          <a:p>
            <a:r>
              <a:rPr lang="it-IT" dirty="0"/>
              <a:t>Analisi dei casi di interdipendenza strategica: l’oligopolio</a:t>
            </a:r>
          </a:p>
        </p:txBody>
      </p:sp>
      <mc:AlternateContent xmlns:mc="http://schemas.openxmlformats.org/markup-compatibility/2006" xmlns:a14="http://schemas.microsoft.com/office/drawing/2010/main">
        <mc:Choice Requires="a14">
          <p:sp>
            <p:nvSpPr>
              <p:cNvPr id="7" name="CasellaDiTesto 6">
                <a:extLst>
                  <a:ext uri="{FF2B5EF4-FFF2-40B4-BE49-F238E27FC236}">
                    <a16:creationId xmlns:a16="http://schemas.microsoft.com/office/drawing/2014/main" id="{3D683C29-2F2C-9E3A-D68F-0BDB0DF92193}"/>
                  </a:ext>
                </a:extLst>
              </p:cNvPr>
              <p:cNvSpPr txBox="1"/>
              <p:nvPr/>
            </p:nvSpPr>
            <p:spPr>
              <a:xfrm>
                <a:off x="3048000" y="3795650"/>
                <a:ext cx="6096000" cy="52322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𝑄</m:t>
                          </m:r>
                        </m:e>
                        <m:sub>
                          <m:r>
                            <a:rPr lang="it-IT" sz="2800" b="0" i="1" smtClean="0">
                              <a:latin typeface="Cambria Math" panose="02040503050406030204" pitchFamily="18" charset="0"/>
                            </a:rPr>
                            <m:t>1</m:t>
                          </m:r>
                        </m:sub>
                      </m:sSub>
                      <m:r>
                        <a:rPr lang="it-IT" sz="2800" b="0" i="1" smtClean="0">
                          <a:latin typeface="Cambria Math" panose="02040503050406030204" pitchFamily="18" charset="0"/>
                        </a:rPr>
                        <m:t>=</m:t>
                      </m:r>
                      <m:r>
                        <a:rPr lang="it-IT" sz="2800" b="0" i="1" smtClean="0">
                          <a:latin typeface="Cambria Math" panose="02040503050406030204" pitchFamily="18" charset="0"/>
                        </a:rPr>
                        <m:t>𝑓</m:t>
                      </m:r>
                      <m:r>
                        <a:rPr lang="it-IT" sz="2800" b="0" i="1" smtClean="0">
                          <a:latin typeface="Cambria Math" panose="02040503050406030204" pitchFamily="18" charset="0"/>
                        </a:rPr>
                        <m:t>(</m:t>
                      </m:r>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𝑄</m:t>
                          </m:r>
                        </m:e>
                        <m:sub>
                          <m:r>
                            <a:rPr lang="it-IT" sz="2800" b="0" i="1" smtClean="0">
                              <a:latin typeface="Cambria Math" panose="02040503050406030204" pitchFamily="18" charset="0"/>
                            </a:rPr>
                            <m:t>2</m:t>
                          </m:r>
                        </m:sub>
                      </m:sSub>
                      <m:r>
                        <a:rPr lang="it-IT" sz="2800" b="0" i="1" smtClean="0">
                          <a:latin typeface="Cambria Math" panose="02040503050406030204" pitchFamily="18" charset="0"/>
                        </a:rPr>
                        <m:t>)</m:t>
                      </m:r>
                    </m:oMath>
                  </m:oMathPara>
                </a14:m>
                <a:endParaRPr lang="it-IT" sz="2800" dirty="0"/>
              </a:p>
            </p:txBody>
          </p:sp>
        </mc:Choice>
        <mc:Fallback xmlns="">
          <p:sp>
            <p:nvSpPr>
              <p:cNvPr id="7" name="CasellaDiTesto 6">
                <a:extLst>
                  <a:ext uri="{FF2B5EF4-FFF2-40B4-BE49-F238E27FC236}">
                    <a16:creationId xmlns:a16="http://schemas.microsoft.com/office/drawing/2014/main" id="{3D683C29-2F2C-9E3A-D68F-0BDB0DF92193}"/>
                  </a:ext>
                </a:extLst>
              </p:cNvPr>
              <p:cNvSpPr txBox="1">
                <a:spLocks noRot="1" noChangeAspect="1" noMove="1" noResize="1" noEditPoints="1" noAdjustHandles="1" noChangeArrowheads="1" noChangeShapeType="1" noTextEdit="1"/>
              </p:cNvSpPr>
              <p:nvPr/>
            </p:nvSpPr>
            <p:spPr>
              <a:xfrm>
                <a:off x="3048000" y="3795650"/>
                <a:ext cx="6096000" cy="523220"/>
              </a:xfrm>
              <a:prstGeom prst="rect">
                <a:avLst/>
              </a:prstGeom>
              <a:blipFill>
                <a:blip r:embed="rId2"/>
                <a:stretch>
                  <a:fillRect b="-16471"/>
                </a:stretch>
              </a:blipFill>
            </p:spPr>
            <p:txBody>
              <a:bodyPr/>
              <a:lstStyle/>
              <a:p>
                <a:r>
                  <a:rPr lang="it-IT">
                    <a:noFill/>
                  </a:rPr>
                  <a:t> </a:t>
                </a:r>
              </a:p>
            </p:txBody>
          </p:sp>
        </mc:Fallback>
      </mc:AlternateContent>
      <mc:AlternateContent xmlns:mc="http://schemas.openxmlformats.org/markup-compatibility/2006" xmlns:a14="http://schemas.microsoft.com/office/drawing/2010/main">
        <mc:Choice Requires="a14">
          <p:sp>
            <p:nvSpPr>
              <p:cNvPr id="8" name="CasellaDiTesto 7">
                <a:extLst>
                  <a:ext uri="{FF2B5EF4-FFF2-40B4-BE49-F238E27FC236}">
                    <a16:creationId xmlns:a16="http://schemas.microsoft.com/office/drawing/2014/main" id="{47EFF408-D447-A6B5-EB75-1AC5334DA9C3}"/>
                  </a:ext>
                </a:extLst>
              </p:cNvPr>
              <p:cNvSpPr txBox="1"/>
              <p:nvPr/>
            </p:nvSpPr>
            <p:spPr>
              <a:xfrm>
                <a:off x="3048000" y="4744463"/>
                <a:ext cx="6096000" cy="52322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it-IT" sz="2800" i="1" smtClean="0">
                              <a:latin typeface="Cambria Math" panose="02040503050406030204" pitchFamily="18" charset="0"/>
                            </a:rPr>
                          </m:ctrlPr>
                        </m:sSubPr>
                        <m:e>
                          <m:r>
                            <a:rPr lang="it-IT" sz="2800" b="0" i="1" smtClean="0">
                              <a:latin typeface="Cambria Math" panose="02040503050406030204" pitchFamily="18" charset="0"/>
                            </a:rPr>
                            <m:t>𝑄</m:t>
                          </m:r>
                        </m:e>
                        <m:sub>
                          <m:r>
                            <a:rPr lang="it-IT" sz="2800" b="0" i="1" smtClean="0">
                              <a:latin typeface="Cambria Math" panose="02040503050406030204" pitchFamily="18" charset="0"/>
                            </a:rPr>
                            <m:t>2</m:t>
                          </m:r>
                        </m:sub>
                      </m:sSub>
                      <m:r>
                        <a:rPr lang="it-IT" sz="2800" b="0" i="1" smtClean="0">
                          <a:latin typeface="Cambria Math" panose="02040503050406030204" pitchFamily="18" charset="0"/>
                        </a:rPr>
                        <m:t>=</m:t>
                      </m:r>
                      <m:r>
                        <a:rPr lang="it-IT" sz="2800" b="0" i="1" smtClean="0">
                          <a:latin typeface="Cambria Math" panose="02040503050406030204" pitchFamily="18" charset="0"/>
                        </a:rPr>
                        <m:t>𝑔</m:t>
                      </m:r>
                      <m:r>
                        <a:rPr lang="it-IT" sz="2800" b="0" i="1" smtClean="0">
                          <a:latin typeface="Cambria Math" panose="02040503050406030204" pitchFamily="18" charset="0"/>
                        </a:rPr>
                        <m:t>(</m:t>
                      </m:r>
                      <m:sSub>
                        <m:sSubPr>
                          <m:ctrlPr>
                            <a:rPr lang="it-IT" sz="2800" b="0" i="1" smtClean="0">
                              <a:latin typeface="Cambria Math" panose="02040503050406030204" pitchFamily="18" charset="0"/>
                            </a:rPr>
                          </m:ctrlPr>
                        </m:sSubPr>
                        <m:e>
                          <m:r>
                            <a:rPr lang="it-IT" sz="2800" b="0" i="1" smtClean="0">
                              <a:latin typeface="Cambria Math" panose="02040503050406030204" pitchFamily="18" charset="0"/>
                            </a:rPr>
                            <m:t>𝑄</m:t>
                          </m:r>
                        </m:e>
                        <m:sub>
                          <m:r>
                            <a:rPr lang="it-IT" sz="2800" b="0" i="1" smtClean="0">
                              <a:latin typeface="Cambria Math" panose="02040503050406030204" pitchFamily="18" charset="0"/>
                            </a:rPr>
                            <m:t>1</m:t>
                          </m:r>
                        </m:sub>
                      </m:sSub>
                      <m:r>
                        <a:rPr lang="it-IT" sz="2800" b="0" i="1" smtClean="0">
                          <a:latin typeface="Cambria Math" panose="02040503050406030204" pitchFamily="18" charset="0"/>
                        </a:rPr>
                        <m:t>)</m:t>
                      </m:r>
                    </m:oMath>
                  </m:oMathPara>
                </a14:m>
                <a:endParaRPr lang="it-IT" sz="2800" dirty="0"/>
              </a:p>
            </p:txBody>
          </p:sp>
        </mc:Choice>
        <mc:Fallback xmlns="">
          <p:sp>
            <p:nvSpPr>
              <p:cNvPr id="8" name="CasellaDiTesto 7">
                <a:extLst>
                  <a:ext uri="{FF2B5EF4-FFF2-40B4-BE49-F238E27FC236}">
                    <a16:creationId xmlns:a16="http://schemas.microsoft.com/office/drawing/2014/main" id="{47EFF408-D447-A6B5-EB75-1AC5334DA9C3}"/>
                  </a:ext>
                </a:extLst>
              </p:cNvPr>
              <p:cNvSpPr txBox="1">
                <a:spLocks noRot="1" noChangeAspect="1" noMove="1" noResize="1" noEditPoints="1" noAdjustHandles="1" noChangeArrowheads="1" noChangeShapeType="1" noTextEdit="1"/>
              </p:cNvSpPr>
              <p:nvPr/>
            </p:nvSpPr>
            <p:spPr>
              <a:xfrm>
                <a:off x="3048000" y="4744463"/>
                <a:ext cx="6096000" cy="523220"/>
              </a:xfrm>
              <a:prstGeom prst="rect">
                <a:avLst/>
              </a:prstGeom>
              <a:blipFill>
                <a:blip r:embed="rId3"/>
                <a:stretch>
                  <a:fillRect b="-15116"/>
                </a:stretch>
              </a:blipFill>
            </p:spPr>
            <p:txBody>
              <a:bodyPr/>
              <a:lstStyle/>
              <a:p>
                <a:r>
                  <a:rPr lang="it-IT">
                    <a:noFill/>
                  </a:rPr>
                  <a:t> </a:t>
                </a:r>
              </a:p>
            </p:txBody>
          </p:sp>
        </mc:Fallback>
      </mc:AlternateContent>
      <p:sp>
        <p:nvSpPr>
          <p:cNvPr id="9" name="CasellaDiTesto 8">
            <a:extLst>
              <a:ext uri="{FF2B5EF4-FFF2-40B4-BE49-F238E27FC236}">
                <a16:creationId xmlns:a16="http://schemas.microsoft.com/office/drawing/2014/main" id="{3581E116-CB49-01DF-5B23-D3698F548B9D}"/>
              </a:ext>
            </a:extLst>
          </p:cNvPr>
          <p:cNvSpPr txBox="1"/>
          <p:nvPr/>
        </p:nvSpPr>
        <p:spPr>
          <a:xfrm>
            <a:off x="1740310" y="5614219"/>
            <a:ext cx="8619541" cy="646331"/>
          </a:xfrm>
          <a:prstGeom prst="rect">
            <a:avLst/>
          </a:prstGeom>
          <a:noFill/>
        </p:spPr>
        <p:txBody>
          <a:bodyPr wrap="square" rtlCol="0">
            <a:spAutoFit/>
          </a:bodyPr>
          <a:lstStyle/>
          <a:p>
            <a:pPr algn="just"/>
            <a:r>
              <a:rPr lang="it-IT" dirty="0"/>
              <a:t>Esse descriveranno il comportamento ottimale delle singole imprese in funzione del comportamento manifestato dalla concorrente.</a:t>
            </a:r>
          </a:p>
        </p:txBody>
      </p:sp>
    </p:spTree>
    <p:extLst>
      <p:ext uri="{BB962C8B-B14F-4D97-AF65-F5344CB8AC3E}">
        <p14:creationId xmlns:p14="http://schemas.microsoft.com/office/powerpoint/2010/main" val="1350797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54BC4C-C79C-A808-8945-83085308156A}"/>
              </a:ext>
            </a:extLst>
          </p:cNvPr>
          <p:cNvSpPr>
            <a:spLocks noGrp="1"/>
          </p:cNvSpPr>
          <p:nvPr>
            <p:ph type="title"/>
          </p:nvPr>
        </p:nvSpPr>
        <p:spPr/>
        <p:txBody>
          <a:bodyPr>
            <a:normAutofit fontScale="90000"/>
          </a:bodyPr>
          <a:lstStyle/>
          <a:p>
            <a:r>
              <a:rPr lang="it-IT" dirty="0"/>
              <a:t>Analisi dei casi di interdipendenza strategica: l’oligopolio</a:t>
            </a:r>
          </a:p>
        </p:txBody>
      </p:sp>
      <p:sp>
        <p:nvSpPr>
          <p:cNvPr id="3" name="Segnaposto contenuto 2">
            <a:extLst>
              <a:ext uri="{FF2B5EF4-FFF2-40B4-BE49-F238E27FC236}">
                <a16:creationId xmlns:a16="http://schemas.microsoft.com/office/drawing/2014/main" id="{D608D297-1AC6-465D-451B-88AF4D498703}"/>
              </a:ext>
            </a:extLst>
          </p:cNvPr>
          <p:cNvSpPr>
            <a:spLocks noGrp="1"/>
          </p:cNvSpPr>
          <p:nvPr>
            <p:ph idx="1"/>
          </p:nvPr>
        </p:nvSpPr>
        <p:spPr/>
        <p:txBody>
          <a:bodyPr>
            <a:normAutofit fontScale="92500" lnSpcReduction="10000"/>
          </a:bodyPr>
          <a:lstStyle/>
          <a:p>
            <a:r>
              <a:rPr lang="it-IT" b="1" dirty="0"/>
              <a:t>Quale sarà l’equilibrio? </a:t>
            </a:r>
          </a:p>
          <a:p>
            <a:r>
              <a:rPr lang="it-IT" dirty="0"/>
              <a:t>Esso sarà definito dal punto di incontro delle due curve dal quale nessuna delle due imprese avrà convenienza a muoversi (equilibrio di Nash, ovvero per ogni impresa la scelta è ottimale data la scelta ottimale dell’impresa concorrente).</a:t>
            </a:r>
          </a:p>
          <a:p>
            <a:endParaRPr lang="it-IT" dirty="0"/>
          </a:p>
          <a:p>
            <a:r>
              <a:rPr lang="it-IT" dirty="0"/>
              <a:t>Dalle quantità di equilibrio è immediato risalire al prezzo di mercato (sostituendo le quantità complessivamente prodotte nella funzione di domanda di mercato) e quindi ai profitti. </a:t>
            </a:r>
          </a:p>
        </p:txBody>
      </p:sp>
    </p:spTree>
    <p:extLst>
      <p:ext uri="{BB962C8B-B14F-4D97-AF65-F5344CB8AC3E}">
        <p14:creationId xmlns:p14="http://schemas.microsoft.com/office/powerpoint/2010/main" val="1629310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24A31D-6DDA-42FC-9864-81046A5285AF}"/>
              </a:ext>
            </a:extLst>
          </p:cNvPr>
          <p:cNvSpPr>
            <a:spLocks noGrp="1"/>
          </p:cNvSpPr>
          <p:nvPr>
            <p:ph type="title"/>
          </p:nvPr>
        </p:nvSpPr>
        <p:spPr/>
        <p:txBody>
          <a:bodyPr>
            <a:normAutofit fontScale="90000"/>
          </a:bodyPr>
          <a:lstStyle/>
          <a:p>
            <a:r>
              <a:rPr lang="it-IT" dirty="0"/>
              <a:t>Analisi dei casi di interdipendenza strategica: l’oligopolio</a:t>
            </a:r>
          </a:p>
        </p:txBody>
      </p:sp>
      <p:sp>
        <p:nvSpPr>
          <p:cNvPr id="3" name="Segnaposto contenuto 2">
            <a:extLst>
              <a:ext uri="{FF2B5EF4-FFF2-40B4-BE49-F238E27FC236}">
                <a16:creationId xmlns:a16="http://schemas.microsoft.com/office/drawing/2014/main" id="{89466AB6-5FF2-C80B-112C-2E4F1267BFF2}"/>
              </a:ext>
            </a:extLst>
          </p:cNvPr>
          <p:cNvSpPr>
            <a:spLocks noGrp="1"/>
          </p:cNvSpPr>
          <p:nvPr>
            <p:ph idx="1"/>
          </p:nvPr>
        </p:nvSpPr>
        <p:spPr/>
        <p:txBody>
          <a:bodyPr/>
          <a:lstStyle/>
          <a:p>
            <a:r>
              <a:rPr lang="it-IT" b="1" dirty="0">
                <a:solidFill>
                  <a:srgbClr val="FF0000"/>
                </a:solidFill>
              </a:rPr>
              <a:t>MODELLO DI STACKELBERG</a:t>
            </a:r>
          </a:p>
          <a:p>
            <a:r>
              <a:rPr lang="it-IT" dirty="0">
                <a:solidFill>
                  <a:schemeClr val="tx1"/>
                </a:solidFill>
              </a:rPr>
              <a:t>In questo caso un’impresa </a:t>
            </a:r>
            <a:r>
              <a:rPr lang="it-IT" i="1" dirty="0">
                <a:solidFill>
                  <a:schemeClr val="tx1"/>
                </a:solidFill>
              </a:rPr>
              <a:t>leader </a:t>
            </a:r>
            <a:r>
              <a:rPr lang="it-IT" dirty="0">
                <a:solidFill>
                  <a:schemeClr val="tx1"/>
                </a:solidFill>
              </a:rPr>
              <a:t>«muove» per prima e guida l’intero processo di interazione strategica.</a:t>
            </a:r>
          </a:p>
          <a:p>
            <a:r>
              <a:rPr lang="it-IT" dirty="0">
                <a:solidFill>
                  <a:schemeClr val="tx1"/>
                </a:solidFill>
              </a:rPr>
              <a:t>In questo caso l’impresa leader utilizza la funzione di reazione della seconda impresa a proprio favore, incorporandola nella propria funzione di domanda. </a:t>
            </a:r>
          </a:p>
        </p:txBody>
      </p:sp>
    </p:spTree>
    <p:extLst>
      <p:ext uri="{BB962C8B-B14F-4D97-AF65-F5344CB8AC3E}">
        <p14:creationId xmlns:p14="http://schemas.microsoft.com/office/powerpoint/2010/main" val="759113623"/>
      </p:ext>
    </p:extLst>
  </p:cSld>
  <p:clrMapOvr>
    <a:masterClrMapping/>
  </p:clrMapOvr>
</p:sld>
</file>

<file path=ppt/theme/theme1.xml><?xml version="1.0" encoding="utf-8"?>
<a:theme xmlns:a="http://schemas.openxmlformats.org/drawingml/2006/main" name="SketchLinesVTI">
  <a:themeElements>
    <a:clrScheme name="AnalogousFromRegularSeedLeftStep">
      <a:dk1>
        <a:srgbClr val="000000"/>
      </a:dk1>
      <a:lt1>
        <a:srgbClr val="FFFFFF"/>
      </a:lt1>
      <a:dk2>
        <a:srgbClr val="29311B"/>
      </a:dk2>
      <a:lt2>
        <a:srgbClr val="F3F0F0"/>
      </a:lt2>
      <a:accent1>
        <a:srgbClr val="24B1B6"/>
      </a:accent1>
      <a:accent2>
        <a:srgbClr val="18B77A"/>
      </a:accent2>
      <a:accent3>
        <a:srgbClr val="25B942"/>
      </a:accent3>
      <a:accent4>
        <a:srgbClr val="3AB718"/>
      </a:accent4>
      <a:accent5>
        <a:srgbClr val="7DB023"/>
      </a:accent5>
      <a:accent6>
        <a:srgbClr val="ABA416"/>
      </a:accent6>
      <a:hlink>
        <a:srgbClr val="C4534F"/>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1201</TotalTime>
  <Words>2672</Words>
  <Application>Microsoft Office PowerPoint</Application>
  <PresentationFormat>Widescreen</PresentationFormat>
  <Paragraphs>253</Paragraphs>
  <Slides>46</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46</vt:i4>
      </vt:variant>
    </vt:vector>
  </HeadingPairs>
  <TitlesOfParts>
    <vt:vector size="51" baseType="lpstr">
      <vt:lpstr>Meiryo</vt:lpstr>
      <vt:lpstr>Aptos</vt:lpstr>
      <vt:lpstr>Cambria Math</vt:lpstr>
      <vt:lpstr>Corbel</vt:lpstr>
      <vt:lpstr>SketchLinesVTI</vt:lpstr>
      <vt:lpstr>Esercitazioni di Microeconomia</vt:lpstr>
      <vt:lpstr>L’IMPRESA E I MERCATI 3</vt:lpstr>
      <vt:lpstr>Analisi dei casi di interdipendenza strategica: l’oligopolio</vt:lpstr>
      <vt:lpstr>Analisi dei casi di interdipendenza strategica: l’oligopolio</vt:lpstr>
      <vt:lpstr>Analisi dei casi di interdipendenza strategica: l’oligopolio</vt:lpstr>
      <vt:lpstr>Analisi dei casi di interdipendenza strategica: l’oligopolio</vt:lpstr>
      <vt:lpstr>Analisi dei casi di interdipendenza strategica: l’oligopolio</vt:lpstr>
      <vt:lpstr>Analisi dei casi di interdipendenza strategica: l’oligopolio</vt:lpstr>
      <vt:lpstr>Analisi dei casi di interdipendenza strategica: l’oligopolio</vt:lpstr>
      <vt:lpstr>Analisi dei casi di interdipendenza strategica: l’oligopolio</vt:lpstr>
      <vt:lpstr>Analisi dei casi di interdipendenza strategica: l’oligopolio</vt:lpstr>
      <vt:lpstr>Analisi dei casi di interdipendenza strategica: l’oligopolio</vt:lpstr>
      <vt:lpstr>ESERCIZIO 1 </vt:lpstr>
      <vt:lpstr>ESERCIZIO 1 </vt:lpstr>
      <vt:lpstr>ESERCIZIO 1</vt:lpstr>
      <vt:lpstr>ESERCIZIO 1</vt:lpstr>
      <vt:lpstr>ESERCIZIO 1</vt:lpstr>
      <vt:lpstr>ESERCIZIO 1</vt:lpstr>
      <vt:lpstr>ESERCIZIO 1</vt:lpstr>
      <vt:lpstr>ESERCIZIO 1 </vt:lpstr>
      <vt:lpstr>ESERCIZIO 1 </vt:lpstr>
      <vt:lpstr>ESERCIZIO 1</vt:lpstr>
      <vt:lpstr>ESERCIZIO 1</vt:lpstr>
      <vt:lpstr>ESERCIZIO 1 </vt:lpstr>
      <vt:lpstr>ESERCIZIO 1 </vt:lpstr>
      <vt:lpstr>ESERCIZIO 1</vt:lpstr>
      <vt:lpstr>ESERCIZIO 1</vt:lpstr>
      <vt:lpstr>ESERCIZIO 1</vt:lpstr>
      <vt:lpstr>ESERCIZIO 1</vt:lpstr>
      <vt:lpstr>ESERCIZIO 1</vt:lpstr>
      <vt:lpstr>ESERCIZIO 1</vt:lpstr>
      <vt:lpstr>ESERCIZIO 1</vt:lpstr>
      <vt:lpstr>ESERCIZIO 1</vt:lpstr>
      <vt:lpstr>ESERCIZIO 1</vt:lpstr>
      <vt:lpstr>ESERCIZIO 1</vt:lpstr>
      <vt:lpstr>ESERCIZIO 2</vt:lpstr>
      <vt:lpstr>ESERCIZIO 2</vt:lpstr>
      <vt:lpstr>ESERCIZIO 2</vt:lpstr>
      <vt:lpstr>ESERCIZIO 2</vt:lpstr>
      <vt:lpstr>ESERCIZIO 2</vt:lpstr>
      <vt:lpstr>ESERCIZIO 2</vt:lpstr>
      <vt:lpstr>ESERCIZIO 2</vt:lpstr>
      <vt:lpstr>ESERCIZIO 2 </vt:lpstr>
      <vt:lpstr>ESERCIZIO 2</vt:lpstr>
      <vt:lpstr>ESERCIZIO 2 </vt:lpstr>
      <vt:lpstr>ESERCIZIO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Esercitazioni di Microeconomia</dc:title>
  <dc:creator>Audrey De Dominicis</dc:creator>
  <cp:lastModifiedBy>Marco Di Domizio</cp:lastModifiedBy>
  <cp:revision>14</cp:revision>
  <dcterms:created xsi:type="dcterms:W3CDTF">2024-05-05T05:34:29Z</dcterms:created>
  <dcterms:modified xsi:type="dcterms:W3CDTF">2024-05-06T19:10:40Z</dcterms:modified>
</cp:coreProperties>
</file>