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8"/>
  </p:notesMasterIdLst>
  <p:sldIdLst>
    <p:sldId id="256" r:id="rId2"/>
    <p:sldId id="257" r:id="rId3"/>
    <p:sldId id="258" r:id="rId4"/>
    <p:sldId id="259" r:id="rId5"/>
    <p:sldId id="260" r:id="rId6"/>
    <p:sldId id="262" r:id="rId7"/>
    <p:sldId id="263" r:id="rId8"/>
    <p:sldId id="276" r:id="rId9"/>
    <p:sldId id="277" r:id="rId10"/>
    <p:sldId id="279" r:id="rId11"/>
    <p:sldId id="264" r:id="rId12"/>
    <p:sldId id="266" r:id="rId13"/>
    <p:sldId id="267" r:id="rId14"/>
    <p:sldId id="265" r:id="rId15"/>
    <p:sldId id="268" r:id="rId16"/>
    <p:sldId id="269" r:id="rId17"/>
    <p:sldId id="270" r:id="rId18"/>
    <p:sldId id="271" r:id="rId19"/>
    <p:sldId id="272" r:id="rId20"/>
    <p:sldId id="273" r:id="rId21"/>
    <p:sldId id="274" r:id="rId22"/>
    <p:sldId id="275" r:id="rId23"/>
    <p:sldId id="280" r:id="rId24"/>
    <p:sldId id="281" r:id="rId25"/>
    <p:sldId id="282" r:id="rId26"/>
    <p:sldId id="284" r:id="rId27"/>
    <p:sldId id="285" r:id="rId28"/>
    <p:sldId id="286" r:id="rId29"/>
    <p:sldId id="287" r:id="rId30"/>
    <p:sldId id="288" r:id="rId31"/>
    <p:sldId id="289" r:id="rId32"/>
    <p:sldId id="290" r:id="rId33"/>
    <p:sldId id="291" r:id="rId34"/>
    <p:sldId id="292" r:id="rId35"/>
    <p:sldId id="293" r:id="rId36"/>
    <p:sldId id="294" r:id="rId37"/>
    <p:sldId id="302" r:id="rId38"/>
    <p:sldId id="303" r:id="rId39"/>
    <p:sldId id="278" r:id="rId40"/>
    <p:sldId id="296" r:id="rId41"/>
    <p:sldId id="297" r:id="rId42"/>
    <p:sldId id="298" r:id="rId43"/>
    <p:sldId id="299" r:id="rId44"/>
    <p:sldId id="300" r:id="rId45"/>
    <p:sldId id="301" r:id="rId46"/>
    <p:sldId id="304" r:id="rId47"/>
    <p:sldId id="306" r:id="rId48"/>
    <p:sldId id="305" r:id="rId49"/>
    <p:sldId id="307" r:id="rId50"/>
    <p:sldId id="310" r:id="rId51"/>
    <p:sldId id="308" r:id="rId52"/>
    <p:sldId id="311" r:id="rId53"/>
    <p:sldId id="309" r:id="rId54"/>
    <p:sldId id="295" r:id="rId55"/>
    <p:sldId id="313" r:id="rId56"/>
    <p:sldId id="314" r:id="rId57"/>
    <p:sldId id="315" r:id="rId58"/>
    <p:sldId id="317" r:id="rId59"/>
    <p:sldId id="316" r:id="rId60"/>
    <p:sldId id="261" r:id="rId61"/>
    <p:sldId id="283" r:id="rId62"/>
    <p:sldId id="318" r:id="rId63"/>
    <p:sldId id="319" r:id="rId64"/>
    <p:sldId id="320" r:id="rId65"/>
    <p:sldId id="321" r:id="rId66"/>
    <p:sldId id="335" r:id="rId67"/>
    <p:sldId id="336" r:id="rId68"/>
    <p:sldId id="337" r:id="rId69"/>
    <p:sldId id="339" r:id="rId70"/>
    <p:sldId id="340" r:id="rId71"/>
    <p:sldId id="341" r:id="rId72"/>
    <p:sldId id="342" r:id="rId73"/>
    <p:sldId id="343" r:id="rId74"/>
    <p:sldId id="344" r:id="rId75"/>
    <p:sldId id="345" r:id="rId76"/>
    <p:sldId id="322" r:id="rId77"/>
    <p:sldId id="323" r:id="rId78"/>
    <p:sldId id="324" r:id="rId79"/>
    <p:sldId id="327" r:id="rId80"/>
    <p:sldId id="328" r:id="rId81"/>
    <p:sldId id="325" r:id="rId82"/>
    <p:sldId id="329" r:id="rId83"/>
    <p:sldId id="330" r:id="rId84"/>
    <p:sldId id="331" r:id="rId85"/>
    <p:sldId id="332" r:id="rId86"/>
    <p:sldId id="333" r:id="rId87"/>
    <p:sldId id="334" r:id="rId88"/>
    <p:sldId id="347" r:id="rId89"/>
    <p:sldId id="355" r:id="rId90"/>
    <p:sldId id="354" r:id="rId91"/>
    <p:sldId id="349" r:id="rId92"/>
    <p:sldId id="350" r:id="rId93"/>
    <p:sldId id="351" r:id="rId94"/>
    <p:sldId id="352" r:id="rId95"/>
    <p:sldId id="353" r:id="rId96"/>
    <p:sldId id="348" r:id="rId97"/>
    <p:sldId id="357" r:id="rId98"/>
    <p:sldId id="358" r:id="rId99"/>
    <p:sldId id="359" r:id="rId100"/>
    <p:sldId id="356" r:id="rId101"/>
    <p:sldId id="326" r:id="rId102"/>
    <p:sldId id="360" r:id="rId103"/>
    <p:sldId id="361" r:id="rId104"/>
    <p:sldId id="362" r:id="rId105"/>
    <p:sldId id="363" r:id="rId106"/>
    <p:sldId id="364"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76072E-766A-6342-AF73-D6441FEA7FB5}" type="datetimeFigureOut">
              <a:rPr lang="it-IT" smtClean="0"/>
              <a:pPr/>
              <a:t>19/11/2017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926A6-7C0D-3E4D-A7F0-F51273CF111E}" type="slidenum">
              <a:rPr lang="it-IT" smtClean="0"/>
              <a:pPr/>
              <a:t>‹N›</a:t>
            </a:fld>
            <a:endParaRPr lang="it-IT"/>
          </a:p>
        </p:txBody>
      </p:sp>
    </p:spTree>
    <p:extLst>
      <p:ext uri="{BB962C8B-B14F-4D97-AF65-F5344CB8AC3E}">
        <p14:creationId xmlns:p14="http://schemas.microsoft.com/office/powerpoint/2010/main" val="21344256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31926A6-7C0D-3E4D-A7F0-F51273CF111E}" type="slidenum">
              <a:rPr lang="it-IT" smtClean="0"/>
              <a:pPr/>
              <a:t>57</a:t>
            </a:fld>
            <a:endParaRPr lang="it-IT"/>
          </a:p>
        </p:txBody>
      </p:sp>
    </p:spTree>
    <p:extLst>
      <p:ext uri="{BB962C8B-B14F-4D97-AF65-F5344CB8AC3E}">
        <p14:creationId xmlns:p14="http://schemas.microsoft.com/office/powerpoint/2010/main" val="226297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it-IT" smtClean="0"/>
              <a:t>Fare clic per modificare stile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uot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pPr/>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it-IT" smtClean="0"/>
              <a:t>Fare clic per modificare stile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magine con didascal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it-IT" smtClean="0"/>
              <a:t>Fare clic per modificare stile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it-IT" smtClean="0"/>
              <a:t>Trascinare l'immagine su un segnaposto o fare clic sull'icona per aggiungerla</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magini con didascal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it-IT" smtClean="0"/>
              <a:t>Fare clic per modificare stile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it-IT" smtClean="0"/>
              <a:t>Trascinare l'immagine su un segnaposto o fare clic sull'icona per aggiungerla</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it-IT" smtClean="0"/>
              <a:t>Trascinare l'immagine su un segnaposto o fare clic sull'icona per aggiungerla</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it-IT" smtClean="0"/>
              <a:t>Trascinare l'immagine su un segnaposto o fare clic sull'icona per aggiungerla</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it-IT" smtClean="0"/>
              <a:t>Fare clic per modificare stile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rmula di chiusur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pPr/>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11/19/2017</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pPr/>
              <a:t>‹N›</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pPr/>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to, sopra e sot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pPr/>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it-IT" smtClean="0"/>
              <a:t>Fare clic per modificare stile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pPr/>
              <a:t>11/19/2017</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ncbi.nlm.nih.gov/pubmed/?term=Peeters%20D%5bAuthor%5d&amp;cauthor=true&amp;cauthor_uid=1769320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Clinica Chirurgica II (p.a.)</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3345844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phpThumb_generated_thumbnailjpg.jpg"/>
          <p:cNvPicPr>
            <a:picLocks noGrp="1" noChangeAspect="1"/>
          </p:cNvPicPr>
          <p:nvPr>
            <p:ph idx="1"/>
          </p:nvPr>
        </p:nvPicPr>
        <p:blipFill>
          <a:blip r:embed="rId2" cstate="print">
            <a:extLst>
              <a:ext uri="{28A0092B-C50C-407E-A947-70E740481C1C}">
                <a14:useLocalDpi xmlns:a14="http://schemas.microsoft.com/office/drawing/2010/main" val="0"/>
              </a:ext>
            </a:extLst>
          </a:blip>
          <a:srcRect t="25610" b="25610"/>
          <a:stretch>
            <a:fillRect/>
          </a:stretch>
        </p:blipFill>
        <p:spPr/>
      </p:pic>
    </p:spTree>
    <p:extLst>
      <p:ext uri="{BB962C8B-B14F-4D97-AF65-F5344CB8AC3E}">
        <p14:creationId xmlns:p14="http://schemas.microsoft.com/office/powerpoint/2010/main" val="30091598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SINUSITI </a:t>
            </a:r>
            <a:endParaRPr lang="it-IT" dirty="0"/>
          </a:p>
        </p:txBody>
      </p:sp>
      <p:sp>
        <p:nvSpPr>
          <p:cNvPr id="3" name="Segnaposto contenuto 2"/>
          <p:cNvSpPr>
            <a:spLocks noGrp="1"/>
          </p:cNvSpPr>
          <p:nvPr>
            <p:ph idx="1"/>
          </p:nvPr>
        </p:nvSpPr>
        <p:spPr/>
        <p:txBody>
          <a:bodyPr>
            <a:normAutofit/>
          </a:bodyPr>
          <a:lstStyle/>
          <a:p>
            <a:pPr marL="0" indent="0">
              <a:buNone/>
            </a:pPr>
            <a:r>
              <a:rPr lang="it-IT" dirty="0" smtClean="0"/>
              <a:t>CAUSE </a:t>
            </a:r>
          </a:p>
          <a:p>
            <a:pPr marL="0" indent="0">
              <a:buNone/>
            </a:pPr>
            <a:r>
              <a:rPr lang="it-IT" dirty="0" smtClean="0"/>
              <a:t>Virali (virus influenzali)</a:t>
            </a:r>
          </a:p>
          <a:p>
            <a:pPr marL="0" indent="0">
              <a:buNone/>
            </a:pPr>
            <a:r>
              <a:rPr lang="it-IT" dirty="0" smtClean="0"/>
              <a:t>Batteriche  (</a:t>
            </a:r>
            <a:r>
              <a:rPr lang="it-IT" dirty="0" err="1" smtClean="0"/>
              <a:t>steptococchi</a:t>
            </a:r>
            <a:r>
              <a:rPr lang="it-IT" dirty="0" smtClean="0"/>
              <a:t>, </a:t>
            </a:r>
            <a:r>
              <a:rPr lang="it-IT" dirty="0" err="1" smtClean="0"/>
              <a:t>Shqemophilus</a:t>
            </a:r>
            <a:r>
              <a:rPr lang="it-IT" dirty="0" smtClean="0"/>
              <a:t>, </a:t>
            </a:r>
            <a:r>
              <a:rPr lang="it-IT" dirty="0" err="1" smtClean="0"/>
              <a:t>Fusubacterium</a:t>
            </a:r>
            <a:r>
              <a:rPr lang="it-IT" dirty="0" smtClean="0"/>
              <a:t> )</a:t>
            </a:r>
          </a:p>
          <a:p>
            <a:pPr marL="0" indent="0">
              <a:buNone/>
            </a:pPr>
            <a:r>
              <a:rPr lang="it-IT" dirty="0" smtClean="0"/>
              <a:t>Micotiche (</a:t>
            </a:r>
            <a:r>
              <a:rPr lang="it-IT" dirty="0" err="1" smtClean="0"/>
              <a:t>Aspergillus</a:t>
            </a:r>
            <a:r>
              <a:rPr lang="it-IT" dirty="0" smtClean="0"/>
              <a:t> e </a:t>
            </a:r>
            <a:r>
              <a:rPr lang="it-IT" dirty="0" err="1" smtClean="0"/>
              <a:t>Mucormycosis</a:t>
            </a:r>
            <a:r>
              <a:rPr lang="it-IT" dirty="0" smtClean="0"/>
              <a:t>) </a:t>
            </a:r>
          </a:p>
          <a:p>
            <a:pPr marL="0" indent="0">
              <a:buNone/>
            </a:pPr>
            <a:r>
              <a:rPr lang="it-IT" dirty="0" smtClean="0"/>
              <a:t>ODONTOPATICHE </a:t>
            </a:r>
            <a:endParaRPr lang="it-IT" dirty="0"/>
          </a:p>
        </p:txBody>
      </p:sp>
    </p:spTree>
    <p:extLst>
      <p:ext uri="{BB962C8B-B14F-4D97-AF65-F5344CB8AC3E}">
        <p14:creationId xmlns:p14="http://schemas.microsoft.com/office/powerpoint/2010/main" val="32789696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r>
              <a:rPr lang="it-IT" dirty="0" smtClean="0"/>
              <a:t>DIAGNOSI</a:t>
            </a:r>
          </a:p>
          <a:p>
            <a:pPr>
              <a:buFont typeface="Wingdings" charset="2"/>
              <a:buChar char="q"/>
            </a:pPr>
            <a:r>
              <a:rPr lang="it-IT" dirty="0" smtClean="0"/>
              <a:t>Scolo nasale</a:t>
            </a:r>
          </a:p>
          <a:p>
            <a:pPr>
              <a:buFont typeface="Wingdings" charset="2"/>
              <a:buChar char="q"/>
            </a:pPr>
            <a:r>
              <a:rPr lang="it-IT" dirty="0" smtClean="0"/>
              <a:t>Febbre</a:t>
            </a:r>
          </a:p>
          <a:p>
            <a:pPr>
              <a:buFont typeface="Wingdings" charset="2"/>
              <a:buChar char="q"/>
            </a:pPr>
            <a:r>
              <a:rPr lang="it-IT" dirty="0" smtClean="0"/>
              <a:t>Anoressia /disoressia</a:t>
            </a:r>
            <a:endParaRPr lang="it-IT" dirty="0"/>
          </a:p>
          <a:p>
            <a:pPr>
              <a:buFont typeface="Wingdings" charset="2"/>
              <a:buChar char="q"/>
            </a:pPr>
            <a:r>
              <a:rPr lang="it-IT" dirty="0" smtClean="0"/>
              <a:t>Lacrimazione </a:t>
            </a:r>
          </a:p>
        </p:txBody>
      </p:sp>
    </p:spTree>
    <p:extLst>
      <p:ext uri="{BB962C8B-B14F-4D97-AF65-F5344CB8AC3E}">
        <p14:creationId xmlns:p14="http://schemas.microsoft.com/office/powerpoint/2010/main" val="3120972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CLINICA:</a:t>
            </a:r>
          </a:p>
          <a:p>
            <a:r>
              <a:rPr lang="it-IT" dirty="0" smtClean="0"/>
              <a:t>Palpazione (dolore)</a:t>
            </a:r>
          </a:p>
          <a:p>
            <a:r>
              <a:rPr lang="it-IT" dirty="0" smtClean="0"/>
              <a:t>Percussione DIGITALE</a:t>
            </a:r>
          </a:p>
          <a:p>
            <a:r>
              <a:rPr lang="it-IT" dirty="0" smtClean="0"/>
              <a:t>Ispezione </a:t>
            </a:r>
            <a:endParaRPr lang="it-IT" dirty="0"/>
          </a:p>
        </p:txBody>
      </p:sp>
    </p:spTree>
    <p:extLst>
      <p:ext uri="{BB962C8B-B14F-4D97-AF65-F5344CB8AC3E}">
        <p14:creationId xmlns:p14="http://schemas.microsoft.com/office/powerpoint/2010/main" val="237407645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dirty="0" smtClean="0"/>
              <a:t>RX</a:t>
            </a:r>
          </a:p>
          <a:p>
            <a:r>
              <a:rPr lang="it-IT" dirty="0" smtClean="0"/>
              <a:t>TC</a:t>
            </a:r>
            <a:endParaRPr lang="it-IT" dirty="0" smtClean="0"/>
          </a:p>
          <a:p>
            <a:r>
              <a:rPr lang="it-IT" dirty="0"/>
              <a:t>E</a:t>
            </a:r>
            <a:r>
              <a:rPr lang="it-IT" dirty="0" smtClean="0"/>
              <a:t>ndoscopia</a:t>
            </a:r>
            <a:endParaRPr lang="it-IT" dirty="0"/>
          </a:p>
        </p:txBody>
      </p:sp>
      <p:pic>
        <p:nvPicPr>
          <p:cNvPr id="4" name="Immagine 3"/>
          <p:cNvPicPr>
            <a:picLocks noChangeAspect="1"/>
          </p:cNvPicPr>
          <p:nvPr/>
        </p:nvPicPr>
        <p:blipFill>
          <a:blip r:embed="rId2" cstate="print"/>
          <a:stretch>
            <a:fillRect/>
          </a:stretch>
        </p:blipFill>
        <p:spPr>
          <a:xfrm>
            <a:off x="2921000" y="2012734"/>
            <a:ext cx="4912946" cy="3679967"/>
          </a:xfrm>
          <a:prstGeom prst="rect">
            <a:avLst/>
          </a:prstGeom>
        </p:spPr>
      </p:pic>
    </p:spTree>
    <p:extLst>
      <p:ext uri="{BB962C8B-B14F-4D97-AF65-F5344CB8AC3E}">
        <p14:creationId xmlns:p14="http://schemas.microsoft.com/office/powerpoint/2010/main" val="142728842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Terapia conservativa (antibiotici, cortisonici, </a:t>
            </a:r>
            <a:r>
              <a:rPr lang="it-IT" dirty="0" err="1" smtClean="0"/>
              <a:t>aalgesici</a:t>
            </a:r>
            <a:r>
              <a:rPr lang="it-IT" dirty="0" smtClean="0"/>
              <a:t>, uso del caldo)</a:t>
            </a:r>
          </a:p>
          <a:p>
            <a:r>
              <a:rPr lang="it-IT" dirty="0" smtClean="0"/>
              <a:t>Terapia chirurgica</a:t>
            </a:r>
          </a:p>
          <a:p>
            <a:pPr>
              <a:buFont typeface="Wingdings" charset="2"/>
              <a:buChar char="ü"/>
            </a:pPr>
            <a:r>
              <a:rPr lang="it-IT" dirty="0" smtClean="0"/>
              <a:t>Drenaggio Flap ossei </a:t>
            </a:r>
          </a:p>
          <a:p>
            <a:pPr>
              <a:buFont typeface="Wingdings" charset="2"/>
              <a:buChar char="ü"/>
            </a:pPr>
            <a:r>
              <a:rPr lang="it-IT" dirty="0" smtClean="0"/>
              <a:t>Cateterismo </a:t>
            </a:r>
          </a:p>
          <a:p>
            <a:pPr>
              <a:buFont typeface="Wingdings" charset="2"/>
              <a:buChar char="ü"/>
            </a:pPr>
            <a:r>
              <a:rPr lang="it-IT" smtClean="0"/>
              <a:t>ESTRAZIONE DENTI</a:t>
            </a:r>
            <a:endParaRPr lang="it-IT" dirty="0" smtClean="0"/>
          </a:p>
        </p:txBody>
      </p:sp>
    </p:spTree>
    <p:extLst>
      <p:ext uri="{BB962C8B-B14F-4D97-AF65-F5344CB8AC3E}">
        <p14:creationId xmlns:p14="http://schemas.microsoft.com/office/powerpoint/2010/main" val="318917618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cstate="print"/>
          <a:stretch>
            <a:fillRect/>
          </a:stretch>
        </p:blipFill>
        <p:spPr>
          <a:xfrm>
            <a:off x="1856301" y="2224454"/>
            <a:ext cx="5429811" cy="4067117"/>
          </a:xfrm>
          <a:prstGeom prst="rect">
            <a:avLst/>
          </a:prstGeom>
        </p:spPr>
      </p:pic>
    </p:spTree>
    <p:extLst>
      <p:ext uri="{BB962C8B-B14F-4D97-AF65-F5344CB8AC3E}">
        <p14:creationId xmlns:p14="http://schemas.microsoft.com/office/powerpoint/2010/main" val="145511437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cstate="print"/>
          <a:stretch>
            <a:fillRect/>
          </a:stretch>
        </p:blipFill>
        <p:spPr>
          <a:xfrm>
            <a:off x="1811430" y="1902925"/>
            <a:ext cx="5519554" cy="4134338"/>
          </a:xfrm>
          <a:prstGeom prst="rect">
            <a:avLst/>
          </a:prstGeom>
        </p:spPr>
      </p:pic>
    </p:spTree>
    <p:extLst>
      <p:ext uri="{BB962C8B-B14F-4D97-AF65-F5344CB8AC3E}">
        <p14:creationId xmlns:p14="http://schemas.microsoft.com/office/powerpoint/2010/main" val="1662688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Mobilità </a:t>
            </a:r>
            <a:r>
              <a:rPr lang="it-IT" dirty="0"/>
              <a:t>e simmetria delle narici: ponendosi di fronte al paziente le narici risultano simmetriche e sono dotate di mobilità variabile a seconda della specie Talvolta si può osservare asimmetria ed immobilità monolaterale come in corso di paralisi del facciale</a:t>
            </a:r>
            <a:r>
              <a:rPr lang="it-IT" dirty="0" smtClean="0"/>
              <a:t>.</a:t>
            </a:r>
          </a:p>
          <a:p>
            <a:r>
              <a:rPr lang="it-IT" dirty="0" smtClean="0"/>
              <a:t>IMPORTANTE: per verificare la pervietà BILATERALE valutare la colonna d’aria </a:t>
            </a:r>
            <a:endParaRPr lang="it-IT" dirty="0"/>
          </a:p>
        </p:txBody>
      </p:sp>
    </p:spTree>
    <p:extLst>
      <p:ext uri="{BB962C8B-B14F-4D97-AF65-F5344CB8AC3E}">
        <p14:creationId xmlns:p14="http://schemas.microsoft.com/office/powerpoint/2010/main" val="2102590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palatoschisi gatto .jpg"/>
          <p:cNvPicPr>
            <a:picLocks noGrp="1" noChangeAspect="1"/>
          </p:cNvPicPr>
          <p:nvPr>
            <p:ph idx="1"/>
          </p:nvPr>
        </p:nvPicPr>
        <p:blipFill>
          <a:blip r:embed="rId2" cstate="print">
            <a:extLst>
              <a:ext uri="{28A0092B-C50C-407E-A947-70E740481C1C}">
                <a14:useLocalDpi xmlns:a14="http://schemas.microsoft.com/office/drawing/2010/main" val="0"/>
              </a:ext>
            </a:extLst>
          </a:blip>
          <a:srcRect t="17898" b="17898"/>
          <a:stretch>
            <a:fillRect/>
          </a:stretch>
        </p:blipFill>
        <p:spPr/>
      </p:pic>
    </p:spTree>
    <p:extLst>
      <p:ext uri="{BB962C8B-B14F-4D97-AF65-F5344CB8AC3E}">
        <p14:creationId xmlns:p14="http://schemas.microsoft.com/office/powerpoint/2010/main" val="4174888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fistola cane.jpg"/>
          <p:cNvPicPr>
            <a:picLocks noGrp="1" noChangeAspect="1"/>
          </p:cNvPicPr>
          <p:nvPr>
            <p:ph idx="1"/>
          </p:nvPr>
        </p:nvPicPr>
        <p:blipFill>
          <a:blip r:embed="rId2" cstate="print">
            <a:extLst>
              <a:ext uri="{28A0092B-C50C-407E-A947-70E740481C1C}">
                <a14:useLocalDpi xmlns:a14="http://schemas.microsoft.com/office/drawing/2010/main" val="0"/>
              </a:ext>
            </a:extLst>
          </a:blip>
          <a:srcRect t="35361" b="35361"/>
          <a:stretch>
            <a:fillRect/>
          </a:stretch>
        </p:blipFill>
        <p:spPr/>
      </p:pic>
    </p:spTree>
    <p:extLst>
      <p:ext uri="{BB962C8B-B14F-4D97-AF65-F5344CB8AC3E}">
        <p14:creationId xmlns:p14="http://schemas.microsoft.com/office/powerpoint/2010/main" val="1954608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7500" lnSpcReduction="20000"/>
          </a:bodyPr>
          <a:lstStyle/>
          <a:p>
            <a:r>
              <a:rPr lang="it-IT" dirty="0" smtClean="0"/>
              <a:t>LO SCOLO  </a:t>
            </a:r>
            <a:r>
              <a:rPr lang="it-IT" dirty="0"/>
              <a:t>nasale può essere:</a:t>
            </a:r>
          </a:p>
          <a:p>
            <a:r>
              <a:rPr lang="it-IT" dirty="0"/>
              <a:t>bilaterale: con fuoruscita di materiale da entrambe le narici, come avviene in caso di riniti (forme croniche nel gatto), </a:t>
            </a:r>
            <a:r>
              <a:rPr lang="it-IT" b="1" i="1" dirty="0"/>
              <a:t>forme micotiche nel cane</a:t>
            </a:r>
            <a:r>
              <a:rPr lang="it-IT" dirty="0"/>
              <a:t>, se frammisto ad alimenti può essere espressione di disfagia, o di passaggio di alimenti dal cavo orale come in corso di palatoschisi. Talvolta può essere espressione</a:t>
            </a:r>
            <a:r>
              <a:rPr lang="it-IT" dirty="0" smtClean="0"/>
              <a:t>,, </a:t>
            </a:r>
            <a:r>
              <a:rPr lang="it-IT" dirty="0"/>
              <a:t>di patologie respiratorie basse (polmoniti);</a:t>
            </a:r>
          </a:p>
          <a:p>
            <a:r>
              <a:rPr lang="it-IT" dirty="0"/>
              <a:t>monolaterale: esprime la presenza di un’affezione che coinvolge una sola delle cavità nasali, quindi un processo locale come la </a:t>
            </a:r>
            <a:r>
              <a:rPr lang="it-IT" b="1" i="1" u="sng" dirty="0"/>
              <a:t>rinite da corpo estraneo </a:t>
            </a:r>
            <a:r>
              <a:rPr lang="it-IT" dirty="0"/>
              <a:t>o una neoplasia in fase non avanzata. Alcune neoplasie tendono, con il tempo, ad invadere entrambe le cavità nasali previa distruzione del </a:t>
            </a:r>
            <a:r>
              <a:rPr lang="it-IT" dirty="0" smtClean="0"/>
              <a:t>setto RICORDARE ANCHE I TUMORI DEL NASUM PLANUM  in g depigmentati) . </a:t>
            </a:r>
            <a:endParaRPr lang="it-IT" dirty="0"/>
          </a:p>
        </p:txBody>
      </p:sp>
    </p:spTree>
    <p:extLst>
      <p:ext uri="{BB962C8B-B14F-4D97-AF65-F5344CB8AC3E}">
        <p14:creationId xmlns:p14="http://schemas.microsoft.com/office/powerpoint/2010/main" val="1751011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62500" lnSpcReduction="20000"/>
          </a:bodyPr>
          <a:lstStyle/>
          <a:p>
            <a:r>
              <a:rPr lang="it-IT" b="1" dirty="0"/>
              <a:t>Esame delle cavità nasali – ispezione (segue)</a:t>
            </a:r>
          </a:p>
          <a:p>
            <a:r>
              <a:rPr lang="it-IT" b="1" dirty="0"/>
              <a:t>Carattere dell’essudato</a:t>
            </a:r>
            <a:r>
              <a:rPr lang="it-IT" dirty="0"/>
              <a:t> Catarrale, ematico, purulento: in corso di rinite, patologia da corpo estraneo. La presenza di alimento può indicare palatoschisi oppure fistola oro-nasale.</a:t>
            </a:r>
          </a:p>
          <a:p>
            <a:r>
              <a:rPr lang="it-IT" dirty="0"/>
              <a:t>Scolo francamente ematico (epistassi): in caso di neoplasia, nelle lesioni traumatiche con fratture dell’osso nasale o, talvolta, in caso di corpi estranei</a:t>
            </a:r>
            <a:r>
              <a:rPr lang="it-IT"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Nel caso di corpi estranei si associa SEMPRE sternuto incoercibile e continuo nei primi giorni E’ NECESSARIA UNA DIAGNOSI PRECOCE PER IL RISCHIO </a:t>
            </a:r>
            <a:r>
              <a:rPr lang="it-IT" dirty="0" smtClean="0"/>
              <a:t>…… </a:t>
            </a:r>
            <a:r>
              <a:rPr lang="it-IT" dirty="0"/>
              <a:t>L’epistassi si può verificare anche nei casi di affezioni sistemiche che determinano trombocitopenia (</a:t>
            </a:r>
            <a:r>
              <a:rPr lang="it-IT" dirty="0" err="1"/>
              <a:t>Ehrlichia</a:t>
            </a:r>
            <a:r>
              <a:rPr lang="it-IT" dirty="0"/>
              <a:t>) o difficoltà della coagulazione (avvelenamenti). In caso di epistassi, nel </a:t>
            </a:r>
            <a:r>
              <a:rPr lang="it-IT" dirty="0" smtClean="0"/>
              <a:t>cane</a:t>
            </a:r>
            <a:r>
              <a:rPr lang="it-IT" b="1" dirty="0" smtClean="0"/>
              <a:t>, si deve tener conto, nella diagnosi differenziale, anche di affezioni di origine micotica (Aspergillosi)</a:t>
            </a:r>
            <a:r>
              <a:rPr lang="it-IT" dirty="0"/>
              <a:t> MA QUESTE ULTIME SI  DENOMINANO ERRONEAMENTE TURBINATOPATIE </a:t>
            </a:r>
            <a:r>
              <a:rPr lang="it-IT" dirty="0" smtClean="0"/>
              <a:t>,  o</a:t>
            </a:r>
            <a:r>
              <a:rPr lang="it-IT" b="1" dirty="0" smtClean="0"/>
              <a:t>  </a:t>
            </a:r>
            <a:r>
              <a:rPr lang="it-IT" dirty="0" smtClean="0"/>
              <a:t>parassitarie </a:t>
            </a:r>
            <a:r>
              <a:rPr lang="it-IT" dirty="0"/>
              <a:t>(Linguatula, </a:t>
            </a:r>
            <a:r>
              <a:rPr lang="it-IT" dirty="0" err="1"/>
              <a:t>Capillaria</a:t>
            </a:r>
            <a:r>
              <a:rPr lang="it-IT" dirty="0"/>
              <a:t>).</a:t>
            </a:r>
          </a:p>
          <a:p>
            <a:r>
              <a:rPr lang="it-IT" b="1" dirty="0"/>
              <a:t>Quantità</a:t>
            </a:r>
            <a:r>
              <a:rPr lang="it-IT" dirty="0"/>
              <a:t> L’essudato può essere scarso, abbondante, intermittente. Questo parametro va valutato in relazione alla specie ed alla diversa tendenza del lambimento dell’essudato. </a:t>
            </a:r>
          </a:p>
        </p:txBody>
      </p:sp>
    </p:spTree>
    <p:extLst>
      <p:ext uri="{BB962C8B-B14F-4D97-AF65-F5344CB8AC3E}">
        <p14:creationId xmlns:p14="http://schemas.microsoft.com/office/powerpoint/2010/main" val="4065215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scolo.jpg"/>
          <p:cNvPicPr>
            <a:picLocks noGrp="1" noChangeAspect="1"/>
          </p:cNvPicPr>
          <p:nvPr>
            <p:ph idx="1"/>
          </p:nvPr>
        </p:nvPicPr>
        <p:blipFill>
          <a:blip r:embed="rId2" cstate="print">
            <a:extLst>
              <a:ext uri="{28A0092B-C50C-407E-A947-70E740481C1C}">
                <a14:useLocalDpi xmlns:a14="http://schemas.microsoft.com/office/drawing/2010/main" val="0"/>
              </a:ext>
            </a:extLst>
          </a:blip>
          <a:srcRect t="19055" b="19055"/>
          <a:stretch>
            <a:fillRect/>
          </a:stretch>
        </p:blipFill>
        <p:spPr/>
      </p:pic>
    </p:spTree>
    <p:extLst>
      <p:ext uri="{BB962C8B-B14F-4D97-AF65-F5344CB8AC3E}">
        <p14:creationId xmlns:p14="http://schemas.microsoft.com/office/powerpoint/2010/main" val="1536575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phpThumb_generated_thumbnailjpg.jpg"/>
          <p:cNvPicPr>
            <a:picLocks noGrp="1" noChangeAspect="1"/>
          </p:cNvPicPr>
          <p:nvPr>
            <p:ph idx="1"/>
          </p:nvPr>
        </p:nvPicPr>
        <p:blipFill>
          <a:blip r:embed="rId2" cstate="print">
            <a:extLst>
              <a:ext uri="{28A0092B-C50C-407E-A947-70E740481C1C}">
                <a14:useLocalDpi xmlns:a14="http://schemas.microsoft.com/office/drawing/2010/main" val="0"/>
              </a:ext>
            </a:extLst>
          </a:blip>
          <a:srcRect t="17670" b="17670"/>
          <a:stretch>
            <a:fillRect/>
          </a:stretch>
        </p:blipFill>
        <p:spPr/>
      </p:pic>
    </p:spTree>
    <p:extLst>
      <p:ext uri="{BB962C8B-B14F-4D97-AF65-F5344CB8AC3E}">
        <p14:creationId xmlns:p14="http://schemas.microsoft.com/office/powerpoint/2010/main" val="785977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b="1" dirty="0" smtClean="0"/>
              <a:t>valutazione </a:t>
            </a:r>
            <a:r>
              <a:rPr lang="it-IT" b="1" dirty="0"/>
              <a:t>del profilo dell’osso nasale</a:t>
            </a:r>
            <a:r>
              <a:rPr lang="it-IT" dirty="0"/>
              <a:t> Le alterazioni del profilo dell’osso nasale possono esprimere una patologia presente nelle cavità nasali come in corso di neoplasia ad uno stadio avanzato. Talvolta, invece, sono l’espressione di una affezione ossea sistemica come in caso di osteodistrofia fibrosa nel cane o nel cavallo (</a:t>
            </a:r>
            <a:r>
              <a:rPr lang="it-IT" dirty="0" err="1"/>
              <a:t>pitirosi</a:t>
            </a:r>
            <a:r>
              <a:rPr lang="it-IT" dirty="0"/>
              <a:t>), o l’esito di un trauma locale con fratture delle ossa </a:t>
            </a:r>
            <a:r>
              <a:rPr lang="it-IT" dirty="0" err="1" smtClean="0"/>
              <a:t>nasali.BISOGNA</a:t>
            </a:r>
            <a:r>
              <a:rPr lang="it-IT" dirty="0" smtClean="0"/>
              <a:t> DIFFERENZIARE DA ALTERAZIOI ESTERNE RISPETTO ALLE CAVITA’ DELLE NARICI </a:t>
            </a:r>
            <a:endParaRPr lang="it-IT" dirty="0"/>
          </a:p>
        </p:txBody>
      </p:sp>
    </p:spTree>
    <p:extLst>
      <p:ext uri="{BB962C8B-B14F-4D97-AF65-F5344CB8AC3E}">
        <p14:creationId xmlns:p14="http://schemas.microsoft.com/office/powerpoint/2010/main" val="3588147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phpThumb_generated_thumbnailjpg.jpg"/>
          <p:cNvPicPr>
            <a:picLocks noGrp="1" noChangeAspect="1"/>
          </p:cNvPicPr>
          <p:nvPr>
            <p:ph idx="1"/>
          </p:nvPr>
        </p:nvPicPr>
        <p:blipFill>
          <a:blip r:embed="rId2" cstate="print">
            <a:extLst>
              <a:ext uri="{28A0092B-C50C-407E-A947-70E740481C1C}">
                <a14:useLocalDpi xmlns:a14="http://schemas.microsoft.com/office/drawing/2010/main" val="0"/>
              </a:ext>
            </a:extLst>
          </a:blip>
          <a:srcRect t="17955" b="17955"/>
          <a:stretch>
            <a:fillRect/>
          </a:stretch>
        </p:blipFill>
        <p:spPr/>
      </p:pic>
    </p:spTree>
    <p:extLst>
      <p:ext uri="{BB962C8B-B14F-4D97-AF65-F5344CB8AC3E}">
        <p14:creationId xmlns:p14="http://schemas.microsoft.com/office/powerpoint/2010/main" val="2390176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r>
              <a:rPr lang="it-IT" dirty="0" smtClean="0"/>
              <a:t>Orario delle lezioni</a:t>
            </a:r>
          </a:p>
          <a:p>
            <a:r>
              <a:rPr lang="it-IT" dirty="0" smtClean="0"/>
              <a:t>Cronologia argomenti:</a:t>
            </a:r>
          </a:p>
          <a:p>
            <a:pPr>
              <a:buFont typeface="Wingdings" charset="2"/>
              <a:buChar char="v"/>
            </a:pPr>
            <a:r>
              <a:rPr lang="it-IT" dirty="0" err="1" smtClean="0"/>
              <a:t>app</a:t>
            </a:r>
            <a:r>
              <a:rPr lang="it-IT" dirty="0" smtClean="0"/>
              <a:t>. respiratorio</a:t>
            </a:r>
          </a:p>
          <a:p>
            <a:pPr>
              <a:buFont typeface="Wingdings" charset="2"/>
              <a:buChar char="v"/>
            </a:pPr>
            <a:r>
              <a:rPr lang="it-IT" dirty="0" err="1" smtClean="0"/>
              <a:t>app</a:t>
            </a:r>
            <a:r>
              <a:rPr lang="it-IT" dirty="0" smtClean="0"/>
              <a:t>. digerente</a:t>
            </a:r>
          </a:p>
          <a:p>
            <a:pPr>
              <a:buFont typeface="Wingdings" charset="2"/>
              <a:buChar char="v"/>
            </a:pPr>
            <a:r>
              <a:rPr lang="it-IT" dirty="0" err="1" smtClean="0"/>
              <a:t>app</a:t>
            </a:r>
            <a:r>
              <a:rPr lang="it-IT" dirty="0" smtClean="0"/>
              <a:t>. locomotore</a:t>
            </a:r>
          </a:p>
          <a:p>
            <a:pPr>
              <a:buFont typeface="Wingdings" charset="2"/>
              <a:buChar char="v"/>
            </a:pPr>
            <a:r>
              <a:rPr lang="it-IT" dirty="0" smtClean="0"/>
              <a:t>miscellanea</a:t>
            </a:r>
          </a:p>
        </p:txBody>
      </p:sp>
    </p:spTree>
    <p:extLst>
      <p:ext uri="{BB962C8B-B14F-4D97-AF65-F5344CB8AC3E}">
        <p14:creationId xmlns:p14="http://schemas.microsoft.com/office/powerpoint/2010/main" val="3241177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dirty="0" smtClean="0"/>
              <a:t>N.B.</a:t>
            </a:r>
          </a:p>
          <a:p>
            <a:pPr marL="0" indent="0">
              <a:buNone/>
            </a:pPr>
            <a:r>
              <a:rPr lang="it-IT" dirty="0" smtClean="0"/>
              <a:t>IN TUTTI I CASI DI PATOLOGIE DELLE NARICI E DELLE FOSSE NASALI E’ IMPERATIVA UNA ESATTA VALUTAZIONE DEL QUADRO PERCHE: </a:t>
            </a:r>
          </a:p>
          <a:p>
            <a:pPr>
              <a:buFont typeface="Wingdings" charset="2"/>
              <a:buChar char="v"/>
            </a:pPr>
            <a:r>
              <a:rPr lang="it-IT" dirty="0" smtClean="0"/>
              <a:t>Non sempre è necessario l’intervento</a:t>
            </a:r>
          </a:p>
          <a:p>
            <a:pPr>
              <a:buFont typeface="Wingdings" charset="2"/>
              <a:buChar char="v"/>
            </a:pPr>
            <a:r>
              <a:rPr lang="it-IT" dirty="0" smtClean="0"/>
              <a:t>La chirurgia è sempre A FORTE SANGUINAMENTO (occlusione temporanea delle carotidi MONOLAT) </a:t>
            </a:r>
          </a:p>
          <a:p>
            <a:pPr marL="0" indent="0">
              <a:buNone/>
            </a:pPr>
            <a:endParaRPr lang="it-IT" dirty="0" smtClean="0"/>
          </a:p>
        </p:txBody>
      </p:sp>
    </p:spTree>
    <p:extLst>
      <p:ext uri="{BB962C8B-B14F-4D97-AF65-F5344CB8AC3E}">
        <p14:creationId xmlns:p14="http://schemas.microsoft.com/office/powerpoint/2010/main" val="3120728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b="1" dirty="0" smtClean="0"/>
              <a:t>Esame </a:t>
            </a:r>
            <a:r>
              <a:rPr lang="it-IT" b="1" dirty="0"/>
              <a:t>radiografico</a:t>
            </a:r>
            <a:r>
              <a:rPr lang="it-IT" dirty="0"/>
              <a:t> Importante per la valutazione di lesioni occupanti spazio delle cavità nasali, si valuta la conservazione dell’architettura della </a:t>
            </a:r>
            <a:r>
              <a:rPr lang="it-IT" dirty="0" err="1"/>
              <a:t>trabecolatura</a:t>
            </a:r>
            <a:r>
              <a:rPr lang="it-IT" dirty="0"/>
              <a:t> ossea dei turbinati e le eventuali alterazioni. Importante il confronto tra la parte coinvolta e la parte contro laterale sana</a:t>
            </a:r>
            <a:r>
              <a:rPr lang="it-IT" dirty="0" smtClean="0"/>
              <a:t>. E’ importante eseguire </a:t>
            </a:r>
            <a:r>
              <a:rPr lang="it-IT" i="1" dirty="0" smtClean="0"/>
              <a:t>sempre entrambe le proiezioni </a:t>
            </a:r>
            <a:r>
              <a:rPr lang="it-IT" dirty="0" smtClean="0"/>
              <a:t>anche se la più importante E DI PIU’ AGEVOLE LETTURA è QUELLA INTRAORALE </a:t>
            </a:r>
            <a:endParaRPr lang="it-IT" i="1" dirty="0"/>
          </a:p>
        </p:txBody>
      </p:sp>
    </p:spTree>
    <p:extLst>
      <p:ext uri="{BB962C8B-B14F-4D97-AF65-F5344CB8AC3E}">
        <p14:creationId xmlns:p14="http://schemas.microsoft.com/office/powerpoint/2010/main" val="1386170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phpThumb_generated_thumbnailjpg.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973" t="21340" r="1835" b="22250"/>
          <a:stretch/>
        </p:blipFill>
        <p:spPr>
          <a:xfrm rot="16200000">
            <a:off x="1056460" y="1881158"/>
            <a:ext cx="6873804" cy="3111485"/>
          </a:xfrm>
        </p:spPr>
      </p:pic>
    </p:spTree>
    <p:extLst>
      <p:ext uri="{BB962C8B-B14F-4D97-AF65-F5344CB8AC3E}">
        <p14:creationId xmlns:p14="http://schemas.microsoft.com/office/powerpoint/2010/main" val="3343698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rx cranio 1.jpg"/>
          <p:cNvPicPr>
            <a:picLocks noGrp="1" noChangeAspect="1"/>
          </p:cNvPicPr>
          <p:nvPr>
            <p:ph idx="1"/>
          </p:nvPr>
        </p:nvPicPr>
        <p:blipFill>
          <a:blip r:embed="rId2" cstate="print">
            <a:extLst>
              <a:ext uri="{28A0092B-C50C-407E-A947-70E740481C1C}">
                <a14:useLocalDpi xmlns:a14="http://schemas.microsoft.com/office/drawing/2010/main" val="0"/>
              </a:ext>
            </a:extLst>
          </a:blip>
          <a:srcRect t="23869" b="23869"/>
          <a:stretch>
            <a:fillRect/>
          </a:stretch>
        </p:blipFill>
        <p:spPr>
          <a:xfrm>
            <a:off x="739775" y="2207386"/>
            <a:ext cx="7662864" cy="3267169"/>
          </a:xfrm>
        </p:spPr>
      </p:pic>
    </p:spTree>
    <p:extLst>
      <p:ext uri="{BB962C8B-B14F-4D97-AF65-F5344CB8AC3E}">
        <p14:creationId xmlns:p14="http://schemas.microsoft.com/office/powerpoint/2010/main" val="1839409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tumore .jpg"/>
          <p:cNvPicPr>
            <a:picLocks noGrp="1" noChangeAspect="1"/>
          </p:cNvPicPr>
          <p:nvPr>
            <p:ph idx="1"/>
          </p:nvPr>
        </p:nvPicPr>
        <p:blipFill>
          <a:blip r:embed="rId2" cstate="print">
            <a:extLst>
              <a:ext uri="{28A0092B-C50C-407E-A947-70E740481C1C}">
                <a14:useLocalDpi xmlns:a14="http://schemas.microsoft.com/office/drawing/2010/main" val="0"/>
              </a:ext>
            </a:extLst>
          </a:blip>
          <a:srcRect t="22768" b="22768"/>
          <a:stretch>
            <a:fillRect/>
          </a:stretch>
        </p:blipFill>
        <p:spPr/>
      </p:pic>
    </p:spTree>
    <p:extLst>
      <p:ext uri="{BB962C8B-B14F-4D97-AF65-F5344CB8AC3E}">
        <p14:creationId xmlns:p14="http://schemas.microsoft.com/office/powerpoint/2010/main" val="693544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5" name="Segnaposto contenuto 4"/>
          <p:cNvSpPr>
            <a:spLocks noGrp="1"/>
          </p:cNvSpPr>
          <p:nvPr>
            <p:ph idx="1"/>
          </p:nvPr>
        </p:nvSpPr>
        <p:spPr/>
        <p:txBody>
          <a:bodyPr/>
          <a:lstStyle/>
          <a:p>
            <a:endParaRPr lang="it-IT" dirty="0"/>
          </a:p>
        </p:txBody>
      </p:sp>
      <p:pic>
        <p:nvPicPr>
          <p:cNvPr id="6" name="Immagine 5" descr="rmn nas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9062" y="1898654"/>
            <a:ext cx="3942797" cy="4243983"/>
          </a:xfrm>
          <a:prstGeom prst="rect">
            <a:avLst/>
          </a:prstGeom>
        </p:spPr>
      </p:pic>
    </p:spTree>
    <p:extLst>
      <p:ext uri="{BB962C8B-B14F-4D97-AF65-F5344CB8AC3E}">
        <p14:creationId xmlns:p14="http://schemas.microsoft.com/office/powerpoint/2010/main" val="1998764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Turbinatopatie</a:t>
            </a:r>
            <a:r>
              <a:rPr lang="it-IT" dirty="0" smtClean="0"/>
              <a:t> </a:t>
            </a:r>
            <a:endParaRPr lang="it-IT" dirty="0"/>
          </a:p>
        </p:txBody>
      </p:sp>
      <p:sp>
        <p:nvSpPr>
          <p:cNvPr id="3" name="Segnaposto contenuto 2"/>
          <p:cNvSpPr>
            <a:spLocks noGrp="1"/>
          </p:cNvSpPr>
          <p:nvPr>
            <p:ph idx="1"/>
          </p:nvPr>
        </p:nvSpPr>
        <p:spPr/>
        <p:txBody>
          <a:bodyPr/>
          <a:lstStyle/>
          <a:p>
            <a:r>
              <a:rPr lang="it-IT" dirty="0" smtClean="0"/>
              <a:t>Aspergillosi</a:t>
            </a:r>
          </a:p>
          <a:p>
            <a:r>
              <a:rPr lang="it-IT" dirty="0" smtClean="0"/>
              <a:t>Frequente </a:t>
            </a:r>
          </a:p>
          <a:p>
            <a:r>
              <a:rPr lang="it-IT" dirty="0" smtClean="0"/>
              <a:t>PROBLEMA SOPRATTUTTO NEI CANI DA CACCIA E TARTUFO</a:t>
            </a:r>
          </a:p>
          <a:p>
            <a:r>
              <a:rPr lang="it-IT" dirty="0" smtClean="0"/>
              <a:t>IL RISCHIO E’ LA PERDITA DELL’OLFATTO </a:t>
            </a:r>
            <a:endParaRPr lang="it-IT" dirty="0"/>
          </a:p>
        </p:txBody>
      </p:sp>
    </p:spTree>
    <p:extLst>
      <p:ext uri="{BB962C8B-B14F-4D97-AF65-F5344CB8AC3E}">
        <p14:creationId xmlns:p14="http://schemas.microsoft.com/office/powerpoint/2010/main" val="2779268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739775" y="2286518"/>
            <a:ext cx="7662864" cy="3267169"/>
          </a:xfrm>
        </p:spPr>
        <p:txBody>
          <a:bodyPr>
            <a:noAutofit/>
          </a:bodyPr>
          <a:lstStyle/>
          <a:p>
            <a:r>
              <a:rPr lang="it-IT" sz="1600" u="sng" dirty="0" err="1"/>
              <a:t>Vet</a:t>
            </a:r>
            <a:r>
              <a:rPr lang="it-IT" sz="1600" u="sng" dirty="0"/>
              <a:t> </a:t>
            </a:r>
            <a:r>
              <a:rPr lang="it-IT" sz="1600" u="sng" dirty="0" err="1"/>
              <a:t>Clin</a:t>
            </a:r>
            <a:r>
              <a:rPr lang="it-IT" sz="1600" u="sng" dirty="0"/>
              <a:t> North </a:t>
            </a:r>
            <a:r>
              <a:rPr lang="it-IT" sz="1600" u="sng" dirty="0" err="1"/>
              <a:t>Am</a:t>
            </a:r>
            <a:r>
              <a:rPr lang="it-IT" sz="1600" u="sng" dirty="0"/>
              <a:t> Small </a:t>
            </a:r>
            <a:r>
              <a:rPr lang="it-IT" sz="1600" u="sng" dirty="0" err="1"/>
              <a:t>Anim</a:t>
            </a:r>
            <a:r>
              <a:rPr lang="it-IT" sz="1600" u="sng" dirty="0"/>
              <a:t> </a:t>
            </a:r>
            <a:r>
              <a:rPr lang="it-IT" sz="1600" u="sng" dirty="0" err="1"/>
              <a:t>Pract</a:t>
            </a:r>
            <a:r>
              <a:rPr lang="it-IT" sz="1600" u="sng" dirty="0"/>
              <a:t>. 2007 Sep;37(5):901-16, vi.</a:t>
            </a:r>
          </a:p>
          <a:p>
            <a:r>
              <a:rPr lang="it-IT" sz="1600" b="1" u="sng" dirty="0"/>
              <a:t>Update on canine </a:t>
            </a:r>
            <a:r>
              <a:rPr lang="it-IT" sz="1600" b="1" u="sng" dirty="0" err="1"/>
              <a:t>sinonasal</a:t>
            </a:r>
            <a:r>
              <a:rPr lang="it-IT" sz="1600" b="1" u="sng" dirty="0"/>
              <a:t> </a:t>
            </a:r>
            <a:r>
              <a:rPr lang="it-IT" sz="1600" b="1" u="sng" dirty="0" err="1"/>
              <a:t>aspergillosis</a:t>
            </a:r>
            <a:r>
              <a:rPr lang="it-IT" sz="1600" b="1" u="sng" dirty="0"/>
              <a:t>.</a:t>
            </a:r>
          </a:p>
          <a:p>
            <a:r>
              <a:rPr lang="it-IT" sz="1600" u="sng" dirty="0">
                <a:hlinkClick r:id="rId2"/>
              </a:rPr>
              <a:t>Peeters D1, </a:t>
            </a:r>
            <a:r>
              <a:rPr lang="it-IT" sz="1600" u="sng" dirty="0" err="1"/>
              <a:t>Clercx</a:t>
            </a:r>
            <a:r>
              <a:rPr lang="it-IT" sz="1600" u="sng" dirty="0"/>
              <a:t> </a:t>
            </a:r>
            <a:r>
              <a:rPr lang="it-IT" sz="1600" u="sng" dirty="0" smtClean="0"/>
              <a:t>C.</a:t>
            </a:r>
          </a:p>
          <a:p>
            <a:r>
              <a:rPr lang="it-IT" sz="1600" b="1" u="sng" dirty="0" err="1" smtClean="0"/>
              <a:t>Abstract</a:t>
            </a:r>
            <a:endParaRPr lang="it-IT" sz="1600" u="sng" dirty="0"/>
          </a:p>
          <a:p>
            <a:r>
              <a:rPr lang="it-IT" sz="1600" u="sng" dirty="0" err="1" smtClean="0"/>
              <a:t>Sinonasal</a:t>
            </a:r>
            <a:r>
              <a:rPr lang="it-IT" sz="1600" u="sng" dirty="0" smtClean="0"/>
              <a:t> </a:t>
            </a:r>
            <a:r>
              <a:rPr lang="it-IT" sz="1600" u="sng" dirty="0" err="1"/>
              <a:t>aspergillosis</a:t>
            </a:r>
            <a:r>
              <a:rPr lang="it-IT" sz="1600" u="sng" dirty="0"/>
              <a:t> </a:t>
            </a:r>
            <a:r>
              <a:rPr lang="it-IT" sz="1600" u="sng" dirty="0" err="1"/>
              <a:t>is</a:t>
            </a:r>
            <a:r>
              <a:rPr lang="it-IT" sz="1600" u="sng" dirty="0"/>
              <a:t> a </a:t>
            </a:r>
            <a:r>
              <a:rPr lang="it-IT" sz="1600" u="sng" dirty="0" err="1"/>
              <a:t>frequent</a:t>
            </a:r>
            <a:r>
              <a:rPr lang="it-IT" sz="1600" u="sng" dirty="0"/>
              <a:t> cause of </a:t>
            </a:r>
            <a:r>
              <a:rPr lang="it-IT" sz="1600" u="sng" dirty="0" err="1"/>
              <a:t>nasal</a:t>
            </a:r>
            <a:r>
              <a:rPr lang="it-IT" sz="1600" u="sng" dirty="0"/>
              <a:t> </a:t>
            </a:r>
            <a:r>
              <a:rPr lang="it-IT" sz="1600" u="sng" dirty="0" err="1"/>
              <a:t>discharge</a:t>
            </a:r>
            <a:r>
              <a:rPr lang="it-IT" sz="1600" u="sng" dirty="0"/>
              <a:t> </a:t>
            </a:r>
            <a:r>
              <a:rPr lang="it-IT" sz="1600" u="sng" dirty="0" err="1"/>
              <a:t>that</a:t>
            </a:r>
            <a:r>
              <a:rPr lang="it-IT" sz="1600" u="sng" dirty="0"/>
              <a:t> </a:t>
            </a:r>
            <a:r>
              <a:rPr lang="it-IT" sz="1600" u="sng" dirty="0" err="1"/>
              <a:t>occurs</a:t>
            </a:r>
            <a:r>
              <a:rPr lang="it-IT" sz="1600" u="sng" dirty="0"/>
              <a:t> in </a:t>
            </a:r>
            <a:r>
              <a:rPr lang="it-IT" sz="1600" u="sng" dirty="0" err="1"/>
              <a:t>otherwise</a:t>
            </a:r>
            <a:r>
              <a:rPr lang="it-IT" sz="1600" u="sng" dirty="0"/>
              <a:t> </a:t>
            </a:r>
            <a:r>
              <a:rPr lang="it-IT" sz="1600" u="sng" dirty="0" err="1"/>
              <a:t>healthy</a:t>
            </a:r>
            <a:r>
              <a:rPr lang="it-IT" sz="1600" u="sng" dirty="0"/>
              <a:t>, </a:t>
            </a:r>
            <a:r>
              <a:rPr lang="it-IT" sz="1600" u="sng" dirty="0" err="1"/>
              <a:t>young</a:t>
            </a:r>
            <a:r>
              <a:rPr lang="it-IT" sz="1600" u="sng" dirty="0"/>
              <a:t> to middle-</a:t>
            </a:r>
            <a:r>
              <a:rPr lang="it-IT" sz="1600" u="sng" dirty="0" err="1"/>
              <a:t>aged</a:t>
            </a:r>
            <a:r>
              <a:rPr lang="it-IT" sz="1600" u="sng" dirty="0"/>
              <a:t> dogs. A </a:t>
            </a:r>
            <a:r>
              <a:rPr lang="it-IT" sz="1600" u="sng" dirty="0" err="1"/>
              <a:t>local</a:t>
            </a:r>
            <a:r>
              <a:rPr lang="it-IT" sz="1600" u="sng" dirty="0"/>
              <a:t> immune </a:t>
            </a:r>
            <a:r>
              <a:rPr lang="it-IT" sz="1600" u="sng" dirty="0" err="1"/>
              <a:t>dysfunction</a:t>
            </a:r>
            <a:r>
              <a:rPr lang="it-IT" sz="1600" u="sng" dirty="0"/>
              <a:t> </a:t>
            </a:r>
            <a:r>
              <a:rPr lang="it-IT" sz="1600" u="sng" dirty="0" err="1"/>
              <a:t>is</a:t>
            </a:r>
            <a:r>
              <a:rPr lang="it-IT" sz="1600" u="sng" dirty="0"/>
              <a:t> </a:t>
            </a:r>
            <a:r>
              <a:rPr lang="it-IT" sz="1600" u="sng" dirty="0" err="1"/>
              <a:t>suspected</a:t>
            </a:r>
            <a:r>
              <a:rPr lang="it-IT" sz="1600" u="sng" dirty="0"/>
              <a:t> in </a:t>
            </a:r>
            <a:r>
              <a:rPr lang="it-IT" sz="1600" u="sng" dirty="0" err="1"/>
              <a:t>affected</a:t>
            </a:r>
            <a:r>
              <a:rPr lang="it-IT" sz="1600" u="sng" dirty="0"/>
              <a:t> </a:t>
            </a:r>
            <a:r>
              <a:rPr lang="it-IT" sz="1600" u="sng" dirty="0" err="1"/>
              <a:t>animals</a:t>
            </a:r>
            <a:r>
              <a:rPr lang="it-IT" sz="1600" u="sng" dirty="0"/>
              <a:t>, and the </a:t>
            </a:r>
            <a:r>
              <a:rPr lang="it-IT" sz="1600" u="sng" dirty="0" err="1"/>
              <a:t>role</a:t>
            </a:r>
            <a:r>
              <a:rPr lang="it-IT" sz="1600" u="sng" dirty="0"/>
              <a:t> of </a:t>
            </a:r>
            <a:r>
              <a:rPr lang="it-IT" sz="1600" u="sng" dirty="0" err="1"/>
              <a:t>increased</a:t>
            </a:r>
            <a:r>
              <a:rPr lang="it-IT" sz="1600" u="sng" dirty="0"/>
              <a:t> interleukin-</a:t>
            </a:r>
            <a:r>
              <a:rPr lang="it-IT" sz="1600" u="sng" dirty="0" smtClean="0"/>
              <a:t>1  </a:t>
            </a:r>
            <a:r>
              <a:rPr lang="it-IT" sz="1600" u="sng" dirty="0" err="1"/>
              <a:t>mRNA</a:t>
            </a:r>
            <a:r>
              <a:rPr lang="it-IT" sz="1600" u="sng" dirty="0"/>
              <a:t> </a:t>
            </a:r>
            <a:r>
              <a:rPr lang="it-IT" sz="1600" u="sng" dirty="0" err="1"/>
              <a:t>expression</a:t>
            </a:r>
            <a:r>
              <a:rPr lang="it-IT" sz="1600" u="sng" dirty="0"/>
              <a:t> in the </a:t>
            </a:r>
            <a:r>
              <a:rPr lang="it-IT" sz="1600" u="sng" dirty="0" err="1"/>
              <a:t>nasal</a:t>
            </a:r>
            <a:r>
              <a:rPr lang="it-IT" sz="1600" u="sng" dirty="0"/>
              <a:t> mucosa of </a:t>
            </a:r>
            <a:r>
              <a:rPr lang="it-IT" sz="1600" u="sng" dirty="0" err="1"/>
              <a:t>affected</a:t>
            </a:r>
            <a:r>
              <a:rPr lang="it-IT" sz="1600" u="sng" dirty="0"/>
              <a:t> dogs </a:t>
            </a:r>
            <a:r>
              <a:rPr lang="it-IT" sz="1600" u="sng" dirty="0" err="1"/>
              <a:t>is</a:t>
            </a:r>
            <a:r>
              <a:rPr lang="it-IT" sz="1600" u="sng" dirty="0"/>
              <a:t> </a:t>
            </a:r>
            <a:r>
              <a:rPr lang="it-IT" sz="1600" u="sng" dirty="0" err="1"/>
              <a:t>currently</a:t>
            </a:r>
            <a:r>
              <a:rPr lang="it-IT" sz="1600" u="sng" dirty="0"/>
              <a:t> under </a:t>
            </a:r>
            <a:r>
              <a:rPr lang="it-IT" sz="1600" u="sng" dirty="0" err="1"/>
              <a:t>investigation</a:t>
            </a:r>
            <a:r>
              <a:rPr lang="it-IT" sz="1600" u="sng" dirty="0"/>
              <a:t>. </a:t>
            </a:r>
            <a:r>
              <a:rPr lang="it-IT" sz="1600" u="sng" dirty="0" err="1"/>
              <a:t>Despite</a:t>
            </a:r>
            <a:r>
              <a:rPr lang="it-IT" sz="1600" u="sng" dirty="0"/>
              <a:t> </a:t>
            </a:r>
            <a:r>
              <a:rPr lang="it-IT" sz="1600" u="sng" dirty="0" err="1"/>
              <a:t>recent</a:t>
            </a:r>
            <a:r>
              <a:rPr lang="it-IT" sz="1600" u="sng" dirty="0"/>
              <a:t> </a:t>
            </a:r>
            <a:r>
              <a:rPr lang="it-IT" sz="1600" u="sng" dirty="0" err="1"/>
              <a:t>advances</a:t>
            </a:r>
            <a:r>
              <a:rPr lang="it-IT" sz="1600" u="sng" dirty="0"/>
              <a:t> in </a:t>
            </a:r>
            <a:r>
              <a:rPr lang="it-IT" sz="1600" u="sng" dirty="0" err="1"/>
              <a:t>imaging</a:t>
            </a:r>
            <a:r>
              <a:rPr lang="it-IT" sz="1600" u="sng" dirty="0"/>
              <a:t> </a:t>
            </a:r>
            <a:r>
              <a:rPr lang="it-IT" sz="1600" u="sng" dirty="0" err="1"/>
              <a:t>techniques</a:t>
            </a:r>
            <a:r>
              <a:rPr lang="it-IT" sz="1600" u="sng" dirty="0"/>
              <a:t>, the "</a:t>
            </a:r>
            <a:r>
              <a:rPr lang="it-IT" sz="1600" u="sng" dirty="0" err="1"/>
              <a:t>gold</a:t>
            </a:r>
            <a:r>
              <a:rPr lang="it-IT" sz="1600" u="sng" dirty="0"/>
              <a:t> standard" for </a:t>
            </a:r>
            <a:r>
              <a:rPr lang="it-IT" sz="1600" u="sng" dirty="0" err="1"/>
              <a:t>diagnosing</a:t>
            </a:r>
            <a:r>
              <a:rPr lang="it-IT" sz="1600" u="sng" dirty="0"/>
              <a:t> the </a:t>
            </a:r>
            <a:r>
              <a:rPr lang="it-IT" sz="1600" u="sng" dirty="0" err="1"/>
              <a:t>disease</a:t>
            </a:r>
            <a:r>
              <a:rPr lang="it-IT" sz="1600" u="sng" dirty="0"/>
              <a:t> </a:t>
            </a:r>
            <a:r>
              <a:rPr lang="it-IT" sz="1600" u="sng" dirty="0" err="1"/>
              <a:t>is</a:t>
            </a:r>
            <a:r>
              <a:rPr lang="it-IT" sz="1600" u="sng" dirty="0"/>
              <a:t> </a:t>
            </a:r>
            <a:r>
              <a:rPr lang="it-IT" sz="1600" u="sng" dirty="0" err="1"/>
              <a:t>direct</a:t>
            </a:r>
            <a:r>
              <a:rPr lang="it-IT" sz="1600" u="sng" dirty="0"/>
              <a:t> </a:t>
            </a:r>
            <a:r>
              <a:rPr lang="it-IT" sz="1600" u="sng" dirty="0" err="1"/>
              <a:t>visualization</a:t>
            </a:r>
            <a:r>
              <a:rPr lang="it-IT" sz="1600" u="sng" dirty="0"/>
              <a:t> of </a:t>
            </a:r>
            <a:r>
              <a:rPr lang="it-IT" sz="1600" u="sng" dirty="0" err="1"/>
              <a:t>fungal</a:t>
            </a:r>
            <a:r>
              <a:rPr lang="it-IT" sz="1600" u="sng" dirty="0"/>
              <a:t> </a:t>
            </a:r>
            <a:r>
              <a:rPr lang="it-IT" sz="1600" u="sng" dirty="0" err="1"/>
              <a:t>plaques</a:t>
            </a:r>
            <a:r>
              <a:rPr lang="it-IT" sz="1600" u="sng" dirty="0"/>
              <a:t> </a:t>
            </a:r>
            <a:r>
              <a:rPr lang="it-IT" sz="1600" u="sng" dirty="0" err="1"/>
              <a:t>during</a:t>
            </a:r>
            <a:r>
              <a:rPr lang="it-IT" sz="1600" u="sng" dirty="0"/>
              <a:t> </a:t>
            </a:r>
            <a:r>
              <a:rPr lang="it-IT" sz="1600" u="sng" dirty="0" err="1"/>
              <a:t>endoscopy</a:t>
            </a:r>
            <a:r>
              <a:rPr lang="it-IT" sz="1600" u="sng" dirty="0"/>
              <a:t> or </a:t>
            </a:r>
            <a:r>
              <a:rPr lang="it-IT" sz="1600" u="sng" dirty="0" err="1"/>
              <a:t>observation</a:t>
            </a:r>
            <a:r>
              <a:rPr lang="it-IT" sz="1600" u="sng" dirty="0"/>
              <a:t> of </a:t>
            </a:r>
            <a:r>
              <a:rPr lang="it-IT" sz="1600" u="sng" dirty="0" err="1"/>
              <a:t>fungal</a:t>
            </a:r>
            <a:r>
              <a:rPr lang="it-IT" sz="1600" u="sng" dirty="0"/>
              <a:t> </a:t>
            </a:r>
            <a:r>
              <a:rPr lang="it-IT" sz="1600" u="sng" dirty="0" err="1"/>
              <a:t>elements</a:t>
            </a:r>
            <a:r>
              <a:rPr lang="it-IT" sz="1600" u="sng" dirty="0"/>
              <a:t> on </a:t>
            </a:r>
            <a:r>
              <a:rPr lang="it-IT" sz="1600" u="sng" dirty="0" err="1"/>
              <a:t>cytology</a:t>
            </a:r>
            <a:r>
              <a:rPr lang="it-IT" sz="1600" u="sng" dirty="0"/>
              <a:t> or </a:t>
            </a:r>
            <a:r>
              <a:rPr lang="it-IT" sz="1600" u="sng" dirty="0" err="1"/>
              <a:t>histopathologic</a:t>
            </a:r>
            <a:r>
              <a:rPr lang="it-IT" sz="1600" u="sng" dirty="0"/>
              <a:t> </a:t>
            </a:r>
            <a:r>
              <a:rPr lang="it-IT" sz="1600" u="sng" dirty="0" err="1"/>
              <a:t>examination</a:t>
            </a:r>
            <a:r>
              <a:rPr lang="it-IT" sz="1600" u="sng" dirty="0"/>
              <a:t>. Treatment can be </a:t>
            </a:r>
            <a:r>
              <a:rPr lang="it-IT" sz="1600" u="sng" dirty="0" err="1"/>
              <a:t>challenging</a:t>
            </a:r>
            <a:r>
              <a:rPr lang="it-IT" sz="1600" u="sng" dirty="0"/>
              <a:t>; </a:t>
            </a:r>
            <a:r>
              <a:rPr lang="it-IT" sz="1600" u="sng" dirty="0" err="1"/>
              <a:t>however</a:t>
            </a:r>
            <a:r>
              <a:rPr lang="it-IT" sz="1600" u="sng" dirty="0"/>
              <a:t>, the use of </a:t>
            </a:r>
            <a:r>
              <a:rPr lang="it-IT" sz="1600" u="sng" dirty="0" err="1"/>
              <a:t>topical</a:t>
            </a:r>
            <a:r>
              <a:rPr lang="it-IT" sz="1600" u="sng" dirty="0"/>
              <a:t> </a:t>
            </a:r>
            <a:r>
              <a:rPr lang="it-IT" sz="1600" u="sng" dirty="0" err="1"/>
              <a:t>enilconazole</a:t>
            </a:r>
            <a:r>
              <a:rPr lang="it-IT" sz="1600" u="sng" dirty="0"/>
              <a:t> or </a:t>
            </a:r>
            <a:r>
              <a:rPr lang="it-IT" sz="1600" u="sng" dirty="0" err="1"/>
              <a:t>clotrimazole</a:t>
            </a:r>
            <a:r>
              <a:rPr lang="it-IT" sz="1600" u="sng" dirty="0"/>
              <a:t> </a:t>
            </a:r>
            <a:r>
              <a:rPr lang="it-IT" sz="1600" u="sng" dirty="0" err="1"/>
              <a:t>through</a:t>
            </a:r>
            <a:r>
              <a:rPr lang="it-IT" sz="1600" u="sng" dirty="0"/>
              <a:t> </a:t>
            </a:r>
            <a:r>
              <a:rPr lang="it-IT" sz="1600" u="sng" dirty="0" err="1"/>
              <a:t>noninvasive</a:t>
            </a:r>
            <a:r>
              <a:rPr lang="it-IT" sz="1600" u="sng" dirty="0"/>
              <a:t> </a:t>
            </a:r>
            <a:r>
              <a:rPr lang="it-IT" sz="1600" u="sng" dirty="0" err="1"/>
              <a:t>techniques</a:t>
            </a:r>
            <a:r>
              <a:rPr lang="it-IT" sz="1600" u="sng" dirty="0"/>
              <a:t> </a:t>
            </a:r>
            <a:r>
              <a:rPr lang="it-IT" sz="1600" u="sng" dirty="0" err="1"/>
              <a:t>has</a:t>
            </a:r>
            <a:r>
              <a:rPr lang="it-IT" sz="1600" u="sng" dirty="0"/>
              <a:t> </a:t>
            </a:r>
            <a:r>
              <a:rPr lang="it-IT" sz="1600" u="sng" dirty="0" err="1"/>
              <a:t>increased</a:t>
            </a:r>
            <a:r>
              <a:rPr lang="it-IT" sz="1600" u="sng" dirty="0"/>
              <a:t> the success of treatment and </a:t>
            </a:r>
            <a:r>
              <a:rPr lang="it-IT" sz="1600" u="sng" dirty="0" err="1"/>
              <a:t>decreased</a:t>
            </a:r>
            <a:r>
              <a:rPr lang="it-IT" sz="1600" u="sng" dirty="0"/>
              <a:t> the </a:t>
            </a:r>
            <a:r>
              <a:rPr lang="it-IT" sz="1600" u="sng" dirty="0" err="1"/>
              <a:t>morbidity</a:t>
            </a:r>
            <a:r>
              <a:rPr lang="it-IT" sz="1600" u="sng" dirty="0"/>
              <a:t> and </a:t>
            </a:r>
            <a:r>
              <a:rPr lang="it-IT" sz="1600" u="sng" dirty="0" err="1"/>
              <a:t>duration</a:t>
            </a:r>
            <a:r>
              <a:rPr lang="it-IT" sz="1600" u="sng" dirty="0"/>
              <a:t> of </a:t>
            </a:r>
            <a:r>
              <a:rPr lang="it-IT" sz="1600" u="sng" dirty="0" err="1"/>
              <a:t>hospitalization</a:t>
            </a:r>
            <a:r>
              <a:rPr lang="it-IT" sz="1600" u="sng" dirty="0"/>
              <a:t>.</a:t>
            </a:r>
            <a:endParaRPr lang="it-IT" sz="1600" dirty="0"/>
          </a:p>
        </p:txBody>
      </p:sp>
    </p:spTree>
    <p:extLst>
      <p:ext uri="{BB962C8B-B14F-4D97-AF65-F5344CB8AC3E}">
        <p14:creationId xmlns:p14="http://schemas.microsoft.com/office/powerpoint/2010/main" val="3544762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r>
              <a:rPr lang="it-IT" dirty="0" err="1"/>
              <a:t>l‟aspergillosi</a:t>
            </a:r>
            <a:r>
              <a:rPr lang="it-IT" dirty="0"/>
              <a:t> </a:t>
            </a:r>
            <a:r>
              <a:rPr lang="it-IT" dirty="0" err="1"/>
              <a:t>rinosinusale</a:t>
            </a:r>
            <a:r>
              <a:rPr lang="it-IT" dirty="0"/>
              <a:t> è ritenuta da alcuni autori come la seconda causa </a:t>
            </a:r>
            <a:r>
              <a:rPr lang="it-IT" dirty="0" err="1"/>
              <a:t>piu</a:t>
            </a:r>
            <a:r>
              <a:rPr lang="it-IT" dirty="0"/>
              <a:t>̀ frequente di scolo nasale cronico nel cane, dopo le neoplasie nasali e prima della rinite </a:t>
            </a:r>
            <a:r>
              <a:rPr lang="it-IT" dirty="0" err="1"/>
              <a:t>linfoplasmacellulare</a:t>
            </a:r>
            <a:r>
              <a:rPr lang="it-IT" dirty="0" smtClean="0"/>
              <a:t>.</a:t>
            </a:r>
          </a:p>
          <a:p>
            <a:r>
              <a:rPr lang="it-IT" dirty="0" err="1"/>
              <a:t>Aspergillus</a:t>
            </a:r>
            <a:r>
              <a:rPr lang="it-IT" dirty="0"/>
              <a:t> mentre </a:t>
            </a:r>
            <a:r>
              <a:rPr lang="it-IT" dirty="0" err="1"/>
              <a:t>Rhinosporidium</a:t>
            </a:r>
            <a:r>
              <a:rPr lang="it-IT" dirty="0"/>
              <a:t> rappresenta una causa rara ma a presentazione ricorrente in certe aree europee e italiane. </a:t>
            </a:r>
          </a:p>
          <a:p>
            <a:r>
              <a:rPr lang="it-IT" dirty="0"/>
              <a:t>A. </a:t>
            </a:r>
            <a:r>
              <a:rPr lang="it-IT" dirty="0" err="1"/>
              <a:t>fumigatus</a:t>
            </a:r>
            <a:r>
              <a:rPr lang="it-IT" dirty="0" smtClean="0"/>
              <a:t>, A</a:t>
            </a:r>
            <a:r>
              <a:rPr lang="it-IT" dirty="0"/>
              <a:t>. </a:t>
            </a:r>
            <a:r>
              <a:rPr lang="it-IT" dirty="0" err="1"/>
              <a:t>terreus</a:t>
            </a:r>
            <a:r>
              <a:rPr lang="it-IT" dirty="0"/>
              <a:t> e A. </a:t>
            </a:r>
            <a:r>
              <a:rPr lang="it-IT" dirty="0" err="1"/>
              <a:t>niger</a:t>
            </a:r>
            <a:r>
              <a:rPr lang="it-IT" dirty="0"/>
              <a:t> </a:t>
            </a:r>
          </a:p>
          <a:p>
            <a:r>
              <a:rPr lang="it-IT" dirty="0"/>
              <a:t>cani maschi di razze </a:t>
            </a:r>
            <a:r>
              <a:rPr lang="it-IT" dirty="0" err="1"/>
              <a:t>meso</a:t>
            </a:r>
            <a:r>
              <a:rPr lang="it-IT" dirty="0"/>
              <a:t>- o dolicocefale, giovani </a:t>
            </a:r>
            <a:r>
              <a:rPr lang="it-IT" dirty="0" smtClean="0"/>
              <a:t> (c.a.3 anni) </a:t>
            </a:r>
            <a:endParaRPr lang="it-IT" dirty="0"/>
          </a:p>
          <a:p>
            <a:r>
              <a:rPr lang="it-IT" dirty="0"/>
              <a:t/>
            </a:r>
            <a:br>
              <a:rPr lang="it-IT" dirty="0"/>
            </a:br>
            <a:endParaRPr lang="it-IT" dirty="0"/>
          </a:p>
        </p:txBody>
      </p:sp>
    </p:spTree>
    <p:extLst>
      <p:ext uri="{BB962C8B-B14F-4D97-AF65-F5344CB8AC3E}">
        <p14:creationId xmlns:p14="http://schemas.microsoft.com/office/powerpoint/2010/main" val="130345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r>
              <a:rPr lang="it-IT" dirty="0" smtClean="0"/>
              <a:t>POSSIBILE  </a:t>
            </a:r>
            <a:r>
              <a:rPr lang="it-IT" dirty="0"/>
              <a:t>associazione a corpi estranei </a:t>
            </a:r>
            <a:r>
              <a:rPr lang="it-IT" dirty="0" err="1"/>
              <a:t>endonasali</a:t>
            </a:r>
            <a:r>
              <a:rPr lang="it-IT" dirty="0"/>
              <a:t>, traumi e neoplasie nasali ma </a:t>
            </a:r>
            <a:r>
              <a:rPr lang="it-IT" dirty="0" smtClean="0"/>
              <a:t>PIU’ SPESSO </a:t>
            </a:r>
          </a:p>
          <a:p>
            <a:r>
              <a:rPr lang="it-IT" dirty="0" err="1" smtClean="0"/>
              <a:t>Aspergillus</a:t>
            </a:r>
            <a:r>
              <a:rPr lang="it-IT" dirty="0" smtClean="0"/>
              <a:t> </a:t>
            </a:r>
            <a:r>
              <a:rPr lang="it-IT" dirty="0"/>
              <a:t>entra nelle cavità nasali per inalazione di spore </a:t>
            </a:r>
            <a:r>
              <a:rPr lang="it-IT" dirty="0" err="1"/>
              <a:t>dall‟ambiente</a:t>
            </a:r>
            <a:r>
              <a:rPr lang="it-IT" dirty="0"/>
              <a:t> o veicolato da corpi estranei vegetali; </a:t>
            </a:r>
            <a:endParaRPr lang="it-IT" dirty="0" smtClean="0"/>
          </a:p>
          <a:p>
            <a:r>
              <a:rPr lang="it-IT" dirty="0" smtClean="0"/>
              <a:t>SINTOMI scolo </a:t>
            </a:r>
            <a:r>
              <a:rPr lang="it-IT" dirty="0"/>
              <a:t>nasale profuso, monolaterale </a:t>
            </a:r>
            <a:r>
              <a:rPr lang="it-IT" dirty="0" smtClean="0"/>
              <a:t>ma </a:t>
            </a:r>
            <a:r>
              <a:rPr lang="it-IT" dirty="0"/>
              <a:t>che spesso diviene bilaterale per lisi del setto nasale o delle ossa </a:t>
            </a:r>
            <a:r>
              <a:rPr lang="it-IT" dirty="0" smtClean="0"/>
              <a:t>frontali SCOLO catarrale</a:t>
            </a:r>
            <a:r>
              <a:rPr lang="it-IT" dirty="0"/>
              <a:t>-purulento, </a:t>
            </a:r>
            <a:r>
              <a:rPr lang="it-IT" dirty="0" err="1"/>
              <a:t>giallovedastro</a:t>
            </a:r>
            <a:r>
              <a:rPr lang="it-IT" dirty="0"/>
              <a:t>, denso e </a:t>
            </a:r>
            <a:r>
              <a:rPr lang="it-IT" dirty="0" smtClean="0"/>
              <a:t>maleodorante a volte con sangue</a:t>
            </a:r>
            <a:endParaRPr lang="it-IT" dirty="0"/>
          </a:p>
        </p:txBody>
      </p:sp>
    </p:spTree>
    <p:extLst>
      <p:ext uri="{BB962C8B-B14F-4D97-AF65-F5344CB8AC3E}">
        <p14:creationId xmlns:p14="http://schemas.microsoft.com/office/powerpoint/2010/main" val="57945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CONCETTI DA RIBADIRE</a:t>
            </a:r>
            <a:endParaRPr lang="it-IT" dirty="0"/>
          </a:p>
        </p:txBody>
      </p:sp>
      <p:sp>
        <p:nvSpPr>
          <p:cNvPr id="3" name="Segnaposto contenuto 2"/>
          <p:cNvSpPr>
            <a:spLocks noGrp="1"/>
          </p:cNvSpPr>
          <p:nvPr>
            <p:ph idx="1"/>
          </p:nvPr>
        </p:nvSpPr>
        <p:spPr/>
        <p:txBody>
          <a:bodyPr/>
          <a:lstStyle/>
          <a:p>
            <a:r>
              <a:rPr lang="it-IT" dirty="0" smtClean="0"/>
              <a:t>FASI CLINICHE </a:t>
            </a:r>
          </a:p>
          <a:p>
            <a:pPr marL="457200" indent="-457200">
              <a:buFont typeface="+mj-lt"/>
              <a:buAutoNum type="arabicPeriod"/>
            </a:pPr>
            <a:r>
              <a:rPr lang="it-IT" dirty="0" smtClean="0"/>
              <a:t>DIAGNOSI (raccolta anamnesi, visita clinica, indagini collaterali, diagnostica per immagini)</a:t>
            </a:r>
          </a:p>
          <a:p>
            <a:pPr marL="457200" indent="-457200">
              <a:buFont typeface="+mj-lt"/>
              <a:buAutoNum type="arabicPeriod"/>
            </a:pPr>
            <a:r>
              <a:rPr lang="it-IT" dirty="0" smtClean="0"/>
              <a:t>PROGNOSI </a:t>
            </a:r>
          </a:p>
          <a:p>
            <a:pPr marL="457200" indent="-457200">
              <a:buFont typeface="+mj-lt"/>
              <a:buAutoNum type="arabicPeriod"/>
            </a:pPr>
            <a:r>
              <a:rPr lang="it-IT" dirty="0" smtClean="0"/>
              <a:t>TERAPIA </a:t>
            </a:r>
            <a:endParaRPr lang="it-IT" dirty="0"/>
          </a:p>
        </p:txBody>
      </p:sp>
    </p:spTree>
    <p:extLst>
      <p:ext uri="{BB962C8B-B14F-4D97-AF65-F5344CB8AC3E}">
        <p14:creationId xmlns:p14="http://schemas.microsoft.com/office/powerpoint/2010/main" val="739954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dirty="0" smtClean="0"/>
              <a:t> A volte (casi protratti) deformazioni </a:t>
            </a:r>
            <a:r>
              <a:rPr lang="it-IT" dirty="0"/>
              <a:t>evidenziabili </a:t>
            </a:r>
            <a:r>
              <a:rPr lang="it-IT" dirty="0" err="1"/>
              <a:t>dall‟esterno</a:t>
            </a:r>
            <a:r>
              <a:rPr lang="it-IT" dirty="0" smtClean="0"/>
              <a:t>.</a:t>
            </a:r>
          </a:p>
          <a:p>
            <a:r>
              <a:rPr lang="it-IT" dirty="0" smtClean="0"/>
              <a:t>Spesso rumori respiratori A RIPOSO  </a:t>
            </a:r>
          </a:p>
          <a:p>
            <a:r>
              <a:rPr lang="it-IT" dirty="0" smtClean="0"/>
              <a:t>Suggestiva la presenza </a:t>
            </a:r>
            <a:r>
              <a:rPr lang="it-IT" dirty="0"/>
              <a:t>di ulcere ed erosioni del </a:t>
            </a:r>
            <a:r>
              <a:rPr lang="it-IT" dirty="0" smtClean="0"/>
              <a:t>tartufo</a:t>
            </a:r>
          </a:p>
          <a:p>
            <a:r>
              <a:rPr lang="it-IT" dirty="0" smtClean="0"/>
              <a:t>Eventuali sintomi neurologici (</a:t>
            </a:r>
            <a:r>
              <a:rPr lang="it-IT" dirty="0" err="1" smtClean="0"/>
              <a:t>convusioni</a:t>
            </a:r>
            <a:r>
              <a:rPr lang="it-IT" dirty="0" smtClean="0"/>
              <a:t>) per </a:t>
            </a:r>
            <a:r>
              <a:rPr lang="it-IT" dirty="0"/>
              <a:t>distruzione della lamina cribrosa etmoidale. </a:t>
            </a:r>
          </a:p>
          <a:p>
            <a:endParaRPr lang="it-IT" dirty="0"/>
          </a:p>
        </p:txBody>
      </p:sp>
    </p:spTree>
    <p:extLst>
      <p:ext uri="{BB962C8B-B14F-4D97-AF65-F5344CB8AC3E}">
        <p14:creationId xmlns:p14="http://schemas.microsoft.com/office/powerpoint/2010/main" val="1298905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Diagnosi differenziale : </a:t>
            </a:r>
            <a:r>
              <a:rPr lang="it-IT" dirty="0"/>
              <a:t>neoplasia, rinite </a:t>
            </a:r>
            <a:r>
              <a:rPr lang="it-IT" dirty="0" err="1"/>
              <a:t>linfoplasmacellulare</a:t>
            </a:r>
            <a:r>
              <a:rPr lang="it-IT" dirty="0"/>
              <a:t>, rinite odontogena, </a:t>
            </a:r>
            <a:r>
              <a:rPr lang="it-IT" dirty="0" smtClean="0"/>
              <a:t>corpi estranei  </a:t>
            </a:r>
            <a:endParaRPr lang="it-IT" dirty="0"/>
          </a:p>
          <a:p>
            <a:endParaRPr lang="it-IT" dirty="0" smtClean="0"/>
          </a:p>
        </p:txBody>
      </p:sp>
    </p:spTree>
    <p:extLst>
      <p:ext uri="{BB962C8B-B14F-4D97-AF65-F5344CB8AC3E}">
        <p14:creationId xmlns:p14="http://schemas.microsoft.com/office/powerpoint/2010/main" val="1840095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DIAGNOSI </a:t>
            </a:r>
          </a:p>
          <a:p>
            <a:pPr>
              <a:buFont typeface="Wingdings" charset="2"/>
              <a:buChar char="ü"/>
            </a:pPr>
            <a:r>
              <a:rPr lang="it-IT" dirty="0" smtClean="0"/>
              <a:t>Anamnesi </a:t>
            </a:r>
          </a:p>
          <a:p>
            <a:pPr>
              <a:buFont typeface="Wingdings" charset="2"/>
              <a:buChar char="ü"/>
            </a:pPr>
            <a:r>
              <a:rPr lang="it-IT" dirty="0" smtClean="0"/>
              <a:t>Endoscopia </a:t>
            </a:r>
          </a:p>
          <a:p>
            <a:pPr>
              <a:buFont typeface="Wingdings" charset="2"/>
              <a:buChar char="ü"/>
            </a:pPr>
            <a:r>
              <a:rPr lang="it-IT" dirty="0" smtClean="0"/>
              <a:t>L’ esame </a:t>
            </a:r>
            <a:r>
              <a:rPr lang="it-IT" dirty="0"/>
              <a:t>colturale da scolo nasale o da tampone </a:t>
            </a:r>
            <a:r>
              <a:rPr lang="it-IT" dirty="0" smtClean="0"/>
              <a:t>nasale (SPAZZOLA) </a:t>
            </a:r>
          </a:p>
          <a:p>
            <a:pPr>
              <a:buFont typeface="Wingdings" charset="2"/>
              <a:buChar char="ü"/>
            </a:pPr>
            <a:r>
              <a:rPr lang="it-IT" dirty="0" smtClean="0"/>
              <a:t>RX</a:t>
            </a:r>
          </a:p>
          <a:p>
            <a:pPr>
              <a:buFont typeface="Wingdings" charset="2"/>
              <a:buChar char="ü"/>
            </a:pPr>
            <a:r>
              <a:rPr lang="it-IT" dirty="0" smtClean="0"/>
              <a:t>RMN</a:t>
            </a:r>
            <a:endParaRPr lang="it-IT" dirty="0"/>
          </a:p>
          <a:p>
            <a:pPr>
              <a:buFont typeface="Wingdings" charset="2"/>
              <a:buChar char="ü"/>
            </a:pPr>
            <a:endParaRPr lang="it-IT" dirty="0"/>
          </a:p>
        </p:txBody>
      </p:sp>
    </p:spTree>
    <p:extLst>
      <p:ext uri="{BB962C8B-B14F-4D97-AF65-F5344CB8AC3E}">
        <p14:creationId xmlns:p14="http://schemas.microsoft.com/office/powerpoint/2010/main" val="368716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TERAPIA</a:t>
            </a:r>
            <a:endParaRPr lang="it-IT" dirty="0"/>
          </a:p>
        </p:txBody>
      </p:sp>
      <p:sp>
        <p:nvSpPr>
          <p:cNvPr id="3" name="Segnaposto contenuto 2"/>
          <p:cNvSpPr>
            <a:spLocks noGrp="1"/>
          </p:cNvSpPr>
          <p:nvPr>
            <p:ph idx="1"/>
          </p:nvPr>
        </p:nvSpPr>
        <p:spPr/>
        <p:txBody>
          <a:bodyPr/>
          <a:lstStyle/>
          <a:p>
            <a:r>
              <a:rPr lang="it-IT" dirty="0" err="1" smtClean="0"/>
              <a:t>Fluconazolo</a:t>
            </a:r>
            <a:r>
              <a:rPr lang="it-IT" dirty="0" smtClean="0"/>
              <a:t> </a:t>
            </a:r>
            <a:r>
              <a:rPr lang="it-IT" dirty="0"/>
              <a:t> </a:t>
            </a:r>
            <a:r>
              <a:rPr lang="it-IT" dirty="0" smtClean="0"/>
              <a:t>e </a:t>
            </a:r>
            <a:r>
              <a:rPr lang="it-IT" dirty="0" err="1" smtClean="0"/>
              <a:t>itraconazolo</a:t>
            </a:r>
            <a:r>
              <a:rPr lang="it-IT" dirty="0" smtClean="0"/>
              <a:t> </a:t>
            </a:r>
            <a:r>
              <a:rPr lang="it-IT" dirty="0"/>
              <a:t>(ICZ). Il FCZ viene impiegato nel cane alla dose di 2.5-5 mg/kg per bocca ogni 12 ore per almeno 10 settimane mentre </a:t>
            </a:r>
            <a:r>
              <a:rPr lang="it-IT" dirty="0" err="1"/>
              <a:t>l‟ICZ</a:t>
            </a:r>
            <a:r>
              <a:rPr lang="it-IT" dirty="0"/>
              <a:t> </a:t>
            </a:r>
            <a:r>
              <a:rPr lang="it-IT" dirty="0" err="1"/>
              <a:t>puo</a:t>
            </a:r>
            <a:r>
              <a:rPr lang="it-IT" dirty="0"/>
              <a:t>̀ essere utilizzato al dosaggio di 5 mg/kg per bocca ogni 12 ore per 10 settimane. </a:t>
            </a:r>
          </a:p>
          <a:p>
            <a:endParaRPr lang="it-IT" dirty="0"/>
          </a:p>
        </p:txBody>
      </p:sp>
    </p:spTree>
    <p:extLst>
      <p:ext uri="{BB962C8B-B14F-4D97-AF65-F5344CB8AC3E}">
        <p14:creationId xmlns:p14="http://schemas.microsoft.com/office/powerpoint/2010/main" val="2475954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b="1" i="1" u="sng" dirty="0" smtClean="0"/>
              <a:t>TERAPIE TOPICHE </a:t>
            </a:r>
          </a:p>
          <a:p>
            <a:r>
              <a:rPr lang="it-IT" dirty="0" smtClean="0"/>
              <a:t> </a:t>
            </a:r>
            <a:r>
              <a:rPr lang="it-IT" dirty="0" err="1"/>
              <a:t>Clotrimazolo</a:t>
            </a:r>
            <a:r>
              <a:rPr lang="it-IT" dirty="0"/>
              <a:t> (CTZ) </a:t>
            </a:r>
            <a:endParaRPr lang="it-IT" dirty="0" smtClean="0"/>
          </a:p>
          <a:p>
            <a:r>
              <a:rPr lang="it-IT" dirty="0" smtClean="0"/>
              <a:t> </a:t>
            </a:r>
            <a:r>
              <a:rPr lang="it-IT" dirty="0" err="1" smtClean="0"/>
              <a:t>Enilconazolo</a:t>
            </a:r>
            <a:r>
              <a:rPr lang="it-IT" dirty="0" smtClean="0"/>
              <a:t> </a:t>
            </a:r>
            <a:r>
              <a:rPr lang="it-IT" dirty="0"/>
              <a:t>(ECZ). </a:t>
            </a:r>
          </a:p>
          <a:p>
            <a:endParaRPr lang="it-IT" dirty="0"/>
          </a:p>
        </p:txBody>
      </p:sp>
    </p:spTree>
    <p:extLst>
      <p:ext uri="{BB962C8B-B14F-4D97-AF65-F5344CB8AC3E}">
        <p14:creationId xmlns:p14="http://schemas.microsoft.com/office/powerpoint/2010/main" val="635179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MIGLIORE!!!</a:t>
            </a:r>
            <a:endParaRPr lang="it-IT" dirty="0"/>
          </a:p>
        </p:txBody>
      </p:sp>
      <p:sp>
        <p:nvSpPr>
          <p:cNvPr id="3" name="Segnaposto contenuto 2"/>
          <p:cNvSpPr>
            <a:spLocks noGrp="1"/>
          </p:cNvSpPr>
          <p:nvPr>
            <p:ph idx="1"/>
          </p:nvPr>
        </p:nvSpPr>
        <p:spPr/>
        <p:txBody>
          <a:bodyPr/>
          <a:lstStyle/>
          <a:p>
            <a:r>
              <a:rPr lang="it-IT" dirty="0" smtClean="0"/>
              <a:t>ECZ </a:t>
            </a:r>
            <a:r>
              <a:rPr lang="it-IT" dirty="0"/>
              <a:t>(</a:t>
            </a:r>
            <a:r>
              <a:rPr lang="it-IT" dirty="0" err="1"/>
              <a:t>Imaverol</a:t>
            </a:r>
            <a:r>
              <a:rPr lang="it-IT" dirty="0"/>
              <a:t>®, </a:t>
            </a:r>
            <a:r>
              <a:rPr lang="it-IT" dirty="0" err="1"/>
              <a:t>Janssen</a:t>
            </a:r>
            <a:r>
              <a:rPr lang="it-IT" dirty="0"/>
              <a:t> </a:t>
            </a:r>
            <a:r>
              <a:rPr lang="it-IT" dirty="0" err="1"/>
              <a:t>Animal</a:t>
            </a:r>
            <a:r>
              <a:rPr lang="it-IT" dirty="0"/>
              <a:t> </a:t>
            </a:r>
            <a:r>
              <a:rPr lang="it-IT" dirty="0" err="1"/>
              <a:t>Health</a:t>
            </a:r>
            <a:r>
              <a:rPr lang="it-IT" dirty="0"/>
              <a:t>) </a:t>
            </a:r>
            <a:r>
              <a:rPr lang="it-IT" dirty="0" smtClean="0"/>
              <a:t>all1%</a:t>
            </a:r>
          </a:p>
          <a:p>
            <a:r>
              <a:rPr lang="it-IT" dirty="0"/>
              <a:t>G</a:t>
            </a:r>
            <a:r>
              <a:rPr lang="it-IT" dirty="0" smtClean="0"/>
              <a:t>uarigione </a:t>
            </a:r>
            <a:r>
              <a:rPr lang="it-IT" dirty="0"/>
              <a:t>del 56% di cani con una singola somministrazione e una guarigione </a:t>
            </a:r>
          </a:p>
          <a:p>
            <a:r>
              <a:rPr lang="it-IT" dirty="0" smtClean="0"/>
              <a:t> </a:t>
            </a:r>
            <a:r>
              <a:rPr lang="it-IT" dirty="0"/>
              <a:t>94% di cani con un numero di applicazioni variabili da 1 a 3. </a:t>
            </a:r>
          </a:p>
        </p:txBody>
      </p:sp>
    </p:spTree>
    <p:extLst>
      <p:ext uri="{BB962C8B-B14F-4D97-AF65-F5344CB8AC3E}">
        <p14:creationId xmlns:p14="http://schemas.microsoft.com/office/powerpoint/2010/main" val="287573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TERAPIA CHIRURGICA POSSIBILE MA</a:t>
            </a:r>
          </a:p>
          <a:p>
            <a:r>
              <a:rPr lang="it-IT" dirty="0" smtClean="0"/>
              <a:t>IN CASI ESTREMI </a:t>
            </a:r>
          </a:p>
          <a:p>
            <a:r>
              <a:rPr lang="it-IT" dirty="0" smtClean="0"/>
              <a:t>AD </a:t>
            </a:r>
            <a:r>
              <a:rPr lang="it-IT" smtClean="0"/>
              <a:t>ALTO RISCHIO </a:t>
            </a:r>
            <a:endParaRPr lang="it-IT"/>
          </a:p>
        </p:txBody>
      </p:sp>
    </p:spTree>
    <p:extLst>
      <p:ext uri="{BB962C8B-B14F-4D97-AF65-F5344CB8AC3E}">
        <p14:creationId xmlns:p14="http://schemas.microsoft.com/office/powerpoint/2010/main" val="86856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7500" lnSpcReduction="20000"/>
          </a:bodyPr>
          <a:lstStyle/>
          <a:p>
            <a:r>
              <a:rPr lang="it-IT" dirty="0"/>
              <a:t>Rinite </a:t>
            </a:r>
            <a:r>
              <a:rPr lang="it-IT" dirty="0" err="1"/>
              <a:t>linfoplasmacellulare</a:t>
            </a:r>
            <a:r>
              <a:rPr lang="it-IT" dirty="0"/>
              <a:t> </a:t>
            </a:r>
            <a:endParaRPr lang="it-IT" dirty="0" smtClean="0"/>
          </a:p>
          <a:p>
            <a:r>
              <a:rPr lang="it-IT" dirty="0" smtClean="0"/>
              <a:t> </a:t>
            </a:r>
            <a:r>
              <a:rPr lang="it-IT" dirty="0"/>
              <a:t>M</a:t>
            </a:r>
            <a:r>
              <a:rPr lang="it-IT" dirty="0" smtClean="0"/>
              <a:t>alattia infiammatoria CRONICA  </a:t>
            </a:r>
            <a:r>
              <a:rPr lang="it-IT" dirty="0"/>
              <a:t>della mucosa nasale ad evoluzione lenta e progressivamente ingravescente associata a segni clinici di gravità </a:t>
            </a:r>
            <a:r>
              <a:rPr lang="it-IT" dirty="0" smtClean="0"/>
              <a:t>variabile.</a:t>
            </a:r>
          </a:p>
          <a:p>
            <a:r>
              <a:rPr lang="it-IT" dirty="0" smtClean="0"/>
              <a:t>Rara nel gatto </a:t>
            </a:r>
          </a:p>
          <a:p>
            <a:r>
              <a:rPr lang="it-IT" dirty="0" smtClean="0"/>
              <a:t>Probabile la natura di risposta accentuata ad agenti  </a:t>
            </a:r>
            <a:r>
              <a:rPr lang="it-IT" dirty="0" err="1" smtClean="0"/>
              <a:t>allergogeni</a:t>
            </a:r>
            <a:r>
              <a:rPr lang="it-IT" dirty="0"/>
              <a:t>  </a:t>
            </a:r>
            <a:r>
              <a:rPr lang="it-IT" dirty="0" smtClean="0"/>
              <a:t>e/o irritanti </a:t>
            </a:r>
          </a:p>
          <a:p>
            <a:r>
              <a:rPr lang="it-IT" dirty="0" smtClean="0"/>
              <a:t>DIAGNOSI </a:t>
            </a:r>
          </a:p>
          <a:p>
            <a:r>
              <a:rPr lang="it-IT" dirty="0" smtClean="0"/>
              <a:t>RX, </a:t>
            </a:r>
            <a:r>
              <a:rPr lang="it-IT" dirty="0" smtClean="0"/>
              <a:t>TC, ENDOSCOPIA</a:t>
            </a:r>
            <a:r>
              <a:rPr lang="it-IT" dirty="0" smtClean="0"/>
              <a:t>, </a:t>
            </a:r>
            <a:r>
              <a:rPr lang="it-IT" b="1" i="1" u="sng" dirty="0" smtClean="0"/>
              <a:t>BIOPSIE</a:t>
            </a:r>
          </a:p>
          <a:p>
            <a:endParaRPr lang="it-IT" dirty="0"/>
          </a:p>
        </p:txBody>
      </p:sp>
    </p:spTree>
    <p:extLst>
      <p:ext uri="{BB962C8B-B14F-4D97-AF65-F5344CB8AC3E}">
        <p14:creationId xmlns:p14="http://schemas.microsoft.com/office/powerpoint/2010/main" val="1499905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TERAPIA</a:t>
            </a:r>
          </a:p>
          <a:p>
            <a:r>
              <a:rPr lang="it-IT" dirty="0" smtClean="0"/>
              <a:t>Antibiotico nelle complicanze batteriche </a:t>
            </a:r>
          </a:p>
          <a:p>
            <a:r>
              <a:rPr lang="it-IT" dirty="0" smtClean="0"/>
              <a:t>Cortisonici per diminuire il fatto iperergico (prednisone e prednisolone)</a:t>
            </a:r>
            <a:endParaRPr lang="it-IT" dirty="0"/>
          </a:p>
        </p:txBody>
      </p:sp>
    </p:spTree>
    <p:extLst>
      <p:ext uri="{BB962C8B-B14F-4D97-AF65-F5344CB8AC3E}">
        <p14:creationId xmlns:p14="http://schemas.microsoft.com/office/powerpoint/2010/main" val="2644168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PATOLOGIA DA CORPO ESTRANEO</a:t>
            </a:r>
            <a:endParaRPr lang="it-IT" dirty="0"/>
          </a:p>
        </p:txBody>
      </p:sp>
      <p:sp>
        <p:nvSpPr>
          <p:cNvPr id="3" name="Segnaposto contenuto 2"/>
          <p:cNvSpPr>
            <a:spLocks noGrp="1"/>
          </p:cNvSpPr>
          <p:nvPr>
            <p:ph idx="1"/>
          </p:nvPr>
        </p:nvSpPr>
        <p:spPr/>
        <p:txBody>
          <a:bodyPr/>
          <a:lstStyle/>
          <a:p>
            <a:r>
              <a:rPr lang="it-IT" dirty="0" smtClean="0"/>
              <a:t>Periodi dell’anno (in corrispondenza della presenza </a:t>
            </a:r>
            <a:r>
              <a:rPr lang="it-IT" dirty="0" smtClean="0"/>
              <a:t>di spighe </a:t>
            </a:r>
            <a:r>
              <a:rPr lang="it-IT" dirty="0" smtClean="0"/>
              <a:t>primavera estate)</a:t>
            </a:r>
          </a:p>
          <a:p>
            <a:r>
              <a:rPr lang="it-IT" dirty="0" smtClean="0"/>
              <a:t>Prevalenza in talune razze </a:t>
            </a:r>
            <a:r>
              <a:rPr lang="it-IT" dirty="0" smtClean="0"/>
              <a:t>(cani da caccia)</a:t>
            </a:r>
            <a:endParaRPr lang="it-IT" dirty="0" smtClean="0"/>
          </a:p>
          <a:p>
            <a:r>
              <a:rPr lang="it-IT" dirty="0" smtClean="0"/>
              <a:t>DIAGNOSI E DIAGNOSI DIFFERENZIALE </a:t>
            </a:r>
          </a:p>
          <a:p>
            <a:r>
              <a:rPr lang="it-IT" dirty="0" smtClean="0"/>
              <a:t>CI AIUTA MOLTO L’ANAMNESI </a:t>
            </a:r>
          </a:p>
          <a:p>
            <a:r>
              <a:rPr lang="it-IT" dirty="0" smtClean="0"/>
              <a:t>PROGNOSI </a:t>
            </a:r>
          </a:p>
          <a:p>
            <a:endParaRPr lang="it-IT" dirty="0"/>
          </a:p>
        </p:txBody>
      </p:sp>
    </p:spTree>
    <p:extLst>
      <p:ext uri="{BB962C8B-B14F-4D97-AF65-F5344CB8AC3E}">
        <p14:creationId xmlns:p14="http://schemas.microsoft.com/office/powerpoint/2010/main" val="838446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SVOLGIMENTO DEL CORSO </a:t>
            </a:r>
            <a:endParaRPr lang="it-IT" dirty="0"/>
          </a:p>
        </p:txBody>
      </p:sp>
      <p:sp>
        <p:nvSpPr>
          <p:cNvPr id="3" name="Segnaposto contenuto 2"/>
          <p:cNvSpPr>
            <a:spLocks noGrp="1"/>
          </p:cNvSpPr>
          <p:nvPr>
            <p:ph idx="1"/>
          </p:nvPr>
        </p:nvSpPr>
        <p:spPr/>
        <p:txBody>
          <a:bodyPr/>
          <a:lstStyle/>
          <a:p>
            <a:r>
              <a:rPr lang="it-IT" dirty="0" smtClean="0"/>
              <a:t>LEZIONI TEORICHE </a:t>
            </a:r>
          </a:p>
          <a:p>
            <a:r>
              <a:rPr lang="it-IT" dirty="0" smtClean="0"/>
              <a:t>PARTE PRATICA (casistica spontanea) ??</a:t>
            </a:r>
          </a:p>
          <a:p>
            <a:r>
              <a:rPr lang="it-IT" dirty="0" smtClean="0"/>
              <a:t>Anticipazione patto con verifiche scritte e pratiche al termine degli apparati.</a:t>
            </a:r>
          </a:p>
          <a:p>
            <a:endParaRPr lang="it-IT" dirty="0"/>
          </a:p>
          <a:p>
            <a:endParaRPr lang="it-IT" dirty="0"/>
          </a:p>
        </p:txBody>
      </p:sp>
    </p:spTree>
    <p:extLst>
      <p:ext uri="{BB962C8B-B14F-4D97-AF65-F5344CB8AC3E}">
        <p14:creationId xmlns:p14="http://schemas.microsoft.com/office/powerpoint/2010/main" val="1759537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r>
              <a:rPr lang="it-IT" dirty="0" smtClean="0"/>
              <a:t>SINTOMI PREVALENTI </a:t>
            </a:r>
          </a:p>
          <a:p>
            <a:pPr>
              <a:buFont typeface="Wingdings" charset="2"/>
              <a:buChar char="S"/>
            </a:pPr>
            <a:r>
              <a:rPr lang="it-IT" dirty="0" smtClean="0"/>
              <a:t>Sternuto incoercibile a insorgenza improvvisa</a:t>
            </a:r>
          </a:p>
          <a:p>
            <a:pPr>
              <a:buFont typeface="Wingdings" charset="2"/>
              <a:buChar char="S"/>
            </a:pPr>
            <a:r>
              <a:rPr lang="it-IT" dirty="0" smtClean="0"/>
              <a:t>Scolo nasale</a:t>
            </a:r>
          </a:p>
          <a:p>
            <a:pPr>
              <a:buFont typeface="Wingdings" charset="2"/>
              <a:buChar char="S"/>
            </a:pPr>
            <a:r>
              <a:rPr lang="it-IT" dirty="0" smtClean="0"/>
              <a:t>In cronico febbre e complicanze varie (POLMONI)</a:t>
            </a:r>
          </a:p>
          <a:p>
            <a:pPr>
              <a:buFont typeface="Wingdings" charset="2"/>
              <a:buChar char="S"/>
            </a:pPr>
            <a:endParaRPr lang="it-IT" dirty="0"/>
          </a:p>
          <a:p>
            <a:pPr>
              <a:buFont typeface="Wingdings" charset="2"/>
              <a:buChar char="S"/>
            </a:pPr>
            <a:endParaRPr lang="it-IT" dirty="0"/>
          </a:p>
        </p:txBody>
      </p:sp>
    </p:spTree>
    <p:extLst>
      <p:ext uri="{BB962C8B-B14F-4D97-AF65-F5344CB8AC3E}">
        <p14:creationId xmlns:p14="http://schemas.microsoft.com/office/powerpoint/2010/main" val="4004405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Font typeface="Wingdings" charset="2"/>
              <a:buChar char="Ø"/>
            </a:pPr>
            <a:r>
              <a:rPr lang="it-IT" dirty="0" smtClean="0"/>
              <a:t>DIAGNOSI:</a:t>
            </a:r>
          </a:p>
          <a:p>
            <a:pPr>
              <a:buFont typeface="Wingdings" charset="2"/>
              <a:buChar char="Ø"/>
            </a:pPr>
            <a:r>
              <a:rPr lang="it-IT" dirty="0" smtClean="0"/>
              <a:t>Anamnesi </a:t>
            </a:r>
          </a:p>
          <a:p>
            <a:pPr>
              <a:buFont typeface="Wingdings" charset="2"/>
              <a:buChar char="Ø"/>
            </a:pPr>
            <a:r>
              <a:rPr lang="it-IT" dirty="0" smtClean="0"/>
              <a:t>ENDOSCOPIA</a:t>
            </a:r>
          </a:p>
          <a:p>
            <a:pPr>
              <a:buFont typeface="Wingdings" charset="2"/>
              <a:buChar char="Ø"/>
            </a:pPr>
            <a:r>
              <a:rPr lang="it-IT" dirty="0" err="1" smtClean="0"/>
              <a:t>Rx</a:t>
            </a:r>
            <a:endParaRPr lang="it-IT" dirty="0" smtClean="0"/>
          </a:p>
          <a:p>
            <a:pPr>
              <a:buFont typeface="Wingdings" charset="2"/>
              <a:buChar char="Ø"/>
            </a:pPr>
            <a:r>
              <a:rPr lang="it-IT" dirty="0" smtClean="0"/>
              <a:t>TC</a:t>
            </a:r>
            <a:endParaRPr lang="it-IT" dirty="0" smtClean="0"/>
          </a:p>
        </p:txBody>
      </p:sp>
    </p:spTree>
    <p:extLst>
      <p:ext uri="{BB962C8B-B14F-4D97-AF65-F5344CB8AC3E}">
        <p14:creationId xmlns:p14="http://schemas.microsoft.com/office/powerpoint/2010/main" val="1634609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 c e naso.jpg"/>
          <p:cNvPicPr>
            <a:picLocks noGrp="1" noChangeAspect="1"/>
          </p:cNvPicPr>
          <p:nvPr>
            <p:ph idx="1"/>
          </p:nvPr>
        </p:nvPicPr>
        <p:blipFill>
          <a:blip r:embed="rId2" cstate="print">
            <a:extLst>
              <a:ext uri="{28A0092B-C50C-407E-A947-70E740481C1C}">
                <a14:useLocalDpi xmlns:a14="http://schemas.microsoft.com/office/drawing/2010/main" val="0"/>
              </a:ext>
            </a:extLst>
          </a:blip>
          <a:srcRect t="23617" b="23617"/>
          <a:stretch>
            <a:fillRect/>
          </a:stretch>
        </p:blipFill>
        <p:spPr/>
      </p:pic>
    </p:spTree>
    <p:extLst>
      <p:ext uri="{BB962C8B-B14F-4D97-AF65-F5344CB8AC3E}">
        <p14:creationId xmlns:p14="http://schemas.microsoft.com/office/powerpoint/2010/main" val="377024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Unknown.jpg"/>
          <p:cNvPicPr>
            <a:picLocks noGrp="1" noChangeAspect="1"/>
          </p:cNvPicPr>
          <p:nvPr>
            <p:ph idx="1"/>
          </p:nvPr>
        </p:nvPicPr>
        <p:blipFill>
          <a:blip r:embed="rId2" cstate="print">
            <a:extLst>
              <a:ext uri="{28A0092B-C50C-407E-A947-70E740481C1C}">
                <a14:useLocalDpi xmlns:a14="http://schemas.microsoft.com/office/drawing/2010/main" val="0"/>
              </a:ext>
            </a:extLst>
          </a:blip>
          <a:srcRect t="21540" b="21540"/>
          <a:stretch>
            <a:fillRect/>
          </a:stretch>
        </p:blipFill>
        <p:spPr/>
      </p:pic>
    </p:spTree>
    <p:extLst>
      <p:ext uri="{BB962C8B-B14F-4D97-AF65-F5344CB8AC3E}">
        <p14:creationId xmlns:p14="http://schemas.microsoft.com/office/powerpoint/2010/main" val="3433533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7" name="Segnaposto contenuto 6"/>
          <p:cNvSpPr>
            <a:spLocks noGrp="1"/>
          </p:cNvSpPr>
          <p:nvPr>
            <p:ph idx="1"/>
          </p:nvPr>
        </p:nvSpPr>
        <p:spPr/>
        <p:txBody>
          <a:bodyPr/>
          <a:lstStyle/>
          <a:p>
            <a:endParaRPr lang="it-IT"/>
          </a:p>
        </p:txBody>
      </p:sp>
      <p:pic>
        <p:nvPicPr>
          <p:cNvPr id="8" name="Immagine 7" descr="ce cane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685" y="3143250"/>
            <a:ext cx="3276600" cy="2476500"/>
          </a:xfrm>
          <a:prstGeom prst="rect">
            <a:avLst/>
          </a:prstGeom>
        </p:spPr>
      </p:pic>
    </p:spTree>
    <p:extLst>
      <p:ext uri="{BB962C8B-B14F-4D97-AF65-F5344CB8AC3E}">
        <p14:creationId xmlns:p14="http://schemas.microsoft.com/office/powerpoint/2010/main" val="570656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descr="ce cane 2 .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7712" y="3429000"/>
            <a:ext cx="3048000" cy="2286000"/>
          </a:xfrm>
          <a:prstGeom prst="rect">
            <a:avLst/>
          </a:prstGeom>
        </p:spPr>
      </p:pic>
    </p:spTree>
    <p:extLst>
      <p:ext uri="{BB962C8B-B14F-4D97-AF65-F5344CB8AC3E}">
        <p14:creationId xmlns:p14="http://schemas.microsoft.com/office/powerpoint/2010/main" val="2111834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E’ IMPERATIVA LA DIAGNOSI </a:t>
            </a:r>
            <a:r>
              <a:rPr lang="it-IT" b="1" i="1" u="sng" dirty="0" smtClean="0"/>
              <a:t>PRECOCISSIMA</a:t>
            </a:r>
            <a:r>
              <a:rPr lang="it-IT" dirty="0" smtClean="0"/>
              <a:t> PER LA POSSIBILE PROGRESSIONE  soprattutto delle </a:t>
            </a:r>
            <a:r>
              <a:rPr lang="it-IT" dirty="0" smtClean="0"/>
              <a:t>spighe.</a:t>
            </a:r>
            <a:endParaRPr lang="it-IT" dirty="0" smtClean="0"/>
          </a:p>
          <a:p>
            <a:r>
              <a:rPr lang="it-IT" dirty="0" smtClean="0"/>
              <a:t>La complicanza più frequente è la migrazione polmonare.</a:t>
            </a:r>
          </a:p>
          <a:p>
            <a:r>
              <a:rPr lang="it-IT" dirty="0" smtClean="0"/>
              <a:t>E’ possibile anche la fuoriuscita spontanea</a:t>
            </a:r>
          </a:p>
          <a:p>
            <a:endParaRPr lang="it-IT" dirty="0"/>
          </a:p>
        </p:txBody>
      </p:sp>
    </p:spTree>
    <p:extLst>
      <p:ext uri="{BB962C8B-B14F-4D97-AF65-F5344CB8AC3E}">
        <p14:creationId xmlns:p14="http://schemas.microsoft.com/office/powerpoint/2010/main" val="2874140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DIAGNOSI DIFFERENZIALE CON:</a:t>
            </a:r>
          </a:p>
          <a:p>
            <a:r>
              <a:rPr lang="it-IT" dirty="0" smtClean="0"/>
              <a:t>Fratture, neoplasie, tutte le cause di epistassi, sternuto ecc. </a:t>
            </a:r>
          </a:p>
          <a:p>
            <a:r>
              <a:rPr lang="it-IT" dirty="0" smtClean="0"/>
              <a:t>C.E. POLMONARI </a:t>
            </a:r>
            <a:r>
              <a:rPr lang="it-IT" dirty="0" err="1" smtClean="0"/>
              <a:t>d.d</a:t>
            </a:r>
            <a:r>
              <a:rPr lang="it-IT" dirty="0" smtClean="0"/>
              <a:t>. con: </a:t>
            </a:r>
          </a:p>
          <a:p>
            <a:r>
              <a:rPr lang="it-IT" dirty="0" smtClean="0"/>
              <a:t>Polmoniti, neoplasie, </a:t>
            </a:r>
            <a:r>
              <a:rPr lang="it-IT" smtClean="0"/>
              <a:t>pleuriti ecc. </a:t>
            </a:r>
            <a:endParaRPr lang="it-IT"/>
          </a:p>
        </p:txBody>
      </p:sp>
    </p:spTree>
    <p:extLst>
      <p:ext uri="{BB962C8B-B14F-4D97-AF65-F5344CB8AC3E}">
        <p14:creationId xmlns:p14="http://schemas.microsoft.com/office/powerpoint/2010/main" val="1508359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C.E. polmonari problema enorme. </a:t>
            </a:r>
          </a:p>
          <a:p>
            <a:r>
              <a:rPr lang="it-IT" dirty="0" smtClean="0"/>
              <a:t>Spesso febbre</a:t>
            </a:r>
          </a:p>
          <a:p>
            <a:r>
              <a:rPr lang="it-IT" dirty="0" smtClean="0"/>
              <a:t>Diagnosi con ENDOSCOPIA, RX, </a:t>
            </a:r>
            <a:r>
              <a:rPr lang="it-IT" dirty="0" smtClean="0"/>
              <a:t>TC</a:t>
            </a:r>
            <a:endParaRPr lang="it-IT" dirty="0" smtClean="0"/>
          </a:p>
          <a:p>
            <a:r>
              <a:rPr lang="it-IT" dirty="0" smtClean="0"/>
              <a:t>TERAPIA CHIRURGICA (molto grave e demolitiva)</a:t>
            </a:r>
          </a:p>
          <a:p>
            <a:endParaRPr lang="it-IT" dirty="0"/>
          </a:p>
        </p:txBody>
      </p:sp>
    </p:spTree>
    <p:extLst>
      <p:ext uri="{BB962C8B-B14F-4D97-AF65-F5344CB8AC3E}">
        <p14:creationId xmlns:p14="http://schemas.microsoft.com/office/powerpoint/2010/main" val="1547448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r>
              <a:rPr lang="it-IT" dirty="0" smtClean="0"/>
              <a:t>Gatti e cani </a:t>
            </a:r>
            <a:r>
              <a:rPr lang="it-IT" dirty="0"/>
              <a:t>di tutte le età e razza</a:t>
            </a:r>
            <a:r>
              <a:rPr lang="it-IT" dirty="0" smtClean="0"/>
              <a:t>. Nei giovani più frequenti le cause infettive</a:t>
            </a:r>
          </a:p>
          <a:p>
            <a:r>
              <a:rPr lang="it-IT" dirty="0" smtClean="0"/>
              <a:t> </a:t>
            </a:r>
            <a:r>
              <a:rPr lang="it-IT" b="1" dirty="0" smtClean="0"/>
              <a:t>Sintomi</a:t>
            </a:r>
          </a:p>
          <a:p>
            <a:r>
              <a:rPr lang="it-IT" dirty="0" smtClean="0"/>
              <a:t>Scolo  nasale (eventuale epistassi) </a:t>
            </a:r>
          </a:p>
          <a:p>
            <a:r>
              <a:rPr lang="it-IT" dirty="0" smtClean="0"/>
              <a:t>Perdita dell'appetito </a:t>
            </a:r>
          </a:p>
          <a:p>
            <a:r>
              <a:rPr lang="it-IT" dirty="0" smtClean="0"/>
              <a:t>Deformità facciale in caso di cronicizzazione </a:t>
            </a:r>
          </a:p>
          <a:p>
            <a:r>
              <a:rPr lang="it-IT" dirty="0" smtClean="0"/>
              <a:t>DOLORE</a:t>
            </a:r>
            <a:endParaRPr lang="it-IT" dirty="0"/>
          </a:p>
          <a:p>
            <a:endParaRPr lang="it-IT" dirty="0"/>
          </a:p>
        </p:txBody>
      </p:sp>
    </p:spTree>
    <p:extLst>
      <p:ext uri="{BB962C8B-B14F-4D97-AF65-F5344CB8AC3E}">
        <p14:creationId xmlns:p14="http://schemas.microsoft.com/office/powerpoint/2010/main" val="381461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APPARATO RESPIRATORIO </a:t>
            </a:r>
            <a:endParaRPr lang="it-IT" dirty="0"/>
          </a:p>
        </p:txBody>
      </p:sp>
      <p:sp>
        <p:nvSpPr>
          <p:cNvPr id="3" name="Segnaposto contenuto 2"/>
          <p:cNvSpPr>
            <a:spLocks noGrp="1"/>
          </p:cNvSpPr>
          <p:nvPr>
            <p:ph idx="1"/>
          </p:nvPr>
        </p:nvSpPr>
        <p:spPr/>
        <p:txBody>
          <a:bodyPr>
            <a:normAutofit/>
          </a:bodyPr>
          <a:lstStyle/>
          <a:p>
            <a:r>
              <a:rPr lang="it-IT" b="1" dirty="0" smtClean="0"/>
              <a:t>VIE AEREE</a:t>
            </a:r>
          </a:p>
          <a:p>
            <a:r>
              <a:rPr lang="it-IT" b="1" dirty="0" smtClean="0"/>
              <a:t>superiori</a:t>
            </a:r>
            <a:r>
              <a:rPr lang="it-IT" dirty="0"/>
              <a:t>: cavità nasali e paranasali (seni frontali e </a:t>
            </a:r>
            <a:r>
              <a:rPr lang="it-IT" dirty="0" err="1"/>
              <a:t>mascelari</a:t>
            </a:r>
            <a:r>
              <a:rPr lang="it-IT" dirty="0"/>
              <a:t>), rinofaringe, laringe, porzione cervicale della trachea;</a:t>
            </a:r>
          </a:p>
          <a:p>
            <a:r>
              <a:rPr lang="it-IT" b="1" dirty="0"/>
              <a:t>inferiori: </a:t>
            </a:r>
            <a:r>
              <a:rPr lang="it-IT" dirty="0"/>
              <a:t>parte toracica della trachea, bronchi.</a:t>
            </a:r>
          </a:p>
        </p:txBody>
      </p:sp>
    </p:spTree>
    <p:extLst>
      <p:ext uri="{BB962C8B-B14F-4D97-AF65-F5344CB8AC3E}">
        <p14:creationId xmlns:p14="http://schemas.microsoft.com/office/powerpoint/2010/main" val="37870152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IMORTANTE DFIFFERENZIARE LA SINUSITE DAGLI </a:t>
            </a:r>
            <a:r>
              <a:rPr lang="it-IT" b="1" i="1" u="sng" dirty="0" smtClean="0"/>
              <a:t>EMPIEMI, </a:t>
            </a:r>
            <a:r>
              <a:rPr lang="it-IT" dirty="0" smtClean="0"/>
              <a:t>CERTAMENTE PIU’ GRAVI E CRONICI!!</a:t>
            </a:r>
            <a:endParaRPr lang="it-IT" b="1" i="1" u="sng" dirty="0"/>
          </a:p>
        </p:txBody>
      </p:sp>
    </p:spTree>
    <p:extLst>
      <p:ext uri="{BB962C8B-B14F-4D97-AF65-F5344CB8AC3E}">
        <p14:creationId xmlns:p14="http://schemas.microsoft.com/office/powerpoint/2010/main" val="4011764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Cause INFETTIVE e INFESTIVE</a:t>
            </a:r>
          </a:p>
          <a:p>
            <a:pPr marL="0" indent="0">
              <a:buNone/>
            </a:pPr>
            <a:r>
              <a:rPr lang="it-IT" dirty="0"/>
              <a:t>Virus, batteri, parassiti </a:t>
            </a:r>
          </a:p>
          <a:p>
            <a:pPr marL="0" indent="0">
              <a:buNone/>
            </a:pPr>
            <a:endParaRPr lang="it-IT" dirty="0"/>
          </a:p>
          <a:p>
            <a:r>
              <a:rPr lang="it-IT" dirty="0" smtClean="0"/>
              <a:t>Cause non infettive </a:t>
            </a:r>
          </a:p>
          <a:p>
            <a:pPr marL="0" indent="0">
              <a:buNone/>
            </a:pPr>
            <a:r>
              <a:rPr lang="it-IT" dirty="0" smtClean="0"/>
              <a:t>Traumi, cause ODONTOPATICHE</a:t>
            </a:r>
          </a:p>
          <a:p>
            <a:pPr marL="0" indent="0">
              <a:buNone/>
            </a:pPr>
            <a:endParaRPr lang="it-IT" dirty="0"/>
          </a:p>
        </p:txBody>
      </p:sp>
    </p:spTree>
    <p:extLst>
      <p:ext uri="{BB962C8B-B14F-4D97-AF65-F5344CB8AC3E}">
        <p14:creationId xmlns:p14="http://schemas.microsoft.com/office/powerpoint/2010/main" val="2261268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Diagnosi </a:t>
            </a:r>
            <a:endParaRPr lang="it-IT" dirty="0" smtClean="0"/>
          </a:p>
          <a:p>
            <a:pPr marL="0" indent="0">
              <a:buNone/>
            </a:pPr>
            <a:r>
              <a:rPr lang="it-IT" dirty="0" smtClean="0"/>
              <a:t>Si basa sui reperti clinici e radiologici </a:t>
            </a:r>
            <a:endParaRPr lang="it-IT" dirty="0"/>
          </a:p>
        </p:txBody>
      </p:sp>
    </p:spTree>
    <p:extLst>
      <p:ext uri="{BB962C8B-B14F-4D97-AF65-F5344CB8AC3E}">
        <p14:creationId xmlns:p14="http://schemas.microsoft.com/office/powerpoint/2010/main" val="1177016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r>
              <a:rPr lang="it-IT" dirty="0" smtClean="0"/>
              <a:t>TERAPIA </a:t>
            </a:r>
            <a:endParaRPr lang="it-IT" dirty="0"/>
          </a:p>
        </p:txBody>
      </p:sp>
    </p:spTree>
    <p:extLst>
      <p:ext uri="{BB962C8B-B14F-4D97-AF65-F5344CB8AC3E}">
        <p14:creationId xmlns:p14="http://schemas.microsoft.com/office/powerpoint/2010/main" val="35382198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TONSILLE CANE .jpg"/>
          <p:cNvPicPr>
            <a:picLocks noGrp="1" noChangeAspect="1"/>
          </p:cNvPicPr>
          <p:nvPr>
            <p:ph idx="1"/>
          </p:nvPr>
        </p:nvPicPr>
        <p:blipFill>
          <a:blip r:embed="rId2" cstate="print">
            <a:extLst>
              <a:ext uri="{28A0092B-C50C-407E-A947-70E740481C1C}">
                <a14:useLocalDpi xmlns:a14="http://schemas.microsoft.com/office/drawing/2010/main" val="0"/>
              </a:ext>
            </a:extLst>
          </a:blip>
          <a:srcRect t="17955" b="17955"/>
          <a:stretch>
            <a:fillRect/>
          </a:stretch>
        </p:blipFill>
        <p:spPr/>
      </p:pic>
    </p:spTree>
    <p:extLst>
      <p:ext uri="{BB962C8B-B14F-4D97-AF65-F5344CB8AC3E}">
        <p14:creationId xmlns:p14="http://schemas.microsoft.com/office/powerpoint/2010/main" val="16683171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SINDROME BRACHICEFALICA</a:t>
            </a:r>
            <a:endParaRPr lang="it-IT" dirty="0"/>
          </a:p>
        </p:txBody>
      </p:sp>
      <p:sp>
        <p:nvSpPr>
          <p:cNvPr id="3" name="Segnaposto contenuto 2"/>
          <p:cNvSpPr>
            <a:spLocks noGrp="1"/>
          </p:cNvSpPr>
          <p:nvPr>
            <p:ph idx="1"/>
          </p:nvPr>
        </p:nvSpPr>
        <p:spPr/>
        <p:txBody>
          <a:bodyPr/>
          <a:lstStyle/>
          <a:p>
            <a:r>
              <a:rPr lang="it-IT" dirty="0"/>
              <a:t>La sindrome brachicefalica può essere definita come un'ostruzione delle prime vie respiratorie risultante dalla conformazione anatomica dei cani brachicefali</a:t>
            </a:r>
          </a:p>
        </p:txBody>
      </p:sp>
    </p:spTree>
    <p:extLst>
      <p:ext uri="{BB962C8B-B14F-4D97-AF65-F5344CB8AC3E}">
        <p14:creationId xmlns:p14="http://schemas.microsoft.com/office/powerpoint/2010/main" val="28866535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5" name="Segnaposto contenuto 4"/>
          <p:cNvSpPr>
            <a:spLocks noGrp="1"/>
          </p:cNvSpPr>
          <p:nvPr>
            <p:ph idx="1"/>
          </p:nvPr>
        </p:nvSpPr>
        <p:spPr/>
        <p:txBody>
          <a:bodyPr/>
          <a:lstStyle/>
          <a:p>
            <a:endParaRPr lang="it-IT"/>
          </a:p>
        </p:txBody>
      </p:sp>
      <p:pic>
        <p:nvPicPr>
          <p:cNvPr id="6" name="Immagine 5"/>
          <p:cNvPicPr>
            <a:picLocks noChangeAspect="1"/>
          </p:cNvPicPr>
          <p:nvPr/>
        </p:nvPicPr>
        <p:blipFill>
          <a:blip r:embed="rId2" cstate="print"/>
          <a:stretch>
            <a:fillRect/>
          </a:stretch>
        </p:blipFill>
        <p:spPr>
          <a:xfrm>
            <a:off x="2667000" y="2770094"/>
            <a:ext cx="3810000" cy="3441700"/>
          </a:xfrm>
          <a:prstGeom prst="rect">
            <a:avLst/>
          </a:prstGeom>
        </p:spPr>
      </p:pic>
    </p:spTree>
    <p:extLst>
      <p:ext uri="{BB962C8B-B14F-4D97-AF65-F5344CB8AC3E}">
        <p14:creationId xmlns:p14="http://schemas.microsoft.com/office/powerpoint/2010/main" val="7509773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3" cstate="print"/>
          <a:stretch>
            <a:fillRect/>
          </a:stretch>
        </p:blipFill>
        <p:spPr>
          <a:xfrm>
            <a:off x="2839224" y="2770094"/>
            <a:ext cx="3810000" cy="3441700"/>
          </a:xfrm>
          <a:prstGeom prst="rect">
            <a:avLst/>
          </a:prstGeom>
        </p:spPr>
      </p:pic>
    </p:spTree>
    <p:extLst>
      <p:ext uri="{BB962C8B-B14F-4D97-AF65-F5344CB8AC3E}">
        <p14:creationId xmlns:p14="http://schemas.microsoft.com/office/powerpoint/2010/main" val="17310344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I soggetti </a:t>
            </a:r>
            <a:r>
              <a:rPr lang="it-IT" dirty="0"/>
              <a:t>con questa sindrome possono essere portatori di anomalie congenite come stenosi delle </a:t>
            </a:r>
            <a:r>
              <a:rPr lang="it-IT" dirty="0" smtClean="0"/>
              <a:t>narici, </a:t>
            </a:r>
            <a:r>
              <a:rPr lang="it-IT" dirty="0"/>
              <a:t>allungamento del palato </a:t>
            </a:r>
            <a:r>
              <a:rPr lang="it-IT" dirty="0" smtClean="0"/>
              <a:t>molle eversione </a:t>
            </a:r>
            <a:r>
              <a:rPr lang="it-IT" dirty="0"/>
              <a:t>dei sacculi laringei ed ipoplasia tracheale </a:t>
            </a:r>
            <a:r>
              <a:rPr lang="it-IT" dirty="0" smtClean="0"/>
              <a:t>.</a:t>
            </a:r>
            <a:endParaRPr lang="it-IT" dirty="0"/>
          </a:p>
        </p:txBody>
      </p:sp>
    </p:spTree>
    <p:extLst>
      <p:ext uri="{BB962C8B-B14F-4D97-AF65-F5344CB8AC3E}">
        <p14:creationId xmlns:p14="http://schemas.microsoft.com/office/powerpoint/2010/main" val="19372326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I soggetti </a:t>
            </a:r>
            <a:r>
              <a:rPr lang="it-IT" dirty="0"/>
              <a:t>con questa sindrome possono essere portatori di anomalie congenite come stenosi delle narici </a:t>
            </a:r>
            <a:r>
              <a:rPr lang="it-IT" dirty="0" smtClean="0"/>
              <a:t>allungamento </a:t>
            </a:r>
            <a:r>
              <a:rPr lang="it-IT" dirty="0"/>
              <a:t>del palato </a:t>
            </a:r>
            <a:r>
              <a:rPr lang="it-IT" dirty="0" smtClean="0"/>
              <a:t>molle eversione </a:t>
            </a:r>
            <a:r>
              <a:rPr lang="it-IT" dirty="0"/>
              <a:t>dei sacculi laringei ed ipoplasia tracheale (filmati 1 e 2).</a:t>
            </a:r>
          </a:p>
        </p:txBody>
      </p:sp>
      <p:pic>
        <p:nvPicPr>
          <p:cNvPr id="4" name="Immagine 3"/>
          <p:cNvPicPr>
            <a:picLocks noChangeAspect="1"/>
          </p:cNvPicPr>
          <p:nvPr/>
        </p:nvPicPr>
        <p:blipFill>
          <a:blip r:embed="rId2" cstate="print"/>
          <a:stretch>
            <a:fillRect/>
          </a:stretch>
        </p:blipFill>
        <p:spPr>
          <a:xfrm>
            <a:off x="4876800" y="2597716"/>
            <a:ext cx="3810000" cy="2857500"/>
          </a:xfrm>
          <a:prstGeom prst="rect">
            <a:avLst/>
          </a:prstGeom>
        </p:spPr>
      </p:pic>
      <p:pic>
        <p:nvPicPr>
          <p:cNvPr id="5" name="Immagine 4"/>
          <p:cNvPicPr>
            <a:picLocks noChangeAspect="1"/>
          </p:cNvPicPr>
          <p:nvPr/>
        </p:nvPicPr>
        <p:blipFill>
          <a:blip r:embed="rId3" cstate="print"/>
          <a:stretch>
            <a:fillRect/>
          </a:stretch>
        </p:blipFill>
        <p:spPr>
          <a:xfrm>
            <a:off x="581323" y="2597716"/>
            <a:ext cx="3810000" cy="2857500"/>
          </a:xfrm>
          <a:prstGeom prst="rect">
            <a:avLst/>
          </a:prstGeom>
        </p:spPr>
      </p:pic>
    </p:spTree>
    <p:extLst>
      <p:ext uri="{BB962C8B-B14F-4D97-AF65-F5344CB8AC3E}">
        <p14:creationId xmlns:p14="http://schemas.microsoft.com/office/powerpoint/2010/main" val="2794892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r>
              <a:rPr lang="it-IT" dirty="0" smtClean="0"/>
              <a:t>Tempo </a:t>
            </a:r>
            <a:r>
              <a:rPr lang="it-IT" dirty="0"/>
              <a:t>di comparsa dell’affezione. Modificazioni della sintomatologia in relazione all’esercizio fisico (precoce affaticamento, </a:t>
            </a:r>
            <a:r>
              <a:rPr lang="it-IT" dirty="0" err="1"/>
              <a:t>dispena</a:t>
            </a:r>
            <a:r>
              <a:rPr lang="it-IT" dirty="0"/>
              <a:t>, enfatizzazione dei rumori respiratori) Trattamenti intrapresi e risposte ottenute.</a:t>
            </a:r>
          </a:p>
          <a:p>
            <a:r>
              <a:rPr lang="it-IT" b="1" dirty="0"/>
              <a:t>Rumori respiratori</a:t>
            </a:r>
            <a:r>
              <a:rPr lang="it-IT" dirty="0"/>
              <a:t> I rumori respiratori sono dei suoni anomali emessi durante gli atti respiratori in pazienti a riposo o in attività fisica. Tali suoni sono provocati dal passaggio dalla colonna d’aria in fase inspiratoria o espiratoria e possono avere varia tonalità per cui sono classificabili in russanti, sibilanti. L’origine è variabile, vi sono rumori che originano da patologie dalle cavità nasali oppure dal palato molle, dal laringe, dalla trachea</a:t>
            </a:r>
            <a:r>
              <a:rPr lang="it-IT" dirty="0" smtClean="0"/>
              <a:t>. In questo caso l’origine è </a:t>
            </a:r>
            <a:r>
              <a:rPr lang="it-IT" dirty="0" err="1" smtClean="0"/>
              <a:t>naricea</a:t>
            </a:r>
            <a:r>
              <a:rPr lang="it-IT" dirty="0" smtClean="0"/>
              <a:t>.</a:t>
            </a:r>
          </a:p>
          <a:p>
            <a:r>
              <a:rPr lang="it-IT" dirty="0" smtClean="0"/>
              <a:t>La diagnosi è assai semplice. E’ IMPERATIVO VALUTARE IL QUADRO NEL SUO COMPLESSO  (ossia vedere se è concomitante ad altre patologie SINDROME BRACHIOCEFALICA) e se vi sono </a:t>
            </a:r>
            <a:r>
              <a:rPr lang="it-IT" smtClean="0"/>
              <a:t>ALTERAZIONI POLMONARI </a:t>
            </a:r>
          </a:p>
          <a:p>
            <a:endParaRPr lang="it-IT" dirty="0"/>
          </a:p>
        </p:txBody>
      </p:sp>
    </p:spTree>
    <p:extLst>
      <p:ext uri="{BB962C8B-B14F-4D97-AF65-F5344CB8AC3E}">
        <p14:creationId xmlns:p14="http://schemas.microsoft.com/office/powerpoint/2010/main" val="25121847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phpThumb_generated_thumbnailjpg.jpeg"/>
          <p:cNvPicPr>
            <a:picLocks noGrp="1" noChangeAspect="1"/>
          </p:cNvPicPr>
          <p:nvPr>
            <p:ph idx="1"/>
          </p:nvPr>
        </p:nvPicPr>
        <p:blipFill>
          <a:blip r:embed="rId2" cstate="print">
            <a:extLst>
              <a:ext uri="{28A0092B-C50C-407E-A947-70E740481C1C}">
                <a14:useLocalDpi xmlns:a14="http://schemas.microsoft.com/office/drawing/2010/main" val="0"/>
              </a:ext>
            </a:extLst>
          </a:blip>
          <a:srcRect t="17898" b="17898"/>
          <a:stretch>
            <a:fillRect/>
          </a:stretch>
        </p:blipFill>
        <p:spPr>
          <a:xfrm>
            <a:off x="57292" y="2274978"/>
            <a:ext cx="8824119" cy="3762286"/>
          </a:xfrm>
        </p:spPr>
      </p:pic>
    </p:spTree>
    <p:extLst>
      <p:ext uri="{BB962C8B-B14F-4D97-AF65-F5344CB8AC3E}">
        <p14:creationId xmlns:p14="http://schemas.microsoft.com/office/powerpoint/2010/main" val="29606725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PALATO NORMALE CANE.jpg"/>
          <p:cNvPicPr>
            <a:picLocks noGrp="1" noChangeAspect="1"/>
          </p:cNvPicPr>
          <p:nvPr>
            <p:ph idx="1"/>
          </p:nvPr>
        </p:nvPicPr>
        <p:blipFill>
          <a:blip r:embed="rId2" cstate="print">
            <a:extLst>
              <a:ext uri="{28A0092B-C50C-407E-A947-70E740481C1C}">
                <a14:useLocalDpi xmlns:a14="http://schemas.microsoft.com/office/drawing/2010/main" val="0"/>
              </a:ext>
            </a:extLst>
          </a:blip>
          <a:srcRect t="25657" b="25657"/>
          <a:stretch>
            <a:fillRect/>
          </a:stretch>
        </p:blipFill>
        <p:spPr>
          <a:xfrm>
            <a:off x="192005" y="2321818"/>
            <a:ext cx="5243537" cy="2235655"/>
          </a:xfrm>
        </p:spPr>
      </p:pic>
      <p:pic>
        <p:nvPicPr>
          <p:cNvPr id="5" name="Immagine 4" descr="phpThumb_generated_thumbnailjp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55922" y="3471343"/>
            <a:ext cx="3388077" cy="3217727"/>
          </a:xfrm>
          <a:prstGeom prst="rect">
            <a:avLst/>
          </a:prstGeom>
        </p:spPr>
      </p:pic>
      <p:sp>
        <p:nvSpPr>
          <p:cNvPr id="7" name="CasellaDiTesto 6"/>
          <p:cNvSpPr txBox="1"/>
          <p:nvPr/>
        </p:nvSpPr>
        <p:spPr>
          <a:xfrm>
            <a:off x="4832034" y="4116993"/>
            <a:ext cx="377026" cy="369332"/>
          </a:xfrm>
          <a:prstGeom prst="rect">
            <a:avLst/>
          </a:prstGeom>
          <a:noFill/>
        </p:spPr>
        <p:txBody>
          <a:bodyPr wrap="none" rtlCol="0">
            <a:spAutoFit/>
          </a:bodyPr>
          <a:lstStyle/>
          <a:p>
            <a:r>
              <a:rPr lang="it-IT" dirty="0" err="1" smtClean="0"/>
              <a:t>N</a:t>
            </a:r>
            <a:endParaRPr lang="it-IT" dirty="0"/>
          </a:p>
        </p:txBody>
      </p:sp>
      <p:sp>
        <p:nvSpPr>
          <p:cNvPr id="8" name="CasellaDiTesto 7"/>
          <p:cNvSpPr txBox="1"/>
          <p:nvPr/>
        </p:nvSpPr>
        <p:spPr>
          <a:xfrm flipH="1">
            <a:off x="7725257" y="6190091"/>
            <a:ext cx="289220" cy="369332"/>
          </a:xfrm>
          <a:prstGeom prst="rect">
            <a:avLst/>
          </a:prstGeom>
          <a:noFill/>
        </p:spPr>
        <p:txBody>
          <a:bodyPr wrap="square" rtlCol="0">
            <a:spAutoFit/>
          </a:bodyPr>
          <a:lstStyle/>
          <a:p>
            <a:r>
              <a:rPr lang="it-IT" dirty="0" err="1" smtClean="0"/>
              <a:t>P</a:t>
            </a:r>
            <a:endParaRPr lang="it-IT" dirty="0"/>
          </a:p>
        </p:txBody>
      </p:sp>
    </p:spTree>
    <p:extLst>
      <p:ext uri="{BB962C8B-B14F-4D97-AF65-F5344CB8AC3E}">
        <p14:creationId xmlns:p14="http://schemas.microsoft.com/office/powerpoint/2010/main" val="22981540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srcRect t="21577" b="21577"/>
          <a:stretch>
            <a:fillRect/>
          </a:stretch>
        </p:blipFill>
        <p:spPr/>
      </p:pic>
    </p:spTree>
    <p:extLst>
      <p:ext uri="{BB962C8B-B14F-4D97-AF65-F5344CB8AC3E}">
        <p14:creationId xmlns:p14="http://schemas.microsoft.com/office/powerpoint/2010/main" val="29728442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Font typeface="Wingdings" charset="2"/>
              <a:buChar char="Ø"/>
            </a:pPr>
            <a:r>
              <a:rPr lang="it-IT" dirty="0" smtClean="0"/>
              <a:t>VALUTAZIONE PAZIENTE:</a:t>
            </a:r>
          </a:p>
          <a:p>
            <a:pPr marL="457200" indent="-457200">
              <a:buAutoNum type="alphaLcParenR"/>
            </a:pPr>
            <a:r>
              <a:rPr lang="it-IT" dirty="0" smtClean="0"/>
              <a:t>Età</a:t>
            </a:r>
          </a:p>
          <a:p>
            <a:pPr marL="457200" indent="-457200">
              <a:buAutoNum type="alphaLcParenR"/>
            </a:pPr>
            <a:r>
              <a:rPr lang="it-IT" dirty="0" smtClean="0"/>
              <a:t>Attività prevalente </a:t>
            </a:r>
          </a:p>
          <a:p>
            <a:pPr marL="457200" indent="-457200">
              <a:buAutoNum type="alphaLcParenR"/>
            </a:pPr>
            <a:r>
              <a:rPr lang="it-IT" dirty="0" smtClean="0"/>
              <a:t>Condizioni vie aeree inferiori</a:t>
            </a:r>
          </a:p>
          <a:p>
            <a:pPr marL="457200" indent="-457200">
              <a:buAutoNum type="alphaLcParenR"/>
            </a:pPr>
            <a:r>
              <a:rPr lang="it-IT" dirty="0" smtClean="0"/>
              <a:t>Interventi pregressi </a:t>
            </a:r>
            <a:endParaRPr lang="it-IT" dirty="0"/>
          </a:p>
        </p:txBody>
      </p:sp>
    </p:spTree>
    <p:extLst>
      <p:ext uri="{BB962C8B-B14F-4D97-AF65-F5344CB8AC3E}">
        <p14:creationId xmlns:p14="http://schemas.microsoft.com/office/powerpoint/2010/main" val="23791836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ATTENZIONE</a:t>
            </a:r>
            <a:endParaRPr lang="it-IT" b="1" dirty="0"/>
          </a:p>
        </p:txBody>
      </p:sp>
      <p:sp>
        <p:nvSpPr>
          <p:cNvPr id="3" name="Segnaposto contenuto 2"/>
          <p:cNvSpPr>
            <a:spLocks noGrp="1"/>
          </p:cNvSpPr>
          <p:nvPr>
            <p:ph idx="1"/>
          </p:nvPr>
        </p:nvSpPr>
        <p:spPr/>
        <p:txBody>
          <a:bodyPr/>
          <a:lstStyle/>
          <a:p>
            <a:r>
              <a:rPr lang="it-IT" dirty="0" smtClean="0"/>
              <a:t>Durante la manipolazione</a:t>
            </a:r>
          </a:p>
          <a:p>
            <a:r>
              <a:rPr lang="it-IT" dirty="0" smtClean="0"/>
              <a:t>Durante la visita clinica</a:t>
            </a:r>
          </a:p>
          <a:p>
            <a:r>
              <a:rPr lang="it-IT" dirty="0" smtClean="0"/>
              <a:t>Durante la sedazione </a:t>
            </a:r>
          </a:p>
          <a:p>
            <a:r>
              <a:rPr lang="it-IT" b="1" i="1" u="sng" dirty="0" smtClean="0"/>
              <a:t>DURANTE L’ANESTESIA GENERALE</a:t>
            </a:r>
          </a:p>
          <a:p>
            <a:pPr marL="0" indent="0">
              <a:buNone/>
            </a:pPr>
            <a:r>
              <a:rPr lang="it-IT" dirty="0" smtClean="0">
                <a:solidFill>
                  <a:srgbClr val="FF0000"/>
                </a:solidFill>
              </a:rPr>
              <a:t>Prestare le massima attenzione !!</a:t>
            </a:r>
            <a:endParaRPr lang="it-IT" dirty="0">
              <a:solidFill>
                <a:srgbClr val="FF0000"/>
              </a:solidFill>
            </a:endParaRPr>
          </a:p>
        </p:txBody>
      </p:sp>
    </p:spTree>
    <p:extLst>
      <p:ext uri="{BB962C8B-B14F-4D97-AF65-F5344CB8AC3E}">
        <p14:creationId xmlns:p14="http://schemas.microsoft.com/office/powerpoint/2010/main" val="19052706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dirty="0" smtClean="0"/>
              <a:t>Cenni terapeutici </a:t>
            </a:r>
            <a:endParaRPr lang="it-IT" dirty="0"/>
          </a:p>
        </p:txBody>
      </p:sp>
    </p:spTree>
    <p:extLst>
      <p:ext uri="{BB962C8B-B14F-4D97-AF65-F5344CB8AC3E}">
        <p14:creationId xmlns:p14="http://schemas.microsoft.com/office/powerpoint/2010/main" val="26986663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EMIPLEGIA LARINGEA  (PARALISI LARINGEA)</a:t>
            </a:r>
            <a:endParaRPr lang="it-IT" dirty="0"/>
          </a:p>
        </p:txBody>
      </p:sp>
      <p:sp>
        <p:nvSpPr>
          <p:cNvPr id="3" name="Segnaposto contenuto 2"/>
          <p:cNvSpPr>
            <a:spLocks noGrp="1"/>
          </p:cNvSpPr>
          <p:nvPr>
            <p:ph idx="1"/>
          </p:nvPr>
        </p:nvSpPr>
        <p:spPr/>
        <p:txBody>
          <a:bodyPr/>
          <a:lstStyle/>
          <a:p>
            <a:pPr marL="0" indent="0">
              <a:buNone/>
            </a:pPr>
            <a:r>
              <a:rPr lang="it-IT" dirty="0" smtClean="0"/>
              <a:t> L’emiplegia laringea anche  </a:t>
            </a:r>
            <a:r>
              <a:rPr lang="it-IT" dirty="0"/>
              <a:t>nel cane può essere definita come una diminuzione o una totale assenza </a:t>
            </a:r>
            <a:r>
              <a:rPr lang="it-IT" dirty="0" smtClean="0"/>
              <a:t>di abduzione delle cartilagini aritenoidi e quindi delle  </a:t>
            </a:r>
            <a:r>
              <a:rPr lang="it-IT" dirty="0"/>
              <a:t>corde </a:t>
            </a:r>
            <a:r>
              <a:rPr lang="it-IT" dirty="0" smtClean="0"/>
              <a:t>vocali durante </a:t>
            </a:r>
            <a:r>
              <a:rPr lang="it-IT" dirty="0"/>
              <a:t>l'inspirazione, dovuta ad una perdita d'innervazione del muscolo cricoaritenoideo dorsale responsabile dell'abduzione delle cartilagini aritenoidee.	</a:t>
            </a:r>
          </a:p>
          <a:p>
            <a:pPr marL="0" indent="0">
              <a:buNone/>
            </a:pPr>
            <a:endParaRPr lang="it-IT" dirty="0"/>
          </a:p>
        </p:txBody>
      </p:sp>
    </p:spTree>
    <p:extLst>
      <p:ext uri="{BB962C8B-B14F-4D97-AF65-F5344CB8AC3E}">
        <p14:creationId xmlns:p14="http://schemas.microsoft.com/office/powerpoint/2010/main" val="8410840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Innervazione:</a:t>
            </a:r>
          </a:p>
          <a:p>
            <a:r>
              <a:rPr lang="it-IT" dirty="0" smtClean="0"/>
              <a:t>Laringeo ricorrente o inferiore che origina dal vago e a destra si riflette sulla succlavia mentre a sinistra il </a:t>
            </a:r>
            <a:r>
              <a:rPr lang="it-IT" dirty="0" err="1" smtClean="0"/>
              <a:t>leg</a:t>
            </a:r>
            <a:r>
              <a:rPr lang="it-IT" dirty="0" smtClean="0"/>
              <a:t>, arterioso. </a:t>
            </a:r>
          </a:p>
          <a:p>
            <a:r>
              <a:rPr lang="it-IT" dirty="0" smtClean="0"/>
              <a:t>INNERVANO TUTTI I mm. INTRINSECI (eccetto il </a:t>
            </a:r>
            <a:r>
              <a:rPr lang="it-IT" dirty="0" err="1" smtClean="0"/>
              <a:t>crard</a:t>
            </a:r>
            <a:r>
              <a:rPr lang="it-IT" dirty="0" smtClean="0"/>
              <a:t>)</a:t>
            </a:r>
            <a:endParaRPr lang="it-IT" dirty="0"/>
          </a:p>
        </p:txBody>
      </p:sp>
    </p:spTree>
    <p:extLst>
      <p:ext uri="{BB962C8B-B14F-4D97-AF65-F5344CB8AC3E}">
        <p14:creationId xmlns:p14="http://schemas.microsoft.com/office/powerpoint/2010/main" val="32541667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cause</a:t>
            </a:r>
            <a:endParaRPr lang="it-IT" dirty="0"/>
          </a:p>
        </p:txBody>
      </p:sp>
      <p:sp>
        <p:nvSpPr>
          <p:cNvPr id="3" name="Segnaposto contenuto 2"/>
          <p:cNvSpPr>
            <a:spLocks noGrp="1"/>
          </p:cNvSpPr>
          <p:nvPr>
            <p:ph idx="1"/>
          </p:nvPr>
        </p:nvSpPr>
        <p:spPr/>
        <p:txBody>
          <a:bodyPr/>
          <a:lstStyle/>
          <a:p>
            <a:r>
              <a:rPr lang="it-IT" dirty="0" smtClean="0"/>
              <a:t>Congenite: EREDITARIE in alcune razze: bull dog. Bull terrier </a:t>
            </a:r>
            <a:r>
              <a:rPr lang="it-IT" dirty="0" err="1" smtClean="0"/>
              <a:t>siberian</a:t>
            </a:r>
            <a:r>
              <a:rPr lang="it-IT" dirty="0" smtClean="0"/>
              <a:t> H.  (GENE AUTOSOMICO DOMINANTE)</a:t>
            </a:r>
          </a:p>
          <a:p>
            <a:r>
              <a:rPr lang="it-IT" dirty="0" smtClean="0"/>
              <a:t>Iatrogene e/o flogistiche </a:t>
            </a:r>
          </a:p>
          <a:p>
            <a:r>
              <a:rPr lang="it-IT" dirty="0" smtClean="0"/>
              <a:t>Traumatiche </a:t>
            </a:r>
          </a:p>
          <a:p>
            <a:r>
              <a:rPr lang="it-IT" dirty="0"/>
              <a:t>N</a:t>
            </a:r>
            <a:r>
              <a:rPr lang="it-IT" dirty="0" smtClean="0"/>
              <a:t>europatie </a:t>
            </a:r>
            <a:endParaRPr lang="it-IT" dirty="0"/>
          </a:p>
        </p:txBody>
      </p:sp>
    </p:spTree>
    <p:extLst>
      <p:ext uri="{BB962C8B-B14F-4D97-AF65-F5344CB8AC3E}">
        <p14:creationId xmlns:p14="http://schemas.microsoft.com/office/powerpoint/2010/main" val="34068595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cstate="print"/>
          <a:stretch>
            <a:fillRect/>
          </a:stretch>
        </p:blipFill>
        <p:spPr>
          <a:xfrm>
            <a:off x="1993900" y="1581008"/>
            <a:ext cx="5143500" cy="4927600"/>
          </a:xfrm>
          <a:prstGeom prst="rect">
            <a:avLst/>
          </a:prstGeom>
        </p:spPr>
      </p:pic>
    </p:spTree>
    <p:extLst>
      <p:ext uri="{BB962C8B-B14F-4D97-AF65-F5344CB8AC3E}">
        <p14:creationId xmlns:p14="http://schemas.microsoft.com/office/powerpoint/2010/main" val="1662541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r>
              <a:rPr lang="it-IT" dirty="0" smtClean="0"/>
              <a:t>L’esame delle prime vie nel cane e nel gatto è semplificato dalla capacità di apertura delle fauci</a:t>
            </a:r>
          </a:p>
          <a:p>
            <a:r>
              <a:rPr lang="it-IT" dirty="0" smtClean="0"/>
              <a:t>Ispezione SEMPRE anche del cavo orale </a:t>
            </a:r>
          </a:p>
          <a:p>
            <a:r>
              <a:rPr lang="it-IT" dirty="0" smtClean="0"/>
              <a:t> Ispezione</a:t>
            </a:r>
            <a:r>
              <a:rPr lang="it-IT" dirty="0"/>
              <a:t> Palpazione</a:t>
            </a:r>
            <a:r>
              <a:rPr lang="it-IT" dirty="0" smtClean="0"/>
              <a:t> Percussione</a:t>
            </a:r>
          </a:p>
          <a:p>
            <a:r>
              <a:rPr lang="it-IT" dirty="0" smtClean="0"/>
              <a:t>Diagnostica per immagini (ENDOSCOPIA, RX, RMN)</a:t>
            </a:r>
          </a:p>
          <a:p>
            <a:r>
              <a:rPr lang="it-IT" dirty="0" smtClean="0"/>
              <a:t>L’endoscopia può essere eseguita con otoscopio o con fibroscopio o con video endoscopio. IMPORTANTE metodo semiologico (epistassi ecc.)  </a:t>
            </a:r>
          </a:p>
          <a:p>
            <a:pPr marL="0" indent="0">
              <a:buNone/>
            </a:pPr>
            <a:endParaRPr lang="it-IT" dirty="0" smtClean="0"/>
          </a:p>
        </p:txBody>
      </p:sp>
    </p:spTree>
    <p:extLst>
      <p:ext uri="{BB962C8B-B14F-4D97-AF65-F5344CB8AC3E}">
        <p14:creationId xmlns:p14="http://schemas.microsoft.com/office/powerpoint/2010/main" val="2682061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5" name="Segnaposto contenuto 4"/>
          <p:cNvSpPr>
            <a:spLocks noGrp="1"/>
          </p:cNvSpPr>
          <p:nvPr>
            <p:ph idx="1"/>
          </p:nvPr>
        </p:nvSpPr>
        <p:spPr/>
        <p:txBody>
          <a:bodyPr/>
          <a:lstStyle/>
          <a:p>
            <a:endParaRPr lang="it-IT"/>
          </a:p>
        </p:txBody>
      </p:sp>
      <p:pic>
        <p:nvPicPr>
          <p:cNvPr id="6" name="Immagine 5" descr="emipl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5175" y="3124200"/>
            <a:ext cx="3263900" cy="2489200"/>
          </a:xfrm>
          <a:prstGeom prst="rect">
            <a:avLst/>
          </a:prstGeom>
        </p:spPr>
      </p:pic>
    </p:spTree>
    <p:extLst>
      <p:ext uri="{BB962C8B-B14F-4D97-AF65-F5344CB8AC3E}">
        <p14:creationId xmlns:p14="http://schemas.microsoft.com/office/powerpoint/2010/main" val="27814640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5" name="Segnaposto contenuto 4"/>
          <p:cNvSpPr>
            <a:spLocks noGrp="1"/>
          </p:cNvSpPr>
          <p:nvPr>
            <p:ph idx="1"/>
          </p:nvPr>
        </p:nvSpPr>
        <p:spPr/>
        <p:txBody>
          <a:bodyPr/>
          <a:lstStyle/>
          <a:p>
            <a:endParaRPr lang="it-IT"/>
          </a:p>
        </p:txBody>
      </p:sp>
      <p:pic>
        <p:nvPicPr>
          <p:cNvPr id="6" name="Immagine 5" descr="emipl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4416" y="3162300"/>
            <a:ext cx="3289300" cy="2463800"/>
          </a:xfrm>
          <a:prstGeom prst="rect">
            <a:avLst/>
          </a:prstGeom>
        </p:spPr>
      </p:pic>
    </p:spTree>
    <p:extLst>
      <p:ext uri="{BB962C8B-B14F-4D97-AF65-F5344CB8AC3E}">
        <p14:creationId xmlns:p14="http://schemas.microsoft.com/office/powerpoint/2010/main" val="9464490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descr="emipl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732" y="3162300"/>
            <a:ext cx="3289300" cy="2463800"/>
          </a:xfrm>
          <a:prstGeom prst="rect">
            <a:avLst/>
          </a:prstGeom>
        </p:spPr>
      </p:pic>
    </p:spTree>
    <p:extLst>
      <p:ext uri="{BB962C8B-B14F-4D97-AF65-F5344CB8AC3E}">
        <p14:creationId xmlns:p14="http://schemas.microsoft.com/office/powerpoint/2010/main" val="431371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DIAGNOSI </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Clinica</a:t>
            </a:r>
          </a:p>
          <a:p>
            <a:pPr marL="0" indent="0">
              <a:buNone/>
            </a:pPr>
            <a:r>
              <a:rPr lang="it-IT" dirty="0" smtClean="0"/>
              <a:t>Maggior prevalenza in: setter, terranova, </a:t>
            </a:r>
            <a:r>
              <a:rPr lang="it-IT" dirty="0" err="1" smtClean="0"/>
              <a:t>golden</a:t>
            </a:r>
            <a:r>
              <a:rPr lang="it-IT" dirty="0" smtClean="0"/>
              <a:t>  (gatti) </a:t>
            </a:r>
          </a:p>
          <a:p>
            <a:pPr>
              <a:buFont typeface="Wingdings" charset="2"/>
              <a:buChar char="ü"/>
            </a:pPr>
            <a:r>
              <a:rPr lang="it-IT" dirty="0" smtClean="0"/>
              <a:t>Rumore respiratorio </a:t>
            </a:r>
          </a:p>
          <a:p>
            <a:pPr>
              <a:buFont typeface="Wingdings" charset="2"/>
              <a:buChar char="ü"/>
            </a:pPr>
            <a:r>
              <a:rPr lang="it-IT" dirty="0" smtClean="0"/>
              <a:t>Intolleranza all’esercizio</a:t>
            </a:r>
          </a:p>
          <a:p>
            <a:pPr>
              <a:buFont typeface="Wingdings" charset="2"/>
              <a:buChar char="ü"/>
            </a:pPr>
            <a:r>
              <a:rPr lang="it-IT" dirty="0" smtClean="0"/>
              <a:t>Scarso rendimento in cani da lavoro </a:t>
            </a:r>
          </a:p>
          <a:p>
            <a:pPr>
              <a:buFont typeface="Wingdings" charset="2"/>
              <a:buChar char="ü"/>
            </a:pPr>
            <a:r>
              <a:rPr lang="it-IT" dirty="0" smtClean="0"/>
              <a:t>Diversa fonazione </a:t>
            </a:r>
          </a:p>
          <a:p>
            <a:pPr>
              <a:buFont typeface="Wingdings" charset="2"/>
              <a:buChar char="ü"/>
            </a:pPr>
            <a:r>
              <a:rPr lang="it-IT" dirty="0" smtClean="0"/>
              <a:t>Meno frequenti (tosse, vomito, cianosi) </a:t>
            </a:r>
            <a:endParaRPr lang="it-IT" dirty="0"/>
          </a:p>
        </p:txBody>
      </p:sp>
    </p:spTree>
    <p:extLst>
      <p:ext uri="{BB962C8B-B14F-4D97-AF65-F5344CB8AC3E}">
        <p14:creationId xmlns:p14="http://schemas.microsoft.com/office/powerpoint/2010/main" val="14746523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DIAGNOSI </a:t>
            </a:r>
            <a:endParaRPr lang="it-IT" dirty="0"/>
          </a:p>
        </p:txBody>
      </p:sp>
      <p:sp>
        <p:nvSpPr>
          <p:cNvPr id="3" name="Segnaposto contenuto 2"/>
          <p:cNvSpPr>
            <a:spLocks noGrp="1"/>
          </p:cNvSpPr>
          <p:nvPr>
            <p:ph idx="1"/>
          </p:nvPr>
        </p:nvSpPr>
        <p:spPr/>
        <p:txBody>
          <a:bodyPr/>
          <a:lstStyle/>
          <a:p>
            <a:r>
              <a:rPr lang="it-IT" dirty="0" smtClean="0"/>
              <a:t>ENDOSCOPIA </a:t>
            </a:r>
          </a:p>
          <a:p>
            <a:r>
              <a:rPr lang="it-IT" dirty="0" smtClean="0"/>
              <a:t>Laringoscopia anche non strumentale </a:t>
            </a:r>
          </a:p>
          <a:p>
            <a:r>
              <a:rPr lang="it-IT" dirty="0" smtClean="0"/>
              <a:t>Difficile da sveglio (solo se di indole MOLTO MANSUETA) </a:t>
            </a:r>
          </a:p>
          <a:p>
            <a:r>
              <a:rPr lang="it-IT" dirty="0" smtClean="0"/>
              <a:t>Con anestesia leggera per non inibire i movimenti laringei </a:t>
            </a:r>
            <a:endParaRPr lang="it-IT" dirty="0"/>
          </a:p>
        </p:txBody>
      </p:sp>
    </p:spTree>
    <p:extLst>
      <p:ext uri="{BB962C8B-B14F-4D97-AF65-F5344CB8AC3E}">
        <p14:creationId xmlns:p14="http://schemas.microsoft.com/office/powerpoint/2010/main" val="5084333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DIAGNIOSI DIFFERENZIALE </a:t>
            </a:r>
            <a:endParaRPr lang="it-IT" dirty="0"/>
          </a:p>
        </p:txBody>
      </p:sp>
      <p:sp>
        <p:nvSpPr>
          <p:cNvPr id="3" name="Segnaposto contenuto 2"/>
          <p:cNvSpPr>
            <a:spLocks noGrp="1"/>
          </p:cNvSpPr>
          <p:nvPr>
            <p:ph idx="1"/>
          </p:nvPr>
        </p:nvSpPr>
        <p:spPr/>
        <p:txBody>
          <a:bodyPr/>
          <a:lstStyle/>
          <a:p>
            <a:r>
              <a:rPr lang="it-IT" dirty="0" smtClean="0"/>
              <a:t>Con altre patologie causa di rumore respiratorio:</a:t>
            </a:r>
          </a:p>
          <a:p>
            <a:r>
              <a:rPr lang="it-IT" dirty="0" smtClean="0"/>
              <a:t>Stenosi tracheali </a:t>
            </a:r>
          </a:p>
          <a:p>
            <a:r>
              <a:rPr lang="it-IT" dirty="0" smtClean="0"/>
              <a:t>Collasso tracheale </a:t>
            </a:r>
          </a:p>
          <a:p>
            <a:r>
              <a:rPr lang="it-IT" dirty="0" smtClean="0"/>
              <a:t>Sindrome brachiocefalica</a:t>
            </a:r>
          </a:p>
          <a:p>
            <a:pPr marL="0" indent="0">
              <a:buNone/>
            </a:pPr>
            <a:r>
              <a:rPr lang="it-IT" dirty="0" smtClean="0"/>
              <a:t>PATOLOGIE VIE INFERIORI X INTOLLERANZA ALL’ESERCIZIO</a:t>
            </a:r>
            <a:endParaRPr lang="it-IT" dirty="0"/>
          </a:p>
        </p:txBody>
      </p:sp>
    </p:spTree>
    <p:extLst>
      <p:ext uri="{BB962C8B-B14F-4D97-AF65-F5344CB8AC3E}">
        <p14:creationId xmlns:p14="http://schemas.microsoft.com/office/powerpoint/2010/main" val="22387223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COLLASSO TRACHEALE </a:t>
            </a:r>
            <a:endParaRPr lang="it-IT" dirty="0"/>
          </a:p>
        </p:txBody>
      </p:sp>
      <p:sp>
        <p:nvSpPr>
          <p:cNvPr id="3" name="Segnaposto contenuto 2"/>
          <p:cNvSpPr>
            <a:spLocks noGrp="1"/>
          </p:cNvSpPr>
          <p:nvPr>
            <p:ph idx="1"/>
          </p:nvPr>
        </p:nvSpPr>
        <p:spPr/>
        <p:txBody>
          <a:bodyPr/>
          <a:lstStyle/>
          <a:p>
            <a:r>
              <a:rPr lang="it-IT" dirty="0"/>
              <a:t>Il collasso tracheale è una causa comune di ostruzione delle vie aeree nei cani.</a:t>
            </a:r>
          </a:p>
        </p:txBody>
      </p:sp>
      <p:pic>
        <p:nvPicPr>
          <p:cNvPr id="4" name="Immagine 3"/>
          <p:cNvPicPr>
            <a:picLocks noChangeAspect="1"/>
          </p:cNvPicPr>
          <p:nvPr/>
        </p:nvPicPr>
        <p:blipFill>
          <a:blip r:embed="rId2" cstate="print"/>
          <a:stretch>
            <a:fillRect/>
          </a:stretch>
        </p:blipFill>
        <p:spPr>
          <a:xfrm>
            <a:off x="2628900" y="3979863"/>
            <a:ext cx="3873500" cy="2057400"/>
          </a:xfrm>
          <a:prstGeom prst="rect">
            <a:avLst/>
          </a:prstGeom>
        </p:spPr>
      </p:pic>
    </p:spTree>
    <p:extLst>
      <p:ext uri="{BB962C8B-B14F-4D97-AF65-F5344CB8AC3E}">
        <p14:creationId xmlns:p14="http://schemas.microsoft.com/office/powerpoint/2010/main" val="36860542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r>
              <a:rPr lang="it-IT" dirty="0" smtClean="0"/>
              <a:t>CAUSA SCONOSCIUTA (30-40 anelli) </a:t>
            </a:r>
          </a:p>
          <a:p>
            <a:pPr marL="0" indent="0">
              <a:buNone/>
            </a:pPr>
            <a:r>
              <a:rPr lang="it-IT" dirty="0" smtClean="0"/>
              <a:t>Si tratta probabilmente di un’anomalia congenita.</a:t>
            </a:r>
          </a:p>
          <a:p>
            <a:pPr marL="0" indent="0">
              <a:buNone/>
            </a:pPr>
            <a:r>
              <a:rPr lang="it-IT" dirty="0" smtClean="0"/>
              <a:t>COLLAGENOPATIA??</a:t>
            </a:r>
          </a:p>
          <a:p>
            <a:pPr marL="0" indent="0">
              <a:buNone/>
            </a:pPr>
            <a:r>
              <a:rPr lang="it-IT" dirty="0" smtClean="0"/>
              <a:t>ALTRE IPOTESI:</a:t>
            </a:r>
          </a:p>
          <a:p>
            <a:pPr>
              <a:buFont typeface="Wingdings" charset="2"/>
              <a:buChar char="ü"/>
            </a:pPr>
            <a:r>
              <a:rPr lang="it-IT" i="1" dirty="0" smtClean="0"/>
              <a:t>Cause neurologiche</a:t>
            </a:r>
          </a:p>
          <a:p>
            <a:pPr>
              <a:buFont typeface="Wingdings" charset="2"/>
              <a:buChar char="ü"/>
            </a:pPr>
            <a:r>
              <a:rPr lang="it-IT" i="1" dirty="0" smtClean="0"/>
              <a:t>Patologie altri tratti vie aeree (sindrome brachiocefalica)  o vie aeree </a:t>
            </a:r>
            <a:r>
              <a:rPr lang="it-IT" i="1" dirty="0" err="1" smtClean="0"/>
              <a:t>inf</a:t>
            </a:r>
            <a:r>
              <a:rPr lang="it-IT" i="1" dirty="0" smtClean="0"/>
              <a:t>. </a:t>
            </a:r>
          </a:p>
          <a:p>
            <a:pPr>
              <a:buFont typeface="Wingdings" charset="2"/>
              <a:buChar char="ü"/>
            </a:pPr>
            <a:r>
              <a:rPr lang="it-IT" i="1" dirty="0" smtClean="0"/>
              <a:t>Allergopatie</a:t>
            </a:r>
            <a:endParaRPr lang="it-IT" i="1" dirty="0"/>
          </a:p>
          <a:p>
            <a:pPr marL="0" indent="0">
              <a:buNone/>
            </a:pPr>
            <a:endParaRPr lang="it-IT" dirty="0"/>
          </a:p>
        </p:txBody>
      </p:sp>
    </p:spTree>
    <p:extLst>
      <p:ext uri="{BB962C8B-B14F-4D97-AF65-F5344CB8AC3E}">
        <p14:creationId xmlns:p14="http://schemas.microsoft.com/office/powerpoint/2010/main" val="16784145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ELEMANTI DIAGNOSTICI </a:t>
            </a:r>
            <a:endParaRPr lang="it-IT" dirty="0"/>
          </a:p>
        </p:txBody>
      </p:sp>
      <p:sp>
        <p:nvSpPr>
          <p:cNvPr id="3" name="Segnaposto contenuto 2"/>
          <p:cNvSpPr>
            <a:spLocks noGrp="1"/>
          </p:cNvSpPr>
          <p:nvPr>
            <p:ph idx="1"/>
          </p:nvPr>
        </p:nvSpPr>
        <p:spPr/>
        <p:txBody>
          <a:bodyPr/>
          <a:lstStyle/>
          <a:p>
            <a:r>
              <a:rPr lang="it-IT" dirty="0" smtClean="0"/>
              <a:t>Colpite prevalentemente le razze </a:t>
            </a:r>
            <a:r>
              <a:rPr lang="it-IT" dirty="0" err="1" smtClean="0"/>
              <a:t>toy</a:t>
            </a:r>
            <a:r>
              <a:rPr lang="it-IT" dirty="0" smtClean="0"/>
              <a:t>. Yorkshire, </a:t>
            </a:r>
            <a:r>
              <a:rPr lang="it-IT" dirty="0"/>
              <a:t>&gt;</a:t>
            </a:r>
            <a:r>
              <a:rPr lang="it-IT" dirty="0" smtClean="0"/>
              <a:t>volpini&gt; </a:t>
            </a:r>
            <a:r>
              <a:rPr lang="it-IT" dirty="0" err="1" smtClean="0"/>
              <a:t>barbonicini</a:t>
            </a:r>
            <a:r>
              <a:rPr lang="it-IT" dirty="0" smtClean="0"/>
              <a:t> nani</a:t>
            </a:r>
          </a:p>
          <a:p>
            <a:r>
              <a:rPr lang="it-IT" dirty="0" smtClean="0"/>
              <a:t>Qualunque età ma più spesso età media (cinque-sette a.)</a:t>
            </a:r>
          </a:p>
          <a:p>
            <a:r>
              <a:rPr lang="it-IT" dirty="0" smtClean="0"/>
              <a:t>Sintomo suggestivo (NON PATOGNOMONICO) </a:t>
            </a:r>
          </a:p>
          <a:p>
            <a:pPr marL="0" indent="0">
              <a:buNone/>
            </a:pPr>
            <a:r>
              <a:rPr lang="it-IT" dirty="0" smtClean="0"/>
              <a:t>TOSSE SIMILE AD UN’ANATRA.</a:t>
            </a:r>
          </a:p>
          <a:p>
            <a:pPr marL="0" indent="0">
              <a:buNone/>
            </a:pPr>
            <a:endParaRPr lang="it-IT" dirty="0" smtClean="0"/>
          </a:p>
          <a:p>
            <a:endParaRPr lang="it-IT" dirty="0"/>
          </a:p>
        </p:txBody>
      </p:sp>
    </p:spTree>
    <p:extLst>
      <p:ext uri="{BB962C8B-B14F-4D97-AF65-F5344CB8AC3E}">
        <p14:creationId xmlns:p14="http://schemas.microsoft.com/office/powerpoint/2010/main" val="25520786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La normale cartilagine ialina risulta degenerata e sostituita da fibrocartilagine con diverse caratteristiche meccaniche e diversa rigidità.</a:t>
            </a:r>
          </a:p>
          <a:p>
            <a:r>
              <a:rPr lang="it-IT" dirty="0" smtClean="0"/>
              <a:t>Gli anelli non offrono una normale resistenza al flusso e collassano. MAGGIORMENTE ALL’AUMENTARE DEL DELTA PRESSORIO </a:t>
            </a:r>
          </a:p>
          <a:p>
            <a:r>
              <a:rPr lang="it-IT" dirty="0" smtClean="0"/>
              <a:t>Può essere colpito un tratto più o meno lungo </a:t>
            </a:r>
          </a:p>
          <a:p>
            <a:pPr marL="0" indent="0">
              <a:buNone/>
            </a:pPr>
            <a:endParaRPr lang="it-IT" dirty="0" smtClean="0"/>
          </a:p>
        </p:txBody>
      </p:sp>
    </p:spTree>
    <p:extLst>
      <p:ext uri="{BB962C8B-B14F-4D97-AF65-F5344CB8AC3E}">
        <p14:creationId xmlns:p14="http://schemas.microsoft.com/office/powerpoint/2010/main" val="1777723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phpThumb_generated_thumbnailjpg.jpg"/>
          <p:cNvPicPr>
            <a:picLocks noGrp="1" noChangeAspect="1"/>
          </p:cNvPicPr>
          <p:nvPr>
            <p:ph idx="1"/>
          </p:nvPr>
        </p:nvPicPr>
        <p:blipFill>
          <a:blip r:embed="rId2" cstate="print">
            <a:extLst>
              <a:ext uri="{28A0092B-C50C-407E-A947-70E740481C1C}">
                <a14:useLocalDpi xmlns:a14="http://schemas.microsoft.com/office/drawing/2010/main" val="0"/>
              </a:ext>
            </a:extLst>
          </a:blip>
          <a:srcRect t="17955" b="17955"/>
          <a:stretch>
            <a:fillRect/>
          </a:stretch>
        </p:blipFill>
        <p:spPr/>
      </p:pic>
    </p:spTree>
    <p:extLst>
      <p:ext uri="{BB962C8B-B14F-4D97-AF65-F5344CB8AC3E}">
        <p14:creationId xmlns:p14="http://schemas.microsoft.com/office/powerpoint/2010/main" val="27752288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DURANTE </a:t>
            </a:r>
            <a:r>
              <a:rPr lang="it-IT" i="1" dirty="0" smtClean="0">
                <a:solidFill>
                  <a:srgbClr val="FF0000"/>
                </a:solidFill>
              </a:rPr>
              <a:t>L’INSPIRAZIONE  </a:t>
            </a:r>
            <a:r>
              <a:rPr lang="it-IT" dirty="0" smtClean="0">
                <a:solidFill>
                  <a:schemeClr val="tx1"/>
                </a:solidFill>
              </a:rPr>
              <a:t>COLLASSA IL TRATTO </a:t>
            </a:r>
            <a:r>
              <a:rPr lang="it-IT" dirty="0" smtClean="0">
                <a:solidFill>
                  <a:schemeClr val="accent1"/>
                </a:solidFill>
              </a:rPr>
              <a:t>CERVICALE </a:t>
            </a:r>
          </a:p>
          <a:p>
            <a:r>
              <a:rPr lang="it-IT" dirty="0" smtClean="0">
                <a:solidFill>
                  <a:srgbClr val="000000"/>
                </a:solidFill>
              </a:rPr>
              <a:t>DURANTE </a:t>
            </a:r>
            <a:r>
              <a:rPr lang="it-IT" i="1" dirty="0" smtClean="0">
                <a:solidFill>
                  <a:srgbClr val="FF0000"/>
                </a:solidFill>
              </a:rPr>
              <a:t>L’ESPIRAZIONE</a:t>
            </a:r>
            <a:r>
              <a:rPr lang="it-IT" i="1" dirty="0" smtClean="0">
                <a:solidFill>
                  <a:srgbClr val="000000"/>
                </a:solidFill>
              </a:rPr>
              <a:t> </a:t>
            </a:r>
            <a:r>
              <a:rPr lang="it-IT" dirty="0" smtClean="0">
                <a:solidFill>
                  <a:srgbClr val="000000"/>
                </a:solidFill>
              </a:rPr>
              <a:t>AUMENTA LA PRESSIO NE ESTERNA SULLA TRACHE E COLLASSA AIL TRATTO </a:t>
            </a:r>
            <a:r>
              <a:rPr lang="it-IT" dirty="0" smtClean="0">
                <a:solidFill>
                  <a:schemeClr val="accent1"/>
                </a:solidFill>
              </a:rPr>
              <a:t>MEDIASTINICO </a:t>
            </a:r>
            <a:endParaRPr lang="it-IT" dirty="0">
              <a:solidFill>
                <a:schemeClr val="accent1"/>
              </a:solidFill>
            </a:endParaRPr>
          </a:p>
        </p:txBody>
      </p:sp>
    </p:spTree>
    <p:extLst>
      <p:ext uri="{BB962C8B-B14F-4D97-AF65-F5344CB8AC3E}">
        <p14:creationId xmlns:p14="http://schemas.microsoft.com/office/powerpoint/2010/main" val="7174070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La tosse può essere scatenata e/o esacerbata da </a:t>
            </a:r>
            <a:r>
              <a:rPr lang="it-IT" dirty="0" err="1" smtClean="0"/>
              <a:t>fuo</a:t>
            </a:r>
            <a:r>
              <a:rPr lang="it-IT" dirty="0" smtClean="0"/>
              <a:t>, polvere sforzo fisico eccitazione ecc.</a:t>
            </a:r>
          </a:p>
          <a:p>
            <a:r>
              <a:rPr lang="it-IT" dirty="0" smtClean="0"/>
              <a:t>Il respiro può essere fischiante </a:t>
            </a:r>
          </a:p>
          <a:p>
            <a:r>
              <a:rPr lang="it-IT" dirty="0" smtClean="0"/>
              <a:t>Vi può essere intolleranza all’esercizio (allo sforzo) </a:t>
            </a:r>
          </a:p>
          <a:p>
            <a:r>
              <a:rPr lang="it-IT" dirty="0" smtClean="0"/>
              <a:t>Dispnea</a:t>
            </a:r>
          </a:p>
          <a:p>
            <a:r>
              <a:rPr lang="it-IT" dirty="0" smtClean="0"/>
              <a:t>A volte rigurgito</a:t>
            </a:r>
          </a:p>
          <a:p>
            <a:endParaRPr lang="it-IT" dirty="0" smtClean="0"/>
          </a:p>
          <a:p>
            <a:endParaRPr lang="it-IT" dirty="0"/>
          </a:p>
        </p:txBody>
      </p:sp>
    </p:spTree>
    <p:extLst>
      <p:ext uri="{BB962C8B-B14F-4D97-AF65-F5344CB8AC3E}">
        <p14:creationId xmlns:p14="http://schemas.microsoft.com/office/powerpoint/2010/main" val="19153772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DIAGNOSI </a:t>
            </a:r>
            <a:endParaRPr lang="it-IT" dirty="0"/>
          </a:p>
        </p:txBody>
      </p:sp>
      <p:sp>
        <p:nvSpPr>
          <p:cNvPr id="3" name="Segnaposto contenuto 2"/>
          <p:cNvSpPr>
            <a:spLocks noGrp="1"/>
          </p:cNvSpPr>
          <p:nvPr>
            <p:ph idx="1"/>
          </p:nvPr>
        </p:nvSpPr>
        <p:spPr/>
        <p:txBody>
          <a:bodyPr>
            <a:normAutofit lnSpcReduction="10000"/>
          </a:bodyPr>
          <a:lstStyle/>
          <a:p>
            <a:r>
              <a:rPr lang="it-IT" dirty="0" smtClean="0"/>
              <a:t>ANAMNESI </a:t>
            </a:r>
          </a:p>
          <a:p>
            <a:r>
              <a:rPr lang="it-IT" dirty="0" smtClean="0"/>
              <a:t>Clinica. La palpazione della trachea nel suo tratto cervicale a volte può consentire il rilievo di FLACCIDITA’ TRACHEALE</a:t>
            </a:r>
          </a:p>
          <a:p>
            <a:r>
              <a:rPr lang="it-IT" dirty="0" smtClean="0"/>
              <a:t>RADIOGRAFIA (proiezione latero laterale) </a:t>
            </a:r>
          </a:p>
          <a:p>
            <a:r>
              <a:rPr lang="it-IT" dirty="0" smtClean="0"/>
              <a:t>ENDOSCOPIA</a:t>
            </a:r>
          </a:p>
          <a:p>
            <a:r>
              <a:rPr lang="it-IT" dirty="0" smtClean="0"/>
              <a:t>TAC</a:t>
            </a:r>
          </a:p>
          <a:p>
            <a:endParaRPr lang="it-IT" dirty="0" smtClean="0"/>
          </a:p>
        </p:txBody>
      </p:sp>
    </p:spTree>
    <p:extLst>
      <p:ext uri="{BB962C8B-B14F-4D97-AF65-F5344CB8AC3E}">
        <p14:creationId xmlns:p14="http://schemas.microsoft.com/office/powerpoint/2010/main" val="36204074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DIAGNOSI DIFFERENZIALE</a:t>
            </a:r>
            <a:endParaRPr lang="it-IT" dirty="0"/>
          </a:p>
        </p:txBody>
      </p:sp>
      <p:sp>
        <p:nvSpPr>
          <p:cNvPr id="3" name="Segnaposto contenuto 2"/>
          <p:cNvSpPr>
            <a:spLocks noGrp="1"/>
          </p:cNvSpPr>
          <p:nvPr>
            <p:ph idx="1"/>
          </p:nvPr>
        </p:nvSpPr>
        <p:spPr/>
        <p:txBody>
          <a:bodyPr>
            <a:normAutofit lnSpcReduction="10000"/>
          </a:bodyPr>
          <a:lstStyle/>
          <a:p>
            <a:r>
              <a:rPr lang="it-IT" dirty="0" smtClean="0"/>
              <a:t>TRACHEITI O TRACHEOBRONCHITI .</a:t>
            </a:r>
          </a:p>
          <a:p>
            <a:r>
              <a:rPr lang="it-IT" dirty="0" smtClean="0"/>
              <a:t>Le forme infettive hanno febbre, </a:t>
            </a:r>
          </a:p>
          <a:p>
            <a:r>
              <a:rPr lang="it-IT" dirty="0"/>
              <a:t>R</a:t>
            </a:r>
            <a:r>
              <a:rPr lang="it-IT" dirty="0" smtClean="0"/>
              <a:t>ilievi del segnalamento, (età, razzai, insorgenza e decorso</a:t>
            </a:r>
          </a:p>
          <a:p>
            <a:r>
              <a:rPr lang="it-IT" dirty="0" smtClean="0"/>
              <a:t>EDEMA POLMONARE</a:t>
            </a:r>
          </a:p>
          <a:p>
            <a:r>
              <a:rPr lang="it-IT" dirty="0" smtClean="0"/>
              <a:t>Cardiopatie</a:t>
            </a:r>
          </a:p>
          <a:p>
            <a:r>
              <a:rPr lang="it-IT" dirty="0" smtClean="0"/>
              <a:t>Altre cause di “corneggi” </a:t>
            </a:r>
            <a:endParaRPr lang="it-IT" dirty="0"/>
          </a:p>
        </p:txBody>
      </p:sp>
    </p:spTree>
    <p:extLst>
      <p:ext uri="{BB962C8B-B14F-4D97-AF65-F5344CB8AC3E}">
        <p14:creationId xmlns:p14="http://schemas.microsoft.com/office/powerpoint/2010/main" val="21809788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TERAPIA</a:t>
            </a:r>
            <a:endParaRPr lang="it-IT" dirty="0"/>
          </a:p>
        </p:txBody>
      </p:sp>
      <p:sp>
        <p:nvSpPr>
          <p:cNvPr id="3" name="Segnaposto contenuto 2"/>
          <p:cNvSpPr>
            <a:spLocks noGrp="1"/>
          </p:cNvSpPr>
          <p:nvPr>
            <p:ph idx="1"/>
          </p:nvPr>
        </p:nvSpPr>
        <p:spPr/>
        <p:txBody>
          <a:bodyPr/>
          <a:lstStyle/>
          <a:p>
            <a:r>
              <a:rPr lang="it-IT" dirty="0" smtClean="0"/>
              <a:t>In base al grado </a:t>
            </a:r>
          </a:p>
          <a:p>
            <a:r>
              <a:rPr lang="it-IT" dirty="0" smtClean="0"/>
              <a:t>Alla disfunzionalità</a:t>
            </a:r>
          </a:p>
          <a:p>
            <a:r>
              <a:rPr lang="it-IT" dirty="0" smtClean="0"/>
              <a:t>All’età</a:t>
            </a:r>
          </a:p>
          <a:p>
            <a:r>
              <a:rPr lang="it-IT" dirty="0" smtClean="0"/>
              <a:t>Alla disciplina </a:t>
            </a:r>
            <a:endParaRPr lang="it-IT" dirty="0"/>
          </a:p>
        </p:txBody>
      </p:sp>
    </p:spTree>
    <p:extLst>
      <p:ext uri="{BB962C8B-B14F-4D97-AF65-F5344CB8AC3E}">
        <p14:creationId xmlns:p14="http://schemas.microsoft.com/office/powerpoint/2010/main" val="12454574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ATTACCO ACUTO</a:t>
            </a:r>
          </a:p>
          <a:p>
            <a:r>
              <a:rPr lang="it-IT" dirty="0" smtClean="0"/>
              <a:t>O</a:t>
            </a:r>
            <a:r>
              <a:rPr lang="it-IT" baseline="-25000" dirty="0" smtClean="0"/>
              <a:t>2</a:t>
            </a:r>
          </a:p>
          <a:p>
            <a:r>
              <a:rPr lang="it-IT" dirty="0" smtClean="0"/>
              <a:t>Sedativi della tosse</a:t>
            </a:r>
          </a:p>
          <a:p>
            <a:r>
              <a:rPr lang="it-IT" dirty="0" smtClean="0"/>
              <a:t>Tranquillanti</a:t>
            </a:r>
          </a:p>
          <a:p>
            <a:r>
              <a:rPr lang="it-IT" dirty="0" err="1" smtClean="0"/>
              <a:t>Boroncodilatatori</a:t>
            </a:r>
            <a:endParaRPr lang="it-IT" dirty="0"/>
          </a:p>
        </p:txBody>
      </p:sp>
    </p:spTree>
    <p:extLst>
      <p:ext uri="{BB962C8B-B14F-4D97-AF65-F5344CB8AC3E}">
        <p14:creationId xmlns:p14="http://schemas.microsoft.com/office/powerpoint/2010/main" val="14269992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FOME CRONICHE (Più FREQUENTI) </a:t>
            </a:r>
          </a:p>
          <a:p>
            <a:pPr>
              <a:buFont typeface="Wingdings" charset="2"/>
              <a:buChar char="²"/>
            </a:pPr>
            <a:r>
              <a:rPr lang="it-IT" dirty="0" smtClean="0"/>
              <a:t>Corticosteroidi (</a:t>
            </a:r>
            <a:r>
              <a:rPr lang="it-IT" dirty="0" err="1" smtClean="0"/>
              <a:t>Triamcinolone</a:t>
            </a:r>
            <a:r>
              <a:rPr lang="it-IT" dirty="0" smtClean="0"/>
              <a:t>) </a:t>
            </a:r>
          </a:p>
          <a:p>
            <a:pPr>
              <a:buFont typeface="Wingdings" charset="2"/>
              <a:buChar char="²"/>
            </a:pPr>
            <a:r>
              <a:rPr lang="it-IT" dirty="0" smtClean="0"/>
              <a:t>Broncodilatatori</a:t>
            </a:r>
          </a:p>
          <a:p>
            <a:pPr>
              <a:buFont typeface="Wingdings" charset="2"/>
              <a:buChar char="²"/>
            </a:pPr>
            <a:r>
              <a:rPr lang="it-IT" dirty="0" smtClean="0"/>
              <a:t>Antibiotici (prevenzione o terapia infezioni) </a:t>
            </a:r>
          </a:p>
          <a:p>
            <a:pPr marL="0" indent="0">
              <a:buNone/>
            </a:pPr>
            <a:endParaRPr lang="it-IT" dirty="0"/>
          </a:p>
        </p:txBody>
      </p:sp>
    </p:spTree>
    <p:extLst>
      <p:ext uri="{BB962C8B-B14F-4D97-AF65-F5344CB8AC3E}">
        <p14:creationId xmlns:p14="http://schemas.microsoft.com/office/powerpoint/2010/main" val="28175726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pPr algn="ctr"/>
            <a:r>
              <a:rPr lang="it-IT" sz="3600" b="1" i="1" dirty="0" smtClean="0"/>
              <a:t>STANOZOLOLO (0.3 MG/KG)</a:t>
            </a:r>
            <a:endParaRPr lang="it-IT" sz="3600" b="1" i="1" dirty="0"/>
          </a:p>
        </p:txBody>
      </p:sp>
    </p:spTree>
    <p:extLst>
      <p:ext uri="{BB962C8B-B14F-4D97-AF65-F5344CB8AC3E}">
        <p14:creationId xmlns:p14="http://schemas.microsoft.com/office/powerpoint/2010/main" val="31167348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VERSAMENTI PLEURICI (PLEURITI)</a:t>
            </a:r>
            <a:endParaRPr lang="it-IT" dirty="0"/>
          </a:p>
        </p:txBody>
      </p:sp>
      <p:sp>
        <p:nvSpPr>
          <p:cNvPr id="3" name="Segnaposto contenuto 2"/>
          <p:cNvSpPr>
            <a:spLocks noGrp="1"/>
          </p:cNvSpPr>
          <p:nvPr>
            <p:ph idx="1"/>
          </p:nvPr>
        </p:nvSpPr>
        <p:spPr/>
        <p:txBody>
          <a:bodyPr/>
          <a:lstStyle/>
          <a:p>
            <a:r>
              <a:rPr lang="it-IT" dirty="0" smtClean="0"/>
              <a:t>Per versamento pleurico si intende la collezione (quasi sempre liquida) nel cavo (virtuale) pleurico.</a:t>
            </a:r>
          </a:p>
          <a:p>
            <a:r>
              <a:rPr lang="it-IT" dirty="0" smtClean="0"/>
              <a:t>Anatomia: normalmente il “cavo pleurico” non esiste in quanto le due pleure (viscerale e parietale) sono a mutuo contatto e separate solo da surfattante. </a:t>
            </a:r>
            <a:endParaRPr lang="it-IT" dirty="0"/>
          </a:p>
        </p:txBody>
      </p:sp>
    </p:spTree>
    <p:extLst>
      <p:ext uri="{BB962C8B-B14F-4D97-AF65-F5344CB8AC3E}">
        <p14:creationId xmlns:p14="http://schemas.microsoft.com/office/powerpoint/2010/main" val="6445234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pPr marL="0" indent="0">
              <a:buNone/>
            </a:pPr>
            <a:r>
              <a:rPr lang="it-IT" dirty="0" smtClean="0"/>
              <a:t>NON NECESSARIAMENTE IL VERSAMENTO PLEURICO E’ CONCOMITANTE ALLA PLEURITE  (IN FASE ACUTA) </a:t>
            </a:r>
          </a:p>
          <a:p>
            <a:pPr marL="0" indent="0">
              <a:buNone/>
            </a:pPr>
            <a:r>
              <a:rPr lang="it-IT" dirty="0" smtClean="0"/>
              <a:t>TIPI PARTICOLARI (nomenclatura)</a:t>
            </a:r>
          </a:p>
          <a:p>
            <a:pPr>
              <a:buFont typeface="Wingdings" charset="2"/>
              <a:buChar char="ü"/>
            </a:pPr>
            <a:r>
              <a:rPr lang="it-IT" dirty="0" err="1" smtClean="0"/>
              <a:t>Chilotorace</a:t>
            </a:r>
            <a:r>
              <a:rPr lang="it-IT" dirty="0" smtClean="0"/>
              <a:t> (rottura dotto toracico)</a:t>
            </a:r>
          </a:p>
          <a:p>
            <a:pPr>
              <a:buFont typeface="Wingdings" charset="2"/>
              <a:buChar char="ü"/>
            </a:pPr>
            <a:r>
              <a:rPr lang="it-IT" dirty="0" smtClean="0"/>
              <a:t>Emotorace (traumi)</a:t>
            </a:r>
          </a:p>
          <a:p>
            <a:pPr>
              <a:buFont typeface="Wingdings" charset="2"/>
              <a:buChar char="ü"/>
            </a:pPr>
            <a:r>
              <a:rPr lang="it-IT" dirty="0" smtClean="0"/>
              <a:t>Piotorace (infezione e/o traumi)</a:t>
            </a:r>
          </a:p>
        </p:txBody>
      </p:sp>
    </p:spTree>
    <p:extLst>
      <p:ext uri="{BB962C8B-B14F-4D97-AF65-F5344CB8AC3E}">
        <p14:creationId xmlns:p14="http://schemas.microsoft.com/office/powerpoint/2010/main" val="214630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ENDOC.jpg"/>
          <p:cNvPicPr>
            <a:picLocks noGrp="1" noChangeAspect="1"/>
          </p:cNvPicPr>
          <p:nvPr>
            <p:ph idx="1"/>
          </p:nvPr>
        </p:nvPicPr>
        <p:blipFill>
          <a:blip r:embed="rId2" cstate="print">
            <a:extLst>
              <a:ext uri="{28A0092B-C50C-407E-A947-70E740481C1C}">
                <a14:useLocalDpi xmlns:a14="http://schemas.microsoft.com/office/drawing/2010/main" val="0"/>
              </a:ext>
            </a:extLst>
          </a:blip>
          <a:srcRect t="17955" b="17955"/>
          <a:stretch>
            <a:fillRect/>
          </a:stretch>
        </p:blipFill>
        <p:spPr/>
      </p:pic>
    </p:spTree>
    <p:extLst>
      <p:ext uri="{BB962C8B-B14F-4D97-AF65-F5344CB8AC3E}">
        <p14:creationId xmlns:p14="http://schemas.microsoft.com/office/powerpoint/2010/main" val="1358375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PLEURITE= </a:t>
            </a:r>
            <a:r>
              <a:rPr lang="it-IT" dirty="0"/>
              <a:t>Processo infiammatorio di tipo acuto o cronico a carico della </a:t>
            </a:r>
            <a:r>
              <a:rPr lang="it-IT" dirty="0" smtClean="0"/>
              <a:t>pleura.</a:t>
            </a:r>
          </a:p>
          <a:p>
            <a:pPr marL="457200" indent="-457200">
              <a:buAutoNum type="alphaLcParenR"/>
            </a:pPr>
            <a:r>
              <a:rPr lang="it-IT" dirty="0" smtClean="0"/>
              <a:t>Secca (fibrinosa)</a:t>
            </a:r>
          </a:p>
          <a:p>
            <a:pPr marL="457200" indent="-457200">
              <a:buAutoNum type="alphaLcParenR"/>
            </a:pPr>
            <a:r>
              <a:rPr lang="it-IT" dirty="0" smtClean="0"/>
              <a:t>Essudativa </a:t>
            </a:r>
            <a:endParaRPr lang="it-IT" dirty="0" smtClean="0"/>
          </a:p>
        </p:txBody>
      </p:sp>
    </p:spTree>
    <p:extLst>
      <p:ext uri="{BB962C8B-B14F-4D97-AF65-F5344CB8AC3E}">
        <p14:creationId xmlns:p14="http://schemas.microsoft.com/office/powerpoint/2010/main" val="1133138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La causa può essere un aumento della produzione o una diminuzione del drenaggio.</a:t>
            </a:r>
          </a:p>
          <a:p>
            <a:r>
              <a:rPr lang="it-IT" dirty="0" smtClean="0"/>
              <a:t>La conseguenza può essere una diminuzione della funzionalità polmonare.</a:t>
            </a:r>
          </a:p>
          <a:p>
            <a:r>
              <a:rPr lang="it-IT" dirty="0" smtClean="0"/>
              <a:t>Può essere causa o effetto.</a:t>
            </a:r>
          </a:p>
          <a:p>
            <a:r>
              <a:rPr lang="it-IT" dirty="0" smtClean="0"/>
              <a:t>Di per sé è un “SINTOMO”</a:t>
            </a:r>
            <a:endParaRPr lang="it-IT" dirty="0"/>
          </a:p>
        </p:txBody>
      </p:sp>
    </p:spTree>
    <p:extLst>
      <p:ext uri="{BB962C8B-B14F-4D97-AF65-F5344CB8AC3E}">
        <p14:creationId xmlns:p14="http://schemas.microsoft.com/office/powerpoint/2010/main" val="19836949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CAUSE</a:t>
            </a:r>
            <a:endParaRPr lang="it-IT" dirty="0"/>
          </a:p>
        </p:txBody>
      </p:sp>
      <p:sp>
        <p:nvSpPr>
          <p:cNvPr id="3" name="Segnaposto contenuto 2"/>
          <p:cNvSpPr>
            <a:spLocks noGrp="1"/>
          </p:cNvSpPr>
          <p:nvPr>
            <p:ph idx="1"/>
          </p:nvPr>
        </p:nvSpPr>
        <p:spPr/>
        <p:txBody>
          <a:bodyPr>
            <a:normAutofit lnSpcReduction="10000"/>
          </a:bodyPr>
          <a:lstStyle/>
          <a:p>
            <a:pPr>
              <a:buFont typeface="Wingdings" charset="2"/>
              <a:buChar char="q"/>
            </a:pPr>
            <a:r>
              <a:rPr lang="it-IT" dirty="0" smtClean="0"/>
              <a:t>INFEZIONI (polmonari, pleuriche, DA C.E.) </a:t>
            </a:r>
          </a:p>
          <a:p>
            <a:pPr>
              <a:buFont typeface="Wingdings" charset="2"/>
              <a:buChar char="q"/>
            </a:pPr>
            <a:r>
              <a:rPr lang="it-IT" dirty="0" smtClean="0"/>
              <a:t>INSUFFICIENZA CARDIACA</a:t>
            </a:r>
          </a:p>
          <a:p>
            <a:pPr>
              <a:buFont typeface="Wingdings" charset="2"/>
              <a:buChar char="q"/>
            </a:pPr>
            <a:r>
              <a:rPr lang="it-IT" dirty="0" smtClean="0"/>
              <a:t>NEOPLASIE</a:t>
            </a:r>
          </a:p>
          <a:p>
            <a:pPr>
              <a:buFont typeface="Wingdings" charset="2"/>
              <a:buChar char="q"/>
            </a:pPr>
            <a:r>
              <a:rPr lang="it-IT" b="1" i="1" u="sng" dirty="0" smtClean="0"/>
              <a:t>TRAUMI</a:t>
            </a:r>
          </a:p>
          <a:p>
            <a:pPr>
              <a:buFont typeface="Wingdings" charset="2"/>
              <a:buChar char="q"/>
            </a:pPr>
            <a:r>
              <a:rPr lang="it-IT" b="1" i="1" u="sng" dirty="0" smtClean="0"/>
              <a:t>IDIOPATICA</a:t>
            </a:r>
          </a:p>
          <a:p>
            <a:pPr>
              <a:buFont typeface="Wingdings" charset="2"/>
              <a:buChar char="q"/>
            </a:pPr>
            <a:r>
              <a:rPr lang="it-IT" dirty="0" smtClean="0"/>
              <a:t>VASCOLARI (</a:t>
            </a:r>
            <a:r>
              <a:rPr lang="it-IT" dirty="0" err="1" smtClean="0"/>
              <a:t>ipoprotidemia</a:t>
            </a:r>
            <a:r>
              <a:rPr lang="it-IT" dirty="0" smtClean="0"/>
              <a:t>, epatopatie, </a:t>
            </a:r>
          </a:p>
        </p:txBody>
      </p:sp>
    </p:spTree>
    <p:extLst>
      <p:ext uri="{BB962C8B-B14F-4D97-AF65-F5344CB8AC3E}">
        <p14:creationId xmlns:p14="http://schemas.microsoft.com/office/powerpoint/2010/main" val="35843553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SINTOMI</a:t>
            </a:r>
            <a:endParaRPr lang="it-IT" dirty="0"/>
          </a:p>
        </p:txBody>
      </p:sp>
      <p:sp>
        <p:nvSpPr>
          <p:cNvPr id="3" name="Segnaposto contenuto 2"/>
          <p:cNvSpPr>
            <a:spLocks noGrp="1"/>
          </p:cNvSpPr>
          <p:nvPr>
            <p:ph idx="1"/>
          </p:nvPr>
        </p:nvSpPr>
        <p:spPr/>
        <p:txBody>
          <a:bodyPr>
            <a:normAutofit lnSpcReduction="10000"/>
          </a:bodyPr>
          <a:lstStyle/>
          <a:p>
            <a:r>
              <a:rPr lang="it-IT" dirty="0" smtClean="0"/>
              <a:t>Alterazioni respiratorie (respiro discordante </a:t>
            </a:r>
            <a:r>
              <a:rPr lang="it-IT" dirty="0" err="1" smtClean="0"/>
              <a:t>d.d</a:t>
            </a:r>
            <a:r>
              <a:rPr lang="it-IT" dirty="0" smtClean="0"/>
              <a:t>. con ernia diaframmatica che però può essere causa). Tachipnea (tachicardia) </a:t>
            </a:r>
          </a:p>
          <a:p>
            <a:r>
              <a:rPr lang="it-IT" dirty="0" smtClean="0"/>
              <a:t>Tosse</a:t>
            </a:r>
          </a:p>
          <a:p>
            <a:r>
              <a:rPr lang="it-IT" dirty="0" smtClean="0"/>
              <a:t>Pleurodinia</a:t>
            </a:r>
          </a:p>
          <a:p>
            <a:r>
              <a:rPr lang="it-IT" dirty="0" smtClean="0"/>
              <a:t>Respiro a bocca aperta </a:t>
            </a:r>
          </a:p>
          <a:p>
            <a:r>
              <a:rPr lang="it-IT" dirty="0" smtClean="0"/>
              <a:t>Gomiti spostati </a:t>
            </a:r>
            <a:endParaRPr lang="it-IT" dirty="0"/>
          </a:p>
        </p:txBody>
      </p:sp>
    </p:spTree>
    <p:extLst>
      <p:ext uri="{BB962C8B-B14F-4D97-AF65-F5344CB8AC3E}">
        <p14:creationId xmlns:p14="http://schemas.microsoft.com/office/powerpoint/2010/main" val="12456089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DIAGNOSI </a:t>
            </a:r>
            <a:endParaRPr lang="it-IT" dirty="0"/>
          </a:p>
        </p:txBody>
      </p:sp>
      <p:sp>
        <p:nvSpPr>
          <p:cNvPr id="3" name="Segnaposto contenuto 2"/>
          <p:cNvSpPr>
            <a:spLocks noGrp="1"/>
          </p:cNvSpPr>
          <p:nvPr>
            <p:ph idx="1"/>
          </p:nvPr>
        </p:nvSpPr>
        <p:spPr/>
        <p:txBody>
          <a:bodyPr>
            <a:normAutofit/>
          </a:bodyPr>
          <a:lstStyle/>
          <a:p>
            <a:r>
              <a:rPr lang="it-IT" dirty="0" smtClean="0"/>
              <a:t>CLINICA (ispezione, palpazione, auscultazione)</a:t>
            </a:r>
          </a:p>
          <a:p>
            <a:r>
              <a:rPr lang="it-IT" dirty="0" smtClean="0"/>
              <a:t>RX (IMPORTANZA DELLE PROIEZIONI) (RX PRIMA E DOPO TORACOCENTESI)</a:t>
            </a:r>
          </a:p>
          <a:p>
            <a:r>
              <a:rPr lang="it-IT" dirty="0" smtClean="0"/>
              <a:t>ECOGRAFIA</a:t>
            </a:r>
          </a:p>
          <a:p>
            <a:r>
              <a:rPr lang="it-IT" dirty="0" smtClean="0"/>
              <a:t>IMPORTANTE DETERMINARE L’EZIOLOGIA </a:t>
            </a:r>
          </a:p>
          <a:p>
            <a:endParaRPr lang="it-IT" dirty="0"/>
          </a:p>
        </p:txBody>
      </p:sp>
    </p:spTree>
    <p:extLst>
      <p:ext uri="{BB962C8B-B14F-4D97-AF65-F5344CB8AC3E}">
        <p14:creationId xmlns:p14="http://schemas.microsoft.com/office/powerpoint/2010/main" val="16309992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lgn="ctr">
              <a:buNone/>
            </a:pPr>
            <a:r>
              <a:rPr lang="it-IT" dirty="0" smtClean="0"/>
              <a:t>TORACOCENTESI </a:t>
            </a:r>
          </a:p>
          <a:p>
            <a:pPr marL="0" indent="0" algn="just">
              <a:buNone/>
            </a:pPr>
            <a:r>
              <a:rPr lang="it-IT" dirty="0" smtClean="0"/>
              <a:t>Procedura diagnostica e terapeutica. </a:t>
            </a:r>
            <a:endParaRPr lang="it-IT" dirty="0" smtClean="0"/>
          </a:p>
          <a:p>
            <a:pPr marL="0" indent="0" algn="just">
              <a:buNone/>
            </a:pPr>
            <a:r>
              <a:rPr lang="it-IT" dirty="0" smtClean="0"/>
              <a:t>Ecografia </a:t>
            </a:r>
          </a:p>
          <a:p>
            <a:pPr marL="0" indent="0" algn="just">
              <a:buNone/>
            </a:pPr>
            <a:r>
              <a:rPr lang="it-IT" dirty="0" smtClean="0"/>
              <a:t>TC</a:t>
            </a:r>
            <a:endParaRPr lang="it-IT" dirty="0" smtClean="0"/>
          </a:p>
          <a:p>
            <a:pPr marL="0" indent="0" algn="just">
              <a:buNone/>
            </a:pPr>
            <a:endParaRPr lang="it-IT" dirty="0"/>
          </a:p>
          <a:p>
            <a:pPr marL="0" indent="0" algn="just">
              <a:buNone/>
            </a:pPr>
            <a:endParaRPr lang="it-IT" dirty="0"/>
          </a:p>
        </p:txBody>
      </p:sp>
      <p:sp>
        <p:nvSpPr>
          <p:cNvPr id="4" name="Ovale 3"/>
          <p:cNvSpPr/>
          <p:nvPr/>
        </p:nvSpPr>
        <p:spPr>
          <a:xfrm>
            <a:off x="420078" y="5026271"/>
            <a:ext cx="5303714" cy="97887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3200" dirty="0" smtClean="0">
                <a:solidFill>
                  <a:srgbClr val="FF0000"/>
                </a:solidFill>
              </a:rPr>
              <a:t>TORACOSCOPIA!</a:t>
            </a:r>
            <a:endParaRPr lang="it-IT" sz="3200" dirty="0">
              <a:solidFill>
                <a:srgbClr val="FF0000"/>
              </a:solidFill>
            </a:endParaRPr>
          </a:p>
        </p:txBody>
      </p:sp>
    </p:spTree>
    <p:extLst>
      <p:ext uri="{BB962C8B-B14F-4D97-AF65-F5344CB8AC3E}">
        <p14:creationId xmlns:p14="http://schemas.microsoft.com/office/powerpoint/2010/main" val="15754562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cstate="print"/>
          <a:stretch>
            <a:fillRect/>
          </a:stretch>
        </p:blipFill>
        <p:spPr>
          <a:xfrm>
            <a:off x="1605757" y="1272904"/>
            <a:ext cx="5930900" cy="4851400"/>
          </a:xfrm>
          <a:prstGeom prst="rect">
            <a:avLst/>
          </a:prstGeom>
        </p:spPr>
      </p:pic>
    </p:spTree>
    <p:extLst>
      <p:ext uri="{BB962C8B-B14F-4D97-AF65-F5344CB8AC3E}">
        <p14:creationId xmlns:p14="http://schemas.microsoft.com/office/powerpoint/2010/main" val="14061689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SINUSITI</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Flogosi dei seni paranasali che può colpire il cane e il gatto</a:t>
            </a:r>
          </a:p>
          <a:p>
            <a:r>
              <a:rPr lang="it-IT" dirty="0"/>
              <a:t>Le </a:t>
            </a:r>
            <a:r>
              <a:rPr lang="it-IT" i="1" dirty="0"/>
              <a:t>Sinusiti</a:t>
            </a:r>
            <a:r>
              <a:rPr lang="it-IT" dirty="0"/>
              <a:t>, o </a:t>
            </a:r>
            <a:r>
              <a:rPr lang="it-IT" i="1" dirty="0" err="1"/>
              <a:t>Rinosinusiti</a:t>
            </a:r>
            <a:r>
              <a:rPr lang="it-IT" dirty="0"/>
              <a:t>, in quanto il naso è sempre coinvolto nella infiammazione e nelle infezioni dei seni paranasali, rappresentano un gruppo di patologie infiammatorie della mucosa del naso e dei seni paranasali</a:t>
            </a:r>
            <a:endParaRPr lang="it-IT" dirty="0" smtClean="0"/>
          </a:p>
          <a:p>
            <a:r>
              <a:rPr lang="it-IT" dirty="0" smtClean="0"/>
              <a:t>VANNO DIFFERNZIATE LE SINUSITI DAGLI EMPIEMI DEI SENI  (anche se gli empiemi SEMPRE presuppongono una sinusite); </a:t>
            </a:r>
          </a:p>
          <a:p>
            <a:r>
              <a:rPr lang="it-IT" dirty="0" smtClean="0"/>
              <a:t>Un empiema è una </a:t>
            </a:r>
            <a:r>
              <a:rPr lang="it-IT" dirty="0" smtClean="0">
                <a:solidFill>
                  <a:srgbClr val="FF0000"/>
                </a:solidFill>
              </a:rPr>
              <a:t>RACCOLTA PURULENTA IN CAVITA’ PREFORMATA. </a:t>
            </a:r>
            <a:endParaRPr lang="it-IT" dirty="0"/>
          </a:p>
        </p:txBody>
      </p:sp>
    </p:spTree>
    <p:extLst>
      <p:ext uri="{BB962C8B-B14F-4D97-AF65-F5344CB8AC3E}">
        <p14:creationId xmlns:p14="http://schemas.microsoft.com/office/powerpoint/2010/main" val="37743141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Vengono riconosciute anche cause </a:t>
            </a:r>
            <a:r>
              <a:rPr lang="it-IT" dirty="0" err="1" smtClean="0"/>
              <a:t>predispnenti</a:t>
            </a:r>
            <a:r>
              <a:rPr lang="it-IT" dirty="0" smtClean="0"/>
              <a:t> che includono fattori genetici, alterazioni anatomiche,  malattie intercorrenti e iperdosaggio di farmaci soprattutto somministrati per via nasale (cortisonici) .</a:t>
            </a:r>
          </a:p>
          <a:p>
            <a:r>
              <a:rPr lang="it-IT" dirty="0" smtClean="0"/>
              <a:t>Traumi</a:t>
            </a:r>
          </a:p>
          <a:p>
            <a:r>
              <a:rPr lang="it-IT" dirty="0" smtClean="0"/>
              <a:t>Irritanti chimici</a:t>
            </a:r>
          </a:p>
          <a:p>
            <a:endParaRPr lang="it-IT" dirty="0"/>
          </a:p>
        </p:txBody>
      </p:sp>
    </p:spTree>
    <p:extLst>
      <p:ext uri="{BB962C8B-B14F-4D97-AF65-F5344CB8AC3E}">
        <p14:creationId xmlns:p14="http://schemas.microsoft.com/office/powerpoint/2010/main" val="25041995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Patologia acuta, subacuta ma più spesso CRONICA</a:t>
            </a:r>
          </a:p>
          <a:p>
            <a:endParaRPr lang="it-IT" dirty="0"/>
          </a:p>
        </p:txBody>
      </p:sp>
    </p:spTree>
    <p:extLst>
      <p:ext uri="{BB962C8B-B14F-4D97-AF65-F5344CB8AC3E}">
        <p14:creationId xmlns:p14="http://schemas.microsoft.com/office/powerpoint/2010/main" val="287801105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Genesi.thmx</Template>
  <TotalTime>473</TotalTime>
  <Words>2121</Words>
  <Application>Microsoft Office PowerPoint</Application>
  <PresentationFormat>Presentazione su schermo (4:3)</PresentationFormat>
  <Paragraphs>304</Paragraphs>
  <Slides>106</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106</vt:i4>
      </vt:variant>
    </vt:vector>
  </HeadingPairs>
  <TitlesOfParts>
    <vt:vector size="110" baseType="lpstr">
      <vt:lpstr>Calibri</vt:lpstr>
      <vt:lpstr>Calisto MT</vt:lpstr>
      <vt:lpstr>Wingdings</vt:lpstr>
      <vt:lpstr>Genesi</vt:lpstr>
      <vt:lpstr>Clinica Chirurgica II (p.a.)</vt:lpstr>
      <vt:lpstr>Presentazione standard di PowerPoint</vt:lpstr>
      <vt:lpstr>CONCETTI DA RIBADIRE</vt:lpstr>
      <vt:lpstr>SVOLGIMENTO DEL CORSO </vt:lpstr>
      <vt:lpstr>APPARATO RESPIRATORIO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Turbinatopatie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TERAPIA</vt:lpstr>
      <vt:lpstr>Presentazione standard di PowerPoint</vt:lpstr>
      <vt:lpstr>MIGLIORE!!!</vt:lpstr>
      <vt:lpstr>Presentazione standard di PowerPoint</vt:lpstr>
      <vt:lpstr>Presentazione standard di PowerPoint</vt:lpstr>
      <vt:lpstr>Presentazione standard di PowerPoint</vt:lpstr>
      <vt:lpstr>PATOLOGIA DA CORPO ESTRANEO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SINDROME BRACHICEFALICA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ATTENZIONE</vt:lpstr>
      <vt:lpstr>Presentazione standard di PowerPoint</vt:lpstr>
      <vt:lpstr>EMIPLEGIA LARINGEA  (PARALISI LARINGEA)</vt:lpstr>
      <vt:lpstr>Presentazione standard di PowerPoint</vt:lpstr>
      <vt:lpstr>cause</vt:lpstr>
      <vt:lpstr>Presentazione standard di PowerPoint</vt:lpstr>
      <vt:lpstr>Presentazione standard di PowerPoint</vt:lpstr>
      <vt:lpstr>Presentazione standard di PowerPoint</vt:lpstr>
      <vt:lpstr>Presentazione standard di PowerPoint</vt:lpstr>
      <vt:lpstr>DIAGNOSI </vt:lpstr>
      <vt:lpstr>DIAGNOSI </vt:lpstr>
      <vt:lpstr>DIAGNIOSI DIFFERENZIALE </vt:lpstr>
      <vt:lpstr>COLLASSO TRACHEALE </vt:lpstr>
      <vt:lpstr>Presentazione standard di PowerPoint</vt:lpstr>
      <vt:lpstr>ELEMANTI DIAGNOSTICI </vt:lpstr>
      <vt:lpstr>Presentazione standard di PowerPoint</vt:lpstr>
      <vt:lpstr>Presentazione standard di PowerPoint</vt:lpstr>
      <vt:lpstr>Presentazione standard di PowerPoint</vt:lpstr>
      <vt:lpstr>DIAGNOSI </vt:lpstr>
      <vt:lpstr>DIAGNOSI DIFFERENZIALE</vt:lpstr>
      <vt:lpstr>TERAPIA</vt:lpstr>
      <vt:lpstr>Presentazione standard di PowerPoint</vt:lpstr>
      <vt:lpstr>Presentazione standard di PowerPoint</vt:lpstr>
      <vt:lpstr>Presentazione standard di PowerPoint</vt:lpstr>
      <vt:lpstr>VERSAMENTI PLEURICI (PLEURITI)</vt:lpstr>
      <vt:lpstr>Presentazione standard di PowerPoint</vt:lpstr>
      <vt:lpstr>Presentazione standard di PowerPoint</vt:lpstr>
      <vt:lpstr>Presentazione standard di PowerPoint</vt:lpstr>
      <vt:lpstr>CAUSE</vt:lpstr>
      <vt:lpstr>SINTOMI</vt:lpstr>
      <vt:lpstr>DIAGNOSI </vt:lpstr>
      <vt:lpstr>Presentazione standard di PowerPoint</vt:lpstr>
      <vt:lpstr>Presentazione standard di PowerPoint</vt:lpstr>
      <vt:lpstr>SINUSITI</vt:lpstr>
      <vt:lpstr>Presentazione standard di PowerPoint</vt:lpstr>
      <vt:lpstr>Presentazione standard di PowerPoint</vt:lpstr>
      <vt:lpstr>SINUSITI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 Chirurgica II (p.a.)</dc:title>
  <dc:creator>aurelio</dc:creator>
  <cp:lastModifiedBy>Massimo</cp:lastModifiedBy>
  <cp:revision>61</cp:revision>
  <dcterms:created xsi:type="dcterms:W3CDTF">2015-02-22T18:35:43Z</dcterms:created>
  <dcterms:modified xsi:type="dcterms:W3CDTF">2017-11-19T18:06:36Z</dcterms:modified>
</cp:coreProperties>
</file>