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5" r:id="rId11"/>
    <p:sldId id="266" r:id="rId12"/>
    <p:sldId id="267" r:id="rId13"/>
    <p:sldId id="282" r:id="rId14"/>
    <p:sldId id="269" r:id="rId15"/>
    <p:sldId id="270" r:id="rId16"/>
    <p:sldId id="271" r:id="rId17"/>
    <p:sldId id="272" r:id="rId18"/>
    <p:sldId id="273" r:id="rId19"/>
    <p:sldId id="274" r:id="rId20"/>
    <p:sldId id="268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96" r:id="rId32"/>
    <p:sldId id="297" r:id="rId33"/>
    <p:sldId id="298" r:id="rId34"/>
    <p:sldId id="299" r:id="rId35"/>
    <p:sldId id="300" r:id="rId36"/>
    <p:sldId id="301" r:id="rId37"/>
    <p:sldId id="306" r:id="rId38"/>
    <p:sldId id="302" r:id="rId39"/>
    <p:sldId id="303" r:id="rId40"/>
    <p:sldId id="304" r:id="rId41"/>
    <p:sldId id="305" r:id="rId42"/>
    <p:sldId id="307" r:id="rId43"/>
    <p:sldId id="309" r:id="rId44"/>
    <p:sldId id="310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311" r:id="rId54"/>
    <p:sldId id="312" r:id="rId55"/>
    <p:sldId id="315" r:id="rId56"/>
    <p:sldId id="313" r:id="rId57"/>
    <p:sldId id="314" r:id="rId58"/>
    <p:sldId id="316" r:id="rId59"/>
    <p:sldId id="317" r:id="rId60"/>
    <p:sldId id="324" r:id="rId61"/>
    <p:sldId id="325" r:id="rId62"/>
    <p:sldId id="326" r:id="rId63"/>
    <p:sldId id="403" r:id="rId64"/>
    <p:sldId id="405" r:id="rId65"/>
    <p:sldId id="404" r:id="rId66"/>
    <p:sldId id="318" r:id="rId67"/>
    <p:sldId id="319" r:id="rId68"/>
    <p:sldId id="320" r:id="rId69"/>
    <p:sldId id="329" r:id="rId70"/>
    <p:sldId id="321" r:id="rId71"/>
    <p:sldId id="322" r:id="rId72"/>
    <p:sldId id="323" r:id="rId73"/>
    <p:sldId id="327" r:id="rId74"/>
    <p:sldId id="328" r:id="rId75"/>
    <p:sldId id="330" r:id="rId76"/>
    <p:sldId id="331" r:id="rId77"/>
    <p:sldId id="332" r:id="rId78"/>
    <p:sldId id="342" r:id="rId79"/>
    <p:sldId id="343" r:id="rId80"/>
    <p:sldId id="350" r:id="rId81"/>
    <p:sldId id="351" r:id="rId82"/>
    <p:sldId id="334" r:id="rId83"/>
    <p:sldId id="336" r:id="rId84"/>
    <p:sldId id="335" r:id="rId85"/>
    <p:sldId id="344" r:id="rId86"/>
    <p:sldId id="348" r:id="rId87"/>
    <p:sldId id="346" r:id="rId88"/>
    <p:sldId id="349" r:id="rId89"/>
    <p:sldId id="347" r:id="rId90"/>
    <p:sldId id="345" r:id="rId91"/>
    <p:sldId id="352" r:id="rId92"/>
    <p:sldId id="353" r:id="rId93"/>
    <p:sldId id="356" r:id="rId94"/>
    <p:sldId id="357" r:id="rId95"/>
    <p:sldId id="339" r:id="rId96"/>
    <p:sldId id="341" r:id="rId97"/>
    <p:sldId id="359" r:id="rId98"/>
    <p:sldId id="358" r:id="rId99"/>
    <p:sldId id="362" r:id="rId100"/>
    <p:sldId id="363" r:id="rId101"/>
    <p:sldId id="365" r:id="rId102"/>
    <p:sldId id="368" r:id="rId103"/>
    <p:sldId id="406" r:id="rId104"/>
    <p:sldId id="408" r:id="rId105"/>
    <p:sldId id="407" r:id="rId106"/>
    <p:sldId id="409" r:id="rId107"/>
    <p:sldId id="410" r:id="rId108"/>
    <p:sldId id="411" r:id="rId109"/>
    <p:sldId id="412" r:id="rId110"/>
    <p:sldId id="415" r:id="rId111"/>
    <p:sldId id="369" r:id="rId112"/>
    <p:sldId id="370" r:id="rId113"/>
    <p:sldId id="413" r:id="rId114"/>
    <p:sldId id="414" r:id="rId115"/>
    <p:sldId id="416" r:id="rId116"/>
    <p:sldId id="371" r:id="rId117"/>
    <p:sldId id="417" r:id="rId118"/>
    <p:sldId id="374" r:id="rId119"/>
    <p:sldId id="375" r:id="rId120"/>
    <p:sldId id="376" r:id="rId121"/>
    <p:sldId id="377" r:id="rId122"/>
    <p:sldId id="378" r:id="rId123"/>
    <p:sldId id="418" r:id="rId124"/>
    <p:sldId id="379" r:id="rId125"/>
    <p:sldId id="380" r:id="rId126"/>
    <p:sldId id="381" r:id="rId127"/>
    <p:sldId id="382" r:id="rId128"/>
    <p:sldId id="420" r:id="rId129"/>
    <p:sldId id="421" r:id="rId130"/>
    <p:sldId id="419" r:id="rId131"/>
    <p:sldId id="422" r:id="rId132"/>
    <p:sldId id="423" r:id="rId133"/>
    <p:sldId id="424" r:id="rId134"/>
    <p:sldId id="425" r:id="rId135"/>
    <p:sldId id="426" r:id="rId136"/>
    <p:sldId id="427" r:id="rId137"/>
    <p:sldId id="428" r:id="rId138"/>
    <p:sldId id="429" r:id="rId139"/>
    <p:sldId id="430" r:id="rId140"/>
    <p:sldId id="431" r:id="rId141"/>
    <p:sldId id="384" r:id="rId142"/>
    <p:sldId id="391" r:id="rId143"/>
    <p:sldId id="383" r:id="rId144"/>
    <p:sldId id="366" r:id="rId145"/>
    <p:sldId id="385" r:id="rId146"/>
    <p:sldId id="386" r:id="rId147"/>
    <p:sldId id="387" r:id="rId148"/>
    <p:sldId id="388" r:id="rId149"/>
    <p:sldId id="364" r:id="rId150"/>
    <p:sldId id="389" r:id="rId151"/>
    <p:sldId id="390" r:id="rId152"/>
    <p:sldId id="393" r:id="rId153"/>
    <p:sldId id="392" r:id="rId154"/>
    <p:sldId id="394" r:id="rId155"/>
    <p:sldId id="396" r:id="rId156"/>
    <p:sldId id="398" r:id="rId157"/>
    <p:sldId id="399" r:id="rId158"/>
    <p:sldId id="400" r:id="rId159"/>
    <p:sldId id="401" r:id="rId160"/>
    <p:sldId id="402" r:id="rId161"/>
    <p:sldId id="397" r:id="rId162"/>
    <p:sldId id="395" r:id="rId1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-personaltrainer.it/traumatologia-ortopedia/fratture-stress.html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dirty="0" smtClean="0"/>
              <a:t>APPARATO LOCOMOTORE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solidFill>
                  <a:srgbClr val="595959"/>
                </a:solidFill>
                <a:hlinkClick r:id="rId2"/>
              </a:rPr>
              <a:t>Le fratture </a:t>
            </a:r>
            <a:r>
              <a:rPr lang="it-IT" b="1" dirty="0">
                <a:solidFill>
                  <a:srgbClr val="595959"/>
                </a:solidFill>
                <a:hlinkClick r:id="rId2"/>
              </a:rPr>
              <a:t>da stress o da sovraccarico funzionale determinate dalla ripetizione di continue sollecitazioni </a:t>
            </a:r>
            <a:r>
              <a:rPr lang="it-IT" b="1" dirty="0" smtClean="0">
                <a:solidFill>
                  <a:srgbClr val="595959"/>
                </a:solidFill>
                <a:hlinkClick r:id="rId2"/>
              </a:rPr>
              <a:t>sull'osso. Esempio nel cavallo la matattia metacarpale dorsale (mal di stinchi) </a:t>
            </a:r>
            <a:endParaRPr lang="it-IT" b="1" dirty="0">
              <a:solidFill>
                <a:srgbClr val="595959"/>
              </a:solidFill>
              <a:hlinkClick r:id="rId2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9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it-IT" dirty="0" smtClean="0"/>
              <a:t>E’ caratterizzata da </a:t>
            </a:r>
            <a:r>
              <a:rPr lang="it-IT" dirty="0" smtClean="0">
                <a:solidFill>
                  <a:srgbClr val="FF0000"/>
                </a:solidFill>
              </a:rPr>
              <a:t>ALTERZIONI MORFOLOGICHE DELLA TESTA FEMORALE E DELL’ACETABOLO.</a:t>
            </a:r>
          </a:p>
          <a:p>
            <a:pPr>
              <a:buFont typeface="Wingdings" charset="2"/>
              <a:buChar char="q"/>
            </a:pPr>
            <a:r>
              <a:rPr lang="it-IT" dirty="0" smtClean="0">
                <a:solidFill>
                  <a:srgbClr val="000000"/>
                </a:solidFill>
              </a:rPr>
              <a:t>L’articolazione dell’anca è una enartrosi (articolazione a noce) e sia la testa che l’</a:t>
            </a:r>
            <a:r>
              <a:rPr lang="it-IT" dirty="0" err="1" smtClean="0">
                <a:solidFill>
                  <a:srgbClr val="000000"/>
                </a:solidFill>
              </a:rPr>
              <a:t>aceabolo</a:t>
            </a:r>
            <a:r>
              <a:rPr lang="it-IT" dirty="0" smtClean="0">
                <a:solidFill>
                  <a:srgbClr val="000000"/>
                </a:solidFill>
              </a:rPr>
              <a:t> dovrebbero essere perfettamente sferiche.</a:t>
            </a:r>
          </a:p>
          <a:p>
            <a:pPr>
              <a:buFont typeface="Wingdings" charset="2"/>
              <a:buChar char="q"/>
            </a:pPr>
            <a:r>
              <a:rPr lang="it-IT" dirty="0" smtClean="0">
                <a:solidFill>
                  <a:srgbClr val="000000"/>
                </a:solidFill>
              </a:rPr>
              <a:t>In sostanza si ha </a:t>
            </a:r>
            <a:r>
              <a:rPr lang="it-IT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 MINOR GRADO DI “COPERTURA” DELL’ACETABOLO SULLA TESTA</a:t>
            </a:r>
            <a:endParaRPr lang="it-IT" b="1" i="1" dirty="0" smtClean="0">
              <a:solidFill>
                <a:srgbClr val="00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2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31595" b="31595"/>
          <a:stretch>
            <a:fillRect/>
          </a:stretch>
        </p:blipFill>
        <p:spPr>
          <a:xfrm>
            <a:off x="2331842" y="2663329"/>
            <a:ext cx="3601767" cy="193513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2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descritta </a:t>
            </a:r>
            <a:r>
              <a:rPr lang="it-IT" dirty="0"/>
              <a:t>per la prima volta </a:t>
            </a:r>
            <a:r>
              <a:rPr lang="it-IT" dirty="0" smtClean="0"/>
              <a:t>nel </a:t>
            </a:r>
            <a:r>
              <a:rPr lang="it-IT" dirty="0"/>
              <a:t>1935, da </a:t>
            </a:r>
            <a:r>
              <a:rPr lang="it-IT" dirty="0" err="1"/>
              <a:t>Schenelle</a:t>
            </a:r>
            <a:r>
              <a:rPr lang="it-IT" dirty="0"/>
              <a:t> </a:t>
            </a:r>
            <a:r>
              <a:rPr lang="it-IT" dirty="0" smtClean="0"/>
              <a:t>: “</a:t>
            </a:r>
            <a:r>
              <a:rPr lang="it-IT" i="1" dirty="0" smtClean="0"/>
              <a:t>turba </a:t>
            </a:r>
            <a:r>
              <a:rPr lang="it-IT" i="1" dirty="0"/>
              <a:t>dello sviluppo che causa un’insufficiente stabilità </a:t>
            </a:r>
            <a:r>
              <a:rPr lang="it-IT" i="1" dirty="0" smtClean="0"/>
              <a:t>dell’articolazione”</a:t>
            </a:r>
            <a:r>
              <a:rPr lang="it-IT" dirty="0" smtClean="0"/>
              <a:t>. </a:t>
            </a:r>
          </a:p>
          <a:p>
            <a:r>
              <a:rPr lang="it-IT" dirty="0"/>
              <a:t>R</a:t>
            </a:r>
            <a:r>
              <a:rPr lang="it-IT" dirty="0" smtClean="0"/>
              <a:t>iscontrabile </a:t>
            </a:r>
            <a:r>
              <a:rPr lang="it-IT" dirty="0"/>
              <a:t>in tutte le razze canine, ma </a:t>
            </a:r>
            <a:r>
              <a:rPr lang="it-IT" dirty="0" smtClean="0"/>
              <a:t>prevalente </a:t>
            </a:r>
            <a:r>
              <a:rPr lang="it-IT" dirty="0"/>
              <a:t>in quelle di taglia grande e di taglia media; fra </a:t>
            </a:r>
            <a:r>
              <a:rPr lang="it-IT" dirty="0" smtClean="0"/>
              <a:t>le </a:t>
            </a:r>
            <a:r>
              <a:rPr lang="it-IT" dirty="0"/>
              <a:t>più </a:t>
            </a:r>
            <a:r>
              <a:rPr lang="it-IT" dirty="0" smtClean="0"/>
              <a:t>colpite: </a:t>
            </a:r>
            <a:r>
              <a:rPr lang="it-IT" dirty="0" err="1" smtClean="0"/>
              <a:t>p.ted</a:t>
            </a:r>
            <a:r>
              <a:rPr lang="it-IT" dirty="0" smtClean="0"/>
              <a:t>, boxer rottweiler.</a:t>
            </a:r>
          </a:p>
          <a:p>
            <a:r>
              <a:rPr lang="it-IT" dirty="0" smtClean="0"/>
              <a:t>L’elemento più importante è che può causare lussazione ma soprattutto  </a:t>
            </a:r>
            <a:r>
              <a:rPr lang="it-IT" b="1" i="1" dirty="0" smtClean="0">
                <a:solidFill>
                  <a:srgbClr val="FF0000"/>
                </a:solidFill>
              </a:rPr>
              <a:t>OSTEOARTRITE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2633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diagnosi precoce è molto importante </a:t>
            </a:r>
          </a:p>
          <a:p>
            <a:r>
              <a:rPr lang="it-IT" dirty="0" smtClean="0"/>
              <a:t>La diagnosi può essere formulata a tre mesi e mezzo ( quando c’è sublussazione o lussa	zione anche prima).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Patologia multifattoriale</a:t>
            </a:r>
          </a:p>
          <a:p>
            <a:pPr>
              <a:buFont typeface="Wingdings" charset="2"/>
              <a:buChar char="ü"/>
            </a:pPr>
            <a:r>
              <a:rPr lang="it-IT" dirty="0" smtClean="0">
                <a:solidFill>
                  <a:srgbClr val="000000"/>
                </a:solidFill>
              </a:rPr>
              <a:t>Fattori genetici: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000000"/>
                </a:solidFill>
              </a:rPr>
              <a:t>	</a:t>
            </a:r>
            <a:r>
              <a:rPr lang="it-IT" sz="1600" dirty="0" smtClean="0">
                <a:solidFill>
                  <a:srgbClr val="000000"/>
                </a:solidFill>
              </a:rPr>
              <a:t>Sindrome di tipo poligenico; esistono </a:t>
            </a:r>
            <a:r>
              <a:rPr lang="it-IT" sz="1600" u="sng" dirty="0" smtClean="0">
                <a:solidFill>
                  <a:srgbClr val="000000"/>
                </a:solidFill>
              </a:rPr>
              <a:t>PORTATORI SANI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000000"/>
                </a:solidFill>
              </a:rPr>
              <a:t>	Espressione variabile. Per essere certi bisogna verificare la genealogia 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000000"/>
                </a:solidFill>
              </a:rPr>
              <a:t>	</a:t>
            </a:r>
            <a:endParaRPr lang="it-IT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ü"/>
            </a:pPr>
            <a:endParaRPr lang="it-IT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1600" u="sng" dirty="0" smtClean="0">
              <a:solidFill>
                <a:srgbClr val="00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8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it-IT" dirty="0">
                <a:solidFill>
                  <a:srgbClr val="000000"/>
                </a:solidFill>
              </a:rPr>
              <a:t>Fattori </a:t>
            </a:r>
            <a:r>
              <a:rPr lang="it-IT" dirty="0" smtClean="0">
                <a:solidFill>
                  <a:srgbClr val="000000"/>
                </a:solidFill>
              </a:rPr>
              <a:t>ambientali: </a:t>
            </a:r>
            <a:r>
              <a:rPr lang="it-IT" sz="1600" dirty="0" smtClean="0">
                <a:solidFill>
                  <a:srgbClr val="FF6600"/>
                </a:solidFill>
              </a:rPr>
              <a:t>alimentazione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FF6600"/>
                </a:solidFill>
              </a:rPr>
              <a:t>	</a:t>
            </a:r>
            <a:r>
              <a:rPr lang="it-IT" sz="1600" dirty="0" smtClean="0">
                <a:solidFill>
                  <a:srgbClr val="FF6600"/>
                </a:solidFill>
              </a:rPr>
              <a:t>		   </a:t>
            </a:r>
            <a:r>
              <a:rPr lang="it-IT" dirty="0" smtClean="0">
                <a:solidFill>
                  <a:srgbClr val="FF6600"/>
                </a:solidFill>
              </a:rPr>
              <a:t> </a:t>
            </a:r>
            <a:r>
              <a:rPr lang="it-IT" sz="1600" dirty="0" smtClean="0">
                <a:solidFill>
                  <a:srgbClr val="FF6600"/>
                </a:solidFill>
              </a:rPr>
              <a:t>esercizio fisico (difficile da valutare) </a:t>
            </a:r>
          </a:p>
          <a:p>
            <a:pPr marL="0" indent="0">
              <a:buNone/>
            </a:pPr>
            <a:endParaRPr lang="it-IT" sz="16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FF6600"/>
                </a:solidFill>
              </a:rPr>
              <a:t>	</a:t>
            </a:r>
            <a:r>
              <a:rPr lang="it-IT" sz="1600" dirty="0" smtClean="0">
                <a:solidFill>
                  <a:srgbClr val="FF6600"/>
                </a:solidFill>
              </a:rPr>
              <a:t>		     </a:t>
            </a:r>
            <a:r>
              <a:rPr lang="it-IT" sz="1600" dirty="0" err="1" smtClean="0">
                <a:solidFill>
                  <a:srgbClr val="FF6600"/>
                </a:solidFill>
              </a:rPr>
              <a:t>fattri</a:t>
            </a:r>
            <a:r>
              <a:rPr lang="it-IT" sz="1600" dirty="0" smtClean="0">
                <a:solidFill>
                  <a:srgbClr val="FF6600"/>
                </a:solidFill>
              </a:rPr>
              <a:t> ormonali </a:t>
            </a:r>
          </a:p>
          <a:p>
            <a:pPr marL="0" indent="0">
              <a:buNone/>
            </a:pPr>
            <a:endParaRPr lang="it-IT" sz="16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it-IT" sz="1600" i="1" dirty="0" smtClean="0">
                <a:solidFill>
                  <a:schemeClr val="tx1"/>
                </a:solidFill>
              </a:rPr>
              <a:t> Nell’uomo vengono considerati altri fattori, tra cui posizione del feto in </a:t>
            </a:r>
            <a:r>
              <a:rPr lang="it-IT" sz="1600" i="1" dirty="0" err="1" smtClean="0">
                <a:solidFill>
                  <a:schemeClr val="tx1"/>
                </a:solidFill>
              </a:rPr>
              <a:t>utero,relaxina</a:t>
            </a:r>
            <a:r>
              <a:rPr lang="it-IT" sz="1600" i="1" dirty="0" smtClean="0">
                <a:solidFill>
                  <a:schemeClr val="tx1"/>
                </a:solidFill>
              </a:rPr>
              <a:t> (&gt; incidenza nelle femmine),  peso del soggetto, </a:t>
            </a:r>
            <a:r>
              <a:rPr lang="it-IT" sz="1600" i="1" dirty="0" err="1" smtClean="0">
                <a:solidFill>
                  <a:schemeClr val="tx1"/>
                </a:solidFill>
              </a:rPr>
              <a:t>idramnios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ecc</a:t>
            </a:r>
            <a:r>
              <a:rPr lang="it-IT" sz="1600" i="1" dirty="0" smtClean="0">
                <a:solidFill>
                  <a:schemeClr val="tx1"/>
                </a:solidFill>
              </a:rPr>
              <a:t>, non </a:t>
            </a:r>
            <a:r>
              <a:rPr lang="it-IT" sz="1600" i="1" dirty="0" err="1" smtClean="0">
                <a:solidFill>
                  <a:schemeClr val="tx1"/>
                </a:solidFill>
              </a:rPr>
              <a:t>descitti</a:t>
            </a:r>
            <a:r>
              <a:rPr lang="it-IT" sz="1600" i="1" dirty="0" smtClean="0">
                <a:solidFill>
                  <a:schemeClr val="tx1"/>
                </a:solidFill>
              </a:rPr>
              <a:t> nel cane.</a:t>
            </a:r>
          </a:p>
          <a:p>
            <a:pPr marL="0" indent="0">
              <a:buNone/>
            </a:pPr>
            <a:endParaRPr lang="it-IT" sz="1600" i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 smtClean="0">
                <a:solidFill>
                  <a:schemeClr val="tx1"/>
                </a:solidFill>
              </a:rPr>
              <a:t>Fattori meccanici 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dirty="0" smtClean="0">
                <a:solidFill>
                  <a:schemeClr val="tx1"/>
                </a:solidFill>
              </a:rPr>
              <a:t>		</a:t>
            </a:r>
            <a:r>
              <a:rPr lang="it-IT" sz="1600" dirty="0" smtClean="0">
                <a:solidFill>
                  <a:srgbClr val="FF6600"/>
                </a:solidFill>
              </a:rPr>
              <a:t>macro e microtraumi 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1600" i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ü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7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Senza tito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85217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IN SOSTANZA VI SONO :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²"/>
            </a:pPr>
            <a:r>
              <a:rPr lang="it-IT" dirty="0" smtClean="0">
                <a:solidFill>
                  <a:srgbClr val="000000"/>
                </a:solidFill>
              </a:rPr>
              <a:t>Alterazioni della testa femorale.</a:t>
            </a:r>
          </a:p>
          <a:p>
            <a:pPr marL="0" indent="0">
              <a:buNone/>
            </a:pPr>
            <a:r>
              <a:rPr lang="it-IT" sz="1600" dirty="0" err="1" smtClean="0">
                <a:solidFill>
                  <a:srgbClr val="FF6600"/>
                </a:solidFill>
              </a:rPr>
              <a:t>Appiatimento</a:t>
            </a:r>
            <a:r>
              <a:rPr lang="it-IT" sz="1600" dirty="0" smtClean="0">
                <a:solidFill>
                  <a:srgbClr val="FF6600"/>
                </a:solidFill>
              </a:rPr>
              <a:t> della testa che è meno profonda, minor </a:t>
            </a:r>
            <a:r>
              <a:rPr lang="it-IT" sz="1600" dirty="0" err="1" smtClean="0">
                <a:solidFill>
                  <a:srgbClr val="FF6600"/>
                </a:solidFill>
              </a:rPr>
              <a:t>rilevatezza</a:t>
            </a:r>
            <a:r>
              <a:rPr lang="it-IT" sz="1600" dirty="0" smtClean="0">
                <a:solidFill>
                  <a:srgbClr val="FF6600"/>
                </a:solidFill>
              </a:rPr>
              <a:t> del ciglio che è meno “coprente”, eventuali alterazioni OA</a:t>
            </a:r>
          </a:p>
          <a:p>
            <a:pPr>
              <a:buFont typeface="Wingdings" charset="2"/>
              <a:buChar char="²"/>
            </a:pPr>
            <a:r>
              <a:rPr lang="it-IT" dirty="0" smtClean="0">
                <a:solidFill>
                  <a:srgbClr val="000000"/>
                </a:solidFill>
              </a:rPr>
              <a:t>Alterazioni dell’acetabolo </a:t>
            </a:r>
          </a:p>
          <a:p>
            <a:pPr marL="0" indent="0">
              <a:buNone/>
            </a:pPr>
            <a:r>
              <a:rPr lang="it-IT" sz="1600" dirty="0" smtClean="0">
                <a:solidFill>
                  <a:srgbClr val="FF6600"/>
                </a:solidFill>
              </a:rPr>
              <a:t>Acetabolo meno concavo, appiattito, irregolare. Eventuali alterazioni OA (osteofiti) </a:t>
            </a:r>
          </a:p>
          <a:p>
            <a:pPr>
              <a:buFont typeface="Wingdings" charset="2"/>
              <a:buChar char="²"/>
            </a:pPr>
            <a:r>
              <a:rPr lang="it-IT" dirty="0" smtClean="0">
                <a:solidFill>
                  <a:srgbClr val="000000"/>
                </a:solidFill>
              </a:rPr>
              <a:t>Alterazioni dei tessuti molli</a:t>
            </a:r>
          </a:p>
          <a:p>
            <a:pPr marL="0" indent="0">
              <a:buNone/>
            </a:pPr>
            <a:r>
              <a:rPr lang="it-IT" sz="1900" dirty="0" smtClean="0">
                <a:solidFill>
                  <a:srgbClr val="FF6600"/>
                </a:solidFill>
              </a:rPr>
              <a:t>Contrattura mm. pettineo, allungamento/rottura </a:t>
            </a:r>
            <a:r>
              <a:rPr lang="it-IT" sz="1900" dirty="0" err="1" smtClean="0">
                <a:solidFill>
                  <a:srgbClr val="FF6600"/>
                </a:solidFill>
              </a:rPr>
              <a:t>leg</a:t>
            </a:r>
            <a:r>
              <a:rPr lang="it-IT" sz="1900" dirty="0" smtClean="0">
                <a:solidFill>
                  <a:srgbClr val="FF6600"/>
                </a:solidFill>
              </a:rPr>
              <a:t>. rotondo, lassità/lacerazioni capsulari </a:t>
            </a:r>
          </a:p>
          <a:p>
            <a:pPr>
              <a:buFont typeface="Wingdings" charset="2"/>
              <a:buChar char="²"/>
            </a:pPr>
            <a:r>
              <a:rPr lang="it-IT" dirty="0">
                <a:solidFill>
                  <a:srgbClr val="000000"/>
                </a:solidFill>
              </a:rPr>
              <a:t>I</a:t>
            </a:r>
            <a:r>
              <a:rPr lang="it-IT" dirty="0" smtClean="0">
                <a:solidFill>
                  <a:srgbClr val="000000"/>
                </a:solidFill>
              </a:rPr>
              <a:t>ncongruenza articolare</a:t>
            </a:r>
          </a:p>
          <a:p>
            <a:pPr marL="0" indent="0">
              <a:buNone/>
            </a:pPr>
            <a:r>
              <a:rPr lang="it-IT" sz="1700" dirty="0" smtClean="0">
                <a:solidFill>
                  <a:srgbClr val="FF6600"/>
                </a:solidFill>
              </a:rPr>
              <a:t>Può portare a sublussazione/lussazione dell’anca e  OA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DISPLASIA 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60" y="4991100"/>
            <a:ext cx="2102439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0000"/>
                </a:solidFill>
              </a:rPr>
              <a:t>Alterazioni della testa femorale.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 descr="DISPLASIA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743200"/>
            <a:ext cx="2705100" cy="2743200"/>
          </a:xfrm>
          <a:prstGeom prst="rect">
            <a:avLst/>
          </a:prstGeom>
        </p:spPr>
      </p:pic>
      <p:sp>
        <p:nvSpPr>
          <p:cNvPr id="7" name="Freccia sinistra 6"/>
          <p:cNvSpPr/>
          <p:nvPr/>
        </p:nvSpPr>
        <p:spPr>
          <a:xfrm rot="19490478">
            <a:off x="4745644" y="3489202"/>
            <a:ext cx="485106" cy="10148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3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ISPLASIA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>
          <a:xfrm>
            <a:off x="688489" y="2032000"/>
            <a:ext cx="3525991" cy="17653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0000"/>
                </a:solidFill>
              </a:rPr>
              <a:t>Alterazioni dell’acetabolo </a:t>
            </a:r>
            <a:br>
              <a:rPr lang="it-IT" sz="3200" dirty="0">
                <a:solidFill>
                  <a:srgbClr val="000000"/>
                </a:solidFill>
              </a:rPr>
            </a:br>
            <a:endParaRPr lang="it-IT" sz="3200" dirty="0"/>
          </a:p>
        </p:txBody>
      </p:sp>
      <p:pic>
        <p:nvPicPr>
          <p:cNvPr id="5" name="Immagine 4" descr="DISPLASIA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797300"/>
            <a:ext cx="3289300" cy="2463800"/>
          </a:xfrm>
          <a:prstGeom prst="rect">
            <a:avLst/>
          </a:prstGeom>
        </p:spPr>
      </p:pic>
      <p:sp>
        <p:nvSpPr>
          <p:cNvPr id="6" name="Freccia sinistra 5"/>
          <p:cNvSpPr/>
          <p:nvPr/>
        </p:nvSpPr>
        <p:spPr>
          <a:xfrm rot="20029438">
            <a:off x="3590203" y="2372814"/>
            <a:ext cx="595709" cy="12633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/>
          <p:cNvSpPr/>
          <p:nvPr/>
        </p:nvSpPr>
        <p:spPr>
          <a:xfrm rot="19311198">
            <a:off x="5230990" y="4805451"/>
            <a:ext cx="491026" cy="6481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5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ISPLASIA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1" b="19421"/>
          <a:stretch>
            <a:fillRect/>
          </a:stretch>
        </p:blipFill>
        <p:spPr>
          <a:xfrm>
            <a:off x="2646845" y="2857500"/>
            <a:ext cx="3865271" cy="193516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000000"/>
                </a:solidFill>
              </a:rPr>
              <a:t/>
            </a:r>
            <a:br>
              <a:rPr lang="it-IT" sz="3200" dirty="0" smtClean="0">
                <a:solidFill>
                  <a:srgbClr val="000000"/>
                </a:solidFill>
              </a:rPr>
            </a:br>
            <a:r>
              <a:rPr lang="it-IT" sz="3200" dirty="0" smtClean="0">
                <a:solidFill>
                  <a:srgbClr val="000000"/>
                </a:solidFill>
              </a:rPr>
              <a:t>Incongruenza </a:t>
            </a:r>
            <a:r>
              <a:rPr lang="it-IT" sz="3200" dirty="0">
                <a:solidFill>
                  <a:srgbClr val="000000"/>
                </a:solidFill>
              </a:rPr>
              <a:t>articolare</a:t>
            </a:r>
            <a:r>
              <a:rPr lang="it-IT" dirty="0">
                <a:solidFill>
                  <a:srgbClr val="000000"/>
                </a:solidFill>
              </a:rPr>
              <a:t/>
            </a:r>
            <a:br>
              <a:rPr lang="it-IT" dirty="0">
                <a:solidFill>
                  <a:srgbClr val="000000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02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rial Black"/>
                <a:cs typeface="Arial Black"/>
              </a:rPr>
              <a:t>Riconosciamo ancora frattura da avulsione legate a contrazioni muscolari violente e subitanee. (tuberosità calcaneale nel Levriere</a:t>
            </a:r>
            <a:endParaRPr lang="it-IT" dirty="0">
              <a:latin typeface="Arial Black"/>
              <a:cs typeface="Arial Black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2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/>
              <a:t>Si basa sui: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it-IT" i="1" dirty="0" smtClean="0"/>
              <a:t>Sintomi Clinici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it-IT" i="1" dirty="0" smtClean="0"/>
              <a:t>Test Clinici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it-IT" i="1" dirty="0" smtClean="0"/>
              <a:t>Diagnostica per immagini  </a:t>
            </a:r>
            <a:endParaRPr lang="it-IT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3296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ZOPPIA Inizialmente zoppia a freddo che migliora con con l’esercizio</a:t>
            </a:r>
          </a:p>
          <a:p>
            <a:r>
              <a:rPr lang="it-IT" dirty="0" smtClean="0"/>
              <a:t>Peggioramento della zoppia.  Andatura impacciata e macchinosa. Andatura “da coniglio”</a:t>
            </a:r>
          </a:p>
          <a:p>
            <a:r>
              <a:rPr lang="it-IT" dirty="0" err="1" smtClean="0"/>
              <a:t>Ipomiotrofia</a:t>
            </a:r>
            <a:r>
              <a:rPr lang="it-IT" dirty="0" smtClean="0"/>
              <a:t> mm. Dell’anca e della groppa</a:t>
            </a:r>
          </a:p>
          <a:p>
            <a:r>
              <a:rPr lang="it-IT" dirty="0" smtClean="0"/>
              <a:t>Possibile contrattura del m. pettineo </a:t>
            </a:r>
          </a:p>
          <a:p>
            <a:r>
              <a:rPr lang="it-IT" dirty="0" smtClean="0"/>
              <a:t>Possibile dolorabilità alla palpazione e al MOVIMENTO PASSIVO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79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i="1" dirty="0"/>
              <a:t>P</a:t>
            </a:r>
            <a:r>
              <a:rPr lang="it-IT" i="1" dirty="0" smtClean="0"/>
              <a:t>rova </a:t>
            </a:r>
            <a:r>
              <a:rPr lang="it-IT" i="1" dirty="0"/>
              <a:t>di sollevamento sui </a:t>
            </a:r>
            <a:r>
              <a:rPr lang="it-IT" i="1" dirty="0" smtClean="0"/>
              <a:t>posteriori             DOLORE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CLINICI </a:t>
            </a:r>
            <a:endParaRPr lang="it-IT" dirty="0"/>
          </a:p>
        </p:txBody>
      </p:sp>
      <p:sp>
        <p:nvSpPr>
          <p:cNvPr id="5" name="Freccia destra 4"/>
          <p:cNvSpPr/>
          <p:nvPr/>
        </p:nvSpPr>
        <p:spPr>
          <a:xfrm>
            <a:off x="5802238" y="2452512"/>
            <a:ext cx="595241" cy="1532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DSC_4104copia_thumb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52" y="2832100"/>
            <a:ext cx="1973298" cy="3860800"/>
          </a:xfrm>
          <a:prstGeom prst="rect">
            <a:avLst/>
          </a:prstGeom>
        </p:spPr>
      </p:pic>
      <p:sp>
        <p:nvSpPr>
          <p:cNvPr id="6" name="Freccia sinistra 5"/>
          <p:cNvSpPr/>
          <p:nvPr/>
        </p:nvSpPr>
        <p:spPr>
          <a:xfrm rot="18307970">
            <a:off x="3134092" y="4747288"/>
            <a:ext cx="609717" cy="49616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2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Prove  a paziente sveglio (</a:t>
            </a:r>
            <a:r>
              <a:rPr lang="it-IT" i="1" dirty="0"/>
              <a:t>test di abduzione e rotazione esterna</a:t>
            </a:r>
            <a:r>
              <a:rPr lang="it-IT" dirty="0"/>
              <a:t>, il </a:t>
            </a:r>
            <a:r>
              <a:rPr lang="it-IT" i="1" dirty="0"/>
              <a:t>test di estensione dell’anca</a:t>
            </a:r>
            <a:r>
              <a:rPr lang="it-IT" dirty="0"/>
              <a:t>, il </a:t>
            </a:r>
            <a:r>
              <a:rPr lang="it-IT" i="1" dirty="0"/>
              <a:t>test di sublussazione dell’anca</a:t>
            </a:r>
            <a:r>
              <a:rPr lang="it-IT" dirty="0"/>
              <a:t> e il </a:t>
            </a:r>
            <a:r>
              <a:rPr lang="it-IT" i="1" dirty="0"/>
              <a:t>test del muscolo ileo-psoas</a:t>
            </a:r>
            <a:r>
              <a:rPr lang="it-IT" dirty="0"/>
              <a:t>;) che test con il paziente sedato. </a:t>
            </a:r>
          </a:p>
          <a:p>
            <a:r>
              <a:rPr lang="it-IT" dirty="0"/>
              <a:t>Prove in anestesia  (</a:t>
            </a:r>
            <a:r>
              <a:rPr lang="it-IT" i="1" dirty="0"/>
              <a:t>test di Ortolani</a:t>
            </a:r>
            <a:r>
              <a:rPr lang="it-IT" dirty="0"/>
              <a:t>, quello di </a:t>
            </a:r>
            <a:r>
              <a:rPr lang="it-IT" i="1" dirty="0"/>
              <a:t>Barlow</a:t>
            </a:r>
            <a:r>
              <a:rPr lang="it-IT" dirty="0"/>
              <a:t>, quello di </a:t>
            </a:r>
            <a:r>
              <a:rPr lang="it-IT" i="1" dirty="0" err="1"/>
              <a:t>Bardens</a:t>
            </a:r>
            <a:r>
              <a:rPr lang="it-IT" dirty="0"/>
              <a:t> e il </a:t>
            </a:r>
            <a:r>
              <a:rPr lang="it-IT" i="1" dirty="0"/>
              <a:t>test di compressione assiale dell’anca</a:t>
            </a:r>
            <a:r>
              <a:rPr lang="it-IT" dirty="0"/>
              <a:t>.)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0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test di Ortolani</a:t>
            </a:r>
            <a:endParaRPr lang="it-IT" dirty="0"/>
          </a:p>
        </p:txBody>
      </p:sp>
      <p:pic>
        <p:nvPicPr>
          <p:cNvPr id="6" name="Segnaposto contenuto 5" descr="displa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11051"/>
          <a:stretch>
            <a:fillRect/>
          </a:stretch>
        </p:blipFill>
        <p:spPr>
          <a:xfrm>
            <a:off x="781518" y="1955800"/>
            <a:ext cx="3357934" cy="1681162"/>
          </a:xfrm>
        </p:spPr>
      </p:pic>
      <p:pic>
        <p:nvPicPr>
          <p:cNvPr id="8" name="Immagine 7" descr="displa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18" y="2197100"/>
            <a:ext cx="1491782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 i="1" dirty="0"/>
              <a:t>Esecuzione del test: il cucciolo viene addormentato e posizionato sulla schiena le zampe posteriori vengono esaminate una alla volta. Si solleva l’arto a ginocchio flesso fino ad avere il femore verticale quindi partendo da una posizione con l’arto chiuso si esercita una pressione come indicato dalla freccia. Il test viene giudicato positivo quando è possibile percepire la fuoriuscita della testa dall’acetabolo.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di </a:t>
            </a:r>
            <a:r>
              <a:rPr lang="it-IT" i="1" dirty="0"/>
              <a:t>Barlow</a:t>
            </a:r>
            <a:endParaRPr lang="it-IT" dirty="0"/>
          </a:p>
        </p:txBody>
      </p:sp>
      <p:pic>
        <p:nvPicPr>
          <p:cNvPr id="4" name="Immagine 3" descr="displa 2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543300"/>
            <a:ext cx="3390900" cy="2400300"/>
          </a:xfrm>
          <a:prstGeom prst="rect">
            <a:avLst/>
          </a:prstGeom>
        </p:spPr>
      </p:pic>
      <p:pic>
        <p:nvPicPr>
          <p:cNvPr id="5" name="Immagine 4" descr="clip_image002[4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57" y="3543300"/>
            <a:ext cx="28623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210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Diversi metodi. Il più noto e importante è l’angolo di </a:t>
            </a:r>
            <a:r>
              <a:rPr lang="it-IT" dirty="0" err="1" smtClean="0"/>
              <a:t>Norberg</a:t>
            </a:r>
            <a:r>
              <a:rPr lang="it-IT" dirty="0" smtClean="0"/>
              <a:t> (meglio di </a:t>
            </a:r>
            <a:r>
              <a:rPr lang="it-IT" dirty="0" err="1" smtClean="0"/>
              <a:t>Norberg-Olsson</a:t>
            </a:r>
            <a:r>
              <a:rPr lang="it-IT" dirty="0" smtClean="0"/>
              <a:t>).</a:t>
            </a:r>
          </a:p>
          <a:p>
            <a:r>
              <a:rPr lang="it-IT" dirty="0" smtClean="0"/>
              <a:t>Importante perché  è</a:t>
            </a:r>
            <a:r>
              <a:rPr lang="it-IT" dirty="0"/>
              <a:t> necessario per una diagnosi </a:t>
            </a:r>
            <a:r>
              <a:rPr lang="it-IT" dirty="0" smtClean="0"/>
              <a:t>negativa.</a:t>
            </a:r>
          </a:p>
          <a:p>
            <a:r>
              <a:rPr lang="it-IT" dirty="0" smtClean="0"/>
              <a:t>E’ opportuno compierlo ad accrescimento ultimato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DIAGNOSI RADIOLOGICA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007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lastrar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61"/>
          <a:stretch>
            <a:fillRect/>
          </a:stretch>
        </p:blipFill>
        <p:spPr>
          <a:xfrm>
            <a:off x="5333554" y="2362201"/>
            <a:ext cx="2536684" cy="12700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norb 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362200"/>
            <a:ext cx="2540000" cy="1270000"/>
          </a:xfrm>
          <a:prstGeom prst="rect">
            <a:avLst/>
          </a:prstGeom>
        </p:spPr>
      </p:pic>
      <p:pic>
        <p:nvPicPr>
          <p:cNvPr id="7" name="Immagine 6" descr="norb 4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54" y="3682776"/>
            <a:ext cx="2642046" cy="1321023"/>
          </a:xfrm>
          <a:prstGeom prst="rect">
            <a:avLst/>
          </a:prstGeom>
        </p:spPr>
      </p:pic>
      <p:pic>
        <p:nvPicPr>
          <p:cNvPr id="8" name="Segnaposto contenuto 5"/>
          <p:cNvPicPr>
            <a:picLocks noChangeAspect="1"/>
          </p:cNvPicPr>
          <p:nvPr/>
        </p:nvPicPr>
        <p:blipFill>
          <a:blip r:embed="rId5"/>
          <a:srcRect t="4072" b="4072"/>
          <a:stretch>
            <a:fillRect/>
          </a:stretch>
        </p:blipFill>
        <p:spPr>
          <a:xfrm>
            <a:off x="850900" y="3759201"/>
            <a:ext cx="2590482" cy="1296934"/>
          </a:xfrm>
          <a:prstGeom prst="rect">
            <a:avLst/>
          </a:prstGeom>
        </p:spPr>
      </p:pic>
      <p:pic>
        <p:nvPicPr>
          <p:cNvPr id="10" name="Segnaposto contenuto 3"/>
          <p:cNvPicPr>
            <a:picLocks noChangeAspect="1"/>
          </p:cNvPicPr>
          <p:nvPr/>
        </p:nvPicPr>
        <p:blipFill>
          <a:blip r:embed="rId6"/>
          <a:srcRect l="61" r="61"/>
          <a:stretch>
            <a:fillRect/>
          </a:stretch>
        </p:blipFill>
        <p:spPr>
          <a:xfrm>
            <a:off x="5270055" y="5144554"/>
            <a:ext cx="2642046" cy="1322750"/>
          </a:xfrm>
          <a:prstGeom prst="rect">
            <a:avLst/>
          </a:prstGeom>
        </p:spPr>
      </p:pic>
      <p:pic>
        <p:nvPicPr>
          <p:cNvPr id="11" name="Immagine 10" descr="norb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5144554"/>
            <a:ext cx="2413000" cy="12065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162300" y="3187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1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78138" y="3302000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2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095500" y="4686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489700" y="4546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006600" y="5930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426200" y="6045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6774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400" b="1" dirty="0">
                <a:solidFill>
                  <a:srgbClr val="262626"/>
                </a:solidFill>
                <a:latin typeface="ArialMT"/>
              </a:rPr>
              <a:t>Grado A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: nessun segno di displasia dell'anca (HD 0 / HD -). La testa del femore e l'acetabolo sono congruenti. Il bordo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craniolaterale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appare netto e leggermente arrotondato. Lo spazio articolare risulta netto ed uniforme. L'angolo acetabolare secondo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Norberg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è di circa 105° o superiore. Quando inoltre il bordo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craniolaterale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circonda leggermente la testa del femore in direzione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laterocaudale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, la conformazione articolare viene definita "eccellente" (A1).</a:t>
            </a:r>
            <a:endParaRPr lang="it-IT" sz="1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528" y="4152963"/>
            <a:ext cx="1270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1829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400" b="1" dirty="0">
                <a:solidFill>
                  <a:srgbClr val="262626"/>
                </a:solidFill>
                <a:latin typeface="ArialMT"/>
              </a:rPr>
              <a:t>Grado B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: articolazione dell'anca quasi normale (HD 1 / HD +/-). La testa del femore e l'acetabolo appaiono leggermente incongruenti e l'angolo acetabolare secondo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Norberg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è di circa 105° oppure il centro della testa del femore si trova medialmente al bordo acetabolare dorsale con congruità della testa del femore e dell'acetabolo.</a:t>
            </a:r>
            <a:endParaRPr lang="it-IT" sz="1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4010630"/>
            <a:ext cx="13081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6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it-IT" b="1" dirty="0"/>
              <a:t>COMPOSTA (senza dislocazione dei frammenti) </a:t>
            </a:r>
            <a:endParaRPr lang="it-IT" b="1" dirty="0" smtClean="0"/>
          </a:p>
          <a:p>
            <a:pPr>
              <a:buFont typeface="Wingdings" charset="2"/>
              <a:buChar char="u"/>
            </a:pPr>
            <a:r>
              <a:rPr lang="it-IT" b="1" dirty="0" smtClean="0"/>
              <a:t>SCOMPOSTA </a:t>
            </a:r>
            <a:r>
              <a:rPr lang="it-IT" b="1" dirty="0"/>
              <a:t>(con dislocazione dei frammenti)</a:t>
            </a:r>
            <a:r>
              <a:rPr lang="it-IT" b="1" dirty="0" smtClean="0"/>
              <a:t>:</a:t>
            </a:r>
          </a:p>
          <a:p>
            <a:pPr>
              <a:buFont typeface="Wingdings" charset="2"/>
              <a:buChar char="u"/>
            </a:pPr>
            <a:r>
              <a:rPr lang="it-IT" b="1" dirty="0" smtClean="0"/>
              <a:t>LA SCOMPOSIZIONE AVVIENE </a:t>
            </a:r>
          </a:p>
          <a:p>
            <a:pPr>
              <a:buFont typeface="Wingdings" charset="2"/>
              <a:buChar char="v"/>
            </a:pPr>
            <a:r>
              <a:rPr lang="it-IT" b="1" dirty="0" smtClean="0"/>
              <a:t>Con </a:t>
            </a:r>
            <a:r>
              <a:rPr lang="it-IT" b="1" dirty="0" smtClean="0">
                <a:solidFill>
                  <a:srgbClr val="FF0000"/>
                </a:solidFill>
              </a:rPr>
              <a:t>contrazione</a:t>
            </a:r>
            <a:r>
              <a:rPr lang="it-IT" b="1" dirty="0" smtClean="0"/>
              <a:t> o con </a:t>
            </a:r>
            <a:r>
              <a:rPr lang="it-IT" b="1" dirty="0" smtClean="0">
                <a:solidFill>
                  <a:srgbClr val="FF0000"/>
                </a:solidFill>
              </a:rPr>
              <a:t>distrazione  e i rapporti tra i monconi sono: </a:t>
            </a:r>
          </a:p>
          <a:p>
            <a:pPr marL="457200" indent="-457200">
              <a:buAutoNum type="alphaLcParenR"/>
            </a:pPr>
            <a:r>
              <a:rPr lang="it-IT" i="1" dirty="0" smtClean="0"/>
              <a:t>ad </a:t>
            </a:r>
            <a:r>
              <a:rPr lang="it-IT" i="1" dirty="0" err="1" smtClean="0"/>
              <a:t>longitudinem</a:t>
            </a:r>
            <a:r>
              <a:rPr lang="it-IT" i="1" dirty="0" smtClean="0"/>
              <a:t> </a:t>
            </a:r>
          </a:p>
          <a:p>
            <a:pPr marL="457200" indent="-457200">
              <a:buAutoNum type="alphaLcParenR"/>
            </a:pPr>
            <a:r>
              <a:rPr lang="it-IT" i="1" dirty="0" smtClean="0"/>
              <a:t>ad </a:t>
            </a:r>
            <a:r>
              <a:rPr lang="it-IT" i="1" dirty="0" err="1" smtClean="0"/>
              <a:t>latus</a:t>
            </a:r>
            <a:endParaRPr lang="it-IT" i="1" dirty="0" smtClean="0"/>
          </a:p>
          <a:p>
            <a:pPr marL="457200" indent="-457200">
              <a:buAutoNum type="alphaLcParenR"/>
            </a:pPr>
            <a:r>
              <a:rPr lang="it-IT" i="1" dirty="0" smtClean="0"/>
              <a:t>ad </a:t>
            </a:r>
            <a:r>
              <a:rPr lang="it-IT" i="1" dirty="0" err="1" smtClean="0"/>
              <a:t>axim</a:t>
            </a:r>
            <a:r>
              <a:rPr lang="it-IT" i="1" dirty="0" smtClean="0"/>
              <a:t>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MORFOLOGIA DELLA FRATTURA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76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400" b="1" dirty="0">
                <a:solidFill>
                  <a:srgbClr val="262626"/>
                </a:solidFill>
                <a:latin typeface="ArialMT"/>
              </a:rPr>
              <a:t>Grado C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: leggera displasia dell'anca (HD 2 / HD +). La testa del femore e l'acetabolo appaiono incongruenti, l'angolo acetabolare secondo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Norberg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è di circa 100° e/o il bordo cranio laterale risulta appiattito. Possono essere presenti irregolarità o segni minori di modificazioni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osteoartrosiche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a carico del margine acetabolare craniale, caudale o dorsale o della testa e del collo del femore.</a:t>
            </a:r>
            <a:endParaRPr lang="it-IT" sz="1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4623758"/>
            <a:ext cx="1333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9187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400" b="1" dirty="0">
                <a:solidFill>
                  <a:srgbClr val="262626"/>
                </a:solidFill>
                <a:latin typeface="ArialMT"/>
              </a:rPr>
              <a:t>Grado D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: media displasia dell'anca (HD 3 / HD ++). Incongruità evidente tra la testa del femore e l'acetabolo con sublussazione. L'angolo acetabolare secondo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Norberg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è superiore a 90°. Saranno presenti un appiattimento del bordo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craniolaterale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e/o segni di osteoartrosi.</a:t>
            </a:r>
            <a:endParaRPr lang="it-IT" sz="1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319" y="3813553"/>
            <a:ext cx="1333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151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400" b="1" dirty="0">
                <a:solidFill>
                  <a:srgbClr val="262626"/>
                </a:solidFill>
                <a:latin typeface="ArialMT"/>
              </a:rPr>
              <a:t>Grado E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: grave displasia dell'anca (HD 4 / HD +++). Sono presenti modificazioni marcate di tipo displastico delle anche, come lussazione o sublussazione distinta, un angolo acetabolare secondo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Norberg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inferiore a 90°, un evidente appiattimento del </a:t>
            </a:r>
            <a:r>
              <a:rPr lang="it-IT" sz="1400" dirty="0" err="1">
                <a:solidFill>
                  <a:srgbClr val="262626"/>
                </a:solidFill>
                <a:latin typeface="ArialMT"/>
              </a:rPr>
              <a:t>marg</a:t>
            </a:r>
            <a:r>
              <a:rPr lang="it-IT" sz="1400" dirty="0">
                <a:solidFill>
                  <a:srgbClr val="262626"/>
                </a:solidFill>
                <a:latin typeface="ArialMT"/>
              </a:rPr>
              <a:t> ine acetabolare craniale e deformazione della testa del femore (a forma di fungo o appiattita) o la presenza di altri segni di osteoartrosi.</a:t>
            </a:r>
            <a:endParaRPr lang="it-IT" sz="1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4109169"/>
            <a:ext cx="1295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069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87698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Sempre RISERVATA per il recupero.</a:t>
            </a:r>
          </a:p>
          <a:p>
            <a:r>
              <a:rPr lang="it-IT" dirty="0" smtClean="0"/>
              <a:t>Tendenzialmente più favorevole se non vi sono segni di OA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444773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it-IT" dirty="0" smtClean="0"/>
              <a:t>Conservativo </a:t>
            </a:r>
          </a:p>
          <a:p>
            <a:pPr marL="457200" indent="-457200">
              <a:buAutoNum type="arabicParenR"/>
            </a:pPr>
            <a:r>
              <a:rPr lang="it-IT" dirty="0" smtClean="0"/>
              <a:t>Chirurgico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TRATTAMENTO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741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trattamento conservativo è indicato nelle forme lievi.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Cambio dell’alimentazione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Esercizio controllato e allenamento progressivo?</a:t>
            </a:r>
          </a:p>
          <a:p>
            <a:pPr marL="457200" indent="-457200">
              <a:buFont typeface="+mj-lt"/>
              <a:buAutoNum type="arabicPeriod"/>
            </a:pPr>
            <a:r>
              <a:rPr lang="it-IT" u="sng" dirty="0" smtClean="0"/>
              <a:t>Nuoto </a:t>
            </a:r>
          </a:p>
          <a:p>
            <a:pPr marL="457200" indent="-457200">
              <a:buFont typeface="+mj-lt"/>
              <a:buAutoNum type="arabicPeriod"/>
            </a:pPr>
            <a:r>
              <a:rPr lang="it-IT" u="sng" dirty="0" smtClean="0"/>
              <a:t>Eventualmente </a:t>
            </a:r>
            <a:r>
              <a:rPr lang="it-IT" u="sng" dirty="0" err="1" smtClean="0"/>
              <a:t>pettineotomia</a:t>
            </a:r>
            <a:endParaRPr lang="it-IT" u="sng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28051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1) DELLA DISPLASIA</a:t>
            </a:r>
          </a:p>
          <a:p>
            <a:r>
              <a:rPr lang="it-IT" dirty="0" smtClean="0"/>
              <a:t>2) DELL’OA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TRATTAMENTO CHIRURGICO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588475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SINONIMO: </a:t>
            </a:r>
            <a:r>
              <a:rPr lang="it-IT" dirty="0"/>
              <a:t> </a:t>
            </a:r>
            <a:r>
              <a:rPr lang="it-IT" dirty="0" smtClean="0"/>
              <a:t>Necrosi asettica della testa del femore.</a:t>
            </a:r>
          </a:p>
          <a:p>
            <a:r>
              <a:rPr lang="it-IT" dirty="0" smtClean="0"/>
              <a:t>Malattia MOLTO NOTA nel cane causata da (come dice il nove) necrosi asettica di natura </a:t>
            </a:r>
            <a:r>
              <a:rPr lang="it-IT" dirty="0" err="1" smtClean="0"/>
              <a:t>iscemica</a:t>
            </a:r>
            <a:r>
              <a:rPr lang="it-IT" dirty="0" smtClean="0"/>
              <a:t> della testa femorale .</a:t>
            </a:r>
          </a:p>
          <a:p>
            <a:r>
              <a:rPr lang="it-IT" dirty="0" smtClean="0"/>
              <a:t>La natura è quindi non infiammatoria anche se le alterazioni </a:t>
            </a:r>
            <a:r>
              <a:rPr lang="it-IT" dirty="0" err="1" smtClean="0"/>
              <a:t>degenrative</a:t>
            </a:r>
            <a:r>
              <a:rPr lang="it-IT" dirty="0" smtClean="0"/>
              <a:t> possono </a:t>
            </a:r>
            <a:r>
              <a:rPr lang="it-IT" dirty="0" smtClean="0">
                <a:solidFill>
                  <a:srgbClr val="FF0000"/>
                </a:solidFill>
              </a:rPr>
              <a:t>OVVIAMENTE </a:t>
            </a:r>
            <a:r>
              <a:rPr lang="it-IT" dirty="0" smtClean="0">
                <a:solidFill>
                  <a:schemeClr val="tx1"/>
                </a:solidFill>
              </a:rPr>
              <a:t>generare quadri flogistici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Infatti </a:t>
            </a:r>
            <a:r>
              <a:rPr lang="it-IT" b="1" dirty="0" smtClean="0">
                <a:solidFill>
                  <a:srgbClr val="FF0000"/>
                </a:solidFill>
              </a:rPr>
              <a:t>può essere causa di OA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 smtClean="0"/>
              <a:t>MALATTIA DI </a:t>
            </a:r>
            <a:r>
              <a:rPr lang="it-IT" sz="4400" dirty="0" err="1" smtClean="0"/>
              <a:t>Legg</a:t>
            </a:r>
            <a:r>
              <a:rPr lang="it-IT" sz="4400" dirty="0" err="1"/>
              <a:t>-Calvè-Perthes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8339394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Colpisce </a:t>
            </a:r>
            <a:r>
              <a:rPr lang="it-IT" b="1" dirty="0" smtClean="0">
                <a:solidFill>
                  <a:srgbClr val="FF0000"/>
                </a:solidFill>
              </a:rPr>
              <a:t>CANI GIOVANI DI RAZZE DI PICCOLA TAGLIA (</a:t>
            </a:r>
            <a:r>
              <a:rPr lang="it-IT" sz="1200" b="1" dirty="0" smtClean="0">
                <a:solidFill>
                  <a:srgbClr val="FF0000"/>
                </a:solidFill>
              </a:rPr>
              <a:t>impropriamente dette </a:t>
            </a:r>
            <a:r>
              <a:rPr lang="it-IT" sz="1200" b="1" dirty="0" err="1" smtClean="0">
                <a:solidFill>
                  <a:srgbClr val="FF0000"/>
                </a:solidFill>
              </a:rPr>
              <a:t>toy</a:t>
            </a:r>
            <a:r>
              <a:rPr lang="it-IT" sz="1200" b="1" dirty="0" smtClean="0">
                <a:solidFill>
                  <a:srgbClr val="FF0000"/>
                </a:solidFill>
              </a:rPr>
              <a:t>) (non mi pare siano giochi ma cani!!) </a:t>
            </a:r>
          </a:p>
          <a:p>
            <a:endParaRPr lang="it-IT" sz="1200" b="1" dirty="0">
              <a:solidFill>
                <a:srgbClr val="FF0000"/>
              </a:solidFill>
            </a:endParaRPr>
          </a:p>
          <a:p>
            <a:r>
              <a:rPr lang="it-IT" sz="1200" b="1" dirty="0" smtClean="0">
                <a:solidFill>
                  <a:srgbClr val="FF0000"/>
                </a:solidFill>
              </a:rPr>
              <a:t>E i bambini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5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103685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NON ESISTE UN’UNCA CAUSA IDENTIFICATA ED </a:t>
            </a:r>
          </a:p>
          <a:p>
            <a:r>
              <a:rPr lang="it-IT" dirty="0" smtClean="0"/>
              <a:t>E’ STRANO CHE COLPISCA IN CANI PICCOLI IN QUANTO NON E’ IPOTIZZABILE UN FATTORE PESO. </a:t>
            </a:r>
          </a:p>
          <a:p>
            <a:r>
              <a:rPr lang="it-IT" dirty="0" smtClean="0"/>
              <a:t>TRA I FATTORI IPOTIZZATI: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Cause ormonali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Cause ereditarie (nei </a:t>
            </a:r>
            <a:r>
              <a:rPr lang="it-IT" dirty="0" smtClean="0"/>
              <a:t>barboncini nani  </a:t>
            </a:r>
            <a:r>
              <a:rPr lang="it-IT" dirty="0"/>
              <a:t>ed i West </a:t>
            </a:r>
            <a:r>
              <a:rPr lang="it-IT" dirty="0" err="1"/>
              <a:t>Highland</a:t>
            </a:r>
            <a:r>
              <a:rPr lang="it-IT" dirty="0"/>
              <a:t> White </a:t>
            </a:r>
            <a:r>
              <a:rPr lang="it-IT" dirty="0" smtClean="0"/>
              <a:t>terrier è dimostrato un gene autosomico) 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Elementi anatomici 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/>
              <a:t>Si tratta comunque di una necrosi ischemica e quindi l’elemento dominante potrebbe essere il fatto che la vascolarizzazione è SOLO EPIFISARIA senza apporti anastomotici </a:t>
            </a:r>
            <a:endParaRPr lang="it-IT" b="1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reccia giù 3"/>
          <p:cNvSpPr/>
          <p:nvPr/>
        </p:nvSpPr>
        <p:spPr>
          <a:xfrm>
            <a:off x="2804668" y="3708400"/>
            <a:ext cx="230632" cy="5085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9559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potrebbe in sostanza pensare ad una forma di O.C.D. generalizzata a tutta la testa </a:t>
            </a:r>
          </a:p>
          <a:p>
            <a:r>
              <a:rPr lang="it-IT" dirty="0" smtClean="0"/>
              <a:t>Come ipotizzato per l’</a:t>
            </a:r>
            <a:r>
              <a:rPr lang="it-IT" dirty="0" err="1" smtClean="0"/>
              <a:t>ocd</a:t>
            </a:r>
            <a:r>
              <a:rPr lang="it-IT" dirty="0" smtClean="0"/>
              <a:t> del carpo del cane.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7775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alterazioni strutturali comunque possono essere riassunte in: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Alterazioni degenerative dell’osso con riassorbimento e quindi collassi trabecolari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Tentativi riparativi con fatti di addensamento e osteosclerosi.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Si avvera pertanto un grave perturbamento MORFOLOGICO della testa.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L’acetabolo viene coinvolto in modo secondario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57382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Generalmente </a:t>
            </a:r>
            <a:r>
              <a:rPr lang="it-IT" dirty="0" err="1" smtClean="0"/>
              <a:t>ì</a:t>
            </a:r>
            <a:r>
              <a:rPr lang="it-IT" dirty="0" smtClean="0"/>
              <a:t> monolaterale ma comunque è ESCLUSIVA di cani di piccola taglia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9296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SINTOMO DOMINANANTE E’ LA ZOPPIA </a:t>
            </a:r>
          </a:p>
          <a:p>
            <a:r>
              <a:rPr lang="it-IT" dirty="0" smtClean="0"/>
              <a:t>La malattia, come detto è dell’animale giovane ma ovviamente la diagnosi può essere tardiva. </a:t>
            </a:r>
          </a:p>
          <a:p>
            <a:r>
              <a:rPr lang="it-IT" dirty="0" smtClean="0"/>
              <a:t>Il movimento passivo può essere causa di dolore e (in quadri avanzati e gravi)m si può percepire scroscio ( Fonendoscopio)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 E DIAGNOSI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6875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 diagnosi è clinica (di grande rilievo l’anamnesi soggettiva) </a:t>
            </a:r>
          </a:p>
          <a:p>
            <a:r>
              <a:rPr lang="it-IT" dirty="0" smtClean="0"/>
              <a:t>E RADIOLOGICA </a:t>
            </a:r>
          </a:p>
          <a:p>
            <a:r>
              <a:rPr lang="it-IT" dirty="0" smtClean="0"/>
              <a:t>La  testa assume </a:t>
            </a:r>
            <a:r>
              <a:rPr lang="it-IT" dirty="0" err="1" smtClean="0"/>
              <a:t>aspesso</a:t>
            </a:r>
            <a:r>
              <a:rPr lang="it-IT" dirty="0" smtClean="0"/>
              <a:t> aspetti strani tipo “fungo” e modificazioni strutturali evidenti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56287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legg calve 1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450"/>
            <a:ext cx="63500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8086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Patologie traumatiche della testa (</a:t>
            </a:r>
            <a:r>
              <a:rPr lang="it-IT" dirty="0" err="1" smtClean="0"/>
              <a:t>ftatture</a:t>
            </a:r>
            <a:r>
              <a:rPr lang="it-IT" dirty="0" smtClean="0"/>
              <a:t>, lussazioni artriti) </a:t>
            </a:r>
          </a:p>
          <a:p>
            <a:r>
              <a:rPr lang="it-IT" dirty="0" smtClean="0"/>
              <a:t>Artriti settiche (rare) </a:t>
            </a:r>
          </a:p>
          <a:p>
            <a:r>
              <a:rPr lang="it-IT" dirty="0" smtClean="0"/>
              <a:t>Tumori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differenziale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828645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FAVOREVOLE ANCHE PER LA FUNZIONE </a:t>
            </a:r>
          </a:p>
          <a:p>
            <a:r>
              <a:rPr lang="it-IT" dirty="0" smtClean="0"/>
              <a:t>1) Taglia piccola</a:t>
            </a:r>
          </a:p>
          <a:p>
            <a:r>
              <a:rPr lang="it-IT" dirty="0" smtClean="0"/>
              <a:t>2) Intervento semplice</a:t>
            </a:r>
          </a:p>
          <a:p>
            <a:r>
              <a:rPr lang="it-IT" dirty="0" smtClean="0"/>
              <a:t>3) quasi sempre monolaterale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OCCORRE FARE DIAGNOSI PRECOCE perché SE SI INSTAURA OA L’INTERVENTO VEDE UN DECREMENTO DELLE % DI SUCCESSO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04519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Conservativo (SOLO CASI DUBBI o lievissimi)</a:t>
            </a:r>
          </a:p>
          <a:p>
            <a:r>
              <a:rPr lang="it-IT" dirty="0" smtClean="0"/>
              <a:t>CHIRURGICO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OSTECTOMIA DELLA TESTA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TRATTAMENTO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Freccia giù 3"/>
          <p:cNvSpPr/>
          <p:nvPr/>
        </p:nvSpPr>
        <p:spPr>
          <a:xfrm>
            <a:off x="4241800" y="299720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26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COMPLETA interessa tutte le componenti dell’osso:</a:t>
            </a:r>
          </a:p>
          <a:p>
            <a:pPr marL="0" indent="0">
              <a:buNone/>
            </a:pPr>
            <a:r>
              <a:rPr lang="it-IT" dirty="0" smtClean="0"/>
              <a:t>Periostio, corticale, endostio </a:t>
            </a:r>
            <a:endParaRPr lang="it-IT" dirty="0"/>
          </a:p>
          <a:p>
            <a:r>
              <a:rPr lang="it-IT" b="1" dirty="0" smtClean="0"/>
              <a:t>INCOMPLETA: o infrazione ossea: interessa solo una o due componenti oppure solo un lato </a:t>
            </a:r>
          </a:p>
          <a:p>
            <a:r>
              <a:rPr lang="it-IT" b="1" dirty="0" smtClean="0"/>
              <a:t>SOTTOPERIOSTALE: il periostio rimane integro e la frattura interessa solo la corticale (</a:t>
            </a:r>
            <a:r>
              <a:rPr lang="it-IT" b="1" dirty="0" err="1" smtClean="0"/>
              <a:t>f.da</a:t>
            </a:r>
            <a:r>
              <a:rPr lang="it-IT" b="1" dirty="0" smtClean="0"/>
              <a:t> stress)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MORFOLOGIA DELLA FRATTURA</a:t>
            </a:r>
          </a:p>
        </p:txBody>
      </p:sp>
    </p:spTree>
    <p:extLst>
      <p:ext uri="{BB962C8B-B14F-4D97-AF65-F5344CB8AC3E}">
        <p14:creationId xmlns:p14="http://schemas.microsoft.com/office/powerpoint/2010/main" val="38525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legg calve 2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921000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910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smtClean="0"/>
              <a:t>displasia </a:t>
            </a:r>
            <a:r>
              <a:rPr lang="it-IT" b="1" dirty="0"/>
              <a:t>del gomito</a:t>
            </a:r>
            <a:r>
              <a:rPr lang="it-IT" dirty="0"/>
              <a:t> si designa un gruppo di entità patologiche relative a un anomalo sviluppo dell’articolazione omero-radio-ulnare del </a:t>
            </a:r>
            <a:r>
              <a:rPr lang="it-IT" b="1" dirty="0"/>
              <a:t>cane</a:t>
            </a:r>
            <a:r>
              <a:rPr lang="it-IT" dirty="0"/>
              <a:t>. Sono quattro le patologie appartenenti a questo gruppo:</a:t>
            </a:r>
          </a:p>
          <a:p>
            <a:r>
              <a:rPr lang="it-IT" dirty="0"/>
              <a:t>osteocondrite dissecante del gomito (OCD)</a:t>
            </a:r>
          </a:p>
          <a:p>
            <a:r>
              <a:rPr lang="it-IT" dirty="0"/>
              <a:t>mancata unione del processo anconeo (UAP)</a:t>
            </a:r>
          </a:p>
          <a:p>
            <a:r>
              <a:rPr lang="it-IT" dirty="0"/>
              <a:t>frammentazione del processo </a:t>
            </a:r>
            <a:r>
              <a:rPr lang="it-IT" dirty="0" err="1"/>
              <a:t>coronoideo</a:t>
            </a:r>
            <a:r>
              <a:rPr lang="it-IT" dirty="0"/>
              <a:t> mediale dell’ulna (FPC)</a:t>
            </a:r>
          </a:p>
          <a:p>
            <a:r>
              <a:rPr lang="it-IT" dirty="0"/>
              <a:t>incongruenza articolare (IA).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DISPLASIA DEL GOMITO </a:t>
            </a:r>
          </a:p>
        </p:txBody>
      </p:sp>
    </p:spTree>
    <p:extLst>
      <p:ext uri="{BB962C8B-B14F-4D97-AF65-F5344CB8AC3E}">
        <p14:creationId xmlns:p14="http://schemas.microsoft.com/office/powerpoint/2010/main" val="1512681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33" y="3122046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930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DISPLASIA DEL GOMITO </a:t>
            </a:r>
            <a:endParaRPr lang="it-IT" sz="32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 descr="displasia_gomito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05" y="2450855"/>
            <a:ext cx="4992115" cy="35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042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GENETICHE  </a:t>
            </a:r>
            <a:r>
              <a:rPr lang="it-IT" dirty="0" smtClean="0"/>
              <a:t>Malattia poligenica</a:t>
            </a:r>
            <a:r>
              <a:rPr lang="it-IT" dirty="0"/>
              <a:t>. </a:t>
            </a:r>
            <a:r>
              <a:rPr lang="it-IT" dirty="0" smtClean="0"/>
              <a:t>Possibilità di portatori clinicamente sani (importanza della valutazione radiologica).</a:t>
            </a:r>
          </a:p>
          <a:p>
            <a:r>
              <a:rPr lang="it-IT" b="1" dirty="0" smtClean="0"/>
              <a:t>AMBIENTALI </a:t>
            </a:r>
            <a:r>
              <a:rPr lang="it-IT" dirty="0" smtClean="0"/>
              <a:t>Eccessiva attività fisica. Allenamento non progressivo durante lo sviluppo. A patologia conclamata una allenamento intenso può avere esiti favorevoli</a:t>
            </a:r>
          </a:p>
          <a:p>
            <a:r>
              <a:rPr lang="it-IT" b="1" dirty="0" smtClean="0"/>
              <a:t> NUTRIZIONALI </a:t>
            </a:r>
            <a:r>
              <a:rPr lang="it-IT" dirty="0" smtClean="0"/>
              <a:t>Appartiene alle MOS (malattie ortopediche dello sviluppo. </a:t>
            </a:r>
            <a:r>
              <a:rPr lang="it-IT" dirty="0" err="1" smtClean="0"/>
              <a:t>Iperlimentazione</a:t>
            </a:r>
            <a:r>
              <a:rPr lang="it-IT" dirty="0" smtClean="0"/>
              <a:t>, rapido accrescimento, eccesso di peso  </a:t>
            </a:r>
            <a:r>
              <a:rPr lang="it-IT" b="1" dirty="0"/>
              <a:t>		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CAUSE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258822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charset="2"/>
              <a:buChar char="u"/>
            </a:pPr>
            <a:r>
              <a:rPr lang="it-IT" dirty="0" smtClean="0"/>
              <a:t>Alterazione della cartilagine articolare epifisaria con ritenzione di una pastiglia osteocondrale </a:t>
            </a:r>
          </a:p>
          <a:p>
            <a:pPr algn="just">
              <a:buFont typeface="Wingdings" charset="2"/>
              <a:buChar char="u"/>
            </a:pPr>
            <a:r>
              <a:rPr lang="it-IT" dirty="0" smtClean="0"/>
              <a:t>La cartilagine articolare-epifisaria realizza nell’animale in crescita lo sviluppo della superficie articolare SECONDO UN’ARCHITETTURA IDENTICA all’accrescimento in lunghezza ma in </a:t>
            </a:r>
            <a:r>
              <a:rPr lang="it-IT" dirty="0" smtClean="0">
                <a:solidFill>
                  <a:srgbClr val="FF0000"/>
                </a:solidFill>
              </a:rPr>
              <a:t>MODO RADIALE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O.C.D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698254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A027448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29491"/>
          <a:stretch>
            <a:fillRect/>
          </a:stretch>
        </p:blipFill>
        <p:spPr>
          <a:xfrm>
            <a:off x="7162203" y="2248347"/>
            <a:ext cx="1282549" cy="642113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Arco 3"/>
          <p:cNvSpPr/>
          <p:nvPr/>
        </p:nvSpPr>
        <p:spPr>
          <a:xfrm>
            <a:off x="3557977" y="3799199"/>
            <a:ext cx="914400" cy="914400"/>
          </a:xfrm>
          <a:prstGeom prst="arc">
            <a:avLst>
              <a:gd name="adj1" fmla="val 10723779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57" y="2378680"/>
            <a:ext cx="838639" cy="1023560"/>
          </a:xfrm>
          <a:prstGeom prst="rect">
            <a:avLst/>
          </a:prstGeom>
        </p:spPr>
      </p:pic>
      <p:sp>
        <p:nvSpPr>
          <p:cNvPr id="7" name="Freccia sinistra 6"/>
          <p:cNvSpPr/>
          <p:nvPr/>
        </p:nvSpPr>
        <p:spPr>
          <a:xfrm>
            <a:off x="1642143" y="2997064"/>
            <a:ext cx="492643" cy="1123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/>
          <p:cNvSpPr/>
          <p:nvPr/>
        </p:nvSpPr>
        <p:spPr>
          <a:xfrm rot="12675878" flipV="1">
            <a:off x="3672411" y="4115713"/>
            <a:ext cx="299656" cy="110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/>
          <p:cNvSpPr/>
          <p:nvPr/>
        </p:nvSpPr>
        <p:spPr>
          <a:xfrm rot="16200000" flipV="1">
            <a:off x="3806071" y="3957674"/>
            <a:ext cx="299656" cy="1109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/>
          <p:cNvSpPr/>
          <p:nvPr/>
        </p:nvSpPr>
        <p:spPr>
          <a:xfrm rot="20514273" flipV="1">
            <a:off x="3970025" y="4133827"/>
            <a:ext cx="299656" cy="1386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21133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1742" b="11742"/>
          <a:stretch>
            <a:fillRect/>
          </a:stretch>
        </p:blipFill>
        <p:spPr>
          <a:xfrm>
            <a:off x="3722191" y="3266578"/>
            <a:ext cx="2331843" cy="158370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8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3777" b="13777"/>
          <a:stretch>
            <a:fillRect/>
          </a:stretch>
        </p:blipFill>
        <p:spPr>
          <a:xfrm>
            <a:off x="3623662" y="3812749"/>
            <a:ext cx="1930918" cy="966721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5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Al distacco della pastiglia consegue uno stimolo flogistico con &gt; della dolorabilità, versamento articolare. OSTEOCONDR</a:t>
            </a:r>
            <a:r>
              <a:rPr lang="it-IT" dirty="0" smtClean="0">
                <a:solidFill>
                  <a:srgbClr val="FF0000"/>
                </a:solidFill>
              </a:rPr>
              <a:t>ITE </a:t>
            </a:r>
            <a:r>
              <a:rPr lang="it-IT" dirty="0" smtClean="0">
                <a:solidFill>
                  <a:schemeClr val="tx1"/>
                </a:solidFill>
              </a:rPr>
              <a:t>DISSECANTE.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Al posto del distacco può verificarsi la formazione di una cavita </a:t>
            </a:r>
            <a:r>
              <a:rPr lang="it-IT" dirty="0" err="1" smtClean="0">
                <a:solidFill>
                  <a:schemeClr val="tx1"/>
                </a:solidFill>
              </a:rPr>
              <a:t>subcondrale</a:t>
            </a:r>
            <a:r>
              <a:rPr lang="it-IT" dirty="0" smtClean="0">
                <a:solidFill>
                  <a:schemeClr val="tx1"/>
                </a:solidFill>
              </a:rPr>
              <a:t> che prende il nome di </a:t>
            </a:r>
            <a:r>
              <a:rPr lang="it-IT" i="1" dirty="0" smtClean="0">
                <a:solidFill>
                  <a:schemeClr val="tx1"/>
                </a:solidFill>
              </a:rPr>
              <a:t>cisti ossea </a:t>
            </a:r>
            <a:r>
              <a:rPr lang="it-IT" i="1" dirty="0" err="1" smtClean="0">
                <a:solidFill>
                  <a:schemeClr val="tx1"/>
                </a:solidFill>
              </a:rPr>
              <a:t>sottocondrale</a:t>
            </a:r>
            <a:r>
              <a:rPr lang="it-IT" i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Il distacco di una pastiglia </a:t>
            </a:r>
            <a:r>
              <a:rPr lang="it-IT" i="1" dirty="0" smtClean="0">
                <a:solidFill>
                  <a:schemeClr val="tx1"/>
                </a:solidFill>
              </a:rPr>
              <a:t>vs</a:t>
            </a:r>
            <a:r>
              <a:rPr lang="it-IT" dirty="0" smtClean="0">
                <a:solidFill>
                  <a:schemeClr val="tx1"/>
                </a:solidFill>
              </a:rPr>
              <a:t> la formazione di una cisti può essere legato anche alla posizione di  ritenzione OC. (se è marginale distacco se è centrale cisti)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CAUSE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24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SEMPLICI</a:t>
            </a:r>
            <a:r>
              <a:rPr lang="it-IT" b="1" dirty="0"/>
              <a:t> </a:t>
            </a:r>
            <a:r>
              <a:rPr lang="it-IT" b="1" dirty="0" smtClean="0"/>
              <a:t>Una unica rima di fratture</a:t>
            </a:r>
          </a:p>
          <a:p>
            <a:r>
              <a:rPr lang="it-IT" b="1" dirty="0" smtClean="0"/>
              <a:t>PLURIFRAMMENTARIE o MOLTEPLICI </a:t>
            </a:r>
          </a:p>
          <a:p>
            <a:pPr marL="0" indent="0">
              <a:buNone/>
            </a:pPr>
            <a:r>
              <a:rPr lang="it-IT" b="1" dirty="0" smtClean="0"/>
              <a:t>     Più di una rima di frattura</a:t>
            </a:r>
          </a:p>
          <a:p>
            <a:r>
              <a:rPr lang="it-IT" b="1" dirty="0" smtClean="0"/>
              <a:t>COMMINUTE</a:t>
            </a:r>
            <a:r>
              <a:rPr lang="it-IT" b="1" dirty="0"/>
              <a:t>: </a:t>
            </a:r>
            <a:r>
              <a:rPr lang="it-IT" b="1" dirty="0" smtClean="0"/>
              <a:t>con numerosi frammenti di piccole dimensioni</a:t>
            </a:r>
          </a:p>
          <a:p>
            <a:r>
              <a:rPr lang="it-IT" b="1" dirty="0" smtClean="0"/>
              <a:t>SCHEGGIOSE: con presenza di una o più schegge di dimensioni assai inferiori ai monconi principali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96529" y="422474"/>
            <a:ext cx="7756263" cy="1054250"/>
          </a:xfrm>
        </p:spPr>
        <p:txBody>
          <a:bodyPr/>
          <a:lstStyle/>
          <a:p>
            <a:r>
              <a:rPr lang="it-IT" dirty="0"/>
              <a:t>MORFOLOGIA DELLA FRATTURA</a:t>
            </a:r>
          </a:p>
        </p:txBody>
      </p:sp>
    </p:spTree>
    <p:extLst>
      <p:ext uri="{BB962C8B-B14F-4D97-AF65-F5344CB8AC3E}">
        <p14:creationId xmlns:p14="http://schemas.microsoft.com/office/powerpoint/2010/main" val="3130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3777" b="13777"/>
          <a:stretch>
            <a:fillRect/>
          </a:stretch>
        </p:blipFill>
        <p:spPr>
          <a:xfrm>
            <a:off x="3214628" y="3525486"/>
            <a:ext cx="1996440" cy="999525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4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3134305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3017827"/>
            <a:ext cx="2768600" cy="2933700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Freccia sinistra 10"/>
          <p:cNvSpPr/>
          <p:nvPr/>
        </p:nvSpPr>
        <p:spPr>
          <a:xfrm rot="2246827">
            <a:off x="5189149" y="5518142"/>
            <a:ext cx="580224" cy="8301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5221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verifica maggiormente (quasi esclusivamente) in cani di media-grossa taglia ma SOPRATTUTTO </a:t>
            </a:r>
          </a:p>
          <a:p>
            <a:r>
              <a:rPr lang="it-IT" dirty="0" smtClean="0"/>
              <a:t>A rapido incremento ponderale (Sovrappeso-obesi) </a:t>
            </a:r>
          </a:p>
          <a:p>
            <a:r>
              <a:rPr lang="it-IT" dirty="0" smtClean="0"/>
              <a:t>Entrano in gioco fattori meccanici e</a:t>
            </a:r>
          </a:p>
          <a:p>
            <a:r>
              <a:rPr lang="it-IT" dirty="0" smtClean="0"/>
              <a:t>DI SVILUPPO ASINCRONO DI RADIO E ULNA</a:t>
            </a:r>
          </a:p>
          <a:p>
            <a:r>
              <a:rPr lang="it-IT" dirty="0" smtClean="0">
                <a:solidFill>
                  <a:srgbClr val="FF6600"/>
                </a:solidFill>
              </a:rPr>
              <a:t>PREDISPOSIZIONE GENETICA!!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19503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²"/>
            </a:pPr>
            <a:r>
              <a:rPr lang="it-IT" dirty="0" smtClean="0"/>
              <a:t>Dati anamnestici (giovane età, razza, rapido accrescimento)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Dati Clinici:</a:t>
            </a:r>
          </a:p>
          <a:p>
            <a:pPr marL="457200" indent="-457200">
              <a:buAutoNum type="alphaLcParenR"/>
            </a:pPr>
            <a:r>
              <a:rPr lang="it-IT" dirty="0" smtClean="0"/>
              <a:t>Zoppia persistente (colpo di testa ecc.)</a:t>
            </a:r>
          </a:p>
          <a:p>
            <a:pPr marL="457200" indent="-457200">
              <a:buAutoNum type="alphaLcParenR"/>
            </a:pPr>
            <a:r>
              <a:rPr lang="it-IT" dirty="0" smtClean="0"/>
              <a:t>Tumefazione/versamento articolare</a:t>
            </a:r>
          </a:p>
          <a:p>
            <a:pPr marL="457200" indent="-457200">
              <a:buAutoNum type="alphaLcParenR"/>
            </a:pPr>
            <a:r>
              <a:rPr lang="it-IT" dirty="0" smtClean="0"/>
              <a:t>Dolore alla palpazione profonda</a:t>
            </a:r>
          </a:p>
          <a:p>
            <a:pPr marL="457200" indent="-457200">
              <a:buAutoNum type="alphaLcParenR"/>
            </a:pPr>
            <a:r>
              <a:rPr lang="it-IT" dirty="0" smtClean="0"/>
              <a:t>Posizioni particolari dell’animale</a:t>
            </a:r>
          </a:p>
          <a:p>
            <a:pPr marL="457200" indent="-457200">
              <a:buAutoNum type="alphaLcParenR"/>
            </a:pPr>
            <a:r>
              <a:rPr lang="it-IT" dirty="0" smtClean="0"/>
              <a:t>POSSIBILI BLOCCHI ARTICOLARI </a:t>
            </a:r>
          </a:p>
          <a:p>
            <a:pPr>
              <a:buFont typeface="Wingdings" charset="2"/>
              <a:buChar char="²"/>
            </a:pP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71202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it-IT" dirty="0" smtClean="0"/>
              <a:t>Almeno 2 proiezioni classiche MA </a:t>
            </a:r>
            <a:r>
              <a:rPr lang="it-IT" dirty="0" smtClean="0">
                <a:solidFill>
                  <a:srgbClr val="FF6600"/>
                </a:solidFill>
              </a:rPr>
              <a:t>TUTTE LE PROIEZIONI DEL CASO.</a:t>
            </a:r>
          </a:p>
          <a:p>
            <a:pPr>
              <a:buFont typeface="Wingdings" charset="2"/>
              <a:buChar char="q"/>
            </a:pPr>
            <a:r>
              <a:rPr lang="it-IT" dirty="0" smtClean="0">
                <a:solidFill>
                  <a:srgbClr val="000000"/>
                </a:solidFill>
              </a:rPr>
              <a:t>Non sempre le </a:t>
            </a:r>
            <a:r>
              <a:rPr lang="it-IT" dirty="0" err="1" smtClean="0">
                <a:solidFill>
                  <a:srgbClr val="000000"/>
                </a:solidFill>
              </a:rPr>
              <a:t>Rx</a:t>
            </a:r>
            <a:r>
              <a:rPr lang="it-IT" dirty="0" smtClean="0">
                <a:solidFill>
                  <a:srgbClr val="000000"/>
                </a:solidFill>
              </a:rPr>
              <a:t> danno riscontro positivo (falsi negativi) </a:t>
            </a:r>
          </a:p>
          <a:p>
            <a:pPr>
              <a:buFont typeface="Wingdings" charset="2"/>
              <a:buChar char="q"/>
            </a:pPr>
            <a:r>
              <a:rPr lang="it-IT" dirty="0" smtClean="0">
                <a:solidFill>
                  <a:srgbClr val="000000"/>
                </a:solidFill>
              </a:rPr>
              <a:t>Diagnosi con TAC e Risonanza 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DIAGNOSI RADIOLOGICA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4191177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i="1" dirty="0" smtClean="0">
                <a:solidFill>
                  <a:srgbClr val="FF6600"/>
                </a:solidFill>
              </a:rPr>
              <a:t>“LA DISPLASIA COME LE ALTRE MOS E’ GRAVE IN QUANTO SPESSO (QUASI SEMPRE) PORTA ALL’OSTEOARTROSI DEL GOMITO”  </a:t>
            </a:r>
          </a:p>
          <a:p>
            <a:pPr marL="0" indent="0" algn="just">
              <a:buNone/>
            </a:pPr>
            <a:r>
              <a:rPr lang="it-IT" i="1" dirty="0" smtClean="0">
                <a:solidFill>
                  <a:srgbClr val="FF6600"/>
                </a:solidFill>
              </a:rPr>
              <a:t>(nel caso del gomito è particolarmente importante perché non esiste protesica). </a:t>
            </a:r>
            <a:endParaRPr lang="it-IT" i="1" dirty="0">
              <a:solidFill>
                <a:srgbClr val="FF66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PORTA A CASA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9817848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Diagnosi differenziale con altre patologie del gomito:</a:t>
            </a:r>
          </a:p>
          <a:p>
            <a:pPr marL="0" indent="0">
              <a:buNone/>
            </a:pPr>
            <a:r>
              <a:rPr lang="it-IT" dirty="0" smtClean="0"/>
              <a:t>(traumi, lussazioni, OA acute, morsi, OSTEOMIELITE TONSILLARE)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99894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Sempre molto riservata per la funzionalità del gomito </a:t>
            </a:r>
          </a:p>
          <a:p>
            <a:r>
              <a:rPr lang="it-IT" dirty="0" smtClean="0"/>
              <a:t>Rischi di OA</a:t>
            </a:r>
          </a:p>
          <a:p>
            <a:r>
              <a:rPr lang="it-IT" dirty="0" smtClean="0"/>
              <a:t>IMPORTANZA DI UNA DIAGNOSI PRECOCE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992640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it-IT" dirty="0" smtClean="0"/>
              <a:t>CONSERVATIVO </a:t>
            </a:r>
          </a:p>
          <a:p>
            <a:pPr marL="0" indent="0">
              <a:buNone/>
            </a:pPr>
            <a:r>
              <a:rPr lang="it-IT" dirty="0" smtClean="0"/>
              <a:t>Casi inveterati nell’adulto (vecchio)</a:t>
            </a:r>
          </a:p>
          <a:p>
            <a:pPr marL="0" indent="0">
              <a:buNone/>
            </a:pPr>
            <a:r>
              <a:rPr lang="it-IT" dirty="0" smtClean="0"/>
              <a:t>Presenza di OA </a:t>
            </a:r>
          </a:p>
          <a:p>
            <a:pPr marL="0" indent="0">
              <a:buNone/>
            </a:pPr>
            <a:r>
              <a:rPr lang="it-IT" dirty="0" smtClean="0"/>
              <a:t>Casi di lieve entità /sintomatologia</a:t>
            </a:r>
          </a:p>
          <a:p>
            <a:pPr marL="0" indent="0">
              <a:buNone/>
            </a:pPr>
            <a:r>
              <a:rPr lang="it-IT" dirty="0" smtClean="0"/>
              <a:t>Il trattamento conservativo è volto a prevenire/rallentare l’evoluzione dell’OA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TRATTAMENTO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20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it-IT" dirty="0"/>
              <a:t>FRATTURE TRASVERSE: la rima di frattura è disposta ad angolo retto rispetto all'asse longitudinale </a:t>
            </a:r>
            <a:r>
              <a:rPr lang="it-IT" dirty="0" smtClean="0"/>
              <a:t>dell'osso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MORFOLOGIA DELLA FRATTURA</a:t>
            </a:r>
          </a:p>
        </p:txBody>
      </p:sp>
      <p:sp>
        <p:nvSpPr>
          <p:cNvPr id="5" name="Cilindro 4"/>
          <p:cNvSpPr/>
          <p:nvPr/>
        </p:nvSpPr>
        <p:spPr>
          <a:xfrm>
            <a:off x="4193615" y="3824953"/>
            <a:ext cx="914400" cy="208232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>
            <a:stCxn id="5" idx="2"/>
            <a:endCxn id="5" idx="4"/>
          </p:cNvCxnSpPr>
          <p:nvPr/>
        </p:nvCxnSpPr>
        <p:spPr>
          <a:xfrm>
            <a:off x="4193615" y="4866114"/>
            <a:ext cx="914400" cy="0"/>
          </a:xfrm>
          <a:prstGeom prst="line">
            <a:avLst/>
          </a:prstGeom>
          <a:ln w="762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3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FF6600"/>
                </a:solidFill>
              </a:rPr>
              <a:t>b) </a:t>
            </a:r>
            <a:r>
              <a:rPr lang="it-IT" dirty="0" smtClean="0">
                <a:solidFill>
                  <a:schemeClr val="tx1"/>
                </a:solidFill>
              </a:rPr>
              <a:t>Chirurgico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In fase precoce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Varia in base alla patologia: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Rimozione di pastiglie OCD, rimozione frammenti articolari, OSTEOTOMIA ULNARE.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In fase cronica: </a:t>
            </a:r>
          </a:p>
          <a:p>
            <a:pPr marL="0" indent="0">
              <a:buNone/>
            </a:pPr>
            <a:r>
              <a:rPr lang="it-IT" dirty="0" err="1" smtClean="0">
                <a:solidFill>
                  <a:schemeClr val="tx1"/>
                </a:solidFill>
              </a:rPr>
              <a:t>Curettage</a:t>
            </a:r>
            <a:r>
              <a:rPr lang="it-IT" dirty="0" smtClean="0">
                <a:solidFill>
                  <a:schemeClr val="tx1"/>
                </a:solidFill>
              </a:rPr>
              <a:t> articolare, sblocco passivo, </a:t>
            </a:r>
            <a:r>
              <a:rPr lang="it-IT" dirty="0" err="1" smtClean="0">
                <a:solidFill>
                  <a:schemeClr val="tx1"/>
                </a:solidFill>
              </a:rPr>
              <a:t>ostectomie</a:t>
            </a:r>
            <a:r>
              <a:rPr lang="it-IT" smtClean="0">
                <a:solidFill>
                  <a:schemeClr val="tx1"/>
                </a:solidFill>
              </a:rPr>
              <a:t>, amputazione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13285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24199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7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FRATTURE OBLIQUE:  la rima di frattura forma un angolo inferiore a 90° rispetto all'asse longitudinale dell'osso (fratture a becco di flauto)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MORFOLOGIA DELLA FRATTURA</a:t>
            </a:r>
          </a:p>
        </p:txBody>
      </p:sp>
      <p:sp>
        <p:nvSpPr>
          <p:cNvPr id="4" name="Cilindro 3"/>
          <p:cNvSpPr/>
          <p:nvPr/>
        </p:nvSpPr>
        <p:spPr>
          <a:xfrm>
            <a:off x="3942589" y="3943118"/>
            <a:ext cx="914400" cy="243675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942589" y="4725832"/>
            <a:ext cx="914400" cy="914400"/>
          </a:xfrm>
          <a:prstGeom prst="line">
            <a:avLst/>
          </a:prstGeom>
          <a:ln w="5715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FRATTURE LONGITUDINALI: la rima di frattura è parallela all'asse longitudinale </a:t>
            </a:r>
            <a:r>
              <a:rPr lang="it-IT" dirty="0" smtClean="0"/>
              <a:t>dell'osso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MORFOLOGIA DELLA FRATTURA</a:t>
            </a:r>
          </a:p>
        </p:txBody>
      </p:sp>
      <p:sp>
        <p:nvSpPr>
          <p:cNvPr id="4" name="Cilindro 3"/>
          <p:cNvSpPr/>
          <p:nvPr/>
        </p:nvSpPr>
        <p:spPr>
          <a:xfrm>
            <a:off x="3735861" y="3381926"/>
            <a:ext cx="914400" cy="287980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4015869" y="3381926"/>
            <a:ext cx="0" cy="2879806"/>
          </a:xfrm>
          <a:prstGeom prst="line">
            <a:avLst/>
          </a:prstGeom>
          <a:ln w="571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FRATTURE SPIROIDI: la rima di frattura compie un decorso a spirale lungo il segmento osseo, avvolgendosi ad esso.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MORFOLOGIA DELLA FRATTURA</a:t>
            </a:r>
          </a:p>
        </p:txBody>
      </p:sp>
      <p:sp>
        <p:nvSpPr>
          <p:cNvPr id="6" name="Cilindro 5"/>
          <p:cNvSpPr/>
          <p:nvPr/>
        </p:nvSpPr>
        <p:spPr>
          <a:xfrm>
            <a:off x="4311745" y="3751131"/>
            <a:ext cx="914400" cy="2643515"/>
          </a:xfrm>
          <a:prstGeom prst="can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7 7"/>
          <p:cNvCxnSpPr/>
          <p:nvPr/>
        </p:nvCxnSpPr>
        <p:spPr>
          <a:xfrm rot="5400000">
            <a:off x="3757905" y="4304971"/>
            <a:ext cx="1565434" cy="457754"/>
          </a:xfrm>
          <a:prstGeom prst="curvedConnector3">
            <a:avLst/>
          </a:prstGeom>
          <a:ln w="5715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7 9"/>
          <p:cNvCxnSpPr/>
          <p:nvPr/>
        </p:nvCxnSpPr>
        <p:spPr>
          <a:xfrm>
            <a:off x="4769499" y="5774381"/>
            <a:ext cx="456646" cy="351781"/>
          </a:xfrm>
          <a:prstGeom prst="curvedConnector3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Le Fratture sono </a:t>
            </a:r>
            <a:r>
              <a:rPr lang="it-IT" sz="1800" i="1" dirty="0" smtClean="0"/>
              <a:t>“SOLUZIONI DI CONTINUO DEI TESSUTI DURI”</a:t>
            </a:r>
          </a:p>
          <a:p>
            <a:r>
              <a:rPr lang="it-IT" sz="1800" dirty="0" smtClean="0"/>
              <a:t>Per tessuti duri intendiamo tutti i  tessuti di grande consistenza, indipendentemente dal meccanismo di guarigione: </a:t>
            </a:r>
          </a:p>
          <a:p>
            <a:r>
              <a:rPr lang="it-IT" sz="1800" dirty="0" smtClean="0"/>
              <a:t>Ossa </a:t>
            </a:r>
          </a:p>
          <a:p>
            <a:r>
              <a:rPr lang="it-IT" sz="1800" dirty="0" smtClean="0"/>
              <a:t>Denti</a:t>
            </a:r>
          </a:p>
          <a:p>
            <a:r>
              <a:rPr lang="it-IT" sz="1800" dirty="0" smtClean="0"/>
              <a:t>Corna</a:t>
            </a:r>
          </a:p>
          <a:p>
            <a:r>
              <a:rPr lang="it-IT" sz="1800" dirty="0" smtClean="0"/>
              <a:t>Unghie</a:t>
            </a:r>
            <a:endParaRPr lang="it-IT" sz="1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FRATTURE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3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FRATTURE POSSONO ESSERE:</a:t>
            </a:r>
          </a:p>
          <a:p>
            <a:pPr>
              <a:buFont typeface="Courier New"/>
              <a:buChar char="o"/>
            </a:pPr>
            <a:r>
              <a:rPr lang="it-IT" dirty="0" smtClean="0">
                <a:solidFill>
                  <a:srgbClr val="FF0000"/>
                </a:solidFill>
              </a:rPr>
              <a:t>Chiuse: </a:t>
            </a:r>
            <a:r>
              <a:rPr lang="it-IT" dirty="0" smtClean="0"/>
              <a:t>quando sono ricoperte da cute continua.</a:t>
            </a:r>
          </a:p>
          <a:p>
            <a:pPr marL="0" indent="0">
              <a:buNone/>
            </a:pPr>
            <a:r>
              <a:rPr lang="it-IT" dirty="0" smtClean="0"/>
              <a:t>( la cute pur essendo continua è molto spesso contusa, tumefatta acciaccata e con soffusioni emorragiche)</a:t>
            </a:r>
          </a:p>
          <a:p>
            <a:pPr>
              <a:buFont typeface="Courier New"/>
              <a:buChar char="o"/>
            </a:pPr>
            <a:r>
              <a:rPr lang="it-IT" dirty="0" smtClean="0">
                <a:solidFill>
                  <a:srgbClr val="FF0000"/>
                </a:solidFill>
              </a:rPr>
              <a:t>Esposte: </a:t>
            </a:r>
            <a:r>
              <a:rPr lang="it-IT" dirty="0" smtClean="0">
                <a:solidFill>
                  <a:schemeClr val="tx1"/>
                </a:solidFill>
              </a:rPr>
              <a:t>quando la cute e i tessuti molli sono </a:t>
            </a:r>
            <a:r>
              <a:rPr lang="it-IT" dirty="0" err="1" smtClean="0">
                <a:solidFill>
                  <a:schemeClr val="tx1"/>
                </a:solidFill>
              </a:rPr>
              <a:t>scontinuati</a:t>
            </a:r>
            <a:r>
              <a:rPr lang="it-IT" dirty="0" smtClean="0">
                <a:solidFill>
                  <a:schemeClr val="tx1"/>
                </a:solidFill>
              </a:rPr>
              <a:t>. Le fratture esposte negli animali sono poi spesso </a:t>
            </a:r>
            <a:r>
              <a:rPr lang="it-IT" dirty="0" smtClean="0">
                <a:solidFill>
                  <a:srgbClr val="660066"/>
                </a:solidFill>
              </a:rPr>
              <a:t>CONTAMINATE O GRAVEMENTE CONTAMINATE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7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9570" b="19570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po’ di esercizio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4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32400" b="32400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3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10148"/>
            <a:ext cx="3048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571139"/>
            <a:ext cx="316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6687" b="16687"/>
          <a:stretch>
            <a:fillRect/>
          </a:stretch>
        </p:blipFill>
        <p:spPr>
          <a:xfrm>
            <a:off x="2553409" y="3049425"/>
            <a:ext cx="4914420" cy="246042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0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9593" b="29593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75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778994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21" y="3055444"/>
            <a:ext cx="3403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7890" b="17890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6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CLASSIFICAZIONE DELLE FRATTURE </a:t>
            </a:r>
          </a:p>
          <a:p>
            <a:pPr marL="457200" indent="-457200" algn="just">
              <a:buAutoNum type="arabicParenR"/>
            </a:pPr>
            <a:r>
              <a:rPr lang="it-IT" dirty="0" smtClean="0"/>
              <a:t>A seconda della qualità dell’osso interessato</a:t>
            </a:r>
          </a:p>
          <a:p>
            <a:pPr marL="457200" indent="-457200" algn="just">
              <a:buAutoNum type="alphaLcParenR"/>
            </a:pPr>
            <a:r>
              <a:rPr lang="it-IT" dirty="0" smtClean="0"/>
              <a:t>Fratture traumatiche (dirette) </a:t>
            </a:r>
          </a:p>
          <a:p>
            <a:pPr marL="457200" indent="-457200" algn="just">
              <a:buAutoNum type="alphaLcParenR"/>
            </a:pPr>
            <a:r>
              <a:rPr lang="it-IT" dirty="0" smtClean="0"/>
              <a:t>Patologiche o, MEGLIO; spontanee (indirette)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2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95384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BASE ALLA SEDE UNA FRATTURA PUO’ ESSERE: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In un osso lungo:</a:t>
            </a:r>
          </a:p>
          <a:p>
            <a:pPr marL="457200" indent="-457200">
              <a:buAutoNum type="alphaLcParenR"/>
            </a:pPr>
            <a:r>
              <a:rPr lang="it-IT" dirty="0" smtClean="0"/>
              <a:t>Epifisaria (</a:t>
            </a:r>
            <a:r>
              <a:rPr lang="it-IT" dirty="0" err="1" smtClean="0"/>
              <a:t>monocondiloidea</a:t>
            </a:r>
            <a:r>
              <a:rPr lang="it-IT" dirty="0" smtClean="0"/>
              <a:t>, </a:t>
            </a:r>
            <a:r>
              <a:rPr lang="it-IT" dirty="0" err="1" smtClean="0"/>
              <a:t>bicondiloidea</a:t>
            </a:r>
            <a:r>
              <a:rPr lang="it-IT" dirty="0" smtClean="0"/>
              <a:t>, della testa, del collo, del piatto ecc.)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Metafisaria</a:t>
            </a:r>
            <a:r>
              <a:rPr lang="it-IT" dirty="0" smtClean="0"/>
              <a:t> </a:t>
            </a:r>
          </a:p>
          <a:p>
            <a:pPr marL="457200" indent="-457200">
              <a:buAutoNum type="alphaLcParenR"/>
            </a:pPr>
            <a:r>
              <a:rPr lang="it-IT" dirty="0" smtClean="0"/>
              <a:t>Diafisaria (prossimale distale medio)</a:t>
            </a:r>
          </a:p>
          <a:p>
            <a:pPr marL="457200" indent="-457200">
              <a:buAutoNum type="alphaLcParenR"/>
            </a:pPr>
            <a:r>
              <a:rPr lang="it-IT" dirty="0" smtClean="0"/>
              <a:t>apofisaria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749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BASE ALLA SEDE UNA FRATTURA PUO’ ESSERE</a:t>
            </a:r>
            <a:r>
              <a:rPr lang="it-IT" dirty="0" smtClean="0"/>
              <a:t>:</a:t>
            </a:r>
          </a:p>
          <a:p>
            <a:pPr>
              <a:buFont typeface="Wingdings" charset="2"/>
              <a:buChar char="²"/>
            </a:pPr>
            <a:r>
              <a:rPr lang="it-IT" dirty="0" err="1" smtClean="0"/>
              <a:t>Extraarticolare</a:t>
            </a:r>
            <a:r>
              <a:rPr lang="it-IT" dirty="0" smtClean="0"/>
              <a:t>. Non coinvolge alcuna superficie articolare</a:t>
            </a:r>
          </a:p>
          <a:p>
            <a:pPr>
              <a:buFont typeface="Wingdings" charset="2"/>
              <a:buChar char="²"/>
            </a:pPr>
            <a:r>
              <a:rPr lang="it-IT" dirty="0" err="1" smtClean="0"/>
              <a:t>Intraarticolare</a:t>
            </a:r>
            <a:r>
              <a:rPr lang="it-IT" dirty="0" smtClean="0"/>
              <a:t>. Si trova esclusivamente all’</a:t>
            </a:r>
            <a:r>
              <a:rPr lang="it-IT" dirty="0" err="1" smtClean="0"/>
              <a:t>inerno</a:t>
            </a:r>
            <a:r>
              <a:rPr lang="it-IT" dirty="0" smtClean="0"/>
              <a:t> della capsula articolare 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Articolare. Si trova in parte all’interno della capsula articolare e in parte al di fuori di essa.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2706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COME CONCETTO GENERALE:</a:t>
            </a:r>
          </a:p>
          <a:p>
            <a:pPr marL="0" indent="0">
              <a:buNone/>
            </a:pPr>
            <a:r>
              <a:rPr lang="it-IT" dirty="0" smtClean="0"/>
              <a:t>Il coinvolgimento di una o più superfici articolari </a:t>
            </a:r>
            <a:r>
              <a:rPr lang="it-IT" i="1" dirty="0" smtClean="0">
                <a:solidFill>
                  <a:srgbClr val="FF0000"/>
                </a:solidFill>
              </a:rPr>
              <a:t>peggiora </a:t>
            </a:r>
            <a:r>
              <a:rPr lang="it-IT" i="1" dirty="0">
                <a:solidFill>
                  <a:srgbClr val="FF0000"/>
                </a:solidFill>
              </a:rPr>
              <a:t>sempre la prognosi di una frattura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329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it-IT" dirty="0" smtClean="0"/>
              <a:t>Sono particolari tipi di fratture che interessano la FISI</a:t>
            </a:r>
          </a:p>
          <a:p>
            <a:pPr>
              <a:buFont typeface="Wingdings" charset="2"/>
              <a:buChar char="q"/>
            </a:pPr>
            <a:r>
              <a:rPr lang="it-IT" dirty="0" smtClean="0"/>
              <a:t>Colpiscono ESCLUSIVAMENTE soggetti con le </a:t>
            </a:r>
            <a:r>
              <a:rPr lang="it-IT" dirty="0" smtClean="0">
                <a:solidFill>
                  <a:srgbClr val="FF0000"/>
                </a:solidFill>
              </a:rPr>
              <a:t>FISI APERTE, </a:t>
            </a:r>
            <a:r>
              <a:rPr lang="it-IT" dirty="0" smtClean="0">
                <a:solidFill>
                  <a:schemeClr val="tx1"/>
                </a:solidFill>
              </a:rPr>
              <a:t>quindi esclusivamente soggetti giovani.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Fratture di Salter-Harris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991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Per fisi o disco di accrescimento o zona di accrescimento si intende quella parte </a:t>
            </a:r>
            <a:r>
              <a:rPr lang="it-IT" dirty="0" err="1" smtClean="0"/>
              <a:t>iuxta</a:t>
            </a:r>
            <a:r>
              <a:rPr lang="it-IT" dirty="0" smtClean="0"/>
              <a:t>-epifisaria ove avviene l’accrescimento encondrale dell’osso.</a:t>
            </a:r>
          </a:p>
          <a:p>
            <a:pPr algn="just"/>
            <a:r>
              <a:rPr lang="it-IT" dirty="0" smtClean="0"/>
              <a:t>ENCONDRALE= prevede la trasformazione di condrociti</a:t>
            </a:r>
          </a:p>
          <a:p>
            <a:pPr algn="just"/>
            <a:r>
              <a:rPr lang="it-IT" dirty="0" smtClean="0"/>
              <a:t>L’altro meccanismo è quello </a:t>
            </a:r>
            <a:r>
              <a:rPr lang="it-IT" dirty="0" err="1" smtClean="0"/>
              <a:t>Intramembranosa</a:t>
            </a:r>
            <a:r>
              <a:rPr lang="it-IT" dirty="0" smtClean="0"/>
              <a:t> o membranosa (trasformazione di cellule mesenchimali in osso)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197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Meccanismo che porta all’accrescimento IN LUNGHEZZA delle ossa lunghe. </a:t>
            </a:r>
          </a:p>
          <a:p>
            <a:r>
              <a:rPr lang="it-IT" dirty="0" smtClean="0"/>
              <a:t>E’ una sorta di metaplasia fisiologica per cui le cellule dell’abbozzo cartilagineo si trasformano in osteoblasti-osteociti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ACCRESCIMENTO ENCONDRALE DELL’OSSO</a:t>
            </a:r>
            <a:br>
              <a:rPr lang="it-IT" sz="3200" dirty="0" smtClean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01778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7896" b="7896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017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6559" b="16559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881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1393" b="21393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50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LE FRATTURE TRAUMATICHE SI VERIFICANO QUANDO: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TRAUMA HA ENTITÀ TALE DA SUPERARE I LIMITI DI RESISTENZA DELL'OSSO STESSO.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3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316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1137" b="21137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343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rcRect l="5074" r="5074"/>
          <a:stretch>
            <a:fillRect/>
          </a:stretch>
        </p:blipFill>
        <p:spPr>
          <a:xfrm>
            <a:off x="181446" y="2247900"/>
            <a:ext cx="8899115" cy="3878263"/>
          </a:xfrm>
        </p:spPr>
      </p:pic>
    </p:spTree>
    <p:extLst>
      <p:ext uri="{BB962C8B-B14F-4D97-AF65-F5344CB8AC3E}">
        <p14:creationId xmlns:p14="http://schemas.microsoft.com/office/powerpoint/2010/main" val="897554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9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89" y="3048000"/>
            <a:ext cx="32004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6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Fratture di Salter-Harris non hanno particolari peculiarità.</a:t>
            </a:r>
          </a:p>
          <a:p>
            <a:r>
              <a:rPr lang="it-IT" dirty="0" smtClean="0"/>
              <a:t>In genere avvenendo in animali giovani hanno rognosi migliore. </a:t>
            </a:r>
          </a:p>
          <a:p>
            <a:r>
              <a:rPr lang="it-IT" dirty="0" smtClean="0"/>
              <a:t>Va tuttavia considerata la possibilità di deformità dovuta alla conseguente </a:t>
            </a:r>
            <a:r>
              <a:rPr lang="it-IT" smtClean="0"/>
              <a:t>turba dell’accrescimento.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213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ELEMENTI CLINICI COMUNI A TUTTE LE FRATTURE OSSEE</a:t>
            </a:r>
          </a:p>
          <a:p>
            <a:pPr algn="just">
              <a:buFont typeface="Wingdings" charset="2"/>
              <a:buChar char="u"/>
            </a:pPr>
            <a:r>
              <a:rPr lang="it-IT" dirty="0" smtClean="0"/>
              <a:t>DOLORE. E’ dolore spontaneo e dolore provocato dalla palpazione e dalla spostamento manuale dei monconi.  Generalmente il dolore tende ad attenuarsi con il passare del tempo. Il dolore spiega la </a:t>
            </a:r>
            <a:r>
              <a:rPr lang="it-IT" dirty="0" smtClean="0">
                <a:solidFill>
                  <a:srgbClr val="FF0000"/>
                </a:solidFill>
              </a:rPr>
              <a:t>CONTRATTURA MUSCOLARE RIFLESSA, </a:t>
            </a:r>
            <a:r>
              <a:rPr lang="it-IT" dirty="0" smtClean="0">
                <a:solidFill>
                  <a:schemeClr val="tx1"/>
                </a:solidFill>
              </a:rPr>
              <a:t>meccanismo di difesa per limitare il movimento dei monconi e quindi per impedire il peggioramento della frattura (lesioni vascolari, esposizione ulteriore scomposizione) 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8184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it-IT" dirty="0" smtClean="0"/>
              <a:t>Il dolore può essere presente, anche se meno forte, anche nelle fratture incomplete e in quelle </a:t>
            </a:r>
            <a:r>
              <a:rPr lang="it-IT" dirty="0" err="1" smtClean="0"/>
              <a:t>sottoperiostali</a:t>
            </a:r>
            <a:r>
              <a:rPr lang="it-IT" dirty="0" smtClean="0"/>
              <a:t>, in quella incomplete e in quelle da stress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058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TUMEFAZIONE </a:t>
            </a:r>
          </a:p>
          <a:p>
            <a:pPr marL="0" indent="0">
              <a:buNone/>
            </a:pPr>
            <a:r>
              <a:rPr lang="it-IT" dirty="0" smtClean="0"/>
              <a:t>Può essere presente o meno in dipendenza:</a:t>
            </a:r>
          </a:p>
          <a:p>
            <a:pPr marL="457200" indent="-457200">
              <a:buAutoNum type="alphaLcParenR"/>
            </a:pPr>
            <a:r>
              <a:rPr lang="it-IT" dirty="0" smtClean="0"/>
              <a:t>Della quantità dei tessuti molli al di sopra della frattura</a:t>
            </a:r>
          </a:p>
          <a:p>
            <a:pPr marL="457200" indent="-457200">
              <a:buAutoNum type="alphaLcParenR"/>
            </a:pPr>
            <a:r>
              <a:rPr lang="it-IT" dirty="0" smtClean="0"/>
              <a:t>Dell’entità della frattura</a:t>
            </a:r>
          </a:p>
          <a:p>
            <a:pPr marL="457200" indent="-457200">
              <a:buAutoNum type="alphaLcParenR"/>
            </a:pPr>
            <a:r>
              <a:rPr lang="it-IT" dirty="0" smtClean="0"/>
              <a:t>Della morfologia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70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FLOGOSI</a:t>
            </a:r>
          </a:p>
          <a:p>
            <a:pPr marL="457200" indent="-457200">
              <a:buAutoNum type="arabicParenR"/>
            </a:pPr>
            <a:r>
              <a:rPr lang="it-IT" dirty="0" smtClean="0"/>
              <a:t>Arrossamento (solo se la cute è depigmentata)</a:t>
            </a:r>
          </a:p>
          <a:p>
            <a:pPr marL="457200" indent="-457200">
              <a:buAutoNum type="arabicParenR"/>
            </a:pPr>
            <a:r>
              <a:rPr lang="it-IT" dirty="0" smtClean="0"/>
              <a:t>Iperemia (sempre)</a:t>
            </a:r>
          </a:p>
          <a:p>
            <a:pPr marL="457200" indent="-457200">
              <a:buAutoNum type="arabicParenR"/>
            </a:pPr>
            <a:r>
              <a:rPr lang="it-IT" dirty="0" smtClean="0"/>
              <a:t>Aumento di calore sempre ma lieve per le fratture </a:t>
            </a:r>
            <a:r>
              <a:rPr lang="it-IT" dirty="0" err="1" smtClean="0"/>
              <a:t>sottoperiostali</a:t>
            </a:r>
            <a:r>
              <a:rPr lang="it-IT" dirty="0" smtClean="0"/>
              <a:t> e incomplete e </a:t>
            </a:r>
            <a:r>
              <a:rPr lang="it-IT" smtClean="0"/>
              <a:t>da stress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362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Prende il nome di ematoma di frattura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L’EMATOMA E’ SEMPRE PRESENTE 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Entita’</a:t>
            </a:r>
            <a:r>
              <a:rPr lang="it-IT" dirty="0" smtClean="0">
                <a:solidFill>
                  <a:schemeClr val="tx1"/>
                </a:solidFill>
              </a:rPr>
              <a:t> dell’ematoma dipende dalla morfologia e dalla  sede della frattura.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Clinicamente è possibile percepire un crepitio anche all’auscultazione (eventualmente con fonendoscopio).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Alla </a:t>
            </a:r>
            <a:r>
              <a:rPr lang="it-IT" dirty="0" err="1" smtClean="0">
                <a:solidFill>
                  <a:schemeClr val="tx1"/>
                </a:solidFill>
              </a:rPr>
              <a:t>palazione</a:t>
            </a:r>
            <a:r>
              <a:rPr lang="it-IT" dirty="0" smtClean="0">
                <a:solidFill>
                  <a:schemeClr val="tx1"/>
                </a:solidFill>
              </a:rPr>
              <a:t> si può sentire una sensazione come comprimendo la neve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EMATOMA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029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LE FRATTURE SPONTANEE INVECE SI VERIFICANO QUANDO 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 TRAUMA NORMALMENTE INEFFICACE DETERMINA LA FRATTURA PER UNA DIMINUZIONE DI RESISTENZA DEL SEGMENTO SCHELETRICO 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8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charset="2"/>
              <a:buChar char="ü"/>
            </a:pPr>
            <a:r>
              <a:rPr lang="it-IT" dirty="0" smtClean="0">
                <a:solidFill>
                  <a:schemeClr val="tx1"/>
                </a:solidFill>
              </a:rPr>
              <a:t>La </a:t>
            </a:r>
            <a:r>
              <a:rPr lang="it-IT" dirty="0" err="1" smtClean="0">
                <a:solidFill>
                  <a:schemeClr val="tx1"/>
                </a:solidFill>
              </a:rPr>
              <a:t>motilita’</a:t>
            </a:r>
            <a:r>
              <a:rPr lang="it-IT" dirty="0" smtClean="0">
                <a:solidFill>
                  <a:schemeClr val="tx1"/>
                </a:solidFill>
              </a:rPr>
              <a:t> è </a:t>
            </a:r>
            <a:r>
              <a:rPr lang="it-IT" dirty="0" smtClean="0">
                <a:solidFill>
                  <a:srgbClr val="FF0000"/>
                </a:solidFill>
              </a:rPr>
              <a:t>ridotta</a:t>
            </a:r>
            <a:r>
              <a:rPr lang="it-IT" dirty="0" smtClean="0">
                <a:solidFill>
                  <a:schemeClr val="tx1"/>
                </a:solidFill>
              </a:rPr>
              <a:t> NELLA REGIONE di cui il segmento fratturato costituisce al base scheletrica.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Quindi ad es. se vi è una frattura del femore risulta ridotta la motilità della coscia e dell’intero arto pelvico corrispondente.</a:t>
            </a:r>
          </a:p>
          <a:p>
            <a:pPr algn="just">
              <a:buFont typeface="Wingdings" charset="2"/>
              <a:buChar char="ü"/>
            </a:pPr>
            <a:r>
              <a:rPr lang="it-IT" dirty="0" smtClean="0">
                <a:solidFill>
                  <a:schemeClr val="tx1"/>
                </a:solidFill>
              </a:rPr>
              <a:t>La motilità è </a:t>
            </a:r>
            <a:r>
              <a:rPr lang="it-IT" dirty="0" smtClean="0">
                <a:solidFill>
                  <a:srgbClr val="FF0000"/>
                </a:solidFill>
              </a:rPr>
              <a:t>aumentata. Il dato clinico essenziale e patognomonico di una frattura è che vi è movimento in una parte che normalmente costituisce un segmento immobile= La coscia si muove rispetto all’anca e alla gamba ma nella coscia non vi </a:t>
            </a:r>
            <a:r>
              <a:rPr lang="it-IT" smtClean="0">
                <a:solidFill>
                  <a:srgbClr val="FF0000"/>
                </a:solidFill>
              </a:rPr>
              <a:t>è movimento </a:t>
            </a:r>
            <a:endParaRPr lang="it-IT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 smtClean="0">
              <a:solidFill>
                <a:srgbClr val="00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MOTILITA’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5230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BASE AL SEGMENTO FRATTURATO SI ASSISTE (EPR LE FRATTURE COMPLETE) ALLA PERDITA PARZIALE O TOTALE DELLA FUNZIONALITA’ DI UA REGIONE O DI UNA PARTE DI ESSA.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IMPOTENZA FUNZIONALE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0974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DIAGNOSI SI AVVALE DI: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Dati clinici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Diagnostica per immagini:</a:t>
            </a:r>
          </a:p>
          <a:p>
            <a:pPr marL="457200" indent="-457200">
              <a:buAutoNum type="alphaLcParenR"/>
            </a:pPr>
            <a:r>
              <a:rPr lang="it-IT" dirty="0" smtClean="0"/>
              <a:t>Radiologia</a:t>
            </a:r>
          </a:p>
          <a:p>
            <a:pPr marL="457200" indent="-457200">
              <a:buAutoNum type="alphaLcParenR"/>
            </a:pPr>
            <a:r>
              <a:rPr lang="it-IT" dirty="0" smtClean="0"/>
              <a:t>TAC</a:t>
            </a:r>
          </a:p>
          <a:p>
            <a:pPr marL="457200" indent="-457200">
              <a:buAutoNum type="alphaLcParenR"/>
            </a:pPr>
            <a:r>
              <a:rPr lang="it-IT" dirty="0" smtClean="0"/>
              <a:t>RMN</a:t>
            </a:r>
          </a:p>
          <a:p>
            <a:pPr marL="457200" indent="-457200">
              <a:buAutoNum type="alphaLcParenR"/>
            </a:pPr>
            <a:r>
              <a:rPr lang="it-IT" dirty="0" err="1" smtClean="0"/>
              <a:t>Ecogafia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VETERINARIA A TUTT’OGGI IL METODO PIU’ UTILIZZATO E’ QUELLO RADIOLOGICO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260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Vanno sempre eseguite ALMENO 2 proiezioni</a:t>
            </a:r>
          </a:p>
          <a:p>
            <a:pPr algn="just"/>
            <a:r>
              <a:rPr lang="it-IT" dirty="0" smtClean="0"/>
              <a:t>E’ utile radiografare anche l’arto controlaterale (in caso di fratture appendicolari)  per pianificare l’osteosintesi </a:t>
            </a:r>
            <a:endParaRPr lang="it-IT" dirty="0"/>
          </a:p>
          <a:p>
            <a:pPr algn="just"/>
            <a:r>
              <a:rPr lang="it-IT" dirty="0" smtClean="0"/>
              <a:t>Proiezioni particolari in base al segmento colpito 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</a:rPr>
              <a:t>EFFETTUARE UNO STUDIO RADIOLOGICO ACCURATO E’ IL PRIMO PASSO PER OTTENERE UN BUON RISULTATO TERAPEUTICO.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14667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scintigrafia indica solo un punto di maggior captazione del radioisotopo e quindi permette una </a:t>
            </a:r>
            <a:r>
              <a:rPr lang="it-IT" b="1" dirty="0" smtClean="0"/>
              <a:t>DIAGNOSI DI SEDE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21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è necessaria ma </a:t>
            </a:r>
          </a:p>
          <a:p>
            <a:r>
              <a:rPr lang="it-IT" dirty="0" smtClean="0"/>
              <a:t>Va differenziato il tipo di frattura: traumatica</a:t>
            </a:r>
            <a:r>
              <a:rPr lang="it-IT" dirty="0"/>
              <a:t> </a:t>
            </a:r>
            <a:r>
              <a:rPr lang="it-IT" i="1" smtClean="0"/>
              <a:t>vs</a:t>
            </a:r>
            <a:r>
              <a:rPr lang="it-IT" smtClean="0"/>
              <a:t> spontanea!!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differenziale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4468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prognosi delle fratture dipende da numerosi fattori: Legati alla frattura:</a:t>
            </a:r>
          </a:p>
          <a:p>
            <a:pPr marL="457200" indent="-457200">
              <a:buAutoNum type="alphaLcParenR"/>
            </a:pPr>
            <a:r>
              <a:rPr lang="it-IT" dirty="0" smtClean="0"/>
              <a:t>Morfologia della </a:t>
            </a:r>
            <a:r>
              <a:rPr lang="it-IT" dirty="0" err="1" smtClean="0"/>
              <a:t>F</a:t>
            </a:r>
            <a:r>
              <a:rPr lang="it-IT" dirty="0" smtClean="0"/>
              <a:t>.</a:t>
            </a:r>
          </a:p>
          <a:p>
            <a:pPr marL="457200" indent="-457200">
              <a:buAutoNum type="alphaLcParenR"/>
            </a:pPr>
            <a:r>
              <a:rPr lang="it-IT" dirty="0" smtClean="0"/>
              <a:t>Caratteri della frattura chiuse&gt; esposte&gt;esposte contaminate</a:t>
            </a:r>
          </a:p>
          <a:p>
            <a:pPr marL="457200" indent="-457200">
              <a:buAutoNum type="alphaLcParenR"/>
            </a:pPr>
            <a:r>
              <a:rPr lang="it-IT" dirty="0" smtClean="0"/>
              <a:t>Coinvolgimento della superfice articolare</a:t>
            </a:r>
          </a:p>
          <a:p>
            <a:pPr marL="457200" indent="-457200">
              <a:buAutoNum type="alphaLcParenR"/>
            </a:pPr>
            <a:r>
              <a:rPr lang="it-IT" dirty="0" smtClean="0"/>
              <a:t>Tempo intercorso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9709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Legati all’animale</a:t>
            </a:r>
          </a:p>
          <a:p>
            <a:pPr marL="457200" indent="-457200">
              <a:buAutoNum type="arabicParenR"/>
            </a:pPr>
            <a:r>
              <a:rPr lang="it-IT" dirty="0" smtClean="0"/>
              <a:t>Età</a:t>
            </a:r>
          </a:p>
          <a:p>
            <a:pPr marL="457200" indent="-457200">
              <a:buAutoNum type="arabicParenR"/>
            </a:pPr>
            <a:r>
              <a:rPr lang="it-IT" dirty="0" smtClean="0"/>
              <a:t>Peso</a:t>
            </a:r>
          </a:p>
          <a:p>
            <a:pPr marL="457200" indent="-457200">
              <a:buAutoNum type="arabicParenR"/>
            </a:pPr>
            <a:r>
              <a:rPr lang="it-IT" dirty="0" smtClean="0"/>
              <a:t>Condizioni di salute</a:t>
            </a:r>
          </a:p>
          <a:p>
            <a:pPr marL="457200" indent="-457200">
              <a:buAutoNum type="arabicParenR"/>
            </a:pPr>
            <a:r>
              <a:rPr lang="it-IT" dirty="0" smtClean="0"/>
              <a:t>Patologie concomitanti (ossee e non)</a:t>
            </a:r>
          </a:p>
          <a:p>
            <a:pPr marL="457200" indent="-457200">
              <a:buAutoNum type="arabicParenR"/>
            </a:pPr>
            <a:r>
              <a:rPr lang="it-IT" dirty="0" smtClean="0"/>
              <a:t>Specie </a:t>
            </a:r>
          </a:p>
          <a:p>
            <a:pPr marL="457200" indent="-457200">
              <a:buAutoNum type="arabicParenR"/>
            </a:pPr>
            <a:r>
              <a:rPr lang="it-IT" dirty="0" smtClean="0"/>
              <a:t>Indole dell’animale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025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BENDAGGI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Rigidi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Semirigidi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Elastici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Con stecche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Morbidi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TRATTAMENTO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26503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OSTEOSINTESI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Interna chiodi, viti, placche, cerchiaggi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Esterna fissatore esterno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TRATTAMENTO</a:t>
            </a:r>
          </a:p>
        </p:txBody>
      </p:sp>
    </p:spTree>
    <p:extLst>
      <p:ext uri="{BB962C8B-B14F-4D97-AF65-F5344CB8AC3E}">
        <p14:creationId xmlns:p14="http://schemas.microsoft.com/office/powerpoint/2010/main" val="191708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fratture spontanee avvengono prevalentemente in ossa patologiche o in soggetti molto anziani (osteoporotici) </a:t>
            </a:r>
          </a:p>
          <a:p>
            <a:r>
              <a:rPr lang="it-IT" dirty="0" smtClean="0"/>
              <a:t>ES. NEOPLASIE DELL’OSSO </a:t>
            </a:r>
          </a:p>
          <a:p>
            <a:r>
              <a:rPr lang="it-IT" dirty="0" smtClean="0"/>
              <a:t>OSTEODISTROFIA FIBROSA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Riconosciamo le c.d. patologie del callo; patologie che si verificano a carico del callo osseo. </a:t>
            </a:r>
          </a:p>
          <a:p>
            <a:pPr marL="457200" indent="-457200">
              <a:buAutoNum type="alphaLcParenR"/>
            </a:pPr>
            <a:r>
              <a:rPr lang="it-IT" dirty="0" smtClean="0"/>
              <a:t>Pseudoartrosi</a:t>
            </a:r>
          </a:p>
          <a:p>
            <a:pPr marL="457200" indent="-457200">
              <a:buAutoNum type="alphaLcParenR"/>
            </a:pPr>
            <a:r>
              <a:rPr lang="it-IT" dirty="0" smtClean="0"/>
              <a:t>Calli ipertrofici</a:t>
            </a:r>
          </a:p>
          <a:p>
            <a:pPr marL="457200" indent="-457200">
              <a:buAutoNum type="alphaLcParenR"/>
            </a:pPr>
            <a:r>
              <a:rPr lang="it-IT" dirty="0" smtClean="0"/>
              <a:t>Calli deformi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Patologie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977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Si tratta di </a:t>
            </a:r>
            <a:r>
              <a:rPr lang="it-IT" dirty="0" err="1" smtClean="0"/>
              <a:t>pseudoarticolazioni</a:t>
            </a:r>
            <a:r>
              <a:rPr lang="it-IT" dirty="0" smtClean="0"/>
              <a:t> che si instaurano tra i monconi di una frattura. Possono essere legate a condizioni del soggetto ma più spesso conseguono a mancanza dei fattori necessari alla guarigione di una frattura: </a:t>
            </a:r>
          </a:p>
          <a:p>
            <a:pPr marL="457200" indent="-457200" algn="just">
              <a:buAutoNum type="alphaLcParenR"/>
            </a:pPr>
            <a:r>
              <a:rPr lang="it-IT" dirty="0" smtClean="0"/>
              <a:t>Mobilità o instabilità dei monconi </a:t>
            </a:r>
          </a:p>
          <a:p>
            <a:pPr marL="457200" indent="-457200" algn="just">
              <a:buAutoNum type="alphaLcParenR"/>
            </a:pPr>
            <a:r>
              <a:rPr lang="it-IT" dirty="0"/>
              <a:t>I</a:t>
            </a:r>
            <a:r>
              <a:rPr lang="it-IT" dirty="0" smtClean="0"/>
              <a:t>nfezione del focolaio di frattura </a:t>
            </a:r>
          </a:p>
          <a:p>
            <a:pPr marL="457200" indent="-457200" algn="just">
              <a:buAutoNum type="alphaLcParenR"/>
            </a:pPr>
            <a:r>
              <a:rPr lang="it-IT" dirty="0" smtClean="0"/>
              <a:t>Insufficiente vascolarizzazione dei monconi di frattura</a:t>
            </a:r>
          </a:p>
          <a:p>
            <a:pPr marL="457200" indent="-457200" algn="just">
              <a:buAutoNum type="alphaLcParenR"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PSEUDOARTROSI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8295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err="1"/>
              <a:t>Classification</a:t>
            </a:r>
            <a:endParaRPr lang="it-IT" dirty="0"/>
          </a:p>
          <a:p>
            <a:r>
              <a:rPr lang="it-IT" dirty="0" smtClean="0"/>
              <a:t>The </a:t>
            </a:r>
            <a:r>
              <a:rPr lang="it-IT" dirty="0"/>
              <a:t>Weber-</a:t>
            </a:r>
            <a:r>
              <a:rPr lang="it-IT" dirty="0" err="1"/>
              <a:t>Cech</a:t>
            </a:r>
            <a:r>
              <a:rPr lang="it-IT" dirty="0"/>
              <a:t> </a:t>
            </a:r>
            <a:r>
              <a:rPr lang="it-IT" dirty="0" smtClean="0">
                <a:hlinkClick r:id="rId2"/>
              </a:rPr>
              <a:t>according </a:t>
            </a:r>
            <a:r>
              <a:rPr lang="it-IT" dirty="0">
                <a:hlinkClick r:id="rId2"/>
              </a:rPr>
              <a:t>to radiographic </a:t>
            </a:r>
            <a:r>
              <a:rPr lang="it-IT" dirty="0" smtClean="0">
                <a:hlinkClick r:id="rId2"/>
              </a:rPr>
              <a:t>appearance</a:t>
            </a:r>
            <a:endParaRPr lang="it-IT" dirty="0" smtClean="0"/>
          </a:p>
          <a:p>
            <a:r>
              <a:rPr lang="it-IT" dirty="0" err="1" smtClean="0">
                <a:solidFill>
                  <a:srgbClr val="FF0000"/>
                </a:solidFill>
              </a:rPr>
              <a:t>Hypertrophic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nonunions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/>
              <a:t>– </a:t>
            </a:r>
          </a:p>
          <a:p>
            <a:pPr>
              <a:buFont typeface="Wingdings" charset="2"/>
              <a:buChar char="Ø"/>
            </a:pPr>
            <a:r>
              <a:rPr lang="it-IT" dirty="0" err="1" smtClean="0"/>
              <a:t>prolific</a:t>
            </a:r>
            <a:r>
              <a:rPr lang="it-IT" dirty="0" smtClean="0"/>
              <a:t> </a:t>
            </a:r>
            <a:r>
              <a:rPr lang="it-IT" dirty="0" err="1"/>
              <a:t>callus</a:t>
            </a:r>
            <a:r>
              <a:rPr lang="it-IT" dirty="0"/>
              <a:t> </a:t>
            </a:r>
            <a:r>
              <a:rPr lang="it-IT" dirty="0" err="1"/>
              <a:t>formation</a:t>
            </a:r>
            <a:r>
              <a:rPr lang="it-IT" dirty="0"/>
              <a:t>; </a:t>
            </a:r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 err="1" smtClean="0"/>
              <a:t>Vascular</a:t>
            </a:r>
            <a:r>
              <a:rPr lang="it-IT" dirty="0" smtClean="0"/>
              <a:t> </a:t>
            </a:r>
          </a:p>
          <a:p>
            <a:pPr>
              <a:buFont typeface="Wingdings" charset="2"/>
              <a:buChar char="Ø"/>
            </a:pPr>
            <a:r>
              <a:rPr lang="it-IT" dirty="0" err="1" smtClean="0"/>
              <a:t>excellent</a:t>
            </a:r>
            <a:r>
              <a:rPr lang="it-IT" dirty="0" smtClean="0"/>
              <a:t> </a:t>
            </a:r>
            <a:r>
              <a:rPr lang="it-IT" dirty="0" err="1"/>
              <a:t>healing</a:t>
            </a:r>
            <a:r>
              <a:rPr lang="it-IT" dirty="0"/>
              <a:t> </a:t>
            </a:r>
            <a:r>
              <a:rPr lang="it-IT" dirty="0" err="1" smtClean="0"/>
              <a:t>potential</a:t>
            </a:r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/>
              <a:t>from </a:t>
            </a:r>
            <a:r>
              <a:rPr lang="it-IT" dirty="0" err="1"/>
              <a:t>inadequate</a:t>
            </a:r>
            <a:r>
              <a:rPr lang="it-IT" dirty="0"/>
              <a:t> </a:t>
            </a:r>
            <a:r>
              <a:rPr lang="it-IT" dirty="0" err="1"/>
              <a:t>immobilization</a:t>
            </a:r>
            <a:r>
              <a:rPr lang="it-IT" dirty="0"/>
              <a:t> of the </a:t>
            </a:r>
            <a:r>
              <a:rPr lang="it-IT" dirty="0" err="1"/>
              <a:t>fracture</a:t>
            </a:r>
            <a:r>
              <a:rPr lang="it-IT" dirty="0"/>
              <a:t> 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Atrophic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nonunions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/>
              <a:t>– </a:t>
            </a:r>
          </a:p>
          <a:p>
            <a:pPr>
              <a:buFont typeface="Wingdings" charset="2"/>
              <a:buChar char="u"/>
            </a:pPr>
            <a:r>
              <a:rPr lang="it-IT" dirty="0" err="1" smtClean="0"/>
              <a:t>absence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callus</a:t>
            </a:r>
            <a:r>
              <a:rPr lang="it-IT" dirty="0"/>
              <a:t> and </a:t>
            </a:r>
            <a:r>
              <a:rPr lang="it-IT" dirty="0" err="1"/>
              <a:t>atrophic</a:t>
            </a:r>
            <a:r>
              <a:rPr lang="it-IT" dirty="0"/>
              <a:t> bone </a:t>
            </a:r>
            <a:r>
              <a:rPr lang="it-IT" dirty="0" err="1" smtClean="0"/>
              <a:t>ends</a:t>
            </a:r>
            <a:endParaRPr lang="it-IT" dirty="0" smtClean="0"/>
          </a:p>
          <a:p>
            <a:pPr>
              <a:buFont typeface="Wingdings" charset="2"/>
              <a:buChar char="u"/>
            </a:pP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/>
              <a:t>be </a:t>
            </a:r>
            <a:r>
              <a:rPr lang="it-IT" dirty="0" err="1"/>
              <a:t>tapered</a:t>
            </a:r>
            <a:r>
              <a:rPr lang="it-IT" dirty="0"/>
              <a:t> and </a:t>
            </a:r>
            <a:r>
              <a:rPr lang="it-IT" dirty="0" err="1"/>
              <a:t>osteopenic</a:t>
            </a:r>
            <a:r>
              <a:rPr lang="it-IT" dirty="0"/>
              <a:t> or </a:t>
            </a:r>
            <a:r>
              <a:rPr lang="it-IT" dirty="0" err="1"/>
              <a:t>sclerotic</a:t>
            </a:r>
            <a:r>
              <a:rPr lang="it-IT" dirty="0" smtClean="0"/>
              <a:t>;</a:t>
            </a:r>
          </a:p>
          <a:p>
            <a:pPr>
              <a:buFont typeface="Wingdings" charset="2"/>
              <a:buChar char="u"/>
            </a:pPr>
            <a:r>
              <a:rPr lang="it-IT" dirty="0" smtClean="0"/>
              <a:t> </a:t>
            </a:r>
            <a:r>
              <a:rPr lang="it-IT" dirty="0"/>
              <a:t>bone </a:t>
            </a:r>
            <a:r>
              <a:rPr lang="it-IT" dirty="0" err="1"/>
              <a:t>vascularity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deficient</a:t>
            </a:r>
            <a:r>
              <a:rPr lang="it-IT" dirty="0"/>
              <a:t>, and the bone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poor</a:t>
            </a:r>
            <a:r>
              <a:rPr lang="it-IT" dirty="0"/>
              <a:t> </a:t>
            </a:r>
            <a:r>
              <a:rPr lang="it-IT" dirty="0" err="1"/>
              <a:t>healing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; </a:t>
            </a:r>
            <a:endParaRPr lang="it-IT" dirty="0" smtClean="0"/>
          </a:p>
          <a:p>
            <a:pPr>
              <a:buFont typeface="Wingdings" charset="2"/>
              <a:buChar char="u"/>
            </a:pPr>
            <a:r>
              <a:rPr lang="it-IT" dirty="0" smtClean="0"/>
              <a:t> </a:t>
            </a:r>
            <a:r>
              <a:rPr lang="it-IT" dirty="0"/>
              <a:t>special </a:t>
            </a:r>
            <a:r>
              <a:rPr lang="it-IT" dirty="0" err="1"/>
              <a:t>subgroup</a:t>
            </a:r>
            <a:r>
              <a:rPr lang="it-IT" dirty="0"/>
              <a:t> of </a:t>
            </a:r>
            <a:r>
              <a:rPr lang="it-IT" dirty="0" err="1"/>
              <a:t>atrophic</a:t>
            </a:r>
            <a:r>
              <a:rPr lang="it-IT" dirty="0"/>
              <a:t> </a:t>
            </a:r>
            <a:r>
              <a:rPr lang="it-IT" dirty="0" smtClean="0"/>
              <a:t>with a </a:t>
            </a:r>
            <a:r>
              <a:rPr lang="it-IT" dirty="0" err="1"/>
              <a:t>fibrous</a:t>
            </a:r>
            <a:r>
              <a:rPr lang="it-IT" dirty="0"/>
              <a:t> capsule </a:t>
            </a:r>
            <a:r>
              <a:rPr lang="it-IT" dirty="0" err="1"/>
              <a:t>around</a:t>
            </a:r>
            <a:r>
              <a:rPr lang="it-IT" dirty="0"/>
              <a:t> a </a:t>
            </a:r>
            <a:r>
              <a:rPr lang="it-IT" dirty="0" err="1"/>
              <a:t>freely</a:t>
            </a:r>
            <a:r>
              <a:rPr lang="it-IT" dirty="0"/>
              <a:t> mobile </a:t>
            </a:r>
            <a:r>
              <a:rPr lang="it-IT" dirty="0" err="1"/>
              <a:t>nonunion</a:t>
            </a:r>
            <a:r>
              <a:rPr lang="it-IT" dirty="0"/>
              <a:t>;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cavity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filled</a:t>
            </a:r>
            <a:r>
              <a:rPr lang="it-IT" dirty="0"/>
              <a:t> with a </a:t>
            </a:r>
            <a:r>
              <a:rPr lang="it-IT" dirty="0" err="1"/>
              <a:t>viscous</a:t>
            </a:r>
            <a:r>
              <a:rPr lang="it-IT" dirty="0"/>
              <a:t> </a:t>
            </a:r>
            <a:r>
              <a:rPr lang="it-IT" dirty="0" err="1"/>
              <a:t>fluid</a:t>
            </a:r>
            <a:r>
              <a:rPr lang="it-IT" dirty="0"/>
              <a:t>, </a:t>
            </a:r>
            <a:r>
              <a:rPr lang="it-IT" dirty="0" err="1"/>
              <a:t>creating</a:t>
            </a:r>
            <a:r>
              <a:rPr lang="it-IT" dirty="0"/>
              <a:t> the </a:t>
            </a:r>
            <a:r>
              <a:rPr lang="it-IT" dirty="0" err="1"/>
              <a:t>appearance</a:t>
            </a:r>
            <a:r>
              <a:rPr lang="it-IT" dirty="0"/>
              <a:t> of a </a:t>
            </a:r>
            <a:r>
              <a:rPr lang="it-IT" dirty="0" smtClean="0"/>
              <a:t>join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        </a:t>
            </a:r>
            <a:r>
              <a:rPr lang="it-IT" dirty="0" err="1" smtClean="0">
                <a:solidFill>
                  <a:srgbClr val="FF0000"/>
                </a:solidFill>
              </a:rPr>
              <a:t>Normotrophic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nonunions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/>
              <a:t>– </a:t>
            </a:r>
          </a:p>
          <a:p>
            <a:pPr>
              <a:buFont typeface="Wingdings" charset="2"/>
              <a:buChar char="²"/>
            </a:pPr>
            <a:r>
              <a:rPr lang="it-IT" dirty="0" smtClean="0"/>
              <a:t>share </a:t>
            </a:r>
            <a:r>
              <a:rPr lang="it-IT" dirty="0"/>
              <a:t>the </a:t>
            </a:r>
            <a:r>
              <a:rPr lang="it-IT" dirty="0" err="1"/>
              <a:t>characteristics</a:t>
            </a:r>
            <a:r>
              <a:rPr lang="it-IT" dirty="0"/>
              <a:t> of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atrophic</a:t>
            </a:r>
            <a:r>
              <a:rPr lang="it-IT" dirty="0"/>
              <a:t> and </a:t>
            </a:r>
            <a:r>
              <a:rPr lang="it-IT" dirty="0" err="1"/>
              <a:t>hypertrophic</a:t>
            </a:r>
            <a:r>
              <a:rPr lang="it-IT" dirty="0"/>
              <a:t> </a:t>
            </a:r>
            <a:r>
              <a:rPr lang="it-IT" dirty="0" err="1"/>
              <a:t>nonunions</a:t>
            </a:r>
            <a:r>
              <a:rPr lang="it-IT" dirty="0"/>
              <a:t>; the bone </a:t>
            </a:r>
            <a:r>
              <a:rPr lang="it-IT" dirty="0" err="1"/>
              <a:t>ends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moderate </a:t>
            </a:r>
            <a:r>
              <a:rPr lang="it-IT" dirty="0" err="1"/>
              <a:t>healing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Classificazione delle pseudoartrosi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09181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Paley and </a:t>
            </a:r>
            <a:r>
              <a:rPr lang="it-IT" dirty="0" err="1"/>
              <a:t>Herzenberg</a:t>
            </a:r>
            <a:r>
              <a:rPr lang="it-IT" dirty="0"/>
              <a:t> </a:t>
            </a:r>
            <a:r>
              <a:rPr lang="it-IT" dirty="0" err="1"/>
              <a:t>classified</a:t>
            </a:r>
            <a:r>
              <a:rPr lang="it-IT" dirty="0"/>
              <a:t> </a:t>
            </a:r>
            <a:r>
              <a:rPr lang="it-IT" dirty="0" err="1"/>
              <a:t>nonunions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mobility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follows</a:t>
            </a:r>
            <a:r>
              <a:rPr lang="it-IT" dirty="0"/>
              <a:t>: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Stiff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/>
              <a:t>(&lt;5º </a:t>
            </a:r>
            <a:r>
              <a:rPr lang="it-IT" dirty="0" err="1"/>
              <a:t>mobility</a:t>
            </a:r>
            <a:r>
              <a:rPr lang="it-IT" dirty="0"/>
              <a:t>) </a:t>
            </a: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FF0000"/>
                </a:solidFill>
              </a:rPr>
              <a:t>Partially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mobile </a:t>
            </a:r>
            <a:r>
              <a:rPr lang="it-IT" dirty="0"/>
              <a:t>(5-20º </a:t>
            </a:r>
            <a:r>
              <a:rPr lang="it-IT" dirty="0" err="1"/>
              <a:t>mobility</a:t>
            </a:r>
            <a:r>
              <a:rPr lang="it-IT" dirty="0"/>
              <a:t>) </a:t>
            </a:r>
          </a:p>
          <a:p>
            <a:endParaRPr lang="it-IT" dirty="0" smtClean="0"/>
          </a:p>
          <a:p>
            <a:r>
              <a:rPr lang="it-IT" dirty="0" err="1" smtClean="0">
                <a:solidFill>
                  <a:srgbClr val="FF0000"/>
                </a:solidFill>
              </a:rPr>
              <a:t>Flail</a:t>
            </a:r>
            <a:r>
              <a:rPr lang="it-IT" dirty="0" smtClean="0"/>
              <a:t> </a:t>
            </a:r>
            <a:r>
              <a:rPr lang="it-IT" dirty="0"/>
              <a:t>(&gt;20º </a:t>
            </a:r>
            <a:r>
              <a:rPr lang="it-IT" dirty="0" err="1"/>
              <a:t>mobility</a:t>
            </a:r>
            <a:r>
              <a:rPr lang="it-IT" dirty="0"/>
              <a:t>) </a:t>
            </a:r>
          </a:p>
          <a:p>
            <a:r>
              <a:rPr lang="it-IT" dirty="0" smtClean="0"/>
              <a:t>The </a:t>
            </a:r>
            <a:r>
              <a:rPr lang="it-IT" dirty="0"/>
              <a:t>Paley-</a:t>
            </a:r>
            <a:r>
              <a:rPr lang="it-IT" dirty="0" err="1"/>
              <a:t>Herzenberg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 are </a:t>
            </a:r>
            <a:r>
              <a:rPr lang="it-IT" dirty="0" err="1"/>
              <a:t>roughly</a:t>
            </a:r>
            <a:r>
              <a:rPr lang="it-IT" dirty="0"/>
              <a:t> </a:t>
            </a:r>
            <a:r>
              <a:rPr lang="it-IT" dirty="0" err="1"/>
              <a:t>correlated</a:t>
            </a:r>
            <a:r>
              <a:rPr lang="it-IT" dirty="0"/>
              <a:t> with the </a:t>
            </a:r>
            <a:r>
              <a:rPr lang="it-IT" dirty="0" err="1"/>
              <a:t>three</a:t>
            </a:r>
            <a:r>
              <a:rPr lang="it-IT" dirty="0"/>
              <a:t> Weber-</a:t>
            </a:r>
            <a:r>
              <a:rPr lang="it-IT" dirty="0" err="1"/>
              <a:t>Cech</a:t>
            </a:r>
            <a:r>
              <a:rPr lang="it-IT" dirty="0"/>
              <a:t> </a:t>
            </a:r>
            <a:r>
              <a:rPr lang="it-IT" dirty="0" err="1"/>
              <a:t>categories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014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Le pseudoartrosi possono essere DOLOROSE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Pseudoartrosi a “Zampa </a:t>
            </a:r>
            <a:r>
              <a:rPr lang="it-IT" smtClean="0">
                <a:solidFill>
                  <a:srgbClr val="FF0000"/>
                </a:solidFill>
              </a:rPr>
              <a:t>di elefante”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80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pseud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1" y="2332076"/>
            <a:ext cx="1251371" cy="2033478"/>
          </a:xfrm>
          <a:prstGeom prst="rect">
            <a:avLst/>
          </a:prstGeom>
        </p:spPr>
      </p:pic>
      <p:pic>
        <p:nvPicPr>
          <p:cNvPr id="6" name="Immagine 5" descr="pseudo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28" y="2631943"/>
            <a:ext cx="1477929" cy="1477929"/>
          </a:xfrm>
          <a:prstGeom prst="rect">
            <a:avLst/>
          </a:prstGeom>
        </p:spPr>
      </p:pic>
      <p:pic>
        <p:nvPicPr>
          <p:cNvPr id="7" name="Immagine 6" descr="pseud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8" y="4476750"/>
            <a:ext cx="2438400" cy="1587500"/>
          </a:xfrm>
          <a:prstGeom prst="rect">
            <a:avLst/>
          </a:prstGeom>
        </p:spPr>
      </p:pic>
      <p:pic>
        <p:nvPicPr>
          <p:cNvPr id="8" name="Immagine 7" descr="pseud 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12" y="4740792"/>
            <a:ext cx="1741135" cy="2007720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9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43" y="2631943"/>
            <a:ext cx="1593009" cy="18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2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Alterazione anatomica con perdita </a:t>
            </a:r>
            <a:r>
              <a:rPr lang="it-IT" dirty="0"/>
              <a:t>dei rapporti fra i capi articolari di </a:t>
            </a:r>
            <a:r>
              <a:rPr lang="it-IT" dirty="0" smtClean="0"/>
              <a:t>un’</a:t>
            </a:r>
            <a:r>
              <a:rPr lang="it-IT" b="1" dirty="0" err="1" smtClean="0"/>
              <a:t>articolazione</a:t>
            </a:r>
            <a:r>
              <a:rPr lang="it-IT" dirty="0" err="1" smtClean="0"/>
              <a:t>.Ovvero</a:t>
            </a:r>
            <a:r>
              <a:rPr lang="it-IT" dirty="0" smtClean="0"/>
              <a:t>:</a:t>
            </a:r>
          </a:p>
          <a:p>
            <a:r>
              <a:rPr lang="it-IT" dirty="0" smtClean="0"/>
              <a:t>Perdita dei normali rapporti di contiguità tra due o più capi articolari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LUSSAZIONI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3711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Completa, </a:t>
            </a:r>
            <a:r>
              <a:rPr lang="it-IT" dirty="0"/>
              <a:t>quando la perdita è totale</a:t>
            </a:r>
            <a:r>
              <a:rPr lang="it-IT" dirty="0" smtClean="0"/>
              <a:t>,</a:t>
            </a:r>
          </a:p>
          <a:p>
            <a:r>
              <a:rPr lang="it-IT" dirty="0" smtClean="0"/>
              <a:t> Incompleta, o sublussazione  </a:t>
            </a:r>
            <a:r>
              <a:rPr lang="it-IT" dirty="0"/>
              <a:t>nel caso in cui permanga un contatto </a:t>
            </a:r>
            <a:r>
              <a:rPr lang="it-IT" dirty="0" smtClean="0"/>
              <a:t>parziale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790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Lussazione </a:t>
            </a:r>
            <a:r>
              <a:rPr lang="it-IT" b="1" dirty="0"/>
              <a:t>congenita</a:t>
            </a:r>
            <a:r>
              <a:rPr lang="it-IT" dirty="0"/>
              <a:t> (presente fin dalla nascita</a:t>
            </a:r>
            <a:r>
              <a:rPr lang="it-IT" dirty="0" smtClean="0"/>
              <a:t>)</a:t>
            </a:r>
            <a:r>
              <a:rPr lang="it-IT" dirty="0"/>
              <a:t>.</a:t>
            </a:r>
            <a:endParaRPr lang="it-IT" dirty="0" smtClean="0"/>
          </a:p>
          <a:p>
            <a:pPr algn="just"/>
            <a:r>
              <a:rPr lang="it-IT" b="1" dirty="0" smtClean="0"/>
              <a:t>Spontanea (Patologica) </a:t>
            </a:r>
            <a:r>
              <a:rPr lang="it-IT" dirty="0" smtClean="0"/>
              <a:t>(</a:t>
            </a:r>
            <a:r>
              <a:rPr lang="it-IT" dirty="0"/>
              <a:t>in seguito ad una </a:t>
            </a:r>
            <a:r>
              <a:rPr lang="it-IT" dirty="0" smtClean="0"/>
              <a:t>malattia pregressa). L’esempio più eclatante nel cane è la lussazione o sublussazione dell’anca in concomitanza a displasia  </a:t>
            </a:r>
          </a:p>
          <a:p>
            <a:pPr algn="just"/>
            <a:r>
              <a:rPr lang="it-IT" b="1" dirty="0" smtClean="0"/>
              <a:t>Traumatica</a:t>
            </a:r>
            <a:endParaRPr lang="it-IT" b="1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2170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lussazioni possono essere:</a:t>
            </a:r>
          </a:p>
          <a:p>
            <a:pPr marL="457200" indent="-457200">
              <a:buAutoNum type="alphaLcParenR"/>
            </a:pPr>
            <a:r>
              <a:rPr lang="it-IT" b="1" dirty="0" smtClean="0"/>
              <a:t>Semplici </a:t>
            </a:r>
          </a:p>
          <a:p>
            <a:pPr marL="457200" indent="-457200">
              <a:buAutoNum type="alphaLcParenR"/>
            </a:pPr>
            <a:r>
              <a:rPr lang="it-IT" b="1" dirty="0" smtClean="0"/>
              <a:t>Miste</a:t>
            </a:r>
            <a:r>
              <a:rPr lang="it-IT" dirty="0" smtClean="0"/>
              <a:t> o complicate da frattura. In questo caso possono avvenire lussazioni anche in </a:t>
            </a:r>
            <a:r>
              <a:rPr lang="it-IT" dirty="0" err="1" smtClean="0"/>
              <a:t>direnzioni</a:t>
            </a:r>
            <a:r>
              <a:rPr lang="it-IT" dirty="0" smtClean="0"/>
              <a:t> non possibili alla lussazione semplice (es. lussazione del gomito).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66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154" y="2906346"/>
            <a:ext cx="2794000" cy="29083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05503" y="2978292"/>
            <a:ext cx="1549448" cy="80126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err="1" smtClean="0"/>
              <a:t>ooOooste</a:t>
            </a:r>
            <a:endParaRPr lang="it-IT" sz="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099666" y="3232050"/>
            <a:ext cx="16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Osteosarcoma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05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9083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84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1766" b="21766"/>
          <a:stretch>
            <a:fillRect/>
          </a:stretch>
        </p:blipFill>
        <p:spPr/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686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Una lussazione prevede sempre una ROTTURA o una forte sovradistensione dei mezzi di contenimento dell’articolazione, capsula articolare, legamenti collaterali.</a:t>
            </a:r>
          </a:p>
          <a:p>
            <a:pPr algn="just"/>
            <a:r>
              <a:rPr lang="it-IT" dirty="0" smtClean="0"/>
              <a:t>Una lussazione può essere recente o inveterata o recidivante. </a:t>
            </a:r>
          </a:p>
          <a:p>
            <a:pPr algn="just"/>
            <a:r>
              <a:rPr lang="it-IT" dirty="0" smtClean="0"/>
              <a:t>Una giuntura può lussare e ricomporsi.</a:t>
            </a:r>
          </a:p>
          <a:p>
            <a:pPr algn="just"/>
            <a:r>
              <a:rPr lang="it-IT" dirty="0" smtClean="0"/>
              <a:t>Una lussazione può essere riducibile o irriducibile.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39818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Dolore. In genere il dolore molto forte al omento dell’insorgenza poi tende ad attenuarsi.</a:t>
            </a:r>
          </a:p>
          <a:p>
            <a:r>
              <a:rPr lang="it-IT" dirty="0" err="1" smtClean="0"/>
              <a:t>Dimimuita</a:t>
            </a:r>
            <a:r>
              <a:rPr lang="it-IT" dirty="0" smtClean="0"/>
              <a:t> escursione articolare per cause algiche e meccaniche</a:t>
            </a:r>
          </a:p>
          <a:p>
            <a:r>
              <a:rPr lang="it-IT" dirty="0" smtClean="0"/>
              <a:t>Zoppia più o meno manifesta. </a:t>
            </a:r>
          </a:p>
          <a:p>
            <a:r>
              <a:rPr lang="it-IT" dirty="0" smtClean="0"/>
              <a:t>Quasi sempre accorciamento dell’arto (da porre in diagnosi differenziale). Per valutare l’</a:t>
            </a:r>
            <a:r>
              <a:rPr lang="it-IT" dirty="0" err="1" smtClean="0"/>
              <a:t>accorciaento</a:t>
            </a:r>
            <a:r>
              <a:rPr lang="it-IT" dirty="0" smtClean="0"/>
              <a:t> si pone in confronto l’arto controlaterale. Possibili falsi positivi e falsi negativi. 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5734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diagnostica per immagini si avvale di RADIOGRAFIE. Sempre almeno due proiezioni</a:t>
            </a:r>
          </a:p>
          <a:p>
            <a:r>
              <a:rPr lang="it-IT" dirty="0" smtClean="0"/>
              <a:t>In diagnostica differenziale considerare soprattutto le fratture.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Valutare sempre la possibilità di lussazioni spontanee.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528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genere la prognosi ad </a:t>
            </a:r>
            <a:r>
              <a:rPr lang="it-IT" dirty="0" err="1" smtClean="0"/>
              <a:t>vitam</a:t>
            </a:r>
            <a:r>
              <a:rPr lang="it-IT" dirty="0" smtClean="0"/>
              <a:t> è favorevole.</a:t>
            </a:r>
          </a:p>
          <a:p>
            <a:r>
              <a:rPr lang="it-IT" dirty="0" smtClean="0"/>
              <a:t>I fattori che influenzano la prognosi sono legati soprattutto alla lesione:</a:t>
            </a:r>
          </a:p>
          <a:p>
            <a:pPr marL="457200" indent="-457200">
              <a:buAutoNum type="alphaLcParenR"/>
            </a:pPr>
            <a:r>
              <a:rPr lang="it-IT" dirty="0" smtClean="0"/>
              <a:t>Tempo intercorso (recente o inveterata)</a:t>
            </a:r>
          </a:p>
          <a:p>
            <a:pPr marL="457200" indent="-457200">
              <a:buAutoNum type="alphaLcParenR"/>
            </a:pPr>
            <a:r>
              <a:rPr lang="it-IT" dirty="0" smtClean="0"/>
              <a:t>Semplice o mista </a:t>
            </a:r>
          </a:p>
          <a:p>
            <a:pPr marL="457200" indent="-457200">
              <a:buAutoNum type="alphaLcParenR"/>
            </a:pPr>
            <a:r>
              <a:rPr lang="it-IT" dirty="0" smtClean="0"/>
              <a:t>Grado di scomposizione </a:t>
            </a:r>
          </a:p>
          <a:p>
            <a:pPr marL="457200" indent="-457200">
              <a:buAutoNum type="alphaLcParenR"/>
            </a:pPr>
            <a:r>
              <a:rPr lang="it-IT" dirty="0" smtClean="0"/>
              <a:t>Riducibilità o meno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67001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trattamento può essere</a:t>
            </a:r>
            <a:r>
              <a:rPr lang="it-IT" dirty="0" smtClean="0">
                <a:solidFill>
                  <a:srgbClr val="FF0000"/>
                </a:solidFill>
              </a:rPr>
              <a:t> conservativo </a:t>
            </a:r>
            <a:r>
              <a:rPr lang="it-IT" dirty="0" smtClean="0"/>
              <a:t>(a cielo chiuso) o </a:t>
            </a:r>
            <a:r>
              <a:rPr lang="it-IT" dirty="0" smtClean="0">
                <a:solidFill>
                  <a:srgbClr val="FF0000"/>
                </a:solidFill>
              </a:rPr>
              <a:t>chirurgico. </a:t>
            </a:r>
            <a:r>
              <a:rPr lang="it-IT" dirty="0" smtClean="0">
                <a:solidFill>
                  <a:schemeClr val="tx1"/>
                </a:solidFill>
              </a:rPr>
              <a:t>Il trattamento conservativo dovrebbe sempre essere tentato nei casi recenti e, ove possibile, anche in quelli inveterati.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Il trattamento chirurgico con stabilizzazione della giuntura può essere eseguito anche dopo la riduzione incruenta.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Il principio informatore per la riduzione incruenta è: </a:t>
            </a:r>
          </a:p>
          <a:p>
            <a:pPr marL="0" indent="0">
              <a:buNone/>
            </a:pPr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TRATTAMENTO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69900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LA RIDUZIONE DEVE ESSERE EFFETTUATA PONENDO L’ARTICOLAZIONE NELLA MEDESIMA POSIZIONE CHE AVEVA AL MOMENTO DELLA LUSSAZIONE </a:t>
            </a:r>
            <a:r>
              <a:rPr lang="it-IT" dirty="0" smtClean="0"/>
              <a:t>(ad es. se la lussazione avviene in massima flessione anche per la riduzione occorre porre l’articolazione in massima flessione.)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8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 smtClean="0"/>
              <a:t>Tra le lussazioni più frequenti ed importanti: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L. rotulea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L. dell’anca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L. del gomito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02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dirty="0" smtClean="0"/>
              <a:t>Frequente nel cane, rara nel gatto. Soprattutto razze </a:t>
            </a:r>
            <a:r>
              <a:rPr lang="it-IT" dirty="0" err="1" smtClean="0"/>
              <a:t>toy</a:t>
            </a:r>
            <a:r>
              <a:rPr lang="it-IT" dirty="0" smtClean="0"/>
              <a:t>. Quella mediale è di gran lunga più frequente (80% </a:t>
            </a:r>
            <a:r>
              <a:rPr lang="it-IT" i="1" dirty="0" smtClean="0"/>
              <a:t>vs 20%)</a:t>
            </a:r>
          </a:p>
          <a:p>
            <a:pPr algn="just"/>
            <a:r>
              <a:rPr lang="it-IT" dirty="0" smtClean="0"/>
              <a:t>Mono o bilaterale</a:t>
            </a:r>
            <a:endParaRPr lang="it-IT" dirty="0"/>
          </a:p>
          <a:p>
            <a:pPr algn="just"/>
            <a:r>
              <a:rPr lang="it-IT" dirty="0" smtClean="0"/>
              <a:t>Nel cane anziano può coesistere con rottura LCA.</a:t>
            </a:r>
          </a:p>
          <a:p>
            <a:pPr algn="just"/>
            <a:r>
              <a:rPr lang="it-IT" dirty="0" smtClean="0"/>
              <a:t>LA LUSSAZIONE MEDIALE è spessissimo associata ad alterazioni displasiche: 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 </a:t>
            </a:r>
            <a:r>
              <a:rPr lang="it-IT" dirty="0" smtClean="0"/>
              <a:t>                  a) retroversione </a:t>
            </a:r>
            <a:r>
              <a:rPr lang="it-IT" dirty="0"/>
              <a:t>del collo femorale con </a:t>
            </a:r>
            <a:r>
              <a:rPr lang="it-IT" dirty="0" err="1"/>
              <a:t>extrarotazione</a:t>
            </a:r>
            <a:r>
              <a:rPr lang="it-IT" dirty="0"/>
              <a:t> del femore</a:t>
            </a:r>
            <a:r>
              <a:rPr lang="it-IT" dirty="0" smtClean="0"/>
              <a:t>;</a:t>
            </a:r>
          </a:p>
          <a:p>
            <a:pPr marL="0" indent="0" algn="just">
              <a:buNone/>
            </a:pPr>
            <a:r>
              <a:rPr lang="it-IT" dirty="0" smtClean="0"/>
              <a:t>                   b) deviazione </a:t>
            </a:r>
            <a:r>
              <a:rPr lang="it-IT" dirty="0"/>
              <a:t>in varo </a:t>
            </a:r>
            <a:r>
              <a:rPr lang="it-IT" dirty="0" smtClean="0"/>
              <a:t>della porzione distale del  </a:t>
            </a:r>
            <a:r>
              <a:rPr lang="it-IT" dirty="0"/>
              <a:t>femore </a:t>
            </a:r>
          </a:p>
          <a:p>
            <a:pPr algn="just"/>
            <a:r>
              <a:rPr lang="it-IT" dirty="0" smtClean="0"/>
              <a:t>c)torsione </a:t>
            </a:r>
            <a:r>
              <a:rPr lang="it-IT" dirty="0"/>
              <a:t>esterna del condilo femorale</a:t>
            </a:r>
            <a:r>
              <a:rPr lang="it-IT" dirty="0" smtClean="0"/>
              <a:t>;</a:t>
            </a:r>
            <a:endParaRPr lang="it-IT" dirty="0"/>
          </a:p>
          <a:p>
            <a:pPr algn="just"/>
            <a:r>
              <a:rPr lang="it-IT" dirty="0" smtClean="0"/>
              <a:t>d) ipoplasia </a:t>
            </a:r>
            <a:r>
              <a:rPr lang="it-IT" dirty="0"/>
              <a:t>del condilo mediale del femore;</a:t>
            </a:r>
          </a:p>
          <a:p>
            <a:pPr algn="just"/>
            <a:r>
              <a:rPr lang="it-IT" dirty="0" smtClean="0"/>
              <a:t>e) ipoplasia </a:t>
            </a:r>
            <a:r>
              <a:rPr lang="it-IT" dirty="0"/>
              <a:t>del solco trocleare</a:t>
            </a:r>
            <a:r>
              <a:rPr lang="it-IT" dirty="0" smtClean="0"/>
              <a:t>;</a:t>
            </a:r>
            <a:endParaRPr lang="it-IT" dirty="0"/>
          </a:p>
          <a:p>
            <a:pPr algn="just"/>
            <a:r>
              <a:rPr lang="it-IT" dirty="0" err="1" smtClean="0"/>
              <a:t>f</a:t>
            </a:r>
            <a:r>
              <a:rPr lang="it-IT" dirty="0" smtClean="0"/>
              <a:t>)rotazione </a:t>
            </a:r>
            <a:r>
              <a:rPr lang="it-IT" dirty="0"/>
              <a:t>mediale della tibia;</a:t>
            </a:r>
          </a:p>
          <a:p>
            <a:pPr algn="just"/>
            <a:r>
              <a:rPr lang="it-IT" dirty="0" smtClean="0"/>
              <a:t>g)spostamento </a:t>
            </a:r>
            <a:r>
              <a:rPr lang="it-IT" dirty="0"/>
              <a:t>mediale della tuberosità tibiale;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IN OGNI CASO VI E’ UNA MANCATA CORRISPONDENZA TRA L’ASSE DELL’APPARATO ESTENSORIO </a:t>
            </a:r>
            <a:r>
              <a:rPr lang="it-IT" dirty="0" smtClean="0"/>
              <a:t>(quadricipite , tendine patellare, rotula e </a:t>
            </a:r>
            <a:r>
              <a:rPr lang="it-IT" dirty="0" err="1" smtClean="0"/>
              <a:t>leg</a:t>
            </a:r>
            <a:r>
              <a:rPr lang="it-IT" dirty="0" smtClean="0"/>
              <a:t>. </a:t>
            </a:r>
            <a:r>
              <a:rPr lang="it-IT" dirty="0" err="1" smtClean="0"/>
              <a:t>tibio</a:t>
            </a:r>
            <a:r>
              <a:rPr lang="it-IT" dirty="0" smtClean="0"/>
              <a:t>-rotuleo) e asse scheletrico      (femore-tibia)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LUSSAZIONE DELLA ROTULA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472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Anche il </a:t>
            </a:r>
            <a:r>
              <a:rPr lang="it-IT" dirty="0"/>
              <a:t>trauma può interessare l'osso </a:t>
            </a:r>
            <a:r>
              <a:rPr lang="it-IT" dirty="0" smtClean="0"/>
              <a:t>in modo diretto </a:t>
            </a:r>
            <a:r>
              <a:rPr lang="it-IT" dirty="0"/>
              <a:t>o </a:t>
            </a:r>
            <a:r>
              <a:rPr lang="it-IT" dirty="0" smtClean="0"/>
              <a:t>indiretto</a:t>
            </a:r>
          </a:p>
          <a:p>
            <a:r>
              <a:rPr lang="it-IT" dirty="0" smtClean="0"/>
              <a:t>Diretto quando l’osso </a:t>
            </a:r>
            <a:r>
              <a:rPr lang="it-IT" dirty="0" err="1" smtClean="0"/>
              <a:t>e’</a:t>
            </a:r>
            <a:r>
              <a:rPr lang="it-IT" dirty="0" smtClean="0"/>
              <a:t> unico e ricoperto solo da cute </a:t>
            </a:r>
          </a:p>
          <a:p>
            <a:pPr marL="0" indent="0">
              <a:buNone/>
            </a:pPr>
            <a:r>
              <a:rPr lang="it-IT" dirty="0" smtClean="0"/>
              <a:t>E l'osso </a:t>
            </a:r>
            <a:r>
              <a:rPr lang="it-IT" dirty="0"/>
              <a:t>si frattura nel punto in cui viene applicata la forza.</a:t>
            </a:r>
          </a:p>
          <a:p>
            <a:r>
              <a:rPr lang="it-IT" dirty="0" smtClean="0"/>
              <a:t>Indiretto:  </a:t>
            </a:r>
            <a:r>
              <a:rPr lang="it-IT" dirty="0"/>
              <a:t>la frattura si manifesta  </a:t>
            </a:r>
            <a:r>
              <a:rPr lang="it-IT" dirty="0" smtClean="0"/>
              <a:t>ad </a:t>
            </a:r>
            <a:r>
              <a:rPr lang="it-IT" dirty="0"/>
              <a:t>una certa distanza dal punto di applicazione della forza, la quale si propaga lungo la catena cinetica di un arto o della colonna vertebrale fino a raggiungere la sede di frattura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7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Per la lussazione laterale si osservano condizioni </a:t>
            </a:r>
            <a:r>
              <a:rPr lang="it-IT" dirty="0" smtClean="0">
                <a:solidFill>
                  <a:srgbClr val="FF0000"/>
                </a:solidFill>
              </a:rPr>
              <a:t>OPPOSTE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3962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POSSIBILI  (anche se rare) FORME TRAUMATICHE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5147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6785" b="26785"/>
          <a:stretch>
            <a:fillRect/>
          </a:stretch>
        </p:blipFill>
        <p:spPr>
          <a:xfrm>
            <a:off x="2788361" y="2873177"/>
            <a:ext cx="4245358" cy="212545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96795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3859" b="13859"/>
          <a:stretch>
            <a:fillRect/>
          </a:stretch>
        </p:blipFill>
        <p:spPr>
          <a:xfrm>
            <a:off x="2997215" y="3377071"/>
            <a:ext cx="3721995" cy="186343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7206" b="27206"/>
          <a:stretch>
            <a:fillRect/>
          </a:stretch>
        </p:blipFill>
        <p:spPr>
          <a:xfrm>
            <a:off x="1713398" y="2913489"/>
            <a:ext cx="5441267" cy="272419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4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1</a:t>
            </a:r>
            <a:r>
              <a:rPr lang="it-IT" dirty="0"/>
              <a:t>° grado: </a:t>
            </a:r>
            <a:r>
              <a:rPr lang="it-IT" i="1" dirty="0"/>
              <a:t>la rotula si lussa solo con una pressione manuale</a:t>
            </a:r>
          </a:p>
          <a:p>
            <a:endParaRPr lang="it-IT" i="1" dirty="0"/>
          </a:p>
          <a:p>
            <a:r>
              <a:rPr lang="it-IT" dirty="0"/>
              <a:t>2° grado: </a:t>
            </a:r>
            <a:r>
              <a:rPr lang="it-IT" i="1" dirty="0"/>
              <a:t>la rotula si lussa senza necessità di una pressione manuale ma solo manipolando l'arto e </a:t>
            </a:r>
            <a:r>
              <a:rPr lang="it-IT" i="1" dirty="0" smtClean="0"/>
              <a:t>si riduce spontaneamente </a:t>
            </a:r>
            <a:r>
              <a:rPr lang="it-IT" i="1" dirty="0"/>
              <a:t>sempre solo con la manipolazione</a:t>
            </a:r>
          </a:p>
          <a:p>
            <a:endParaRPr lang="it-IT" dirty="0"/>
          </a:p>
          <a:p>
            <a:r>
              <a:rPr lang="it-IT" dirty="0"/>
              <a:t>3° grado: </a:t>
            </a:r>
            <a:r>
              <a:rPr lang="it-IT" i="1" dirty="0"/>
              <a:t>la rotula si presenta sempre lussata ma è possibile ridurla con una pressione manuale</a:t>
            </a:r>
          </a:p>
          <a:p>
            <a:endParaRPr lang="it-IT" dirty="0"/>
          </a:p>
          <a:p>
            <a:r>
              <a:rPr lang="it-IT" dirty="0"/>
              <a:t>4° grado: </a:t>
            </a:r>
            <a:r>
              <a:rPr lang="it-IT" i="1" dirty="0"/>
              <a:t>la rotula si presenta sempre lussata e non è possibile ridurla mediante pressione manuale</a:t>
            </a:r>
            <a:r>
              <a:rPr lang="it-IT" i="1" dirty="0" smtClean="0"/>
              <a:t>.</a:t>
            </a:r>
            <a:endParaRPr lang="it-IT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1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Assai semplice</a:t>
            </a:r>
          </a:p>
          <a:p>
            <a:r>
              <a:rPr lang="it-IT" dirty="0" smtClean="0"/>
              <a:t>Osservazione attenta del soggetto</a:t>
            </a:r>
          </a:p>
          <a:p>
            <a:r>
              <a:rPr lang="it-IT" dirty="0" smtClean="0"/>
              <a:t>Palpazione e manipolazione del ginocchio</a:t>
            </a:r>
          </a:p>
          <a:p>
            <a:r>
              <a:rPr lang="it-IT" dirty="0" smtClean="0"/>
              <a:t>Radiografie (ATTENTA VALUTAZIONE DELLA PRESENZA DI ALTERAZIONI OA)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7129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793" b="1793"/>
          <a:stretch>
            <a:fillRect/>
          </a:stretch>
        </p:blipFill>
        <p:spPr>
          <a:xfrm>
            <a:off x="2282950" y="2600333"/>
            <a:ext cx="4567341" cy="254643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0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Tendenzialmente favorevole nelle forme lievi</a:t>
            </a:r>
          </a:p>
          <a:p>
            <a:r>
              <a:rPr lang="it-IT" dirty="0" smtClean="0"/>
              <a:t>Valutare attentamente la razza, la mole, l’età  e l’attività del cane </a:t>
            </a:r>
          </a:p>
          <a:p>
            <a:r>
              <a:rPr lang="it-IT" dirty="0" smtClean="0"/>
              <a:t>Valutare attentamente il grado (classificazione) </a:t>
            </a:r>
          </a:p>
          <a:p>
            <a:r>
              <a:rPr lang="it-IT" dirty="0" smtClean="0"/>
              <a:t>Attenta selezione e pianificazione intervento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2222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717800"/>
            <a:ext cx="1714500" cy="1422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717800"/>
            <a:ext cx="1714500" cy="1422400"/>
          </a:xfrm>
          <a:prstGeom prst="rect">
            <a:avLst/>
          </a:prstGeom>
        </p:spPr>
      </p:pic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2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Le forze agiscono per  </a:t>
            </a:r>
            <a:r>
              <a:rPr lang="it-IT" dirty="0"/>
              <a:t>torsione, di flessione, di compressione o di </a:t>
            </a:r>
            <a:r>
              <a:rPr lang="it-IT" dirty="0" smtClean="0"/>
              <a:t>strappamento .  In quest’ultimo caso la forza del trauma viene trasmessa da un tendine o da un legamento. Sono spesso </a:t>
            </a:r>
            <a:r>
              <a:rPr lang="it-IT" dirty="0" err="1" smtClean="0"/>
              <a:t>frattue</a:t>
            </a:r>
            <a:r>
              <a:rPr lang="it-IT" dirty="0" smtClean="0"/>
              <a:t> apofisarie</a:t>
            </a:r>
            <a:endParaRPr lang="it-IT" dirty="0"/>
          </a:p>
          <a:p>
            <a:pPr>
              <a:buFont typeface="Wingdings" charset="2"/>
              <a:buChar char="ü"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6583" b="16583"/>
          <a:stretch>
            <a:fillRect/>
          </a:stretch>
        </p:blipFill>
        <p:spPr>
          <a:xfrm>
            <a:off x="3109125" y="2791796"/>
            <a:ext cx="2554933" cy="1279137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4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Lussazione </a:t>
            </a:r>
            <a:r>
              <a:rPr lang="it-IT" dirty="0" err="1" smtClean="0"/>
              <a:t>coxo</a:t>
            </a:r>
            <a:r>
              <a:rPr lang="it-IT" dirty="0" smtClean="0"/>
              <a:t>-femorale.</a:t>
            </a:r>
          </a:p>
          <a:p>
            <a:r>
              <a:rPr lang="it-IT" dirty="0" smtClean="0"/>
              <a:t>Una tra le lesioni più frequenti dell’apparato locomotore. Colpisce sia in cane che il gatto </a:t>
            </a:r>
          </a:p>
          <a:p>
            <a:r>
              <a:rPr lang="it-IT" dirty="0" smtClean="0"/>
              <a:t>La causa può essere traumatica (più spesso l. monolaterale) o spontanea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Lussazione dell’anca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62861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lussazione spontanea si verifica in seguito a </a:t>
            </a:r>
            <a:r>
              <a:rPr lang="it-IT" dirty="0" smtClean="0">
                <a:solidFill>
                  <a:srgbClr val="FF0000"/>
                </a:solidFill>
              </a:rPr>
              <a:t>displasia</a:t>
            </a:r>
            <a:r>
              <a:rPr lang="it-IT" dirty="0" smtClean="0"/>
              <a:t> (possiamo parlare di l. congenita anche se si manifesta più tardivamente)</a:t>
            </a:r>
          </a:p>
          <a:p>
            <a:r>
              <a:rPr lang="it-IT" dirty="0"/>
              <a:t>La lussazione spontanea si verifica in seguito a </a:t>
            </a:r>
            <a:r>
              <a:rPr lang="it-IT" dirty="0" smtClean="0"/>
              <a:t>malattia di </a:t>
            </a:r>
            <a:r>
              <a:rPr lang="it-IT" dirty="0" err="1" smtClean="0"/>
              <a:t>Legg-Calvè</a:t>
            </a:r>
            <a:r>
              <a:rPr lang="it-IT" dirty="0" smtClean="0"/>
              <a:t> </a:t>
            </a:r>
            <a:r>
              <a:rPr lang="it-IT" dirty="0" err="1" smtClean="0"/>
              <a:t>Perthes</a:t>
            </a:r>
            <a:r>
              <a:rPr lang="it-IT" dirty="0" smtClean="0"/>
              <a:t> (necrosi asettica della testa femorale) che colpisce i cani di piccola taglia.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561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Nelle forme traumatiche abbiamo un’insorgenza improvvisa (anamnesi!!)</a:t>
            </a:r>
          </a:p>
          <a:p>
            <a:r>
              <a:rPr lang="it-IT" dirty="0" smtClean="0"/>
              <a:t>Zoppia grave e conclamata, inizialmente con mancato appoggio dell’arto.</a:t>
            </a:r>
          </a:p>
          <a:p>
            <a:r>
              <a:rPr lang="it-IT" dirty="0" smtClean="0"/>
              <a:t>Ruotando posteriormente gli arti pelvici (</a:t>
            </a:r>
            <a:r>
              <a:rPr lang="it-IT" sz="1400" dirty="0" smtClean="0"/>
              <a:t>si </a:t>
            </a:r>
            <a:r>
              <a:rPr lang="it-IT" sz="1400" dirty="0" err="1" smtClean="0"/>
              <a:t>afferramo</a:t>
            </a:r>
            <a:r>
              <a:rPr lang="it-IT" sz="1400" dirty="0" smtClean="0"/>
              <a:t> le facce anteriori della coscia) </a:t>
            </a:r>
            <a:r>
              <a:rPr lang="it-IT" dirty="0" smtClean="0"/>
              <a:t>si può notare un ACCORCIAMENTO dell’arto.</a:t>
            </a:r>
          </a:p>
          <a:p>
            <a:r>
              <a:rPr lang="it-IT" dirty="0"/>
              <a:t> </a:t>
            </a:r>
            <a:r>
              <a:rPr lang="it-IT" dirty="0" smtClean="0"/>
              <a:t>Altri segni meno evidenti sono dolore alla palpazione, sensazione di crepitio, maggiore prominenza del trocantere dal lato lussato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Sintomi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97320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NELLE FORME SPONTANEE: 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Possono essere bilaterali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Sintomi meno eclatanti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Insorgenza progressiva</a:t>
            </a:r>
          </a:p>
          <a:p>
            <a:pPr>
              <a:buFont typeface="Wingdings" charset="2"/>
              <a:buChar char="ü"/>
            </a:pPr>
            <a:r>
              <a:rPr lang="it-IT" dirty="0"/>
              <a:t>Z</a:t>
            </a:r>
            <a:r>
              <a:rPr lang="it-IT" dirty="0" smtClean="0"/>
              <a:t>oppia di minore entità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Maggiore evidenza di </a:t>
            </a:r>
            <a:r>
              <a:rPr lang="it-IT" dirty="0" err="1" smtClean="0"/>
              <a:t>amiotrofia</a:t>
            </a:r>
            <a:r>
              <a:rPr lang="it-IT" dirty="0" smtClean="0"/>
              <a:t> o </a:t>
            </a:r>
            <a:r>
              <a:rPr lang="it-IT" dirty="0" err="1" smtClean="0"/>
              <a:t>ipomiotrofia</a:t>
            </a:r>
            <a:r>
              <a:rPr lang="it-IT" dirty="0" smtClean="0"/>
              <a:t> dei mm. della groppa e della natica.</a:t>
            </a:r>
          </a:p>
          <a:p>
            <a:pPr>
              <a:buFont typeface="Wingdings" charset="2"/>
              <a:buChar char="ü"/>
            </a:pPr>
            <a:r>
              <a:rPr lang="it-IT" dirty="0" smtClean="0"/>
              <a:t>In caso di displasia possibile contrattura del mm. pettineo</a:t>
            </a:r>
          </a:p>
          <a:p>
            <a:pPr>
              <a:buFont typeface="Wingdings" charset="2"/>
              <a:buChar char="ü"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241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1904" b="11904"/>
          <a:stretch>
            <a:fillRect/>
          </a:stretch>
        </p:blipFill>
        <p:spPr>
          <a:xfrm>
            <a:off x="2459231" y="3094890"/>
            <a:ext cx="3440590" cy="172254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24969" b="24969"/>
          <a:stretch>
            <a:fillRect/>
          </a:stretch>
        </p:blipFill>
        <p:spPr>
          <a:xfrm>
            <a:off x="2150596" y="2994112"/>
            <a:ext cx="5453128" cy="273012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962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diagnosi è </a:t>
            </a:r>
          </a:p>
          <a:p>
            <a:r>
              <a:rPr lang="it-IT" dirty="0" smtClean="0"/>
              <a:t>CLINICA</a:t>
            </a:r>
          </a:p>
          <a:p>
            <a:r>
              <a:rPr lang="it-IT" dirty="0" smtClean="0"/>
              <a:t>Radiologica</a:t>
            </a:r>
          </a:p>
          <a:p>
            <a:pPr marL="0" indent="0">
              <a:buNone/>
            </a:pPr>
            <a:r>
              <a:rPr lang="it-IT" dirty="0" smtClean="0"/>
              <a:t>Si eseguono proiezioni laterolaterale ma soprattutto </a:t>
            </a:r>
            <a:r>
              <a:rPr lang="it-IT" dirty="0" smtClean="0">
                <a:solidFill>
                  <a:srgbClr val="FF0000"/>
                </a:solidFill>
              </a:rPr>
              <a:t>VENTRO-DORSALE AD ARTI PELVICI ESTESI POSTERIORMENTE E BEN ALLINEATI </a:t>
            </a:r>
            <a:r>
              <a:rPr lang="it-IT" dirty="0" smtClean="0"/>
              <a:t>. (Un buon indice è che le rotule sono entrambe centrate nei solchi trocleari)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47585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1" b="19021"/>
          <a:stretch>
            <a:fillRect/>
          </a:stretch>
        </p:blipFill>
        <p:spPr>
          <a:xfrm>
            <a:off x="1937728" y="2727677"/>
            <a:ext cx="3835804" cy="192040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8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E’ una patologia estremamente frequente nel cane di grande impatto (anche economico) </a:t>
            </a:r>
          </a:p>
          <a:p>
            <a:r>
              <a:rPr lang="it-IT" dirty="0" smtClean="0"/>
              <a:t>E’ ‘ una deformità che si sviluppa durante la crescita del cane. </a:t>
            </a:r>
          </a:p>
          <a:p>
            <a:r>
              <a:rPr lang="it-IT" dirty="0" smtClean="0"/>
              <a:t>La diagnosi definitiva di MANCATA DISPLASIA può essere emessa solo dopo la chiusura delle fisi ma si può formulare una diagnosi positiva per displasia anche durante l’età prepubere.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Displasia dell’anca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581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ertina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Copertina.thmx</Template>
  <TotalTime>779</TotalTime>
  <Words>4111</Words>
  <Application>Microsoft Office PowerPoint</Application>
  <PresentationFormat>Presentazione su schermo (4:3)</PresentationFormat>
  <Paragraphs>491</Paragraphs>
  <Slides>162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162</vt:i4>
      </vt:variant>
    </vt:vector>
  </HeadingPairs>
  <TitlesOfParts>
    <vt:vector size="168" baseType="lpstr">
      <vt:lpstr>Arial Black</vt:lpstr>
      <vt:lpstr>ArialMT</vt:lpstr>
      <vt:lpstr>Book Antiqua</vt:lpstr>
      <vt:lpstr>Courier New</vt:lpstr>
      <vt:lpstr>Wingdings</vt:lpstr>
      <vt:lpstr>Copertina</vt:lpstr>
      <vt:lpstr>APPARATO LOCOMOTORE</vt:lpstr>
      <vt:lpstr>FRATTURE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MORFOLOGIA DELLA FRATTURA</vt:lpstr>
      <vt:lpstr>Presentazione standard di PowerPoint</vt:lpstr>
      <vt:lpstr>MORFOLOGIA DELLA FRATTURA</vt:lpstr>
      <vt:lpstr>MORFOLOGIA DELLA FRATTURA</vt:lpstr>
      <vt:lpstr>MORFOLOGIA DELLA FRATTURA</vt:lpstr>
      <vt:lpstr>MORFOLOGIA DELLA FRATTURA</vt:lpstr>
      <vt:lpstr>MORFOLOGIA DELLA FRATTURA</vt:lpstr>
      <vt:lpstr>MORFOLOGIA DELLA FRATTURA</vt:lpstr>
      <vt:lpstr>Presentazione standard di PowerPoint</vt:lpstr>
      <vt:lpstr>Un po’ di esercizio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SEDE</vt:lpstr>
      <vt:lpstr>SEDE</vt:lpstr>
      <vt:lpstr>Presentazione standard di PowerPoint</vt:lpstr>
      <vt:lpstr>Fratture di Salter-Harris</vt:lpstr>
      <vt:lpstr>Presentazione standard di PowerPoint</vt:lpstr>
      <vt:lpstr>ACCRESCIMENTO ENCONDRALE DELL’OSSO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EMATOMA</vt:lpstr>
      <vt:lpstr>MOTILITA’</vt:lpstr>
      <vt:lpstr>IMPOTENZA FUNZIONALE</vt:lpstr>
      <vt:lpstr>DIAGNOSI </vt:lpstr>
      <vt:lpstr>RX</vt:lpstr>
      <vt:lpstr>Presentazione standard di PowerPoint</vt:lpstr>
      <vt:lpstr>Diagnosi differenziale</vt:lpstr>
      <vt:lpstr>PROGNOSI </vt:lpstr>
      <vt:lpstr>Presentazione standard di PowerPoint</vt:lpstr>
      <vt:lpstr>TRATTAMENTO</vt:lpstr>
      <vt:lpstr>TRATTAMENTO</vt:lpstr>
      <vt:lpstr>Patologie </vt:lpstr>
      <vt:lpstr>PSEUDOARTROSI</vt:lpstr>
      <vt:lpstr>Classificazione delle pseudoartrosi </vt:lpstr>
      <vt:lpstr>Presentazione standard di PowerPoint</vt:lpstr>
      <vt:lpstr>Presentazione standard di PowerPoint</vt:lpstr>
      <vt:lpstr>Presentazione standard di PowerPoint</vt:lpstr>
      <vt:lpstr>LUSSAZIONI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DIAGNOSI</vt:lpstr>
      <vt:lpstr>PROGNOSI </vt:lpstr>
      <vt:lpstr>TRATTAMENTO </vt:lpstr>
      <vt:lpstr>Presentazione standard di PowerPoint</vt:lpstr>
      <vt:lpstr>Presentazione standard di PowerPoint</vt:lpstr>
      <vt:lpstr>LUSSAZIONE DELLA ROTULA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DIAGNOSI </vt:lpstr>
      <vt:lpstr>Presentazione standard di PowerPoint</vt:lpstr>
      <vt:lpstr>Prognosi </vt:lpstr>
      <vt:lpstr>Presentazione standard di PowerPoint</vt:lpstr>
      <vt:lpstr>Presentazione standard di PowerPoint</vt:lpstr>
      <vt:lpstr>Lussazione dell’anca</vt:lpstr>
      <vt:lpstr>Presentazione standard di PowerPoint</vt:lpstr>
      <vt:lpstr>Sintomi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Displasia dell’anca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Alterazioni della testa femorale. </vt:lpstr>
      <vt:lpstr>Alterazioni dell’acetabolo  </vt:lpstr>
      <vt:lpstr> Incongruenza articolare </vt:lpstr>
      <vt:lpstr>DIAGNOSI </vt:lpstr>
      <vt:lpstr>SINTOMI</vt:lpstr>
      <vt:lpstr>TEST CLINICI </vt:lpstr>
      <vt:lpstr>Presentazione standard di PowerPoint</vt:lpstr>
      <vt:lpstr>test di Ortolani</vt:lpstr>
      <vt:lpstr>Test di Barlow</vt:lpstr>
      <vt:lpstr>DIAGNOSI RADIOLOGICA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Prognosi </vt:lpstr>
      <vt:lpstr>TRATTAMENTO </vt:lpstr>
      <vt:lpstr>Presentazione standard di PowerPoint</vt:lpstr>
      <vt:lpstr>TRATTAMENTO CHIRURGICO </vt:lpstr>
      <vt:lpstr>MALATTIA DI Legg-Calvè-Perthes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SINTOMI E DIAGNOSI </vt:lpstr>
      <vt:lpstr>DIAGNOSI </vt:lpstr>
      <vt:lpstr>Presentazione standard di PowerPoint</vt:lpstr>
      <vt:lpstr>Diagnosi differenziale </vt:lpstr>
      <vt:lpstr>PROGNOSI </vt:lpstr>
      <vt:lpstr>TRATTAMENTO  </vt:lpstr>
      <vt:lpstr>Presentazione standard di PowerPoint</vt:lpstr>
      <vt:lpstr>DISPLASIA DEL GOMITO </vt:lpstr>
      <vt:lpstr>Presentazione standard di PowerPoint</vt:lpstr>
      <vt:lpstr>DISPLASIA DEL GOMITO </vt:lpstr>
      <vt:lpstr>CAUSE </vt:lpstr>
      <vt:lpstr>O.C.D</vt:lpstr>
      <vt:lpstr>Presentazione standard di PowerPoint</vt:lpstr>
      <vt:lpstr>Presentazione standard di PowerPoint</vt:lpstr>
      <vt:lpstr>Presentazione standard di PowerPoint</vt:lpstr>
      <vt:lpstr>CAUSE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DIAGNOSI</vt:lpstr>
      <vt:lpstr>DIAGNOSI RADIOLOGICA</vt:lpstr>
      <vt:lpstr>PORTA A CASA</vt:lpstr>
      <vt:lpstr>Presentazione standard di PowerPoint</vt:lpstr>
      <vt:lpstr>PROGNOSI </vt:lpstr>
      <vt:lpstr>TRATTAMENTO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APPARATO LOCOMOTORE</dc:title>
  <dc:creator>aurelio</dc:creator>
  <cp:lastModifiedBy>Massimo Vignoli</cp:lastModifiedBy>
  <cp:revision>115</cp:revision>
  <dcterms:created xsi:type="dcterms:W3CDTF">2015-03-22T16:24:51Z</dcterms:created>
  <dcterms:modified xsi:type="dcterms:W3CDTF">2017-09-28T12:52:53Z</dcterms:modified>
</cp:coreProperties>
</file>