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81" r:id="rId3"/>
    <p:sldId id="282" r:id="rId4"/>
    <p:sldId id="296" r:id="rId5"/>
    <p:sldId id="301" r:id="rId6"/>
    <p:sldId id="294" r:id="rId7"/>
    <p:sldId id="295" r:id="rId8"/>
    <p:sldId id="298" r:id="rId9"/>
    <p:sldId id="297" r:id="rId10"/>
    <p:sldId id="299" r:id="rId11"/>
    <p:sldId id="300" r:id="rId12"/>
    <p:sldId id="302" r:id="rId13"/>
    <p:sldId id="303" r:id="rId14"/>
    <p:sldId id="304" r:id="rId15"/>
    <p:sldId id="305" r:id="rId16"/>
    <p:sldId id="283" r:id="rId17"/>
    <p:sldId id="306" r:id="rId18"/>
    <p:sldId id="307" r:id="rId19"/>
    <p:sldId id="315" r:id="rId20"/>
    <p:sldId id="308" r:id="rId21"/>
    <p:sldId id="309" r:id="rId22"/>
    <p:sldId id="310" r:id="rId23"/>
    <p:sldId id="311" r:id="rId24"/>
    <p:sldId id="312" r:id="rId25"/>
    <p:sldId id="313" r:id="rId26"/>
    <p:sldId id="314" r:id="rId27"/>
    <p:sldId id="316" r:id="rId28"/>
    <p:sldId id="318" r:id="rId29"/>
    <p:sldId id="317" r:id="rId30"/>
    <p:sldId id="319" r:id="rId31"/>
    <p:sldId id="320" r:id="rId32"/>
    <p:sldId id="321" r:id="rId33"/>
    <p:sldId id="322" r:id="rId34"/>
    <p:sldId id="293" r:id="rId35"/>
    <p:sldId id="323" r:id="rId36"/>
    <p:sldId id="324" r:id="rId37"/>
    <p:sldId id="325" r:id="rId38"/>
    <p:sldId id="326" r:id="rId39"/>
    <p:sldId id="327" r:id="rId40"/>
    <p:sldId id="328" r:id="rId41"/>
    <p:sldId id="329" r:id="rId42"/>
    <p:sldId id="330" r:id="rId43"/>
    <p:sldId id="331" r:id="rId44"/>
    <p:sldId id="332" r:id="rId45"/>
    <p:sldId id="33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43"/>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09/08/24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09/08/24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09/08/24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09/08/24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eighbourhood-enlargement.ec.europa.eu/european-neighbourhood-policy/countries-region/moldova_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eighbourhood-enlargement.ec.europa.eu/european-neighbourhood-policy/countries-region/moldova_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eighbourhood-enlargement.ec.europa.eu/european-neighbourhood-policy/countries-region/moldova_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eighbourhood-enlargement.ec.europa.eu/european-neighbourhood-policy/countries-region/moldova_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commission.europa.eu/strategy-and-policy/relations-non-eu-countries/relations-united-kingdom/eu-uk-withdrawal-agreement/citizens-rights_i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ommission.europa.eu/strategy-and-policy/relations-non-eu-countries/relations-united-kingdom/eu-uk-withdrawal-agreement/implementing-withdrawal-agreement_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279400"/>
            <a:ext cx="9144000" cy="1662135"/>
          </a:xfrm>
        </p:spPr>
        <p:txBody>
          <a:bodyPr>
            <a:noAutofit/>
          </a:bodyPr>
          <a:lstStyle/>
          <a:p>
            <a:pPr algn="l"/>
            <a:r>
              <a:rPr lang="it-IT" sz="3600" b="1" i="0" u="none" strike="noStrike" dirty="0">
                <a:solidFill>
                  <a:srgbClr val="00B050"/>
                </a:solidFill>
                <a:effectLst/>
                <a:highlight>
                  <a:srgbClr val="FFFFFF"/>
                </a:highlight>
                <a:latin typeface="+mn-lt"/>
              </a:rPr>
              <a:t>Politiche dell’Unione europea e tutela dell’ambiente</a:t>
            </a:r>
            <a:br>
              <a:rPr lang="it-IT" sz="4000" b="1" dirty="0">
                <a:solidFill>
                  <a:srgbClr val="00B0F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r>
              <a:rPr lang="it-IT" sz="3600" b="1" dirty="0">
                <a:solidFill>
                  <a:srgbClr val="00B050"/>
                </a:solidFill>
              </a:rPr>
              <a:t>Settimana 2</a:t>
            </a:r>
          </a:p>
          <a:p>
            <a:r>
              <a:rPr lang="it-IT" sz="3600" b="1" dirty="0">
                <a:solidFill>
                  <a:srgbClr val="92D050"/>
                </a:solidFill>
              </a:rPr>
              <a:t>Membership, Valori e Obiettivi dell’Unione europea</a:t>
            </a:r>
          </a:p>
        </p:txBody>
      </p:sp>
      <p:pic>
        <p:nvPicPr>
          <p:cNvPr id="7" name="Immagine 6">
            <a:extLst>
              <a:ext uri="{FF2B5EF4-FFF2-40B4-BE49-F238E27FC236}">
                <a16:creationId xmlns:a16="http://schemas.microsoft.com/office/drawing/2014/main" id="{728E83C0-5B68-8240-2A2D-3BEC5CDAD1B3}"/>
              </a:ext>
            </a:extLst>
          </p:cNvPr>
          <p:cNvPicPr>
            <a:picLocks noChangeAspect="1"/>
          </p:cNvPicPr>
          <p:nvPr/>
        </p:nvPicPr>
        <p:blipFill>
          <a:blip r:embed="rId2"/>
          <a:stretch>
            <a:fillRect/>
          </a:stretch>
        </p:blipFill>
        <p:spPr>
          <a:xfrm>
            <a:off x="8887725" y="0"/>
            <a:ext cx="3304275" cy="1339306"/>
          </a:xfrm>
          <a:prstGeom prst="rect">
            <a:avLst/>
          </a:prstGeom>
        </p:spPr>
      </p:pic>
      <p:pic>
        <p:nvPicPr>
          <p:cNvPr id="8" name="Immagine 7">
            <a:extLst>
              <a:ext uri="{FF2B5EF4-FFF2-40B4-BE49-F238E27FC236}">
                <a16:creationId xmlns:a16="http://schemas.microsoft.com/office/drawing/2014/main" id="{2CDBFDDD-99C0-0B17-ECF6-CB10F08DD456}"/>
              </a:ext>
            </a:extLst>
          </p:cNvPr>
          <p:cNvPicPr>
            <a:picLocks noChangeAspect="1"/>
          </p:cNvPicPr>
          <p:nvPr/>
        </p:nvPicPr>
        <p:blipFill>
          <a:blip r:embed="rId3"/>
          <a:stretch>
            <a:fillRect/>
          </a:stretch>
        </p:blipFill>
        <p:spPr>
          <a:xfrm>
            <a:off x="3505200" y="4772632"/>
            <a:ext cx="6477000" cy="166867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EA5E7-AE20-64AE-5D49-6C05805B8582}"/>
              </a:ext>
            </a:extLst>
          </p:cNvPr>
          <p:cNvSpPr>
            <a:spLocks noGrp="1"/>
          </p:cNvSpPr>
          <p:nvPr>
            <p:ph type="title"/>
          </p:nvPr>
        </p:nvSpPr>
        <p:spPr/>
        <p:txBody>
          <a:bodyPr/>
          <a:lstStyle/>
          <a:p>
            <a:r>
              <a:rPr lang="it-IT" b="1" dirty="0">
                <a:solidFill>
                  <a:srgbClr val="00B050"/>
                </a:solidFill>
              </a:rPr>
              <a:t>Allargamenti UE</a:t>
            </a:r>
          </a:p>
        </p:txBody>
      </p:sp>
      <p:sp>
        <p:nvSpPr>
          <p:cNvPr id="3" name="Segnaposto contenuto 2">
            <a:extLst>
              <a:ext uri="{FF2B5EF4-FFF2-40B4-BE49-F238E27FC236}">
                <a16:creationId xmlns:a16="http://schemas.microsoft.com/office/drawing/2014/main" id="{268B6126-C92A-02C8-FB18-F2ED2C908408}"/>
              </a:ext>
            </a:extLst>
          </p:cNvPr>
          <p:cNvSpPr>
            <a:spLocks noGrp="1"/>
          </p:cNvSpPr>
          <p:nvPr>
            <p:ph idx="1"/>
          </p:nvPr>
        </p:nvSpPr>
        <p:spPr/>
        <p:txBody>
          <a:bodyPr>
            <a:normAutofit/>
          </a:bodyPr>
          <a:lstStyle/>
          <a:p>
            <a:pPr algn="l"/>
            <a:r>
              <a:rPr lang="it-IT" dirty="0">
                <a:solidFill>
                  <a:srgbClr val="00B0F0"/>
                </a:solidFill>
              </a:rPr>
              <a:t>I paesi attualmente candidati sono:</a:t>
            </a:r>
          </a:p>
          <a:p>
            <a:pPr algn="l">
              <a:buFont typeface="Arial" panose="020B0604020202020204" pitchFamily="34" charset="0"/>
              <a:buChar char="•"/>
            </a:pPr>
            <a:r>
              <a:rPr lang="it-IT" dirty="0"/>
              <a:t>Albania</a:t>
            </a:r>
          </a:p>
          <a:p>
            <a:pPr algn="l">
              <a:buFont typeface="Arial" panose="020B0604020202020204" pitchFamily="34" charset="0"/>
              <a:buChar char="•"/>
            </a:pPr>
            <a:r>
              <a:rPr lang="it-IT" dirty="0"/>
              <a:t>Bosnia-Erzegovina, </a:t>
            </a:r>
          </a:p>
          <a:p>
            <a:pPr algn="l">
              <a:buFont typeface="Arial" panose="020B0604020202020204" pitchFamily="34" charset="0"/>
              <a:buChar char="•"/>
            </a:pPr>
            <a:r>
              <a:rPr lang="it-IT" dirty="0"/>
              <a:t>Georgia, Moldova, </a:t>
            </a:r>
            <a:r>
              <a:rPr lang="it-IT" dirty="0" err="1"/>
              <a:t>Motenegro</a:t>
            </a:r>
            <a:r>
              <a:rPr lang="it-IT" dirty="0"/>
              <a:t>, </a:t>
            </a:r>
          </a:p>
          <a:p>
            <a:pPr algn="l">
              <a:buFont typeface="Arial" panose="020B0604020202020204" pitchFamily="34" charset="0"/>
              <a:buChar char="•"/>
            </a:pPr>
            <a:r>
              <a:rPr lang="it-IT" dirty="0"/>
              <a:t>Macedonia del Nord, Serbia, </a:t>
            </a:r>
          </a:p>
          <a:p>
            <a:pPr algn="l">
              <a:buFont typeface="Arial" panose="020B0604020202020204" pitchFamily="34" charset="0"/>
              <a:buChar char="•"/>
            </a:pPr>
            <a:r>
              <a:rPr lang="it-IT" dirty="0"/>
              <a:t>Turchia </a:t>
            </a:r>
          </a:p>
          <a:p>
            <a:pPr algn="l">
              <a:buFont typeface="Arial" panose="020B0604020202020204" pitchFamily="34" charset="0"/>
              <a:buChar char="•"/>
            </a:pPr>
            <a:r>
              <a:rPr lang="it-IT" dirty="0"/>
              <a:t>Ucraina</a:t>
            </a:r>
          </a:p>
          <a:p>
            <a:pPr algn="l">
              <a:buFont typeface="Arial" panose="020B0604020202020204" pitchFamily="34" charset="0"/>
              <a:buChar char="•"/>
            </a:pPr>
            <a:r>
              <a:rPr lang="it-IT" dirty="0"/>
              <a:t>Il Kosovo è un potenziale candidato</a:t>
            </a:r>
          </a:p>
          <a:p>
            <a:pPr algn="l">
              <a:buFont typeface="Arial" panose="020B0604020202020204" pitchFamily="34" charset="0"/>
              <a:buChar char="•"/>
            </a:pPr>
            <a:endParaRPr lang="it-IT" dirty="0">
              <a:hlinkClick r:id="rId2">
                <a:extLst>
                  <a:ext uri="{A12FA001-AC4F-418D-AE19-62706E023703}">
                    <ahyp:hlinkClr xmlns:ahyp="http://schemas.microsoft.com/office/drawing/2018/hyperlinkcolor" val="tx"/>
                  </a:ext>
                </a:extLst>
              </a:hlinkClick>
            </a:endParaRPr>
          </a:p>
          <a:p>
            <a:endParaRPr lang="it-IT" dirty="0"/>
          </a:p>
        </p:txBody>
      </p:sp>
    </p:spTree>
    <p:extLst>
      <p:ext uri="{BB962C8B-B14F-4D97-AF65-F5344CB8AC3E}">
        <p14:creationId xmlns:p14="http://schemas.microsoft.com/office/powerpoint/2010/main" val="335075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EA5E7-AE20-64AE-5D49-6C05805B8582}"/>
              </a:ext>
            </a:extLst>
          </p:cNvPr>
          <p:cNvSpPr>
            <a:spLocks noGrp="1"/>
          </p:cNvSpPr>
          <p:nvPr>
            <p:ph type="title"/>
          </p:nvPr>
        </p:nvSpPr>
        <p:spPr/>
        <p:txBody>
          <a:bodyPr/>
          <a:lstStyle/>
          <a:p>
            <a:r>
              <a:rPr lang="it-IT" b="1" dirty="0">
                <a:solidFill>
                  <a:srgbClr val="00B050"/>
                </a:solidFill>
              </a:rPr>
              <a:t>Allargamenti UE</a:t>
            </a:r>
          </a:p>
        </p:txBody>
      </p:sp>
      <p:sp>
        <p:nvSpPr>
          <p:cNvPr id="3" name="Segnaposto contenuto 2">
            <a:extLst>
              <a:ext uri="{FF2B5EF4-FFF2-40B4-BE49-F238E27FC236}">
                <a16:creationId xmlns:a16="http://schemas.microsoft.com/office/drawing/2014/main" id="{268B6126-C92A-02C8-FB18-F2ED2C908408}"/>
              </a:ext>
            </a:extLst>
          </p:cNvPr>
          <p:cNvSpPr>
            <a:spLocks noGrp="1"/>
          </p:cNvSpPr>
          <p:nvPr>
            <p:ph idx="1"/>
          </p:nvPr>
        </p:nvSpPr>
        <p:spPr/>
        <p:txBody>
          <a:bodyPr>
            <a:normAutofit/>
          </a:bodyPr>
          <a:lstStyle/>
          <a:p>
            <a:pPr algn="l"/>
            <a:r>
              <a:rPr lang="it-IT" dirty="0">
                <a:solidFill>
                  <a:srgbClr val="00B0F0"/>
                </a:solidFill>
              </a:rPr>
              <a:t>Il caso Ucraino</a:t>
            </a:r>
          </a:p>
          <a:p>
            <a:pPr algn="l"/>
            <a:endParaRPr lang="it-IT" dirty="0">
              <a:hlinkClick r:id="rId2">
                <a:extLst>
                  <a:ext uri="{A12FA001-AC4F-418D-AE19-62706E023703}">
                    <ahyp:hlinkClr xmlns:ahyp="http://schemas.microsoft.com/office/drawing/2018/hyperlinkcolor" val="tx"/>
                  </a:ext>
                </a:extLst>
              </a:hlinkClick>
            </a:endParaRPr>
          </a:p>
          <a:p>
            <a:endParaRPr lang="it-IT" dirty="0"/>
          </a:p>
        </p:txBody>
      </p:sp>
      <p:pic>
        <p:nvPicPr>
          <p:cNvPr id="4" name="Immagine 3">
            <a:extLst>
              <a:ext uri="{FF2B5EF4-FFF2-40B4-BE49-F238E27FC236}">
                <a16:creationId xmlns:a16="http://schemas.microsoft.com/office/drawing/2014/main" id="{CC8C6E73-0867-5C3B-5451-1182D4BA753A}"/>
              </a:ext>
            </a:extLst>
          </p:cNvPr>
          <p:cNvPicPr>
            <a:picLocks noChangeAspect="1"/>
          </p:cNvPicPr>
          <p:nvPr/>
        </p:nvPicPr>
        <p:blipFill>
          <a:blip r:embed="rId3"/>
          <a:stretch>
            <a:fillRect/>
          </a:stretch>
        </p:blipFill>
        <p:spPr>
          <a:xfrm>
            <a:off x="1576388" y="2678967"/>
            <a:ext cx="8710612" cy="3197221"/>
          </a:xfrm>
          <a:prstGeom prst="rect">
            <a:avLst/>
          </a:prstGeom>
        </p:spPr>
      </p:pic>
    </p:spTree>
    <p:extLst>
      <p:ext uri="{BB962C8B-B14F-4D97-AF65-F5344CB8AC3E}">
        <p14:creationId xmlns:p14="http://schemas.microsoft.com/office/powerpoint/2010/main" val="421131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EA5E7-AE20-64AE-5D49-6C05805B8582}"/>
              </a:ext>
            </a:extLst>
          </p:cNvPr>
          <p:cNvSpPr>
            <a:spLocks noGrp="1"/>
          </p:cNvSpPr>
          <p:nvPr>
            <p:ph type="title"/>
          </p:nvPr>
        </p:nvSpPr>
        <p:spPr/>
        <p:txBody>
          <a:bodyPr/>
          <a:lstStyle/>
          <a:p>
            <a:r>
              <a:rPr lang="it-IT" b="1" dirty="0">
                <a:solidFill>
                  <a:srgbClr val="00B050"/>
                </a:solidFill>
              </a:rPr>
              <a:t>Allargamenti UE</a:t>
            </a:r>
          </a:p>
        </p:txBody>
      </p:sp>
      <p:sp>
        <p:nvSpPr>
          <p:cNvPr id="3" name="Segnaposto contenuto 2">
            <a:extLst>
              <a:ext uri="{FF2B5EF4-FFF2-40B4-BE49-F238E27FC236}">
                <a16:creationId xmlns:a16="http://schemas.microsoft.com/office/drawing/2014/main" id="{268B6126-C92A-02C8-FB18-F2ED2C908408}"/>
              </a:ext>
            </a:extLst>
          </p:cNvPr>
          <p:cNvSpPr>
            <a:spLocks noGrp="1"/>
          </p:cNvSpPr>
          <p:nvPr>
            <p:ph idx="1"/>
          </p:nvPr>
        </p:nvSpPr>
        <p:spPr/>
        <p:txBody>
          <a:bodyPr>
            <a:normAutofit/>
          </a:bodyPr>
          <a:lstStyle/>
          <a:p>
            <a:pPr algn="l"/>
            <a:r>
              <a:rPr lang="it-IT" dirty="0">
                <a:solidFill>
                  <a:srgbClr val="00B0F0"/>
                </a:solidFill>
              </a:rPr>
              <a:t>Il caso Ucraino</a:t>
            </a:r>
          </a:p>
          <a:p>
            <a:pPr algn="l"/>
            <a:endParaRPr lang="it-IT" dirty="0">
              <a:hlinkClick r:id="rId2">
                <a:extLst>
                  <a:ext uri="{A12FA001-AC4F-418D-AE19-62706E023703}">
                    <ahyp:hlinkClr xmlns:ahyp="http://schemas.microsoft.com/office/drawing/2018/hyperlinkcolor" val="tx"/>
                  </a:ext>
                </a:extLst>
              </a:hlinkClick>
            </a:endParaRPr>
          </a:p>
          <a:p>
            <a:endParaRPr lang="it-IT" dirty="0"/>
          </a:p>
        </p:txBody>
      </p:sp>
      <p:pic>
        <p:nvPicPr>
          <p:cNvPr id="5" name="Immagine 4">
            <a:extLst>
              <a:ext uri="{FF2B5EF4-FFF2-40B4-BE49-F238E27FC236}">
                <a16:creationId xmlns:a16="http://schemas.microsoft.com/office/drawing/2014/main" id="{FD7A8BC3-DAE5-3CB1-D3BD-094811F36D45}"/>
              </a:ext>
            </a:extLst>
          </p:cNvPr>
          <p:cNvPicPr>
            <a:picLocks noChangeAspect="1"/>
          </p:cNvPicPr>
          <p:nvPr/>
        </p:nvPicPr>
        <p:blipFill>
          <a:blip r:embed="rId3"/>
          <a:stretch>
            <a:fillRect/>
          </a:stretch>
        </p:blipFill>
        <p:spPr>
          <a:xfrm>
            <a:off x="1190625" y="2588256"/>
            <a:ext cx="8267700" cy="3482627"/>
          </a:xfrm>
          <a:prstGeom prst="rect">
            <a:avLst/>
          </a:prstGeom>
        </p:spPr>
      </p:pic>
    </p:spTree>
    <p:extLst>
      <p:ext uri="{BB962C8B-B14F-4D97-AF65-F5344CB8AC3E}">
        <p14:creationId xmlns:p14="http://schemas.microsoft.com/office/powerpoint/2010/main" val="216049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EA5E7-AE20-64AE-5D49-6C05805B8582}"/>
              </a:ext>
            </a:extLst>
          </p:cNvPr>
          <p:cNvSpPr>
            <a:spLocks noGrp="1"/>
          </p:cNvSpPr>
          <p:nvPr>
            <p:ph type="title"/>
          </p:nvPr>
        </p:nvSpPr>
        <p:spPr/>
        <p:txBody>
          <a:bodyPr/>
          <a:lstStyle/>
          <a:p>
            <a:r>
              <a:rPr lang="it-IT" b="1" dirty="0">
                <a:solidFill>
                  <a:srgbClr val="00B050"/>
                </a:solidFill>
              </a:rPr>
              <a:t>Allargamenti UE</a:t>
            </a:r>
          </a:p>
        </p:txBody>
      </p:sp>
      <p:sp>
        <p:nvSpPr>
          <p:cNvPr id="3" name="Segnaposto contenuto 2">
            <a:extLst>
              <a:ext uri="{FF2B5EF4-FFF2-40B4-BE49-F238E27FC236}">
                <a16:creationId xmlns:a16="http://schemas.microsoft.com/office/drawing/2014/main" id="{268B6126-C92A-02C8-FB18-F2ED2C908408}"/>
              </a:ext>
            </a:extLst>
          </p:cNvPr>
          <p:cNvSpPr>
            <a:spLocks noGrp="1"/>
          </p:cNvSpPr>
          <p:nvPr>
            <p:ph idx="1"/>
          </p:nvPr>
        </p:nvSpPr>
        <p:spPr/>
        <p:txBody>
          <a:bodyPr>
            <a:normAutofit/>
          </a:bodyPr>
          <a:lstStyle/>
          <a:p>
            <a:pPr algn="l"/>
            <a:r>
              <a:rPr lang="it-IT" dirty="0">
                <a:solidFill>
                  <a:srgbClr val="00B0F0"/>
                </a:solidFill>
              </a:rPr>
              <a:t>Il caso Ucraino</a:t>
            </a:r>
          </a:p>
          <a:p>
            <a:r>
              <a:rPr lang="it-IT" dirty="0">
                <a:solidFill>
                  <a:srgbClr val="00B0F0"/>
                </a:solidFill>
              </a:rPr>
              <a:t>25 giugno 2024: </a:t>
            </a:r>
            <a:r>
              <a:rPr lang="it-IT" dirty="0"/>
              <a:t>prima conferenza intergovernativa a livello ministeriale per avviare i negoziati di adesione con l’Ucraina</a:t>
            </a:r>
          </a:p>
          <a:p>
            <a:r>
              <a:rPr lang="it-IT" b="0" i="0" u="none" strike="noStrike" dirty="0">
                <a:effectLst/>
                <a:latin typeface="Source Sans"/>
              </a:rPr>
              <a:t>Tale conferenza fa seguito alla decisione del Consiglio europeo del 14 e 15 dicembre 2023 di avviare negoziati di adesione con l'Ucraina e all'approvazione da parte del Consiglio del quadro di negoziazione per i negoziati con l'Ucraina il 21 giugno, conformemente alla metodologia di allargamento.</a:t>
            </a:r>
            <a:endParaRPr lang="it-IT" dirty="0">
              <a:hlinkClick r:id="rId2">
                <a:extLst>
                  <a:ext uri="{A12FA001-AC4F-418D-AE19-62706E023703}">
                    <ahyp:hlinkClr xmlns:ahyp="http://schemas.microsoft.com/office/drawing/2018/hyperlinkcolor" val="tx"/>
                  </a:ext>
                </a:extLst>
              </a:hlinkClick>
            </a:endParaRPr>
          </a:p>
          <a:p>
            <a:endParaRPr lang="it-IT" dirty="0"/>
          </a:p>
        </p:txBody>
      </p:sp>
    </p:spTree>
    <p:extLst>
      <p:ext uri="{BB962C8B-B14F-4D97-AF65-F5344CB8AC3E}">
        <p14:creationId xmlns:p14="http://schemas.microsoft.com/office/powerpoint/2010/main" val="122383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EA5E7-AE20-64AE-5D49-6C05805B8582}"/>
              </a:ext>
            </a:extLst>
          </p:cNvPr>
          <p:cNvSpPr>
            <a:spLocks noGrp="1"/>
          </p:cNvSpPr>
          <p:nvPr>
            <p:ph type="title"/>
          </p:nvPr>
        </p:nvSpPr>
        <p:spPr/>
        <p:txBody>
          <a:bodyPr/>
          <a:lstStyle/>
          <a:p>
            <a:r>
              <a:rPr lang="it-IT" b="1" dirty="0">
                <a:solidFill>
                  <a:srgbClr val="00B050"/>
                </a:solidFill>
              </a:rPr>
              <a:t>Allargamenti UE</a:t>
            </a:r>
          </a:p>
        </p:txBody>
      </p:sp>
      <p:sp>
        <p:nvSpPr>
          <p:cNvPr id="3" name="Segnaposto contenuto 2">
            <a:extLst>
              <a:ext uri="{FF2B5EF4-FFF2-40B4-BE49-F238E27FC236}">
                <a16:creationId xmlns:a16="http://schemas.microsoft.com/office/drawing/2014/main" id="{268B6126-C92A-02C8-FB18-F2ED2C908408}"/>
              </a:ext>
            </a:extLst>
          </p:cNvPr>
          <p:cNvSpPr>
            <a:spLocks noGrp="1"/>
          </p:cNvSpPr>
          <p:nvPr>
            <p:ph idx="1"/>
          </p:nvPr>
        </p:nvSpPr>
        <p:spPr/>
        <p:txBody>
          <a:bodyPr>
            <a:normAutofit/>
          </a:bodyPr>
          <a:lstStyle/>
          <a:p>
            <a:pPr algn="l"/>
            <a:r>
              <a:rPr lang="it-IT" dirty="0">
                <a:solidFill>
                  <a:srgbClr val="00B0F0"/>
                </a:solidFill>
              </a:rPr>
              <a:t>Il caso Ucraino</a:t>
            </a:r>
          </a:p>
          <a:p>
            <a:r>
              <a:rPr lang="it-IT" b="0" i="0" u="none" strike="noStrike" dirty="0">
                <a:solidFill>
                  <a:srgbClr val="3E4951"/>
                </a:solidFill>
                <a:effectLst/>
                <a:latin typeface="Source Sans"/>
              </a:rPr>
              <a:t>L'UE ha ora invitato la Commissione a continuare a valutare lo stato di preparazione dell'Ucraina per l'avvio di negoziati in settori specifici e a individuare le questioni che con ogni probabilità emergeranno nei negoziati, iniziando dal gruppo di capitoli sulle questioni fondamentali che, conformemente al quadro di negoziazione, sarà avviato per primo.</a:t>
            </a:r>
            <a:endParaRPr lang="it-IT" dirty="0"/>
          </a:p>
        </p:txBody>
      </p:sp>
    </p:spTree>
    <p:extLst>
      <p:ext uri="{BB962C8B-B14F-4D97-AF65-F5344CB8AC3E}">
        <p14:creationId xmlns:p14="http://schemas.microsoft.com/office/powerpoint/2010/main" val="111918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EA5E7-AE20-64AE-5D49-6C05805B8582}"/>
              </a:ext>
            </a:extLst>
          </p:cNvPr>
          <p:cNvSpPr>
            <a:spLocks noGrp="1"/>
          </p:cNvSpPr>
          <p:nvPr>
            <p:ph type="title"/>
          </p:nvPr>
        </p:nvSpPr>
        <p:spPr/>
        <p:txBody>
          <a:bodyPr/>
          <a:lstStyle/>
          <a:p>
            <a:r>
              <a:rPr lang="it-IT" b="1" dirty="0">
                <a:solidFill>
                  <a:srgbClr val="00B050"/>
                </a:solidFill>
              </a:rPr>
              <a:t>Allargamenti UE</a:t>
            </a:r>
          </a:p>
        </p:txBody>
      </p:sp>
      <p:sp>
        <p:nvSpPr>
          <p:cNvPr id="3" name="Segnaposto contenuto 2">
            <a:extLst>
              <a:ext uri="{FF2B5EF4-FFF2-40B4-BE49-F238E27FC236}">
                <a16:creationId xmlns:a16="http://schemas.microsoft.com/office/drawing/2014/main" id="{268B6126-C92A-02C8-FB18-F2ED2C908408}"/>
              </a:ext>
            </a:extLst>
          </p:cNvPr>
          <p:cNvSpPr>
            <a:spLocks noGrp="1"/>
          </p:cNvSpPr>
          <p:nvPr>
            <p:ph idx="1"/>
          </p:nvPr>
        </p:nvSpPr>
        <p:spPr>
          <a:xfrm>
            <a:off x="838200" y="1825624"/>
            <a:ext cx="10515600" cy="4549775"/>
          </a:xfrm>
        </p:spPr>
        <p:txBody>
          <a:bodyPr>
            <a:normAutofit lnSpcReduction="10000"/>
          </a:bodyPr>
          <a:lstStyle/>
          <a:p>
            <a:pPr algn="l"/>
            <a:r>
              <a:rPr lang="it-IT" sz="2800" b="1" dirty="0">
                <a:solidFill>
                  <a:srgbClr val="00B0F0"/>
                </a:solidFill>
                <a:latin typeface="Open Sans" panose="020B0606030504020204" pitchFamily="34" charset="0"/>
              </a:rPr>
              <a:t>Cosa richiedono le istituzioni UE all’Ucraina?</a:t>
            </a:r>
          </a:p>
          <a:p>
            <a:r>
              <a:rPr lang="it-IT" dirty="0"/>
              <a:t>Raccomandazione della Commissione europea nella fase di pre-adesione allo Stato ucraino di adottare alcune misure idonee a </a:t>
            </a:r>
            <a:r>
              <a:rPr lang="it-IT" b="1" dirty="0">
                <a:solidFill>
                  <a:srgbClr val="00B0F0"/>
                </a:solidFill>
              </a:rPr>
              <a:t>rafforzare</a:t>
            </a:r>
            <a:r>
              <a:rPr lang="it-IT" dirty="0"/>
              <a:t>:</a:t>
            </a:r>
          </a:p>
          <a:p>
            <a:r>
              <a:rPr lang="it-IT" dirty="0"/>
              <a:t>l’economia d mercato;</a:t>
            </a:r>
          </a:p>
          <a:p>
            <a:r>
              <a:rPr lang="it-IT" dirty="0"/>
              <a:t>le istituzioni nazionali;</a:t>
            </a:r>
          </a:p>
          <a:p>
            <a:r>
              <a:rPr lang="it-IT" dirty="0"/>
              <a:t>la democrazia; </a:t>
            </a:r>
          </a:p>
          <a:p>
            <a:r>
              <a:rPr lang="it-IT" dirty="0"/>
              <a:t>la rule of </a:t>
            </a:r>
            <a:r>
              <a:rPr lang="it-IT" dirty="0" err="1"/>
              <a:t>law</a:t>
            </a:r>
            <a:r>
              <a:rPr lang="it-IT" dirty="0"/>
              <a:t>;</a:t>
            </a:r>
          </a:p>
          <a:p>
            <a:r>
              <a:rPr lang="it-IT" dirty="0"/>
              <a:t>il rispetto dei diritti fondamentali;</a:t>
            </a:r>
          </a:p>
          <a:p>
            <a:r>
              <a:rPr lang="it-IT" dirty="0"/>
              <a:t>la protezione dei diritti delle minoranze.</a:t>
            </a:r>
          </a:p>
          <a:p>
            <a:pPr algn="l"/>
            <a:endParaRPr lang="it-IT" dirty="0">
              <a:solidFill>
                <a:srgbClr val="00B0F0"/>
              </a:solidFill>
            </a:endParaRPr>
          </a:p>
        </p:txBody>
      </p:sp>
    </p:spTree>
    <p:extLst>
      <p:ext uri="{BB962C8B-B14F-4D97-AF65-F5344CB8AC3E}">
        <p14:creationId xmlns:p14="http://schemas.microsoft.com/office/powerpoint/2010/main" val="362489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2</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2</a:t>
            </a:r>
          </a:p>
        </p:txBody>
      </p:sp>
    </p:spTree>
    <p:extLst>
      <p:ext uri="{BB962C8B-B14F-4D97-AF65-F5344CB8AC3E}">
        <p14:creationId xmlns:p14="http://schemas.microsoft.com/office/powerpoint/2010/main" val="261919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p:txBody>
          <a:bodyPr/>
          <a:lstStyle/>
          <a:p>
            <a:r>
              <a:rPr lang="it-IT" b="1" dirty="0">
                <a:solidFill>
                  <a:srgbClr val="00B050"/>
                </a:solidFill>
              </a:rPr>
              <a:t>Valori UE </a:t>
            </a:r>
          </a:p>
        </p:txBody>
      </p:sp>
      <p:sp>
        <p:nvSpPr>
          <p:cNvPr id="3" name="Segnaposto contenuto 2">
            <a:extLst>
              <a:ext uri="{FF2B5EF4-FFF2-40B4-BE49-F238E27FC236}">
                <a16:creationId xmlns:a16="http://schemas.microsoft.com/office/drawing/2014/main" id="{CBAB5B0D-CFFF-D4CA-2F62-E20BC8A9A067}"/>
              </a:ext>
            </a:extLst>
          </p:cNvPr>
          <p:cNvSpPr>
            <a:spLocks noGrp="1"/>
          </p:cNvSpPr>
          <p:nvPr>
            <p:ph idx="1"/>
          </p:nvPr>
        </p:nvSpPr>
        <p:spPr/>
        <p:txBody>
          <a:bodyPr/>
          <a:lstStyle/>
          <a:p>
            <a:r>
              <a:rPr lang="it-IT" altLang="it-IT" b="1" dirty="0">
                <a:solidFill>
                  <a:srgbClr val="00B0F0"/>
                </a:solidFill>
              </a:rPr>
              <a:t>Art. 2 TUE:</a:t>
            </a:r>
          </a:p>
          <a:p>
            <a:pPr marL="0" indent="0">
              <a:buFontTx/>
              <a:buNone/>
            </a:pPr>
            <a:r>
              <a:rPr lang="it-IT" altLang="it-IT" sz="2800" dirty="0"/>
              <a:t>«L'Unione si fonda sui valori del rispetto della </a:t>
            </a:r>
          </a:p>
          <a:p>
            <a:pPr marL="0" indent="0">
              <a:buFontTx/>
              <a:buNone/>
            </a:pPr>
            <a:r>
              <a:rPr lang="it-IT" altLang="it-IT" sz="2800" dirty="0"/>
              <a:t>dignità umana, </a:t>
            </a:r>
          </a:p>
          <a:p>
            <a:pPr marL="0" indent="0">
              <a:buFontTx/>
              <a:buNone/>
            </a:pPr>
            <a:r>
              <a:rPr lang="it-IT" altLang="it-IT" sz="2800" dirty="0"/>
              <a:t>della libertà, della democrazia, </a:t>
            </a:r>
          </a:p>
          <a:p>
            <a:pPr marL="0" indent="0">
              <a:buFontTx/>
              <a:buNone/>
            </a:pPr>
            <a:r>
              <a:rPr lang="it-IT" altLang="it-IT" sz="2800" dirty="0"/>
              <a:t>dell'uguaglianza, dello Stato di diritto (</a:t>
            </a:r>
            <a:r>
              <a:rPr lang="it-IT" altLang="it-IT" sz="2800" b="1" i="1" dirty="0"/>
              <a:t>rule of </a:t>
            </a:r>
            <a:r>
              <a:rPr lang="it-IT" altLang="it-IT" sz="2800" b="1" i="1" dirty="0" err="1"/>
              <a:t>law</a:t>
            </a:r>
            <a:r>
              <a:rPr lang="it-IT" altLang="it-IT" sz="2800" dirty="0"/>
              <a:t>) e del rispetto dei diritti umani, compresi i diritti delle … minoranze. </a:t>
            </a:r>
          </a:p>
          <a:p>
            <a:pPr marL="0" indent="0">
              <a:buFontTx/>
              <a:buNone/>
            </a:pPr>
            <a:r>
              <a:rPr lang="it-IT" altLang="it-IT" sz="2800" dirty="0"/>
              <a:t>Questi valori sono comuni agli SM in una società caratterizzata da pluralismo, non discriminazione, tolleranza, giustizia, solidarietà e parità tra donne e uomini».</a:t>
            </a:r>
          </a:p>
          <a:p>
            <a:endParaRPr lang="it-IT" dirty="0"/>
          </a:p>
        </p:txBody>
      </p:sp>
    </p:spTree>
    <p:extLst>
      <p:ext uri="{BB962C8B-B14F-4D97-AF65-F5344CB8AC3E}">
        <p14:creationId xmlns:p14="http://schemas.microsoft.com/office/powerpoint/2010/main" val="144033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p:txBody>
          <a:bodyPr/>
          <a:lstStyle/>
          <a:p>
            <a:r>
              <a:rPr lang="it-IT" b="1" dirty="0">
                <a:solidFill>
                  <a:srgbClr val="00B050"/>
                </a:solidFill>
              </a:rPr>
              <a:t>Valori UE </a:t>
            </a:r>
          </a:p>
        </p:txBody>
      </p:sp>
      <p:sp>
        <p:nvSpPr>
          <p:cNvPr id="3" name="Segnaposto contenuto 2">
            <a:extLst>
              <a:ext uri="{FF2B5EF4-FFF2-40B4-BE49-F238E27FC236}">
                <a16:creationId xmlns:a16="http://schemas.microsoft.com/office/drawing/2014/main" id="{CBAB5B0D-CFFF-D4CA-2F62-E20BC8A9A067}"/>
              </a:ext>
            </a:extLst>
          </p:cNvPr>
          <p:cNvSpPr>
            <a:spLocks noGrp="1"/>
          </p:cNvSpPr>
          <p:nvPr>
            <p:ph idx="1"/>
          </p:nvPr>
        </p:nvSpPr>
        <p:spPr/>
        <p:txBody>
          <a:bodyPr/>
          <a:lstStyle/>
          <a:p>
            <a:r>
              <a:rPr lang="it-IT" altLang="it-IT" b="1" dirty="0">
                <a:solidFill>
                  <a:srgbClr val="00B0F0"/>
                </a:solidFill>
              </a:rPr>
              <a:t>Art. 2 TUE:</a:t>
            </a:r>
          </a:p>
          <a:p>
            <a:r>
              <a:rPr lang="it-IT" dirty="0"/>
              <a:t>I valori fondanti UE sono condizione necessaria non solo per accesso, ma anche per la permanenza nell’UE.</a:t>
            </a:r>
          </a:p>
          <a:p>
            <a:r>
              <a:rPr lang="it-IT" dirty="0"/>
              <a:t>I Trattati non contemplano procedura di espulsione per Stati non adempienti</a:t>
            </a:r>
          </a:p>
          <a:p>
            <a:r>
              <a:rPr lang="it-IT" dirty="0"/>
              <a:t>Esistono procedure di controllo e sanzione</a:t>
            </a:r>
          </a:p>
          <a:p>
            <a:r>
              <a:rPr lang="it-IT" dirty="0"/>
              <a:t>Problemi con </a:t>
            </a:r>
            <a:r>
              <a:rPr lang="it-IT" i="1" dirty="0"/>
              <a:t>rule of </a:t>
            </a:r>
            <a:r>
              <a:rPr lang="it-IT" i="1" dirty="0" err="1"/>
              <a:t>law</a:t>
            </a:r>
            <a:r>
              <a:rPr lang="it-IT" i="1" dirty="0"/>
              <a:t> </a:t>
            </a:r>
            <a:r>
              <a:rPr lang="it-IT" dirty="0"/>
              <a:t>da parte di alcuni Stati membri</a:t>
            </a:r>
            <a:endParaRPr lang="it-IT" i="1" dirty="0"/>
          </a:p>
        </p:txBody>
      </p:sp>
    </p:spTree>
    <p:extLst>
      <p:ext uri="{BB962C8B-B14F-4D97-AF65-F5344CB8AC3E}">
        <p14:creationId xmlns:p14="http://schemas.microsoft.com/office/powerpoint/2010/main" val="17181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p:txBody>
          <a:bodyPr/>
          <a:lstStyle/>
          <a:p>
            <a:r>
              <a:rPr lang="it-IT" b="1" dirty="0">
                <a:solidFill>
                  <a:srgbClr val="00B050"/>
                </a:solidFill>
              </a:rPr>
              <a:t>Valori UE </a:t>
            </a:r>
          </a:p>
        </p:txBody>
      </p:sp>
      <p:sp>
        <p:nvSpPr>
          <p:cNvPr id="3" name="Segnaposto contenuto 2">
            <a:extLst>
              <a:ext uri="{FF2B5EF4-FFF2-40B4-BE49-F238E27FC236}">
                <a16:creationId xmlns:a16="http://schemas.microsoft.com/office/drawing/2014/main" id="{CBAB5B0D-CFFF-D4CA-2F62-E20BC8A9A067}"/>
              </a:ext>
            </a:extLst>
          </p:cNvPr>
          <p:cNvSpPr>
            <a:spLocks noGrp="1"/>
          </p:cNvSpPr>
          <p:nvPr>
            <p:ph idx="1"/>
          </p:nvPr>
        </p:nvSpPr>
        <p:spPr/>
        <p:txBody>
          <a:bodyPr>
            <a:normAutofit lnSpcReduction="10000"/>
          </a:bodyPr>
          <a:lstStyle/>
          <a:p>
            <a:r>
              <a:rPr lang="it-IT" altLang="it-IT" b="1" dirty="0">
                <a:solidFill>
                  <a:srgbClr val="00B0F0"/>
                </a:solidFill>
              </a:rPr>
              <a:t>Rule of </a:t>
            </a:r>
            <a:r>
              <a:rPr lang="it-IT" altLang="it-IT" b="1" dirty="0" err="1">
                <a:solidFill>
                  <a:srgbClr val="00B0F0"/>
                </a:solidFill>
              </a:rPr>
              <a:t>law</a:t>
            </a:r>
            <a:r>
              <a:rPr lang="it-IT" altLang="it-IT" b="1" dirty="0">
                <a:solidFill>
                  <a:srgbClr val="00B0F0"/>
                </a:solidFill>
              </a:rPr>
              <a:t>, definizione art. 2, Regolamento 2020/2092.</a:t>
            </a:r>
          </a:p>
          <a:p>
            <a:pPr algn="just"/>
            <a:r>
              <a:rPr lang="it-IT" b="0" i="0" u="none" strike="noStrike" dirty="0">
                <a:solidFill>
                  <a:srgbClr val="333333"/>
                </a:solidFill>
                <a:effectLst/>
                <a:highlight>
                  <a:srgbClr val="FFFFFF"/>
                </a:highlight>
              </a:rPr>
              <a:t>il valore dell’Unione sancito nell’articolo 2 TUE. In esso rientrano i principi di legalità, in base alla quale il processo legislativo deve essere trasparente, responsabile, democratico e pluralistico; certezza del diritto; divieto di arbitrarietà del potere esecutivo; tutela giurisdizionale effettiva, compreso l’accesso alla giustizia, da parte di organi giurisdizionali indipendenti e imparziali, anche per quanto riguarda i diritti fondamentali; separazione dei poteri; non-discriminazione e uguaglianza di fronte alla legge. </a:t>
            </a:r>
          </a:p>
          <a:p>
            <a:pPr algn="just"/>
            <a:r>
              <a:rPr lang="it-IT" b="0" i="0" u="none" strike="noStrike" dirty="0">
                <a:solidFill>
                  <a:srgbClr val="333333"/>
                </a:solidFill>
                <a:effectLst/>
                <a:highlight>
                  <a:srgbClr val="FFFFFF"/>
                </a:highlight>
              </a:rPr>
              <a:t>Lo Stato di diritto è da intendersi alla luce degli altri valori e principi dell’Unione sanciti nell’articolo 2 TUE;</a:t>
            </a:r>
            <a:endParaRPr lang="it-IT" i="1" dirty="0"/>
          </a:p>
        </p:txBody>
      </p:sp>
    </p:spTree>
    <p:extLst>
      <p:ext uri="{BB962C8B-B14F-4D97-AF65-F5344CB8AC3E}">
        <p14:creationId xmlns:p14="http://schemas.microsoft.com/office/powerpoint/2010/main" val="429171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EF47EE-0F20-2376-6A71-291DEEA0DBCC}"/>
              </a:ext>
            </a:extLst>
          </p:cNvPr>
          <p:cNvSpPr>
            <a:spLocks noGrp="1"/>
          </p:cNvSpPr>
          <p:nvPr>
            <p:ph type="title"/>
          </p:nvPr>
        </p:nvSpPr>
        <p:spPr>
          <a:xfrm>
            <a:off x="838200" y="365125"/>
            <a:ext cx="10515600" cy="968375"/>
          </a:xfrm>
        </p:spPr>
        <p:txBody>
          <a:bodyPr/>
          <a:lstStyle/>
          <a:p>
            <a:r>
              <a:rPr lang="it-IT" b="1" dirty="0">
                <a:solidFill>
                  <a:srgbClr val="00B050"/>
                </a:solidFill>
              </a:rPr>
              <a:t>Indice </a:t>
            </a:r>
          </a:p>
        </p:txBody>
      </p:sp>
      <p:sp>
        <p:nvSpPr>
          <p:cNvPr id="3" name="Segnaposto contenuto 2">
            <a:extLst>
              <a:ext uri="{FF2B5EF4-FFF2-40B4-BE49-F238E27FC236}">
                <a16:creationId xmlns:a16="http://schemas.microsoft.com/office/drawing/2014/main" id="{DAB267B7-2701-CF0D-2CC6-BA2D2A544399}"/>
              </a:ext>
            </a:extLst>
          </p:cNvPr>
          <p:cNvSpPr>
            <a:spLocks noGrp="1"/>
          </p:cNvSpPr>
          <p:nvPr>
            <p:ph idx="1"/>
          </p:nvPr>
        </p:nvSpPr>
        <p:spPr>
          <a:xfrm>
            <a:off x="838200" y="1825624"/>
            <a:ext cx="10515600" cy="4562475"/>
          </a:xfrm>
        </p:spPr>
        <p:txBody>
          <a:bodyPr>
            <a:normAutofit lnSpcReduction="10000"/>
          </a:bodyPr>
          <a:lstStyle/>
          <a:p>
            <a:pPr algn="just"/>
            <a:r>
              <a:rPr lang="it-IT" b="1" dirty="0">
                <a:solidFill>
                  <a:srgbClr val="00B050"/>
                </a:solidFill>
              </a:rPr>
              <a:t>Lezione 1</a:t>
            </a:r>
          </a:p>
          <a:p>
            <a:pPr algn="just"/>
            <a:r>
              <a:rPr lang="it-IT" dirty="0" err="1"/>
              <a:t>a.i.</a:t>
            </a:r>
            <a:r>
              <a:rPr lang="it-IT" dirty="0"/>
              <a:t> Adesione all’UE, procedure e criteri; </a:t>
            </a:r>
            <a:r>
              <a:rPr lang="it-IT" dirty="0" err="1"/>
              <a:t>a.ii</a:t>
            </a:r>
            <a:r>
              <a:rPr lang="it-IT" dirty="0"/>
              <a:t>. Allargamenti dell’UE; </a:t>
            </a:r>
          </a:p>
          <a:p>
            <a:pPr algn="just"/>
            <a:r>
              <a:rPr lang="it-IT" b="1" dirty="0">
                <a:solidFill>
                  <a:srgbClr val="00B050"/>
                </a:solidFill>
              </a:rPr>
              <a:t>Lezione 2</a:t>
            </a:r>
          </a:p>
          <a:p>
            <a:pPr algn="just"/>
            <a:r>
              <a:rPr lang="it-IT" dirty="0" err="1"/>
              <a:t>b.i</a:t>
            </a:r>
            <a:r>
              <a:rPr lang="it-IT" dirty="0"/>
              <a:t>. I Valori e l’art. 2 TUE; </a:t>
            </a:r>
            <a:r>
              <a:rPr lang="it-IT" dirty="0" err="1"/>
              <a:t>b.ii</a:t>
            </a:r>
            <a:r>
              <a:rPr lang="it-IT" dirty="0"/>
              <a:t>. Rule of la </a:t>
            </a:r>
            <a:r>
              <a:rPr lang="it-IT" dirty="0" err="1"/>
              <a:t>backsliding</a:t>
            </a:r>
            <a:r>
              <a:rPr lang="it-IT" dirty="0"/>
              <a:t> in Polonia e </a:t>
            </a:r>
            <a:r>
              <a:rPr lang="it-IT" dirty="0" err="1"/>
              <a:t>Ungeria</a:t>
            </a:r>
            <a:r>
              <a:rPr lang="it-IT" dirty="0"/>
              <a:t>; </a:t>
            </a:r>
            <a:r>
              <a:rPr lang="it-IT" dirty="0" err="1"/>
              <a:t>b.iii</a:t>
            </a:r>
            <a:r>
              <a:rPr lang="it-IT" dirty="0"/>
              <a:t>. Strumenti di tutela dei valori UE e della rule of </a:t>
            </a:r>
            <a:r>
              <a:rPr lang="it-IT" dirty="0" err="1"/>
              <a:t>law</a:t>
            </a:r>
            <a:r>
              <a:rPr lang="it-IT" dirty="0"/>
              <a:t> nell’UE; </a:t>
            </a:r>
            <a:r>
              <a:rPr lang="it-IT" dirty="0" err="1"/>
              <a:t>b.iv</a:t>
            </a:r>
            <a:r>
              <a:rPr lang="it-IT" dirty="0"/>
              <a:t>. Regolamento 2020/2092 e tutela della rule of </a:t>
            </a:r>
            <a:r>
              <a:rPr lang="it-IT" dirty="0" err="1"/>
              <a:t>law</a:t>
            </a:r>
            <a:r>
              <a:rPr lang="it-IT" dirty="0"/>
              <a:t>; b.v. Sentenze C-156/21 e C-157/21</a:t>
            </a:r>
            <a:endParaRPr lang="it-IT" b="1" dirty="0">
              <a:solidFill>
                <a:srgbClr val="00B050"/>
              </a:solidFill>
            </a:endParaRPr>
          </a:p>
          <a:p>
            <a:pPr algn="just"/>
            <a:r>
              <a:rPr lang="it-IT" b="1" dirty="0">
                <a:solidFill>
                  <a:srgbClr val="00B050"/>
                </a:solidFill>
              </a:rPr>
              <a:t>Lezione 3</a:t>
            </a:r>
          </a:p>
          <a:p>
            <a:pPr algn="just"/>
            <a:r>
              <a:rPr lang="it-IT" dirty="0" err="1"/>
              <a:t>c.i.</a:t>
            </a:r>
            <a:r>
              <a:rPr lang="it-IT" dirty="0"/>
              <a:t> Recesso dai Trattati UE ex art. 50 TUE; </a:t>
            </a:r>
            <a:r>
              <a:rPr lang="it-IT" dirty="0" err="1"/>
              <a:t>c.ii</a:t>
            </a:r>
            <a:r>
              <a:rPr lang="it-IT" dirty="0"/>
              <a:t>. Caso Brexit; d. Obiettivi dell’UE.</a:t>
            </a:r>
          </a:p>
        </p:txBody>
      </p:sp>
    </p:spTree>
    <p:extLst>
      <p:ext uri="{BB962C8B-B14F-4D97-AF65-F5344CB8AC3E}">
        <p14:creationId xmlns:p14="http://schemas.microsoft.com/office/powerpoint/2010/main" val="371667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p:txBody>
          <a:bodyPr/>
          <a:lstStyle/>
          <a:p>
            <a:r>
              <a:rPr lang="it-IT" altLang="it-IT" b="1" dirty="0">
                <a:solidFill>
                  <a:srgbClr val="00B050"/>
                </a:solidFill>
              </a:rPr>
              <a:t>Rule of </a:t>
            </a:r>
            <a:r>
              <a:rPr lang="it-IT" altLang="it-IT" b="1" dirty="0" err="1">
                <a:solidFill>
                  <a:srgbClr val="00B050"/>
                </a:solidFill>
              </a:rPr>
              <a:t>Law</a:t>
            </a:r>
            <a:r>
              <a:rPr lang="it-IT" altLang="it-IT" b="1" dirty="0">
                <a:solidFill>
                  <a:srgbClr val="00B050"/>
                </a:solidFill>
              </a:rPr>
              <a:t> </a:t>
            </a:r>
            <a:r>
              <a:rPr lang="it-IT" altLang="it-IT" b="1" dirty="0" err="1">
                <a:solidFill>
                  <a:srgbClr val="00B050"/>
                </a:solidFill>
              </a:rPr>
              <a:t>backsliding</a:t>
            </a:r>
            <a:r>
              <a:rPr lang="it-IT" altLang="it-IT" b="1" dirty="0">
                <a:solidFill>
                  <a:srgbClr val="00B050"/>
                </a:solidFill>
              </a:rPr>
              <a:t>:</a:t>
            </a:r>
          </a:p>
        </p:txBody>
      </p:sp>
      <p:sp>
        <p:nvSpPr>
          <p:cNvPr id="3" name="Segnaposto contenuto 2">
            <a:extLst>
              <a:ext uri="{FF2B5EF4-FFF2-40B4-BE49-F238E27FC236}">
                <a16:creationId xmlns:a16="http://schemas.microsoft.com/office/drawing/2014/main" id="{CBAB5B0D-CFFF-D4CA-2F62-E20BC8A9A067}"/>
              </a:ext>
            </a:extLst>
          </p:cNvPr>
          <p:cNvSpPr>
            <a:spLocks noGrp="1"/>
          </p:cNvSpPr>
          <p:nvPr>
            <p:ph idx="1"/>
          </p:nvPr>
        </p:nvSpPr>
        <p:spPr/>
        <p:txBody>
          <a:bodyPr/>
          <a:lstStyle/>
          <a:p>
            <a:r>
              <a:rPr lang="it-IT" dirty="0">
                <a:solidFill>
                  <a:srgbClr val="00B0F0"/>
                </a:solidFill>
                <a:highlight>
                  <a:srgbClr val="FFFFFF"/>
                </a:highlight>
                <a:latin typeface="PT Sans" panose="020B0503020203020204" pitchFamily="34" charset="77"/>
              </a:rPr>
              <a:t>Definizione di Pech e </a:t>
            </a:r>
            <a:r>
              <a:rPr lang="it-IT" dirty="0" err="1">
                <a:solidFill>
                  <a:srgbClr val="00B0F0"/>
                </a:solidFill>
                <a:highlight>
                  <a:srgbClr val="FFFFFF"/>
                </a:highlight>
                <a:latin typeface="PT Sans" panose="020B0503020203020204" pitchFamily="34" charset="77"/>
              </a:rPr>
              <a:t>Schepele</a:t>
            </a:r>
            <a:r>
              <a:rPr lang="it-IT" dirty="0">
                <a:solidFill>
                  <a:srgbClr val="00B0F0"/>
                </a:solidFill>
                <a:highlight>
                  <a:srgbClr val="FFFFFF"/>
                </a:highlight>
                <a:latin typeface="PT Sans" panose="020B0503020203020204" pitchFamily="34" charset="77"/>
              </a:rPr>
              <a:t> (2018):</a:t>
            </a:r>
          </a:p>
          <a:p>
            <a:endParaRPr lang="en-GB" dirty="0">
              <a:solidFill>
                <a:srgbClr val="00B0F0"/>
              </a:solidFill>
              <a:highlight>
                <a:srgbClr val="FFFFFF"/>
              </a:highlight>
              <a:latin typeface="PT Sans" panose="020B0503020203020204" pitchFamily="34" charset="77"/>
            </a:endParaRPr>
          </a:p>
          <a:p>
            <a:r>
              <a:rPr lang="en-GB" dirty="0">
                <a:solidFill>
                  <a:srgbClr val="000000"/>
                </a:solidFill>
                <a:highlight>
                  <a:srgbClr val="FFFFFF"/>
                </a:highlight>
                <a:latin typeface="PT Sans" panose="020B0503020203020204" pitchFamily="34" charset="77"/>
              </a:rPr>
              <a:t>“The</a:t>
            </a:r>
            <a:r>
              <a:rPr lang="en-GB" b="0" i="0" u="none" strike="noStrike" dirty="0">
                <a:solidFill>
                  <a:srgbClr val="000000"/>
                </a:solidFill>
                <a:effectLst/>
                <a:highlight>
                  <a:srgbClr val="FFFFFF"/>
                </a:highlight>
                <a:latin typeface="PT Sans" panose="020B0503020203020204" pitchFamily="34" charset="77"/>
              </a:rPr>
              <a:t> process through which elected public authorities deliberately implement governmental blueprints which aim to systematically weaken, annihilate or capture internal checks on power with the view of dismantling the liberal democratic state and entrenching the long-term rule of the dominant party”</a:t>
            </a:r>
            <a:endParaRPr lang="en-GB" altLang="it-IT" b="1" dirty="0">
              <a:solidFill>
                <a:srgbClr val="00B0F0"/>
              </a:solidFill>
            </a:endParaRPr>
          </a:p>
        </p:txBody>
      </p:sp>
    </p:spTree>
    <p:extLst>
      <p:ext uri="{BB962C8B-B14F-4D97-AF65-F5344CB8AC3E}">
        <p14:creationId xmlns:p14="http://schemas.microsoft.com/office/powerpoint/2010/main" val="18440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p:txBody>
          <a:bodyPr/>
          <a:lstStyle/>
          <a:p>
            <a:r>
              <a:rPr lang="it-IT" altLang="it-IT" b="1" dirty="0">
                <a:solidFill>
                  <a:srgbClr val="00B050"/>
                </a:solidFill>
              </a:rPr>
              <a:t>Rule of </a:t>
            </a:r>
            <a:r>
              <a:rPr lang="it-IT" altLang="it-IT" b="1" dirty="0" err="1">
                <a:solidFill>
                  <a:srgbClr val="00B050"/>
                </a:solidFill>
              </a:rPr>
              <a:t>Law</a:t>
            </a:r>
            <a:r>
              <a:rPr lang="it-IT" altLang="it-IT" b="1" dirty="0">
                <a:solidFill>
                  <a:srgbClr val="00B050"/>
                </a:solidFill>
              </a:rPr>
              <a:t> </a:t>
            </a:r>
            <a:r>
              <a:rPr lang="it-IT" altLang="it-IT" b="1" dirty="0" err="1">
                <a:solidFill>
                  <a:srgbClr val="00B050"/>
                </a:solidFill>
              </a:rPr>
              <a:t>backsliding</a:t>
            </a:r>
            <a:r>
              <a:rPr lang="it-IT" altLang="it-IT" b="1" dirty="0">
                <a:solidFill>
                  <a:srgbClr val="00B050"/>
                </a:solidFill>
              </a:rPr>
              <a:t>:</a:t>
            </a:r>
          </a:p>
        </p:txBody>
      </p:sp>
      <p:sp>
        <p:nvSpPr>
          <p:cNvPr id="3" name="Segnaposto contenuto 2">
            <a:extLst>
              <a:ext uri="{FF2B5EF4-FFF2-40B4-BE49-F238E27FC236}">
                <a16:creationId xmlns:a16="http://schemas.microsoft.com/office/drawing/2014/main" id="{CBAB5B0D-CFFF-D4CA-2F62-E20BC8A9A067}"/>
              </a:ext>
            </a:extLst>
          </p:cNvPr>
          <p:cNvSpPr>
            <a:spLocks noGrp="1"/>
          </p:cNvSpPr>
          <p:nvPr>
            <p:ph idx="1"/>
          </p:nvPr>
        </p:nvSpPr>
        <p:spPr/>
        <p:txBody>
          <a:bodyPr>
            <a:normAutofit lnSpcReduction="10000"/>
          </a:bodyPr>
          <a:lstStyle/>
          <a:p>
            <a:r>
              <a:rPr lang="it-IT" dirty="0">
                <a:solidFill>
                  <a:srgbClr val="00B0F0"/>
                </a:solidFill>
                <a:highlight>
                  <a:srgbClr val="FFFFFF"/>
                </a:highlight>
                <a:latin typeface="PT Sans" panose="020B0503020203020204" pitchFamily="34" charset="77"/>
              </a:rPr>
              <a:t>Democrazie Illiberali nell’UE:</a:t>
            </a:r>
          </a:p>
          <a:p>
            <a:pPr marL="0" indent="0">
              <a:buNone/>
            </a:pPr>
            <a:endParaRPr lang="it-IT" dirty="0">
              <a:solidFill>
                <a:srgbClr val="00B0F0"/>
              </a:solidFill>
              <a:highlight>
                <a:srgbClr val="FFFFFF"/>
              </a:highlight>
              <a:latin typeface="PT Sans" panose="020B0503020203020204" pitchFamily="34" charset="77"/>
            </a:endParaRPr>
          </a:p>
          <a:p>
            <a:r>
              <a:rPr lang="it-IT" dirty="0">
                <a:highlight>
                  <a:srgbClr val="FFFFFF"/>
                </a:highlight>
                <a:latin typeface="PT Sans" panose="020B0503020203020204" pitchFamily="34" charset="77"/>
              </a:rPr>
              <a:t>Caso Polacco</a:t>
            </a:r>
          </a:p>
          <a:p>
            <a:r>
              <a:rPr lang="it-IT" dirty="0">
                <a:highlight>
                  <a:srgbClr val="FFFFFF"/>
                </a:highlight>
                <a:latin typeface="PT Sans" panose="020B0503020203020204" pitchFamily="34" charset="77"/>
              </a:rPr>
              <a:t>Caso Ungherese</a:t>
            </a:r>
          </a:p>
          <a:p>
            <a:pPr marL="0" indent="0">
              <a:buNone/>
            </a:pPr>
            <a:endParaRPr lang="it-IT" dirty="0">
              <a:highlight>
                <a:srgbClr val="FFFFFF"/>
              </a:highlight>
              <a:latin typeface="PT Sans" panose="020B0503020203020204" pitchFamily="34" charset="77"/>
            </a:endParaRPr>
          </a:p>
          <a:p>
            <a:r>
              <a:rPr lang="it-IT" dirty="0">
                <a:solidFill>
                  <a:srgbClr val="00B0F0"/>
                </a:solidFill>
                <a:highlight>
                  <a:srgbClr val="FFFFFF"/>
                </a:highlight>
                <a:latin typeface="PT Sans" panose="020B0503020203020204" pitchFamily="34" charset="77"/>
              </a:rPr>
              <a:t>Rimedi UE:</a:t>
            </a:r>
          </a:p>
          <a:p>
            <a:pPr marL="0" indent="0">
              <a:buNone/>
            </a:pPr>
            <a:endParaRPr lang="it-IT" dirty="0">
              <a:solidFill>
                <a:srgbClr val="00B0F0"/>
              </a:solidFill>
              <a:highlight>
                <a:srgbClr val="FFFFFF"/>
              </a:highlight>
              <a:latin typeface="PT Sans" panose="020B0503020203020204" pitchFamily="34" charset="77"/>
            </a:endParaRPr>
          </a:p>
          <a:p>
            <a:r>
              <a:rPr lang="it-IT" dirty="0">
                <a:highlight>
                  <a:srgbClr val="FFFFFF"/>
                </a:highlight>
                <a:latin typeface="PT Sans" panose="020B0503020203020204" pitchFamily="34" charset="77"/>
              </a:rPr>
              <a:t>Procedura di infrazione</a:t>
            </a:r>
          </a:p>
          <a:p>
            <a:r>
              <a:rPr lang="it-IT" dirty="0">
                <a:highlight>
                  <a:srgbClr val="FFFFFF"/>
                </a:highlight>
                <a:latin typeface="PT Sans" panose="020B0503020203020204" pitchFamily="34" charset="77"/>
              </a:rPr>
              <a:t>Rinvio pregiudiziale</a:t>
            </a:r>
          </a:p>
        </p:txBody>
      </p:sp>
    </p:spTree>
    <p:extLst>
      <p:ext uri="{BB962C8B-B14F-4D97-AF65-F5344CB8AC3E}">
        <p14:creationId xmlns:p14="http://schemas.microsoft.com/office/powerpoint/2010/main" val="41425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p:txBody>
          <a:bodyPr>
            <a:normAutofit/>
          </a:bodyPr>
          <a:lstStyle/>
          <a:p>
            <a:r>
              <a:rPr lang="it-IT" sz="4000" b="1" dirty="0">
                <a:solidFill>
                  <a:srgbClr val="00B050"/>
                </a:solidFill>
              </a:rPr>
              <a:t>Strumenti di tutela dei valori UE e della rule of </a:t>
            </a:r>
            <a:r>
              <a:rPr lang="it-IT" sz="4000" b="1" dirty="0" err="1">
                <a:solidFill>
                  <a:srgbClr val="00B050"/>
                </a:solidFill>
              </a:rPr>
              <a:t>law</a:t>
            </a:r>
            <a:r>
              <a:rPr lang="it-IT" sz="4000" b="1" dirty="0">
                <a:solidFill>
                  <a:srgbClr val="00B050"/>
                </a:solidFill>
              </a:rPr>
              <a:t> nell’UE</a:t>
            </a:r>
            <a:endParaRPr lang="it-IT" altLang="it-IT" sz="4000" b="1" dirty="0">
              <a:solidFill>
                <a:srgbClr val="00B050"/>
              </a:solidFill>
            </a:endParaRPr>
          </a:p>
        </p:txBody>
      </p:sp>
      <p:sp>
        <p:nvSpPr>
          <p:cNvPr id="3" name="Segnaposto contenuto 2">
            <a:extLst>
              <a:ext uri="{FF2B5EF4-FFF2-40B4-BE49-F238E27FC236}">
                <a16:creationId xmlns:a16="http://schemas.microsoft.com/office/drawing/2014/main" id="{CBAB5B0D-CFFF-D4CA-2F62-E20BC8A9A067}"/>
              </a:ext>
            </a:extLst>
          </p:cNvPr>
          <p:cNvSpPr>
            <a:spLocks noGrp="1"/>
          </p:cNvSpPr>
          <p:nvPr>
            <p:ph idx="1"/>
          </p:nvPr>
        </p:nvSpPr>
        <p:spPr/>
        <p:txBody>
          <a:bodyPr>
            <a:normAutofit/>
          </a:bodyPr>
          <a:lstStyle/>
          <a:p>
            <a:r>
              <a:rPr lang="it-IT" sz="3200" b="0" i="0" u="none" strike="noStrike" dirty="0">
                <a:solidFill>
                  <a:srgbClr val="333333"/>
                </a:solidFill>
                <a:effectLst/>
                <a:highlight>
                  <a:srgbClr val="FFFFFF"/>
                </a:highlight>
              </a:rPr>
              <a:t>L’</a:t>
            </a:r>
            <a:r>
              <a:rPr lang="it-IT" sz="3200" b="1" i="0" u="none" strike="noStrike" dirty="0">
                <a:solidFill>
                  <a:srgbClr val="00B0F0"/>
                </a:solidFill>
                <a:effectLst/>
                <a:highlight>
                  <a:srgbClr val="FFFFFF"/>
                </a:highlight>
              </a:rPr>
              <a:t>art. 7 TUE </a:t>
            </a:r>
            <a:r>
              <a:rPr lang="it-IT" sz="3200" b="0" i="0" u="none" strike="noStrike" dirty="0">
                <a:solidFill>
                  <a:srgbClr val="333333"/>
                </a:solidFill>
                <a:effectLst/>
                <a:highlight>
                  <a:srgbClr val="FFFFFF"/>
                </a:highlight>
              </a:rPr>
              <a:t>prevede:</a:t>
            </a:r>
          </a:p>
          <a:p>
            <a:r>
              <a:rPr lang="it-IT" sz="3200" b="0" i="0" u="none" strike="noStrike" dirty="0">
                <a:solidFill>
                  <a:srgbClr val="333333"/>
                </a:solidFill>
                <a:effectLst/>
                <a:highlight>
                  <a:srgbClr val="FFFFFF"/>
                </a:highlight>
              </a:rPr>
              <a:t>la possibilità di </a:t>
            </a:r>
            <a:r>
              <a:rPr lang="it-IT" sz="3200" b="1" i="0" u="none" strike="noStrike" dirty="0">
                <a:solidFill>
                  <a:srgbClr val="333333"/>
                </a:solidFill>
                <a:effectLst/>
              </a:rPr>
              <a:t>sospendere i diritti di adesione all’Unione europea (Unione)</a:t>
            </a:r>
            <a:r>
              <a:rPr lang="it-IT" sz="3200" b="0" i="0" u="none" strike="noStrike" dirty="0">
                <a:solidFill>
                  <a:srgbClr val="333333"/>
                </a:solidFill>
                <a:effectLst/>
                <a:highlight>
                  <a:srgbClr val="FFFFFF"/>
                </a:highlight>
              </a:rPr>
              <a:t> (come il diritto di voto in seno al Consiglio dell’Unione europea) qualora un paese violi gravemente e persistentemente i principi su cui si fonda l’UE, come definito nell’art.</a:t>
            </a:r>
            <a:r>
              <a:rPr lang="it-IT" sz="3200" b="0" i="0" u="none" strike="noStrike" dirty="0">
                <a:effectLst/>
                <a:highlight>
                  <a:srgbClr val="FFFFFF"/>
                </a:highlight>
              </a:rPr>
              <a:t> </a:t>
            </a:r>
            <a:r>
              <a:rPr lang="it-IT" sz="3200" b="0" i="0" u="none" strike="noStrike" dirty="0">
                <a:effectLst/>
              </a:rPr>
              <a:t> 2 TUE</a:t>
            </a:r>
            <a:r>
              <a:rPr lang="it-IT" sz="3200" b="0" i="0" u="none" strike="noStrike" dirty="0">
                <a:solidFill>
                  <a:srgbClr val="333333"/>
                </a:solidFill>
                <a:effectLst/>
                <a:highlight>
                  <a:srgbClr val="FFFFFF"/>
                </a:highlight>
              </a:rPr>
              <a:t>.</a:t>
            </a:r>
          </a:p>
          <a:p>
            <a:r>
              <a:rPr lang="it-IT" sz="3200" b="0" i="0" u="none" strike="noStrike" dirty="0">
                <a:solidFill>
                  <a:srgbClr val="333333"/>
                </a:solidFill>
                <a:effectLst/>
                <a:highlight>
                  <a:srgbClr val="FFFFFF"/>
                </a:highlight>
              </a:rPr>
              <a:t>Restano per contro impregiudicati gli obblighi che incombono al paese stesso.</a:t>
            </a:r>
            <a:endParaRPr lang="it-IT" sz="3200" dirty="0">
              <a:highlight>
                <a:srgbClr val="FFFFFF"/>
              </a:highlight>
            </a:endParaRPr>
          </a:p>
        </p:txBody>
      </p:sp>
    </p:spTree>
    <p:extLst>
      <p:ext uri="{BB962C8B-B14F-4D97-AF65-F5344CB8AC3E}">
        <p14:creationId xmlns:p14="http://schemas.microsoft.com/office/powerpoint/2010/main" val="338589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a:xfrm>
            <a:off x="7910285" y="741391"/>
            <a:ext cx="3443514" cy="1616203"/>
          </a:xfrm>
        </p:spPr>
        <p:txBody>
          <a:bodyPr anchor="b">
            <a:normAutofit fontScale="90000"/>
          </a:bodyPr>
          <a:lstStyle/>
          <a:p>
            <a:r>
              <a:rPr lang="it-IT" sz="3200" b="1" dirty="0">
                <a:solidFill>
                  <a:srgbClr val="00B050"/>
                </a:solidFill>
              </a:rPr>
              <a:t>Strumenti di tutela dei valori UE e della rule of </a:t>
            </a:r>
            <a:r>
              <a:rPr lang="it-IT" sz="3200" b="1" dirty="0" err="1">
                <a:solidFill>
                  <a:srgbClr val="00B050"/>
                </a:solidFill>
              </a:rPr>
              <a:t>law</a:t>
            </a:r>
            <a:r>
              <a:rPr lang="it-IT" sz="3200" b="1" dirty="0">
                <a:solidFill>
                  <a:srgbClr val="00B050"/>
                </a:solidFill>
              </a:rPr>
              <a:t> nell’UE</a:t>
            </a:r>
            <a:endParaRPr lang="it-IT" altLang="it-IT" sz="3200" b="1" dirty="0">
              <a:solidFill>
                <a:srgbClr val="00B050"/>
              </a:solidFill>
            </a:endParaRPr>
          </a:p>
        </p:txBody>
      </p:sp>
      <p:pic>
        <p:nvPicPr>
          <p:cNvPr id="4" name="Segnaposto contenuto 3" descr="Immagine che contiene testo, schermata, Carattere, design&#10;&#10;Descrizione generata automaticamente">
            <a:extLst>
              <a:ext uri="{FF2B5EF4-FFF2-40B4-BE49-F238E27FC236}">
                <a16:creationId xmlns:a16="http://schemas.microsoft.com/office/drawing/2014/main" id="{054D03C0-64A7-160F-715A-82CBDF836D39}"/>
              </a:ext>
            </a:extLst>
          </p:cNvPr>
          <p:cNvPicPr>
            <a:picLocks noChangeAspect="1"/>
          </p:cNvPicPr>
          <p:nvPr/>
        </p:nvPicPr>
        <p:blipFill>
          <a:blip r:embed="rId2"/>
          <a:stretch>
            <a:fillRect/>
          </a:stretch>
        </p:blipFill>
        <p:spPr>
          <a:xfrm>
            <a:off x="787114" y="967037"/>
            <a:ext cx="6449549" cy="4853284"/>
          </a:xfrm>
          <a:prstGeom prst="rect">
            <a:avLst/>
          </a:prstGeom>
        </p:spPr>
      </p:pic>
      <p:grpSp>
        <p:nvGrpSpPr>
          <p:cNvPr id="11" name="Group 10">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6203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954E-973C-7A42-E54F-E0117E95A9A1}"/>
              </a:ext>
            </a:extLst>
          </p:cNvPr>
          <p:cNvSpPr>
            <a:spLocks noGrp="1"/>
          </p:cNvSpPr>
          <p:nvPr>
            <p:ph type="title"/>
          </p:nvPr>
        </p:nvSpPr>
        <p:spPr>
          <a:xfrm>
            <a:off x="876693" y="741391"/>
            <a:ext cx="3455821" cy="1616203"/>
          </a:xfrm>
        </p:spPr>
        <p:txBody>
          <a:bodyPr anchor="b">
            <a:normAutofit fontScale="90000"/>
          </a:bodyPr>
          <a:lstStyle/>
          <a:p>
            <a:r>
              <a:rPr lang="it-IT" sz="3200" b="1" dirty="0">
                <a:solidFill>
                  <a:srgbClr val="00B050"/>
                </a:solidFill>
              </a:rPr>
              <a:t>Strumenti di tutela dei valori UE e della rule of </a:t>
            </a:r>
            <a:r>
              <a:rPr lang="it-IT" sz="3200" b="1" dirty="0" err="1">
                <a:solidFill>
                  <a:srgbClr val="00B050"/>
                </a:solidFill>
              </a:rPr>
              <a:t>law</a:t>
            </a:r>
            <a:r>
              <a:rPr lang="it-IT" sz="3200" b="1" dirty="0">
                <a:solidFill>
                  <a:srgbClr val="00B050"/>
                </a:solidFill>
              </a:rPr>
              <a:t> nell’UE</a:t>
            </a:r>
            <a:endParaRPr lang="it-IT" altLang="it-IT" sz="3200" b="1" dirty="0">
              <a:solidFill>
                <a:srgbClr val="00B050"/>
              </a:solidFill>
            </a:endParaRPr>
          </a:p>
        </p:txBody>
      </p:sp>
      <p:pic>
        <p:nvPicPr>
          <p:cNvPr id="6" name="Segnaposto contenuto 5" descr="Immagine che contiene testo, schermata, Marchio, design&#10;&#10;Descrizione generata automaticamente">
            <a:extLst>
              <a:ext uri="{FF2B5EF4-FFF2-40B4-BE49-F238E27FC236}">
                <a16:creationId xmlns:a16="http://schemas.microsoft.com/office/drawing/2014/main" id="{C26403BD-32EC-6DAB-F0D7-502A21AA10F2}"/>
              </a:ext>
            </a:extLst>
          </p:cNvPr>
          <p:cNvPicPr>
            <a:picLocks noChangeAspect="1"/>
          </p:cNvPicPr>
          <p:nvPr/>
        </p:nvPicPr>
        <p:blipFill>
          <a:blip r:embed="rId2"/>
          <a:srcRect l="356" r="5882" b="1"/>
          <a:stretch/>
        </p:blipFill>
        <p:spPr>
          <a:xfrm>
            <a:off x="5086726" y="10"/>
            <a:ext cx="7105273" cy="6857990"/>
          </a:xfrm>
          <a:prstGeom prst="rect">
            <a:avLst/>
          </a:prstGeom>
        </p:spPr>
      </p:pic>
      <p:grpSp>
        <p:nvGrpSpPr>
          <p:cNvPr id="20" name="Group 19">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8" name="Rectangle 20">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285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029E1-BFB5-9A30-7FE5-0BA1DE3041F3}"/>
              </a:ext>
            </a:extLst>
          </p:cNvPr>
          <p:cNvSpPr>
            <a:spLocks noGrp="1"/>
          </p:cNvSpPr>
          <p:nvPr>
            <p:ph type="title"/>
          </p:nvPr>
        </p:nvSpPr>
        <p:spPr>
          <a:xfrm>
            <a:off x="7910285" y="741391"/>
            <a:ext cx="3443514" cy="1616203"/>
          </a:xfrm>
        </p:spPr>
        <p:txBody>
          <a:bodyPr anchor="b">
            <a:normAutofit fontScale="90000"/>
          </a:bodyPr>
          <a:lstStyle/>
          <a:p>
            <a:r>
              <a:rPr lang="it-IT" sz="3200" b="1" dirty="0">
                <a:solidFill>
                  <a:srgbClr val="00B050"/>
                </a:solidFill>
              </a:rPr>
              <a:t>Strumenti di tutela dei valori UE e della rule of </a:t>
            </a:r>
            <a:r>
              <a:rPr lang="it-IT" sz="3200" b="1" dirty="0" err="1">
                <a:solidFill>
                  <a:srgbClr val="00B050"/>
                </a:solidFill>
              </a:rPr>
              <a:t>law</a:t>
            </a:r>
            <a:r>
              <a:rPr lang="it-IT" sz="3200" b="1" dirty="0">
                <a:solidFill>
                  <a:srgbClr val="00B050"/>
                </a:solidFill>
              </a:rPr>
              <a:t> nell’UE</a:t>
            </a:r>
            <a:endParaRPr lang="it-IT" sz="3200" dirty="0">
              <a:solidFill>
                <a:srgbClr val="00B050"/>
              </a:solidFill>
            </a:endParaRPr>
          </a:p>
        </p:txBody>
      </p:sp>
      <p:pic>
        <p:nvPicPr>
          <p:cNvPr id="4" name="Segnaposto contenuto 3" descr="Immagine che contiene testo, schermata, Carattere, Pagina Web&#10;&#10;Descrizione generata automaticamente">
            <a:extLst>
              <a:ext uri="{FF2B5EF4-FFF2-40B4-BE49-F238E27FC236}">
                <a16:creationId xmlns:a16="http://schemas.microsoft.com/office/drawing/2014/main" id="{14041859-FA38-E1EE-4A67-6EDE8DF03DD7}"/>
              </a:ext>
            </a:extLst>
          </p:cNvPr>
          <p:cNvPicPr>
            <a:picLocks noChangeAspect="1"/>
          </p:cNvPicPr>
          <p:nvPr/>
        </p:nvPicPr>
        <p:blipFill>
          <a:blip r:embed="rId2"/>
          <a:stretch>
            <a:fillRect/>
          </a:stretch>
        </p:blipFill>
        <p:spPr>
          <a:xfrm>
            <a:off x="787114" y="991223"/>
            <a:ext cx="6449549" cy="4804912"/>
          </a:xfrm>
          <a:prstGeom prst="rect">
            <a:avLst/>
          </a:prstGeom>
        </p:spPr>
      </p:pic>
      <p:grpSp>
        <p:nvGrpSpPr>
          <p:cNvPr id="11" name="Group 10">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703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80FEAE-F4B9-8EC7-4AAF-3A6B016ECCF1}"/>
              </a:ext>
            </a:extLst>
          </p:cNvPr>
          <p:cNvSpPr>
            <a:spLocks noGrp="1"/>
          </p:cNvSpPr>
          <p:nvPr>
            <p:ph type="title"/>
          </p:nvPr>
        </p:nvSpPr>
        <p:spPr/>
        <p:txBody>
          <a:bodyPr/>
          <a:lstStyle/>
          <a:p>
            <a:r>
              <a:rPr lang="it-IT" sz="4400" b="1" dirty="0">
                <a:solidFill>
                  <a:srgbClr val="00B050"/>
                </a:solidFill>
              </a:rPr>
              <a:t>Regolamento 2020/2092</a:t>
            </a:r>
            <a:endParaRPr lang="it-IT" dirty="0"/>
          </a:p>
        </p:txBody>
      </p:sp>
      <p:sp>
        <p:nvSpPr>
          <p:cNvPr id="3" name="Segnaposto contenuto 2">
            <a:extLst>
              <a:ext uri="{FF2B5EF4-FFF2-40B4-BE49-F238E27FC236}">
                <a16:creationId xmlns:a16="http://schemas.microsoft.com/office/drawing/2014/main" id="{A09C0C9E-DE89-D7F5-60F7-94AFB98E12B8}"/>
              </a:ext>
            </a:extLst>
          </p:cNvPr>
          <p:cNvSpPr>
            <a:spLocks noGrp="1"/>
          </p:cNvSpPr>
          <p:nvPr>
            <p:ph idx="1"/>
          </p:nvPr>
        </p:nvSpPr>
        <p:spPr>
          <a:xfrm>
            <a:off x="838200" y="1690688"/>
            <a:ext cx="10515600" cy="4486275"/>
          </a:xfrm>
        </p:spPr>
        <p:txBody>
          <a:bodyPr>
            <a:normAutofit lnSpcReduction="10000"/>
          </a:bodyPr>
          <a:lstStyle/>
          <a:p>
            <a:pPr algn="just"/>
            <a:r>
              <a:rPr lang="it-IT" sz="2800" dirty="0">
                <a:effectLst/>
              </a:rPr>
              <a:t>Il regolamento sulla condizionalità coniuga</a:t>
            </a:r>
            <a:r>
              <a:rPr lang="it-IT" sz="2800" dirty="0"/>
              <a:t> </a:t>
            </a:r>
            <a:r>
              <a:rPr lang="it-IT" sz="2800" dirty="0">
                <a:effectLst/>
              </a:rPr>
              <a:t>due diverse esigenze: </a:t>
            </a:r>
          </a:p>
          <a:p>
            <a:pPr algn="just"/>
            <a:r>
              <a:rPr lang="it-IT" sz="2800" b="1" dirty="0">
                <a:effectLst/>
              </a:rPr>
              <a:t>la tutela degli interessi finanziari dell’Unione e il rispetto della rule of </a:t>
            </a:r>
            <a:r>
              <a:rPr lang="it-IT" sz="2800" b="1" dirty="0" err="1">
                <a:effectLst/>
              </a:rPr>
              <a:t>law</a:t>
            </a:r>
            <a:endParaRPr lang="it-IT" sz="2800" b="1" dirty="0">
              <a:effectLst/>
            </a:endParaRPr>
          </a:p>
          <a:p>
            <a:pPr algn="just"/>
            <a:endParaRPr lang="it-IT" sz="2800" dirty="0">
              <a:effectLst/>
            </a:endParaRPr>
          </a:p>
          <a:p>
            <a:pPr algn="just">
              <a:spcAft>
                <a:spcPts val="1200"/>
              </a:spcAft>
            </a:pPr>
            <a:r>
              <a:rPr lang="it-IT" sz="2800" dirty="0">
                <a:solidFill>
                  <a:srgbClr val="000007"/>
                </a:solidFill>
              </a:rPr>
              <a:t>F</a:t>
            </a:r>
            <a:r>
              <a:rPr lang="it-IT" sz="2800" dirty="0">
                <a:solidFill>
                  <a:srgbClr val="000007"/>
                </a:solidFill>
                <a:effectLst/>
              </a:rPr>
              <a:t>ornisce per la prima volta in una norma di diritto derivato, una definizione dello Stato di diritto nell’art. 2, par. 1, che corrisponde, essenzialmente, alla posizione della Commissione; </a:t>
            </a:r>
            <a:endParaRPr lang="it-IT" sz="2800" dirty="0"/>
          </a:p>
          <a:p>
            <a:pPr algn="just"/>
            <a:r>
              <a:rPr lang="it-IT" sz="2800" dirty="0">
                <a:solidFill>
                  <a:srgbClr val="000007"/>
                </a:solidFill>
                <a:effectLst/>
              </a:rPr>
              <a:t>Si propone, come indica l’art. 1 (“Oggetto”) di stabilire “le norme necessarie per la protezione del bilancio dell’Unione in caso di violazioni dei principi dello Stato di diritto negli Stati membri”. </a:t>
            </a:r>
          </a:p>
        </p:txBody>
      </p:sp>
    </p:spTree>
    <p:extLst>
      <p:ext uri="{BB962C8B-B14F-4D97-AF65-F5344CB8AC3E}">
        <p14:creationId xmlns:p14="http://schemas.microsoft.com/office/powerpoint/2010/main" val="61503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8AE67A-3F0A-F62D-FE07-BF71D966D612}"/>
              </a:ext>
            </a:extLst>
          </p:cNvPr>
          <p:cNvSpPr>
            <a:spLocks noGrp="1"/>
          </p:cNvSpPr>
          <p:nvPr>
            <p:ph type="title"/>
          </p:nvPr>
        </p:nvSpPr>
        <p:spPr/>
        <p:txBody>
          <a:bodyPr/>
          <a:lstStyle/>
          <a:p>
            <a:r>
              <a:rPr lang="it-IT" sz="4400" b="1" dirty="0">
                <a:solidFill>
                  <a:srgbClr val="00B050"/>
                </a:solidFill>
              </a:rPr>
              <a:t>Regolamento 2020/2092</a:t>
            </a:r>
            <a:endParaRPr lang="it-IT" dirty="0"/>
          </a:p>
        </p:txBody>
      </p:sp>
      <p:sp>
        <p:nvSpPr>
          <p:cNvPr id="3" name="Segnaposto contenuto 2">
            <a:extLst>
              <a:ext uri="{FF2B5EF4-FFF2-40B4-BE49-F238E27FC236}">
                <a16:creationId xmlns:a16="http://schemas.microsoft.com/office/drawing/2014/main" id="{560A724C-03EC-E62F-7DBC-42E5E7C28AFD}"/>
              </a:ext>
            </a:extLst>
          </p:cNvPr>
          <p:cNvSpPr>
            <a:spLocks noGrp="1"/>
          </p:cNvSpPr>
          <p:nvPr>
            <p:ph idx="1"/>
          </p:nvPr>
        </p:nvSpPr>
        <p:spPr/>
        <p:txBody>
          <a:bodyPr/>
          <a:lstStyle/>
          <a:p>
            <a:pPr algn="just" rtl="0"/>
            <a:r>
              <a:rPr lang="it-IT" sz="2800" dirty="0">
                <a:latin typeface="Calibri" panose="020F0502020204030204" pitchFamily="34" charset="0"/>
                <a:cs typeface="Calibri" panose="020F0502020204030204" pitchFamily="34" charset="0"/>
              </a:rPr>
              <a:t>Per il regolamento 2020/2092 non è sufficiente la mera constatazione di una violazione dello Stato di diritto, pur accertata con sentenza della Corte di giustizia ovvero con apposita decisione del Consiglio europeo (ex art. 7 TUE), che possono essere invocati alla stregua di valutazioni preliminari per giustificare l’avvio del procedimento, ma occorre un elemento ulteriore. </a:t>
            </a:r>
          </a:p>
          <a:p>
            <a:pPr algn="just" rtl="0"/>
            <a:endParaRPr lang="it-IT" sz="2800" dirty="0">
              <a:latin typeface="Calibri" panose="020F0502020204030204" pitchFamily="34" charset="0"/>
              <a:cs typeface="Calibri" panose="020F0502020204030204" pitchFamily="34" charset="0"/>
            </a:endParaRPr>
          </a:p>
          <a:p>
            <a:pPr algn="just" rtl="0"/>
            <a:r>
              <a:rPr lang="it-IT" sz="2800" dirty="0">
                <a:latin typeface="Calibri" panose="020F0502020204030204" pitchFamily="34" charset="0"/>
                <a:cs typeface="Calibri" panose="020F0502020204030204" pitchFamily="34" charset="0"/>
              </a:rPr>
              <a:t>È necessario che venga accertata </a:t>
            </a:r>
            <a:r>
              <a:rPr lang="it-IT" sz="2800" b="1" dirty="0">
                <a:latin typeface="Calibri" panose="020F0502020204030204" pitchFamily="34" charset="0"/>
                <a:cs typeface="Calibri" panose="020F0502020204030204" pitchFamily="34" charset="0"/>
              </a:rPr>
              <a:t>l’esistenza di un nesso causale tra il mancato rispetto dello Stato di diritto ed il pregiudizio che questo arreca alle risorse finanziarie dell’Unione. </a:t>
            </a:r>
          </a:p>
          <a:p>
            <a:pPr algn="just" rtl="0"/>
            <a:endParaRPr lang="en-GB" sz="2800" b="1" u="sng" dirty="0">
              <a:solidFill>
                <a:schemeClr val="accent5">
                  <a:lumMod val="75000"/>
                </a:schemeClr>
              </a:solidFill>
              <a:latin typeface="Garamond"/>
            </a:endParaRPr>
          </a:p>
          <a:p>
            <a:endParaRPr lang="it-IT" dirty="0"/>
          </a:p>
        </p:txBody>
      </p:sp>
    </p:spTree>
    <p:extLst>
      <p:ext uri="{BB962C8B-B14F-4D97-AF65-F5344CB8AC3E}">
        <p14:creationId xmlns:p14="http://schemas.microsoft.com/office/powerpoint/2010/main" val="118705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8AE67A-3F0A-F62D-FE07-BF71D966D612}"/>
              </a:ext>
            </a:extLst>
          </p:cNvPr>
          <p:cNvSpPr>
            <a:spLocks noGrp="1"/>
          </p:cNvSpPr>
          <p:nvPr>
            <p:ph type="title"/>
          </p:nvPr>
        </p:nvSpPr>
        <p:spPr/>
        <p:txBody>
          <a:bodyPr/>
          <a:lstStyle/>
          <a:p>
            <a:r>
              <a:rPr lang="it-IT" sz="4400" b="1" dirty="0">
                <a:solidFill>
                  <a:srgbClr val="00B050"/>
                </a:solidFill>
              </a:rPr>
              <a:t>Regolamento 2020/2092</a:t>
            </a:r>
            <a:endParaRPr lang="it-IT" dirty="0"/>
          </a:p>
        </p:txBody>
      </p:sp>
      <p:sp>
        <p:nvSpPr>
          <p:cNvPr id="3" name="Segnaposto contenuto 2">
            <a:extLst>
              <a:ext uri="{FF2B5EF4-FFF2-40B4-BE49-F238E27FC236}">
                <a16:creationId xmlns:a16="http://schemas.microsoft.com/office/drawing/2014/main" id="{560A724C-03EC-E62F-7DBC-42E5E7C28AFD}"/>
              </a:ext>
            </a:extLst>
          </p:cNvPr>
          <p:cNvSpPr>
            <a:spLocks noGrp="1"/>
          </p:cNvSpPr>
          <p:nvPr>
            <p:ph idx="1"/>
          </p:nvPr>
        </p:nvSpPr>
        <p:spPr/>
        <p:txBody>
          <a:bodyPr/>
          <a:lstStyle/>
          <a:p>
            <a:pPr algn="just" rtl="0"/>
            <a:r>
              <a:rPr lang="it-IT" sz="2800" b="1" dirty="0">
                <a:solidFill>
                  <a:srgbClr val="00B0F0"/>
                </a:solidFill>
              </a:rPr>
              <a:t>Procedura (art. 6):</a:t>
            </a:r>
          </a:p>
          <a:p>
            <a:pPr algn="just" rtl="0"/>
            <a:r>
              <a:rPr lang="it-IT" sz="2800" dirty="0"/>
              <a:t>Commissione indaga sulle violazioni</a:t>
            </a:r>
          </a:p>
          <a:p>
            <a:pPr algn="just" rtl="0"/>
            <a:r>
              <a:rPr lang="it-IT" dirty="0"/>
              <a:t>Commissione chiede delucidazione allo Stato membro</a:t>
            </a:r>
          </a:p>
          <a:p>
            <a:pPr algn="just" rtl="0"/>
            <a:r>
              <a:rPr lang="it-IT" b="0" i="0" strike="noStrike" dirty="0">
                <a:solidFill>
                  <a:srgbClr val="333333"/>
                </a:solidFill>
                <a:effectLst/>
                <a:highlight>
                  <a:srgbClr val="FFFFFF"/>
                </a:highlight>
              </a:rPr>
              <a:t>La Commissione presenta al Consiglio una proposta di una decisione di esecuzione sulle opportune misure entro un mese dal ricevimento delle osservazioni dello Stato membro </a:t>
            </a:r>
          </a:p>
          <a:p>
            <a:pPr algn="just" rtl="0"/>
            <a:r>
              <a:rPr lang="it-IT" sz="2800" dirty="0">
                <a:solidFill>
                  <a:srgbClr val="333333"/>
                </a:solidFill>
                <a:highlight>
                  <a:srgbClr val="FFFFFF"/>
                </a:highlight>
              </a:rPr>
              <a:t>Consiglio </a:t>
            </a:r>
            <a:r>
              <a:rPr lang="it-IT" b="0" i="0" strike="noStrike" dirty="0">
                <a:solidFill>
                  <a:srgbClr val="333333"/>
                </a:solidFill>
                <a:effectLst/>
                <a:highlight>
                  <a:srgbClr val="FFFFFF"/>
                </a:highlight>
              </a:rPr>
              <a:t> adotta la decisione di esecuzione.</a:t>
            </a:r>
            <a:endParaRPr lang="it-IT" sz="2800" b="1" dirty="0">
              <a:solidFill>
                <a:schemeClr val="accent5">
                  <a:lumMod val="75000"/>
                </a:schemeClr>
              </a:solidFill>
            </a:endParaRPr>
          </a:p>
          <a:p>
            <a:endParaRPr lang="it-IT" dirty="0"/>
          </a:p>
        </p:txBody>
      </p:sp>
    </p:spTree>
    <p:extLst>
      <p:ext uri="{BB962C8B-B14F-4D97-AF65-F5344CB8AC3E}">
        <p14:creationId xmlns:p14="http://schemas.microsoft.com/office/powerpoint/2010/main" val="15981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8AE67A-3F0A-F62D-FE07-BF71D966D612}"/>
              </a:ext>
            </a:extLst>
          </p:cNvPr>
          <p:cNvSpPr>
            <a:spLocks noGrp="1"/>
          </p:cNvSpPr>
          <p:nvPr>
            <p:ph type="title"/>
          </p:nvPr>
        </p:nvSpPr>
        <p:spPr/>
        <p:txBody>
          <a:bodyPr/>
          <a:lstStyle/>
          <a:p>
            <a:r>
              <a:rPr lang="it-IT" sz="4400" b="1" dirty="0">
                <a:solidFill>
                  <a:srgbClr val="00B050"/>
                </a:solidFill>
              </a:rPr>
              <a:t>Regolamento 2020/2092</a:t>
            </a:r>
            <a:endParaRPr lang="it-IT" dirty="0"/>
          </a:p>
        </p:txBody>
      </p:sp>
      <p:sp>
        <p:nvSpPr>
          <p:cNvPr id="3" name="Segnaposto contenuto 2">
            <a:extLst>
              <a:ext uri="{FF2B5EF4-FFF2-40B4-BE49-F238E27FC236}">
                <a16:creationId xmlns:a16="http://schemas.microsoft.com/office/drawing/2014/main" id="{560A724C-03EC-E62F-7DBC-42E5E7C28AFD}"/>
              </a:ext>
            </a:extLst>
          </p:cNvPr>
          <p:cNvSpPr>
            <a:spLocks noGrp="1"/>
          </p:cNvSpPr>
          <p:nvPr>
            <p:ph idx="1"/>
          </p:nvPr>
        </p:nvSpPr>
        <p:spPr/>
        <p:txBody>
          <a:bodyPr>
            <a:normAutofit fontScale="92500" lnSpcReduction="10000"/>
          </a:bodyPr>
          <a:lstStyle/>
          <a:p>
            <a:pPr algn="just"/>
            <a:r>
              <a:rPr lang="it-IT" sz="2800" dirty="0">
                <a:effectLst/>
              </a:rPr>
              <a:t>Le misure di protezione del bilancio, </a:t>
            </a:r>
            <a:r>
              <a:rPr lang="it-IT" sz="2800" b="1" dirty="0">
                <a:effectLst/>
              </a:rPr>
              <a:t>che devono rispettare il principio di </a:t>
            </a:r>
            <a:r>
              <a:rPr lang="it-IT" sz="2800" b="1" dirty="0" err="1">
                <a:effectLst/>
              </a:rPr>
              <a:t>proporzionalita</a:t>
            </a:r>
            <a:r>
              <a:rPr lang="it-IT" sz="2800" b="1" dirty="0">
                <a:effectLst/>
              </a:rPr>
              <a:t>̀</a:t>
            </a:r>
            <a:r>
              <a:rPr lang="it-IT" sz="2800" dirty="0">
                <a:effectLst/>
              </a:rPr>
              <a:t>, possono riguardare fra l’altro</a:t>
            </a:r>
            <a:r>
              <a:rPr lang="it-IT" sz="2800" dirty="0"/>
              <a:t>:</a:t>
            </a:r>
            <a:r>
              <a:rPr lang="it-IT" sz="2800" dirty="0">
                <a:effectLst/>
              </a:rPr>
              <a:t> </a:t>
            </a:r>
          </a:p>
          <a:p>
            <a:pPr algn="just"/>
            <a:endParaRPr lang="it-IT" sz="2800" dirty="0">
              <a:effectLst/>
            </a:endParaRPr>
          </a:p>
          <a:p>
            <a:pPr algn="just"/>
            <a:r>
              <a:rPr lang="it-IT" sz="2800" dirty="0">
                <a:effectLst/>
              </a:rPr>
              <a:t>la sospensione dei pagamenti e dell’esecuzione dell’impegno giuridico (o risoluzione dello stesso);</a:t>
            </a:r>
          </a:p>
          <a:p>
            <a:pPr algn="just"/>
            <a:r>
              <a:rPr lang="it-IT" sz="2800" dirty="0">
                <a:effectLst/>
              </a:rPr>
              <a:t>la sospensione (totale o parziale) dell’erogazione dei versamenti</a:t>
            </a:r>
            <a:r>
              <a:rPr lang="it-IT" sz="2800" dirty="0"/>
              <a:t>;</a:t>
            </a:r>
          </a:p>
          <a:p>
            <a:pPr algn="just"/>
            <a:r>
              <a:rPr lang="it-IT" sz="2800" dirty="0">
                <a:effectLst/>
              </a:rPr>
              <a:t>il rimborso anticipato dei prestiti</a:t>
            </a:r>
            <a:r>
              <a:rPr lang="it-IT" sz="2800" dirty="0"/>
              <a:t>;</a:t>
            </a:r>
          </a:p>
          <a:p>
            <a:pPr algn="just"/>
            <a:r>
              <a:rPr lang="it-IT" sz="2800" dirty="0">
                <a:effectLst/>
              </a:rPr>
              <a:t>il divieto di assumere nuovi impegni giuridici e di concludere nuovi accordi su prestiti o altri strumenti garantiti dal bilancio</a:t>
            </a:r>
            <a:r>
              <a:rPr lang="it-IT" sz="2800" dirty="0"/>
              <a:t>;</a:t>
            </a:r>
          </a:p>
          <a:p>
            <a:pPr algn="just"/>
            <a:r>
              <a:rPr lang="it-IT" sz="2800" dirty="0">
                <a:effectLst/>
              </a:rPr>
              <a:t>la sospensione o riduzione di vantaggi economici (considerando 17 e art. 5). </a:t>
            </a:r>
            <a:endParaRPr lang="it-IT" sz="2800" dirty="0"/>
          </a:p>
          <a:p>
            <a:pPr algn="just" rtl="0"/>
            <a:endParaRPr lang="en-GB" sz="2800" b="1" u="sng" dirty="0">
              <a:solidFill>
                <a:schemeClr val="accent5">
                  <a:lumMod val="75000"/>
                </a:schemeClr>
              </a:solidFill>
              <a:latin typeface="Garamond"/>
            </a:endParaRPr>
          </a:p>
          <a:p>
            <a:endParaRPr lang="it-IT" dirty="0"/>
          </a:p>
        </p:txBody>
      </p:sp>
    </p:spTree>
    <p:extLst>
      <p:ext uri="{BB962C8B-B14F-4D97-AF65-F5344CB8AC3E}">
        <p14:creationId xmlns:p14="http://schemas.microsoft.com/office/powerpoint/2010/main" val="78028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1</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2</a:t>
            </a:r>
          </a:p>
        </p:txBody>
      </p:sp>
    </p:spTree>
    <p:extLst>
      <p:ext uri="{BB962C8B-B14F-4D97-AF65-F5344CB8AC3E}">
        <p14:creationId xmlns:p14="http://schemas.microsoft.com/office/powerpoint/2010/main" val="195604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3E13BD-BEB6-5884-1976-ED7669DA312F}"/>
              </a:ext>
            </a:extLst>
          </p:cNvPr>
          <p:cNvSpPr>
            <a:spLocks noGrp="1"/>
          </p:cNvSpPr>
          <p:nvPr>
            <p:ph type="title"/>
          </p:nvPr>
        </p:nvSpPr>
        <p:spPr/>
        <p:txBody>
          <a:bodyPr/>
          <a:lstStyle/>
          <a:p>
            <a:r>
              <a:rPr lang="it-IT" b="1" dirty="0">
                <a:solidFill>
                  <a:srgbClr val="00B050"/>
                </a:solidFill>
              </a:rPr>
              <a:t>Sentenze C-156/21 e C-157/21</a:t>
            </a:r>
          </a:p>
        </p:txBody>
      </p:sp>
      <p:sp>
        <p:nvSpPr>
          <p:cNvPr id="3" name="Segnaposto contenuto 2">
            <a:extLst>
              <a:ext uri="{FF2B5EF4-FFF2-40B4-BE49-F238E27FC236}">
                <a16:creationId xmlns:a16="http://schemas.microsoft.com/office/drawing/2014/main" id="{EE4A22FF-19DB-755C-F51E-60A3F5551215}"/>
              </a:ext>
            </a:extLst>
          </p:cNvPr>
          <p:cNvSpPr>
            <a:spLocks noGrp="1"/>
          </p:cNvSpPr>
          <p:nvPr>
            <p:ph idx="1"/>
          </p:nvPr>
        </p:nvSpPr>
        <p:spPr/>
        <p:txBody>
          <a:bodyPr/>
          <a:lstStyle/>
          <a:p>
            <a:pPr algn="just"/>
            <a:r>
              <a:rPr lang="it-IT" sz="2800" dirty="0">
                <a:solidFill>
                  <a:srgbClr val="00B0F0"/>
                </a:solidFill>
              </a:rPr>
              <a:t>Ungheria e Polonia hanno impugnato il regolamento chiedendone l’annullamento e fondando i loro ricorsi:</a:t>
            </a:r>
          </a:p>
          <a:p>
            <a:pPr algn="just"/>
            <a:endParaRPr lang="it-IT" sz="2800" dirty="0"/>
          </a:p>
          <a:p>
            <a:pPr algn="just"/>
            <a:r>
              <a:rPr lang="it-IT" sz="2800" dirty="0"/>
              <a:t>sull’assenza di una base giuridica adeguata;</a:t>
            </a:r>
          </a:p>
          <a:p>
            <a:pPr algn="just"/>
            <a:r>
              <a:rPr lang="it-IT" sz="2800" dirty="0"/>
              <a:t>sull’elusione della procedura prevista all’art. 7 TUE (diritto primario / diritto secondario); </a:t>
            </a:r>
          </a:p>
          <a:p>
            <a:pPr algn="just"/>
            <a:r>
              <a:rPr lang="it-IT" sz="2800" dirty="0"/>
              <a:t>sul superamento dei limiti delle competenze dell’Unione;</a:t>
            </a:r>
          </a:p>
          <a:p>
            <a:pPr algn="just"/>
            <a:r>
              <a:rPr lang="it-IT" sz="2800" dirty="0"/>
              <a:t>sulla violazione del principio della certezza del diritto. </a:t>
            </a:r>
          </a:p>
          <a:p>
            <a:endParaRPr lang="it-IT" dirty="0"/>
          </a:p>
        </p:txBody>
      </p:sp>
    </p:spTree>
    <p:extLst>
      <p:ext uri="{BB962C8B-B14F-4D97-AF65-F5344CB8AC3E}">
        <p14:creationId xmlns:p14="http://schemas.microsoft.com/office/powerpoint/2010/main" val="54679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32DD0A-052C-BF3C-BCF1-1A9360A20E93}"/>
              </a:ext>
            </a:extLst>
          </p:cNvPr>
          <p:cNvSpPr>
            <a:spLocks noGrp="1"/>
          </p:cNvSpPr>
          <p:nvPr>
            <p:ph type="title"/>
          </p:nvPr>
        </p:nvSpPr>
        <p:spPr/>
        <p:txBody>
          <a:bodyPr/>
          <a:lstStyle/>
          <a:p>
            <a:r>
              <a:rPr lang="it-IT" b="1" dirty="0">
                <a:solidFill>
                  <a:srgbClr val="00B050"/>
                </a:solidFill>
              </a:rPr>
              <a:t>Sentenze C-156/21 e C-157/21</a:t>
            </a:r>
            <a:endParaRPr lang="it-IT" dirty="0"/>
          </a:p>
        </p:txBody>
      </p:sp>
      <p:sp>
        <p:nvSpPr>
          <p:cNvPr id="3" name="Segnaposto contenuto 2">
            <a:extLst>
              <a:ext uri="{FF2B5EF4-FFF2-40B4-BE49-F238E27FC236}">
                <a16:creationId xmlns:a16="http://schemas.microsoft.com/office/drawing/2014/main" id="{99C759CA-4F48-6F08-FC6C-BE0895A53AC4}"/>
              </a:ext>
            </a:extLst>
          </p:cNvPr>
          <p:cNvSpPr>
            <a:spLocks noGrp="1"/>
          </p:cNvSpPr>
          <p:nvPr>
            <p:ph idx="1"/>
          </p:nvPr>
        </p:nvSpPr>
        <p:spPr/>
        <p:txBody>
          <a:bodyPr>
            <a:normAutofit fontScale="85000" lnSpcReduction="10000"/>
          </a:bodyPr>
          <a:lstStyle/>
          <a:p>
            <a:pPr algn="just"/>
            <a:r>
              <a:rPr lang="it-IT" sz="3000" dirty="0"/>
              <a:t>Posizione della Corte di giustizia:</a:t>
            </a:r>
          </a:p>
          <a:p>
            <a:pPr algn="just"/>
            <a:endParaRPr lang="it-IT" sz="3000" dirty="0"/>
          </a:p>
          <a:p>
            <a:pPr algn="just"/>
            <a:r>
              <a:rPr lang="it-IT" sz="3000" dirty="0"/>
              <a:t>Sentenze rese con procedimento accelerato; </a:t>
            </a:r>
          </a:p>
          <a:p>
            <a:pPr algn="just"/>
            <a:r>
              <a:rPr lang="it-IT" sz="3000" dirty="0"/>
              <a:t>Corte riunita nella composizione </a:t>
            </a:r>
            <a:r>
              <a:rPr lang="it-IT" sz="3000" dirty="0" err="1"/>
              <a:t>piu</a:t>
            </a:r>
            <a:r>
              <a:rPr lang="it-IT" sz="3000" dirty="0"/>
              <a:t>̀ solenne </a:t>
            </a:r>
          </a:p>
          <a:p>
            <a:pPr algn="just"/>
            <a:r>
              <a:rPr lang="it-IT" sz="3000" dirty="0"/>
              <a:t>Deliberando per la prima volta in assoluto in diretta </a:t>
            </a:r>
            <a:r>
              <a:rPr lang="it-IT" sz="3000" i="1" dirty="0"/>
              <a:t>streaming; </a:t>
            </a:r>
          </a:p>
          <a:p>
            <a:pPr algn="just"/>
            <a:endParaRPr lang="it-IT" sz="3000" dirty="0"/>
          </a:p>
          <a:p>
            <a:pPr algn="just"/>
            <a:r>
              <a:rPr lang="it-IT" sz="3000" dirty="0"/>
              <a:t>La Corte, con due pronunce molto lunghe e dettagliate (circa 360 punti ciascuna), non solo ha sciolto qualsiasi dubbio sulla </a:t>
            </a:r>
            <a:r>
              <a:rPr lang="it-IT" sz="3000" dirty="0" err="1"/>
              <a:t>legittimittà</a:t>
            </a:r>
            <a:r>
              <a:rPr lang="it-IT" sz="3000" dirty="0"/>
              <a:t> di un meccanismo di </a:t>
            </a:r>
            <a:r>
              <a:rPr lang="it-IT" sz="3000" b="1" dirty="0"/>
              <a:t>condizionalità orizzontale </a:t>
            </a:r>
            <a:r>
              <a:rPr lang="it-IT" sz="3000" dirty="0"/>
              <a:t>legato al rispetto dello Stato di diritto, ma ha anche precisato che </a:t>
            </a:r>
            <a:r>
              <a:rPr lang="it-IT" sz="3000" b="1" dirty="0"/>
              <a:t>i valori comuni nel sistema giuridico europeo definiscono marcatamente la vera identità dell’Unione</a:t>
            </a:r>
            <a:r>
              <a:rPr lang="it-IT" sz="3000" dirty="0"/>
              <a:t>. </a:t>
            </a:r>
          </a:p>
          <a:p>
            <a:endParaRPr lang="it-IT" dirty="0"/>
          </a:p>
        </p:txBody>
      </p:sp>
    </p:spTree>
    <p:extLst>
      <p:ext uri="{BB962C8B-B14F-4D97-AF65-F5344CB8AC3E}">
        <p14:creationId xmlns:p14="http://schemas.microsoft.com/office/powerpoint/2010/main" val="71544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D2A353-94AB-E74B-8889-11D4897ECAAB}"/>
              </a:ext>
            </a:extLst>
          </p:cNvPr>
          <p:cNvSpPr>
            <a:spLocks noGrp="1"/>
          </p:cNvSpPr>
          <p:nvPr>
            <p:ph type="title"/>
          </p:nvPr>
        </p:nvSpPr>
        <p:spPr/>
        <p:txBody>
          <a:bodyPr/>
          <a:lstStyle/>
          <a:p>
            <a:r>
              <a:rPr lang="it-IT" b="1" dirty="0">
                <a:solidFill>
                  <a:srgbClr val="00B050"/>
                </a:solidFill>
              </a:rPr>
              <a:t>Sentenze C-156/21 e C-157/21</a:t>
            </a:r>
            <a:endParaRPr lang="it-IT" dirty="0"/>
          </a:p>
        </p:txBody>
      </p:sp>
      <p:sp>
        <p:nvSpPr>
          <p:cNvPr id="3" name="Segnaposto contenuto 2">
            <a:extLst>
              <a:ext uri="{FF2B5EF4-FFF2-40B4-BE49-F238E27FC236}">
                <a16:creationId xmlns:a16="http://schemas.microsoft.com/office/drawing/2014/main" id="{46356AB3-5BA5-4FF6-A122-1D2EF32EDC19}"/>
              </a:ext>
            </a:extLst>
          </p:cNvPr>
          <p:cNvSpPr>
            <a:spLocks noGrp="1"/>
          </p:cNvSpPr>
          <p:nvPr>
            <p:ph idx="1"/>
          </p:nvPr>
        </p:nvSpPr>
        <p:spPr/>
        <p:txBody>
          <a:bodyPr/>
          <a:lstStyle/>
          <a:p>
            <a:pPr algn="just"/>
            <a:r>
              <a:rPr lang="it-IT" sz="2800" dirty="0">
                <a:latin typeface="Calibri" panose="020F0502020204030204" pitchFamily="34" charset="0"/>
                <a:cs typeface="Calibri" panose="020F0502020204030204" pitchFamily="34" charset="0"/>
              </a:rPr>
              <a:t>Per rispondere ai motivi di contestazione, la Corte nelle due sentenze evidenzia il necessario</a:t>
            </a:r>
            <a:r>
              <a:rPr lang="it-IT" sz="2800" b="1" dirty="0">
                <a:latin typeface="Calibri" panose="020F0502020204030204" pitchFamily="34" charset="0"/>
                <a:cs typeface="Calibri" panose="020F0502020204030204" pitchFamily="34" charset="0"/>
              </a:rPr>
              <a:t> collegamento – già piuttosto chiaro nei considerando del regolamento – tra il valore dello Stato di diritto, la sana gestione finanziaria ed il bilancio dell’Unione. </a:t>
            </a:r>
          </a:p>
          <a:p>
            <a:pPr algn="just"/>
            <a:r>
              <a:rPr lang="it-IT" sz="2800" dirty="0">
                <a:latin typeface="Calibri" panose="020F0502020204030204" pitchFamily="34" charset="0"/>
                <a:cs typeface="Calibri" panose="020F0502020204030204" pitchFamily="34" charset="0"/>
              </a:rPr>
              <a:t>In particolare, </a:t>
            </a:r>
            <a:r>
              <a:rPr lang="it-IT" sz="2800" b="1" dirty="0">
                <a:latin typeface="Calibri" panose="020F0502020204030204" pitchFamily="34" charset="0"/>
                <a:cs typeface="Calibri" panose="020F0502020204030204" pitchFamily="34" charset="0"/>
              </a:rPr>
              <a:t>la Corte osserva che quando gli Stati membri eseguono il bilancio dell’Unione, il rispetto dello Stato di diritto si configura quale presupposto essenziale per una sana gestione finanziaria. </a:t>
            </a:r>
          </a:p>
          <a:p>
            <a:endParaRPr lang="it-IT" dirty="0"/>
          </a:p>
        </p:txBody>
      </p:sp>
    </p:spTree>
    <p:extLst>
      <p:ext uri="{BB962C8B-B14F-4D97-AF65-F5344CB8AC3E}">
        <p14:creationId xmlns:p14="http://schemas.microsoft.com/office/powerpoint/2010/main" val="1305961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28E0B-133E-20FF-5765-F4B385D0CF58}"/>
              </a:ext>
            </a:extLst>
          </p:cNvPr>
          <p:cNvSpPr>
            <a:spLocks noGrp="1"/>
          </p:cNvSpPr>
          <p:nvPr>
            <p:ph type="title"/>
          </p:nvPr>
        </p:nvSpPr>
        <p:spPr/>
        <p:txBody>
          <a:bodyPr/>
          <a:lstStyle/>
          <a:p>
            <a:r>
              <a:rPr lang="it-IT" b="1" dirty="0">
                <a:solidFill>
                  <a:srgbClr val="00B050"/>
                </a:solidFill>
              </a:rPr>
              <a:t>Sentenze C-156/21 e C-157/21</a:t>
            </a:r>
            <a:endParaRPr lang="it-IT" dirty="0"/>
          </a:p>
        </p:txBody>
      </p:sp>
      <p:sp>
        <p:nvSpPr>
          <p:cNvPr id="3" name="Segnaposto contenuto 2">
            <a:extLst>
              <a:ext uri="{FF2B5EF4-FFF2-40B4-BE49-F238E27FC236}">
                <a16:creationId xmlns:a16="http://schemas.microsoft.com/office/drawing/2014/main" id="{EA6C11AB-58CC-4691-4A09-C115D61B3849}"/>
              </a:ext>
            </a:extLst>
          </p:cNvPr>
          <p:cNvSpPr>
            <a:spLocks noGrp="1"/>
          </p:cNvSpPr>
          <p:nvPr>
            <p:ph idx="1"/>
          </p:nvPr>
        </p:nvSpPr>
        <p:spPr/>
        <p:txBody>
          <a:bodyPr/>
          <a:lstStyle/>
          <a:p>
            <a:pPr algn="just"/>
            <a:r>
              <a:rPr lang="it-IT" sz="2800" dirty="0">
                <a:effectLst/>
                <a:latin typeface="Calibri" panose="020F0502020204030204" pitchFamily="34" charset="0"/>
                <a:ea typeface="Times New Roman" panose="02020603050405020304" pitchFamily="18" charset="0"/>
                <a:cs typeface="Calibri" panose="020F0502020204030204" pitchFamily="34" charset="0"/>
              </a:rPr>
              <a:t>La Corte di giustizia </a:t>
            </a:r>
            <a:r>
              <a:rPr lang="it-IT" sz="2800" b="1" dirty="0">
                <a:effectLst/>
                <a:latin typeface="Calibri" panose="020F0502020204030204" pitchFamily="34" charset="0"/>
                <a:ea typeface="Times New Roman" panose="02020603050405020304" pitchFamily="18" charset="0"/>
                <a:cs typeface="Calibri" panose="020F0502020204030204" pitchFamily="34" charset="0"/>
              </a:rPr>
              <a:t>ha confermato la </a:t>
            </a:r>
            <a:r>
              <a:rPr lang="it-IT" sz="2800" b="1" dirty="0" err="1">
                <a:effectLst/>
                <a:latin typeface="Calibri" panose="020F0502020204030204" pitchFamily="34" charset="0"/>
                <a:ea typeface="Times New Roman" panose="02020603050405020304" pitchFamily="18" charset="0"/>
                <a:cs typeface="Calibri" panose="020F0502020204030204" pitchFamily="34" charset="0"/>
              </a:rPr>
              <a:t>validita</a:t>
            </a:r>
            <a:r>
              <a:rPr lang="it-IT" sz="2800" b="1" dirty="0">
                <a:effectLst/>
                <a:latin typeface="Calibri" panose="020F0502020204030204" pitchFamily="34" charset="0"/>
                <a:ea typeface="Times New Roman" panose="02020603050405020304" pitchFamily="18" charset="0"/>
                <a:cs typeface="Calibri" panose="020F0502020204030204" pitchFamily="34" charset="0"/>
              </a:rPr>
              <a:t>̀ e la </a:t>
            </a:r>
            <a:r>
              <a:rPr lang="it-IT" sz="2800" b="1" dirty="0" err="1">
                <a:effectLst/>
                <a:latin typeface="Calibri" panose="020F0502020204030204" pitchFamily="34" charset="0"/>
                <a:ea typeface="Times New Roman" panose="02020603050405020304" pitchFamily="18" charset="0"/>
                <a:cs typeface="Calibri" panose="020F0502020204030204" pitchFamily="34" charset="0"/>
              </a:rPr>
              <a:t>legittimita</a:t>
            </a:r>
            <a:r>
              <a:rPr lang="it-IT" sz="2800" b="1" dirty="0">
                <a:effectLst/>
                <a:latin typeface="Calibri" panose="020F0502020204030204" pitchFamily="34" charset="0"/>
                <a:ea typeface="Times New Roman" panose="02020603050405020304" pitchFamily="18" charset="0"/>
                <a:cs typeface="Calibri" panose="020F0502020204030204" pitchFamily="34" charset="0"/>
              </a:rPr>
              <a:t>̀ del regolamento</a:t>
            </a:r>
            <a:r>
              <a:rPr lang="it-IT" sz="2800" dirty="0">
                <a:effectLst/>
                <a:latin typeface="Calibri" panose="020F0502020204030204" pitchFamily="34" charset="0"/>
                <a:ea typeface="Times New Roman" panose="02020603050405020304" pitchFamily="18" charset="0"/>
                <a:cs typeface="Calibri" panose="020F0502020204030204" pitchFamily="34" charset="0"/>
              </a:rPr>
              <a:t>, giudicato solido dal punto di vista della sua base giuridica, compatibile con la procedura dell’art. 7 TUE e coerente con le competenze dell’Unione nel suo complesso. </a:t>
            </a:r>
          </a:p>
          <a:p>
            <a:pPr algn="just"/>
            <a:endParaRPr lang="it-IT"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it-IT" sz="2800" dirty="0">
                <a:effectLst/>
                <a:latin typeface="Calibri" panose="020F0502020204030204" pitchFamily="34" charset="0"/>
                <a:ea typeface="Times New Roman" panose="02020603050405020304" pitchFamily="18" charset="0"/>
                <a:cs typeface="Calibri" panose="020F0502020204030204" pitchFamily="34" charset="0"/>
              </a:rPr>
              <a:t>La Corte ha sottolineato che legare il rispetto dei principi dello Stato di diritto alla sana gestione finanziaria risulti perfettamente compatibile con la base giuridica adottata. </a:t>
            </a:r>
          </a:p>
          <a:p>
            <a:endParaRPr lang="it-IT" dirty="0"/>
          </a:p>
        </p:txBody>
      </p:sp>
    </p:spTree>
    <p:extLst>
      <p:ext uri="{BB962C8B-B14F-4D97-AF65-F5344CB8AC3E}">
        <p14:creationId xmlns:p14="http://schemas.microsoft.com/office/powerpoint/2010/main" val="391643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3</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a:solidFill>
                  <a:schemeClr val="bg1"/>
                </a:solidFill>
              </a:rPr>
              <a:t>Settimana 2</a:t>
            </a:r>
            <a:endParaRPr lang="it-IT" dirty="0">
              <a:solidFill>
                <a:schemeClr val="bg1"/>
              </a:solidFill>
            </a:endParaRPr>
          </a:p>
        </p:txBody>
      </p:sp>
    </p:spTree>
    <p:extLst>
      <p:ext uri="{BB962C8B-B14F-4D97-AF65-F5344CB8AC3E}">
        <p14:creationId xmlns:p14="http://schemas.microsoft.com/office/powerpoint/2010/main" val="2482929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6ADDD8-72F2-03C8-9414-C457522EA26B}"/>
              </a:ext>
            </a:extLst>
          </p:cNvPr>
          <p:cNvSpPr>
            <a:spLocks noGrp="1"/>
          </p:cNvSpPr>
          <p:nvPr>
            <p:ph type="title"/>
          </p:nvPr>
        </p:nvSpPr>
        <p:spPr/>
        <p:txBody>
          <a:bodyPr/>
          <a:lstStyle/>
          <a:p>
            <a:r>
              <a:rPr lang="it-IT" b="1" dirty="0">
                <a:solidFill>
                  <a:srgbClr val="00B050"/>
                </a:solidFill>
              </a:rPr>
              <a:t>Recesso dai Trattati (art. 50 TUE)</a:t>
            </a:r>
          </a:p>
        </p:txBody>
      </p:sp>
      <p:sp>
        <p:nvSpPr>
          <p:cNvPr id="3" name="Segnaposto contenuto 2">
            <a:extLst>
              <a:ext uri="{FF2B5EF4-FFF2-40B4-BE49-F238E27FC236}">
                <a16:creationId xmlns:a16="http://schemas.microsoft.com/office/drawing/2014/main" id="{7558723E-8011-910B-CA71-18FACDDC7363}"/>
              </a:ext>
            </a:extLst>
          </p:cNvPr>
          <p:cNvSpPr>
            <a:spLocks noGrp="1"/>
          </p:cNvSpPr>
          <p:nvPr>
            <p:ph idx="1"/>
          </p:nvPr>
        </p:nvSpPr>
        <p:spPr/>
        <p:txBody>
          <a:bodyPr>
            <a:normAutofit/>
          </a:bodyPr>
          <a:lstStyle/>
          <a:p>
            <a:pPr algn="just"/>
            <a:r>
              <a:rPr lang="it-IT" b="1" i="0" u="none" strike="noStrike" dirty="0">
                <a:solidFill>
                  <a:srgbClr val="00B0F0"/>
                </a:solidFill>
                <a:effectLst/>
              </a:rPr>
              <a:t>L’articolo 50 TFUE:</a:t>
            </a:r>
          </a:p>
          <a:p>
            <a:pPr algn="just"/>
            <a:r>
              <a:rPr lang="it-IT" b="1" i="0" u="none" strike="noStrike" dirty="0">
                <a:effectLst/>
              </a:rPr>
              <a:t> </a:t>
            </a:r>
            <a:r>
              <a:rPr lang="it-IT" b="0" i="0" u="none" strike="noStrike" dirty="0">
                <a:effectLst/>
              </a:rPr>
              <a:t>prevede </a:t>
            </a:r>
            <a:r>
              <a:rPr lang="it-IT" b="0" i="0" u="none" strike="noStrike" dirty="0">
                <a:solidFill>
                  <a:srgbClr val="000000"/>
                </a:solidFill>
                <a:effectLst/>
              </a:rPr>
              <a:t>un meccanismo di recesso volontario e unilaterale di un paese dall’Unione europea (Unione).</a:t>
            </a:r>
          </a:p>
          <a:p>
            <a:pPr algn="just"/>
            <a:r>
              <a:rPr lang="it-IT" b="0" i="0" u="none" strike="noStrike" dirty="0">
                <a:solidFill>
                  <a:srgbClr val="000000"/>
                </a:solidFill>
                <a:effectLst/>
              </a:rPr>
              <a:t>Uno Stato membro dell’Unione che desidera recedere deve notificare la sua intenzione al Consiglio europeo. Il Consiglio europeo è quindi tenuto a fornire orientamenti per la conclusione di un accordo che stabilisca le modalità di recesso di tale paese.</a:t>
            </a:r>
          </a:p>
          <a:p>
            <a:pPr algn="just"/>
            <a:r>
              <a:rPr lang="it-IT" b="0" i="0" u="none" strike="noStrike" dirty="0">
                <a:solidFill>
                  <a:srgbClr val="000000"/>
                </a:solidFill>
                <a:effectLst/>
              </a:rPr>
              <a:t>Tale accordo è concluso a nome dell’Unione dal Consiglio, che delibera a maggioranza qualificata previa approvazione del Parlamento europeo.</a:t>
            </a:r>
          </a:p>
          <a:p>
            <a:pPr marL="457200" lvl="1" indent="0" algn="just">
              <a:buNone/>
            </a:pPr>
            <a:endParaRPr lang="it-IT" sz="2000" b="0" i="0" u="none" strike="noStrike" dirty="0">
              <a:solidFill>
                <a:srgbClr val="000000"/>
              </a:solidFill>
              <a:effectLst/>
            </a:endParaRPr>
          </a:p>
          <a:p>
            <a:endParaRPr lang="it-IT" dirty="0"/>
          </a:p>
        </p:txBody>
      </p:sp>
    </p:spTree>
    <p:extLst>
      <p:ext uri="{BB962C8B-B14F-4D97-AF65-F5344CB8AC3E}">
        <p14:creationId xmlns:p14="http://schemas.microsoft.com/office/powerpoint/2010/main" val="3605857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2E078-1997-EFA7-90F9-0B0168E83800}"/>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1339EAD8-DECC-1580-154D-E3106B29C5BE}"/>
              </a:ext>
            </a:extLst>
          </p:cNvPr>
          <p:cNvSpPr>
            <a:spLocks noGrp="1"/>
          </p:cNvSpPr>
          <p:nvPr>
            <p:ph idx="1"/>
          </p:nvPr>
        </p:nvSpPr>
        <p:spPr/>
        <p:txBody>
          <a:bodyPr/>
          <a:lstStyle/>
          <a:p>
            <a:pPr lvl="1" algn="just"/>
            <a:r>
              <a:rPr lang="it-IT" sz="3200" b="1" i="0" u="none" strike="noStrike" dirty="0">
                <a:solidFill>
                  <a:srgbClr val="00B0F0"/>
                </a:solidFill>
                <a:effectLst/>
              </a:rPr>
              <a:t>L’articolo 50 TFUE:</a:t>
            </a:r>
          </a:p>
          <a:p>
            <a:pPr marL="457200" lvl="1" indent="0" algn="just">
              <a:buNone/>
            </a:pPr>
            <a:endParaRPr lang="it-IT" sz="2800" b="0" i="0" u="none" strike="noStrike" dirty="0">
              <a:solidFill>
                <a:srgbClr val="000000"/>
              </a:solidFill>
              <a:effectLst/>
            </a:endParaRPr>
          </a:p>
          <a:p>
            <a:pPr lvl="1" algn="just"/>
            <a:r>
              <a:rPr lang="it-IT" sz="2800" b="0" i="0" u="none" strike="noStrike" dirty="0">
                <a:solidFill>
                  <a:srgbClr val="000000"/>
                </a:solidFill>
                <a:effectLst/>
              </a:rPr>
              <a:t>I trattati dell’Unione cessano di essere applicabili al paese interessato a decorrere dalla data di entrata in vigore dell’accordo di recesso o due anni dopo la notifica del recesso. Il Consiglio europeo può decidere di prorogare tale termine.</a:t>
            </a:r>
          </a:p>
          <a:p>
            <a:pPr marL="457200" lvl="1" indent="0" algn="just">
              <a:buNone/>
            </a:pPr>
            <a:endParaRPr lang="it-IT" sz="2800" b="0" i="0" u="none" strike="noStrike" dirty="0">
              <a:solidFill>
                <a:srgbClr val="000000"/>
              </a:solidFill>
              <a:effectLst/>
            </a:endParaRPr>
          </a:p>
          <a:p>
            <a:pPr lvl="1" algn="just"/>
            <a:r>
              <a:rPr lang="it-IT" sz="2800" b="0" i="0" u="none" strike="noStrike" dirty="0">
                <a:solidFill>
                  <a:srgbClr val="000000"/>
                </a:solidFill>
                <a:effectLst/>
              </a:rPr>
              <a:t>Qualsiasi paese che sia uscito dall’UE può chiedere di rientrarvi. Sarebbe comunque sottoposto alla procedura di adesione.</a:t>
            </a:r>
          </a:p>
          <a:p>
            <a:endParaRPr lang="it-IT" dirty="0"/>
          </a:p>
        </p:txBody>
      </p:sp>
    </p:spTree>
    <p:extLst>
      <p:ext uri="{BB962C8B-B14F-4D97-AF65-F5344CB8AC3E}">
        <p14:creationId xmlns:p14="http://schemas.microsoft.com/office/powerpoint/2010/main" val="3782032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D2611-F6B8-2648-8180-065B0613E354}"/>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5F7DFF2A-74B6-377A-A28D-FA2D8FF4AD56}"/>
              </a:ext>
            </a:extLst>
          </p:cNvPr>
          <p:cNvSpPr>
            <a:spLocks noGrp="1"/>
          </p:cNvSpPr>
          <p:nvPr>
            <p:ph idx="1"/>
          </p:nvPr>
        </p:nvSpPr>
        <p:spPr/>
        <p:txBody>
          <a:bodyPr>
            <a:normAutofit/>
          </a:bodyPr>
          <a:lstStyle/>
          <a:p>
            <a:pPr algn="just"/>
            <a:r>
              <a:rPr lang="it-IT" sz="2800" b="1" i="0" u="none" strike="noStrike" dirty="0">
                <a:solidFill>
                  <a:srgbClr val="00B0F0"/>
                </a:solidFill>
                <a:effectLst/>
              </a:rPr>
              <a:t>L’articolo 50 TFUE:</a:t>
            </a:r>
            <a:endParaRPr lang="it-IT" sz="2800" b="0" i="0" u="none" strike="noStrike" dirty="0">
              <a:effectLst/>
            </a:endParaRPr>
          </a:p>
          <a:p>
            <a:pPr algn="just"/>
            <a:r>
              <a:rPr lang="it-IT" sz="2800" b="0" i="0" u="none" strike="noStrike" dirty="0">
                <a:effectLst/>
              </a:rPr>
              <a:t>La natura giuridica dell’accordo di recesso</a:t>
            </a:r>
            <a:r>
              <a:rPr lang="it-IT" sz="2800" b="0" i="0" u="none" strike="noStrike" baseline="30000" dirty="0">
                <a:effectLst/>
              </a:rPr>
              <a:t> </a:t>
            </a:r>
            <a:r>
              <a:rPr lang="it-IT" sz="2800" b="0" i="0" u="none" strike="noStrike" dirty="0">
                <a:effectLst/>
              </a:rPr>
              <a:t> che l’Unione conclude con lo Stato recedente è quella di un semplice accordo internazionale ai sensi dell’art. 218 TFUE. </a:t>
            </a:r>
          </a:p>
          <a:p>
            <a:pPr algn="just"/>
            <a:r>
              <a:rPr lang="it-IT" sz="2800" b="0" i="0" u="none" strike="noStrike" dirty="0">
                <a:effectLst/>
              </a:rPr>
              <a:t>Il par. 3 di tale articolo è infatti espressamente richia­mato dalla seconda frase del par. 2 dell’art. 50. </a:t>
            </a:r>
          </a:p>
          <a:p>
            <a:pPr algn="just"/>
            <a:r>
              <a:rPr lang="it-IT" sz="2800" b="0" i="0" u="none" strike="noStrike" dirty="0">
                <a:effectLst/>
              </a:rPr>
              <a:t>D’altronde l’accordo è concluso dal Consiglio a maggioranza qualificata, previa approvazione del Parlamento europeo, modalità entrambe che sono ampiamente utilizzate dal­l’art. 218 (par. 6, comma 2, e par. 8, comma 1).</a:t>
            </a:r>
          </a:p>
          <a:p>
            <a:endParaRPr lang="it-IT" dirty="0"/>
          </a:p>
        </p:txBody>
      </p:sp>
    </p:spTree>
    <p:extLst>
      <p:ext uri="{BB962C8B-B14F-4D97-AF65-F5344CB8AC3E}">
        <p14:creationId xmlns:p14="http://schemas.microsoft.com/office/powerpoint/2010/main" val="2053793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953BB-3E13-E821-CF25-27748D300459}"/>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D5BF3F63-41CF-2416-A449-B35A3D4BA9DC}"/>
              </a:ext>
            </a:extLst>
          </p:cNvPr>
          <p:cNvSpPr>
            <a:spLocks noGrp="1"/>
          </p:cNvSpPr>
          <p:nvPr>
            <p:ph idx="1"/>
          </p:nvPr>
        </p:nvSpPr>
        <p:spPr/>
        <p:txBody>
          <a:bodyPr/>
          <a:lstStyle/>
          <a:p>
            <a:r>
              <a:rPr lang="it-IT" sz="2800" b="1" i="0" u="none" strike="noStrike" dirty="0">
                <a:solidFill>
                  <a:srgbClr val="00B0F0"/>
                </a:solidFill>
                <a:effectLst/>
              </a:rPr>
              <a:t>Accordo di recesso:</a:t>
            </a:r>
          </a:p>
          <a:p>
            <a:r>
              <a:rPr lang="it-IT" sz="2800" b="0" i="0" u="none" strike="noStrike" dirty="0">
                <a:effectLst/>
              </a:rPr>
              <a:t>In quanto semplice accordo internazionale, esso deve essere conforme ai trattati istitutivi e alle altre fonti di diritto primario, compresa la Carta dei diritti fondamentali dell’Unione. </a:t>
            </a:r>
          </a:p>
          <a:p>
            <a:r>
              <a:rPr lang="it-IT" sz="2800" b="0" i="0" u="none" strike="noStrike" dirty="0">
                <a:effectLst/>
              </a:rPr>
              <a:t>In altri termini, l’accordo non può modificare i trattati istitutivi o semplicemente adattarli alla nuova situazione che si viene a creare con il recesso .</a:t>
            </a:r>
          </a:p>
          <a:p>
            <a:endParaRPr lang="it-IT" dirty="0"/>
          </a:p>
        </p:txBody>
      </p:sp>
    </p:spTree>
    <p:extLst>
      <p:ext uri="{BB962C8B-B14F-4D97-AF65-F5344CB8AC3E}">
        <p14:creationId xmlns:p14="http://schemas.microsoft.com/office/powerpoint/2010/main" val="148613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953BB-3E13-E821-CF25-27748D300459}"/>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D5BF3F63-41CF-2416-A449-B35A3D4BA9DC}"/>
              </a:ext>
            </a:extLst>
          </p:cNvPr>
          <p:cNvSpPr>
            <a:spLocks noGrp="1"/>
          </p:cNvSpPr>
          <p:nvPr>
            <p:ph idx="1"/>
          </p:nvPr>
        </p:nvSpPr>
        <p:spPr/>
        <p:txBody>
          <a:bodyPr/>
          <a:lstStyle/>
          <a:p>
            <a:r>
              <a:rPr lang="it-IT" sz="2800" b="1" i="0" u="none" strike="noStrike" dirty="0">
                <a:solidFill>
                  <a:srgbClr val="00B0F0"/>
                </a:solidFill>
                <a:effectLst/>
              </a:rPr>
              <a:t>Accordo di recesso:</a:t>
            </a:r>
          </a:p>
          <a:p>
            <a:pPr algn="just"/>
            <a:r>
              <a:rPr lang="it-IT" sz="2800" b="0" i="0" u="none" strike="noStrike" dirty="0">
                <a:effectLst/>
              </a:rPr>
              <a:t>L’accordo di recesso è pertanto molto differente dal trattato di adesione previsto dall’art. 49 TUE. </a:t>
            </a:r>
          </a:p>
          <a:p>
            <a:pPr algn="just"/>
            <a:r>
              <a:rPr lang="it-IT" sz="2800" b="0" i="0" u="none" strike="noStrike" dirty="0">
                <a:effectLst/>
              </a:rPr>
              <a:t>Tale trattato è concluso con lo Stato aderente non dal­l’Unione ma dagli Stati membri.</a:t>
            </a:r>
          </a:p>
          <a:p>
            <a:pPr algn="just"/>
            <a:r>
              <a:rPr lang="it-IT" sz="2800" b="0" i="0" u="none" strike="noStrike" dirty="0">
                <a:effectLst/>
              </a:rPr>
              <a:t> Inoltre il trattato di adesione ha come oggetto non soltanto la definizione delle “condizioni per l’ammissione” ma anche gli «adattamenti dei trattati su cui è fondata l’Unione da essa determinati».</a:t>
            </a:r>
          </a:p>
          <a:p>
            <a:endParaRPr lang="it-IT" dirty="0"/>
          </a:p>
        </p:txBody>
      </p:sp>
    </p:spTree>
    <p:extLst>
      <p:ext uri="{BB962C8B-B14F-4D97-AF65-F5344CB8AC3E}">
        <p14:creationId xmlns:p14="http://schemas.microsoft.com/office/powerpoint/2010/main" val="200520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05516E-3FF4-2B87-C41A-828B0D4533C3}"/>
              </a:ext>
            </a:extLst>
          </p:cNvPr>
          <p:cNvSpPr>
            <a:spLocks noGrp="1"/>
          </p:cNvSpPr>
          <p:nvPr>
            <p:ph type="title"/>
          </p:nvPr>
        </p:nvSpPr>
        <p:spPr/>
        <p:txBody>
          <a:bodyPr/>
          <a:lstStyle/>
          <a:p>
            <a:r>
              <a:rPr lang="it-IT" b="1" dirty="0">
                <a:solidFill>
                  <a:srgbClr val="00B050"/>
                </a:solidFill>
              </a:rPr>
              <a:t>Adesione all’UE, procedure e criteri</a:t>
            </a:r>
          </a:p>
        </p:txBody>
      </p:sp>
      <p:sp>
        <p:nvSpPr>
          <p:cNvPr id="3" name="Segnaposto contenuto 2">
            <a:extLst>
              <a:ext uri="{FF2B5EF4-FFF2-40B4-BE49-F238E27FC236}">
                <a16:creationId xmlns:a16="http://schemas.microsoft.com/office/drawing/2014/main" id="{67B635CF-3DE7-EB74-1A34-D0FED7161F67}"/>
              </a:ext>
            </a:extLst>
          </p:cNvPr>
          <p:cNvSpPr>
            <a:spLocks noGrp="1"/>
          </p:cNvSpPr>
          <p:nvPr>
            <p:ph idx="1"/>
          </p:nvPr>
        </p:nvSpPr>
        <p:spPr/>
        <p:txBody>
          <a:bodyPr/>
          <a:lstStyle/>
          <a:p>
            <a:r>
              <a:rPr lang="it-IT" dirty="0">
                <a:solidFill>
                  <a:srgbClr val="00B0F0"/>
                </a:solidFill>
              </a:rPr>
              <a:t>Adesione Stati all’UE:</a:t>
            </a:r>
          </a:p>
          <a:p>
            <a:pPr marL="0" indent="0">
              <a:buNone/>
            </a:pPr>
            <a:endParaRPr lang="it-IT" dirty="0"/>
          </a:p>
          <a:p>
            <a:r>
              <a:rPr lang="it-IT" dirty="0"/>
              <a:t>Integrazione europea come processo in itinere </a:t>
            </a:r>
          </a:p>
          <a:p>
            <a:pPr marL="0" indent="0">
              <a:buNone/>
            </a:pPr>
            <a:endParaRPr lang="it-IT" dirty="0"/>
          </a:p>
          <a:p>
            <a:r>
              <a:rPr lang="it-IT" dirty="0"/>
              <a:t>Procedura e condizioni di ammissibilità sono regolate dall’art. 49 TFUE</a:t>
            </a:r>
          </a:p>
          <a:p>
            <a:pPr marL="0" indent="0">
              <a:buNone/>
            </a:pPr>
            <a:endParaRPr lang="it-IT" dirty="0"/>
          </a:p>
          <a:p>
            <a:r>
              <a:rPr lang="it-IT" dirty="0"/>
              <a:t>Consiglio europeo può decidere i criteri di ammissibilità</a:t>
            </a:r>
          </a:p>
        </p:txBody>
      </p:sp>
    </p:spTree>
    <p:extLst>
      <p:ext uri="{BB962C8B-B14F-4D97-AF65-F5344CB8AC3E}">
        <p14:creationId xmlns:p14="http://schemas.microsoft.com/office/powerpoint/2010/main" val="1461904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953BB-3E13-E821-CF25-27748D300459}"/>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D5BF3F63-41CF-2416-A449-B35A3D4BA9DC}"/>
              </a:ext>
            </a:extLst>
          </p:cNvPr>
          <p:cNvSpPr>
            <a:spLocks noGrp="1"/>
          </p:cNvSpPr>
          <p:nvPr>
            <p:ph idx="1"/>
          </p:nvPr>
        </p:nvSpPr>
        <p:spPr/>
        <p:txBody>
          <a:bodyPr>
            <a:normAutofit fontScale="92500" lnSpcReduction="10000"/>
          </a:bodyPr>
          <a:lstStyle/>
          <a:p>
            <a:r>
              <a:rPr lang="it-IT" sz="2800" b="1" i="0" u="none" strike="noStrike" dirty="0">
                <a:solidFill>
                  <a:srgbClr val="00B0F0"/>
                </a:solidFill>
                <a:effectLst/>
              </a:rPr>
              <a:t>Accordo di recesso:</a:t>
            </a:r>
          </a:p>
          <a:p>
            <a:pPr algn="just"/>
            <a:r>
              <a:rPr lang="it-IT" b="0" i="0" u="none" strike="noStrike" dirty="0">
                <a:effectLst/>
              </a:rPr>
              <a:t>Il recesso porterà con sé alcune modifiche inevitabili dei trattati istitutivi. </a:t>
            </a:r>
          </a:p>
          <a:p>
            <a:pPr algn="just"/>
            <a:r>
              <a:rPr lang="it-IT" b="0" i="0" u="none" strike="noStrike" dirty="0">
                <a:effectLst/>
              </a:rPr>
              <a:t>Si tratta delle parti dei trattati che si riferiscono specificamente allo Stato recedente e da cui tali riferimenti andranno eliminati: </a:t>
            </a:r>
          </a:p>
          <a:p>
            <a:pPr lvl="1" algn="just"/>
            <a:r>
              <a:rPr lang="it-IT" b="0" i="0" u="none" strike="noStrike" dirty="0">
                <a:effectLst/>
              </a:rPr>
              <a:t>i preamboli dei due trattati che riportano i titoli dei Capi di Stato a nome dei quali sono stati firmati; l’art. 52 TUE, che definisce il campo d’applicazione territoriale, elencando uno per uno gli Stati membri; </a:t>
            </a:r>
          </a:p>
          <a:p>
            <a:pPr lvl="1" algn="just"/>
            <a:r>
              <a:rPr lang="it-IT" b="0" i="0" u="none" strike="noStrike" dirty="0">
                <a:effectLst/>
              </a:rPr>
              <a:t>l’art. 198 TFUE, sui paesi e territori d’oltre­mare, qualora lo Stato recedente figurasse tra gli Stati membri con cui tali paesi e territori mantengono relazioni particolari; </a:t>
            </a:r>
          </a:p>
          <a:p>
            <a:pPr lvl="1" algn="just"/>
            <a:r>
              <a:rPr lang="it-IT" b="0" i="0" u="none" strike="noStrike" dirty="0">
                <a:effectLst/>
              </a:rPr>
              <a:t>l’art. 355 TFUE, che, in deroga all’art. 52, cit., elenca i particolari territori di alcuni Stati membri cui i trattati non si applicano, qualora lo Stato recedente fosse interessato. </a:t>
            </a:r>
          </a:p>
          <a:p>
            <a:endParaRPr lang="it-IT" dirty="0"/>
          </a:p>
        </p:txBody>
      </p:sp>
    </p:spTree>
    <p:extLst>
      <p:ext uri="{BB962C8B-B14F-4D97-AF65-F5344CB8AC3E}">
        <p14:creationId xmlns:p14="http://schemas.microsoft.com/office/powerpoint/2010/main" val="2503809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953BB-3E13-E821-CF25-27748D300459}"/>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D5BF3F63-41CF-2416-A449-B35A3D4BA9DC}"/>
              </a:ext>
            </a:extLst>
          </p:cNvPr>
          <p:cNvSpPr>
            <a:spLocks noGrp="1"/>
          </p:cNvSpPr>
          <p:nvPr>
            <p:ph idx="1"/>
          </p:nvPr>
        </p:nvSpPr>
        <p:spPr/>
        <p:txBody>
          <a:bodyPr>
            <a:normAutofit/>
          </a:bodyPr>
          <a:lstStyle/>
          <a:p>
            <a:r>
              <a:rPr lang="it-IT" sz="2800" b="1" i="0" u="none" strike="noStrike" dirty="0">
                <a:solidFill>
                  <a:srgbClr val="00B0F0"/>
                </a:solidFill>
                <a:effectLst/>
              </a:rPr>
              <a:t>Accordo di recesso:</a:t>
            </a:r>
          </a:p>
          <a:p>
            <a:pPr algn="just"/>
            <a:r>
              <a:rPr lang="it-IT" b="0" i="0" u="none" strike="noStrike" dirty="0">
                <a:effectLst/>
              </a:rPr>
              <a:t>Si tratta delle parti dei trattati che si riferiscono specificamente allo Stato recedente e da cui tali riferimenti andranno eliminati: </a:t>
            </a:r>
          </a:p>
          <a:p>
            <a:pPr lvl="1" algn="just"/>
            <a:r>
              <a:rPr lang="it-IT" b="0" i="0" u="none" strike="noStrike" dirty="0">
                <a:effectLst/>
              </a:rPr>
              <a:t>Qualcosa di simile dovrà essere fatto per i numerosi allegati e protocolli che si riferiscono in particolare allo State recedente, i quali dovranno essere abrogati o modificati. </a:t>
            </a:r>
          </a:p>
          <a:p>
            <a:pPr lvl="1" algn="just"/>
            <a:r>
              <a:rPr lang="it-IT" b="0" i="0" u="none" strike="noStrike" dirty="0">
                <a:effectLst/>
              </a:rPr>
              <a:t>Non potendo semplici modifiche del genere essere disposte direttamente tramite l’accordo di recesso, si renderà necessario a tal fine avviare una procedura di revisione ordinaria ai sensi dell’art. 48, par. da 2 a 5, con tutte le lungaggini che essa comporti</a:t>
            </a:r>
          </a:p>
          <a:p>
            <a:endParaRPr lang="it-IT" dirty="0"/>
          </a:p>
        </p:txBody>
      </p:sp>
    </p:spTree>
    <p:extLst>
      <p:ext uri="{BB962C8B-B14F-4D97-AF65-F5344CB8AC3E}">
        <p14:creationId xmlns:p14="http://schemas.microsoft.com/office/powerpoint/2010/main" val="2731516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2D2AB-9934-A620-35D1-4841312B4197}"/>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84404B9D-4BAE-885A-88DB-3CB40C4178CC}"/>
              </a:ext>
            </a:extLst>
          </p:cNvPr>
          <p:cNvSpPr>
            <a:spLocks noGrp="1"/>
          </p:cNvSpPr>
          <p:nvPr>
            <p:ph idx="1"/>
          </p:nvPr>
        </p:nvSpPr>
        <p:spPr/>
        <p:txBody>
          <a:bodyPr/>
          <a:lstStyle/>
          <a:p>
            <a:pPr algn="just"/>
            <a:r>
              <a:rPr lang="it-IT" sz="2800" b="1" i="0" u="none" strike="noStrike" dirty="0">
                <a:solidFill>
                  <a:srgbClr val="00B0F0"/>
                </a:solidFill>
                <a:effectLst/>
              </a:rPr>
              <a:t>Cosa prevede l'accordo di recesso</a:t>
            </a:r>
          </a:p>
          <a:p>
            <a:pPr algn="just">
              <a:buFont typeface="Arial" panose="020B0604020202020204" pitchFamily="34" charset="0"/>
              <a:buChar char="•"/>
            </a:pPr>
            <a:r>
              <a:rPr lang="it-IT" sz="2800" b="1" i="0" u="none" strike="noStrike" dirty="0">
                <a:solidFill>
                  <a:srgbClr val="00B0F0"/>
                </a:solidFill>
                <a:effectLst/>
              </a:rPr>
              <a:t>Disposizioni comuni: </a:t>
            </a:r>
            <a:r>
              <a:rPr lang="it-IT" sz="2800" b="0" i="0" u="none" strike="noStrike" dirty="0">
                <a:effectLst/>
              </a:rPr>
              <a:t>stabiliscono le clausole tipo per la corretta interpretazione e il corretto funzionamento dell'accordo di recesso.</a:t>
            </a:r>
          </a:p>
          <a:p>
            <a:pPr algn="just">
              <a:buFont typeface="Arial" panose="020B0604020202020204" pitchFamily="34" charset="0"/>
              <a:buChar char="•"/>
            </a:pPr>
            <a:r>
              <a:rPr lang="it-IT" sz="2800" b="1" i="0" u="sng" strike="noStrike" dirty="0">
                <a:solidFill>
                  <a:srgbClr val="00B0F0"/>
                </a:solidFill>
                <a:effectLst/>
                <a:hlinkClick r:id="rId2">
                  <a:extLst>
                    <a:ext uri="{A12FA001-AC4F-418D-AE19-62706E023703}">
                      <ahyp:hlinkClr xmlns:ahyp="http://schemas.microsoft.com/office/drawing/2018/hyperlinkcolor" val="tx"/>
                    </a:ext>
                  </a:extLst>
                </a:hlinkClick>
              </a:rPr>
              <a:t>Diritti dei cittadini</a:t>
            </a:r>
            <a:r>
              <a:rPr lang="it-IT" sz="2800" b="1" i="0" u="none" strike="noStrike" dirty="0">
                <a:solidFill>
                  <a:srgbClr val="00B0F0"/>
                </a:solidFill>
                <a:effectLst/>
              </a:rPr>
              <a:t>: </a:t>
            </a:r>
            <a:r>
              <a:rPr lang="it-IT" sz="2800" b="0" i="0" u="none" strike="noStrike" dirty="0">
                <a:effectLst/>
              </a:rPr>
              <a:t>tutelano le scelte di vita di oltre quattro milioni di cittadini dell'UE nel Regno Unito e di oltre un milione di cittadini del Regno Unito nei paesi dell'UE, garantendo loro il diritto di soggiorno e la possibilità di continuare a dare un contributo alle rispettive comunità.</a:t>
            </a:r>
          </a:p>
          <a:p>
            <a:endParaRPr lang="it-IT" dirty="0"/>
          </a:p>
        </p:txBody>
      </p:sp>
    </p:spTree>
    <p:extLst>
      <p:ext uri="{BB962C8B-B14F-4D97-AF65-F5344CB8AC3E}">
        <p14:creationId xmlns:p14="http://schemas.microsoft.com/office/powerpoint/2010/main" val="2529998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2D2AB-9934-A620-35D1-4841312B4197}"/>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84404B9D-4BAE-885A-88DB-3CB40C4178CC}"/>
              </a:ext>
            </a:extLst>
          </p:cNvPr>
          <p:cNvSpPr>
            <a:spLocks noGrp="1"/>
          </p:cNvSpPr>
          <p:nvPr>
            <p:ph idx="1"/>
          </p:nvPr>
        </p:nvSpPr>
        <p:spPr/>
        <p:txBody>
          <a:bodyPr>
            <a:normAutofit fontScale="92500" lnSpcReduction="10000"/>
          </a:bodyPr>
          <a:lstStyle/>
          <a:p>
            <a:pPr algn="just"/>
            <a:r>
              <a:rPr lang="it-IT" sz="2800" b="1" i="0" u="none" strike="noStrike" dirty="0">
                <a:solidFill>
                  <a:srgbClr val="00B0F0"/>
                </a:solidFill>
                <a:effectLst/>
              </a:rPr>
              <a:t>Cosa prevede l'accordo di recesso</a:t>
            </a:r>
          </a:p>
          <a:p>
            <a:pPr algn="l">
              <a:buFont typeface="Arial" panose="020B0604020202020204" pitchFamily="34" charset="0"/>
              <a:buChar char="•"/>
            </a:pPr>
            <a:r>
              <a:rPr lang="it-IT" b="1" i="0" u="none" strike="noStrike" dirty="0">
                <a:solidFill>
                  <a:srgbClr val="00B0F0"/>
                </a:solidFill>
                <a:effectLst/>
              </a:rPr>
              <a:t>Disposizioni relative alla separazione:</a:t>
            </a:r>
            <a:r>
              <a:rPr lang="it-IT" b="0" i="0" u="none" strike="noStrike" dirty="0">
                <a:solidFill>
                  <a:srgbClr val="00B0F0"/>
                </a:solidFill>
                <a:effectLst/>
              </a:rPr>
              <a:t> </a:t>
            </a:r>
            <a:r>
              <a:rPr lang="it-IT" b="0" i="0" u="none" strike="noStrike" dirty="0">
                <a:solidFill>
                  <a:srgbClr val="404040"/>
                </a:solidFill>
                <a:effectLst/>
              </a:rPr>
              <a:t>hanno consentito una cessazione senza intoppi dei regimi attuali e hanno predisposto un recesso ordinato da parte del Regno Unito, tra l'altro: </a:t>
            </a:r>
          </a:p>
          <a:p>
            <a:pPr marL="742950" lvl="1" indent="-285750" algn="l">
              <a:buFont typeface="Arial" panose="020B0604020202020204" pitchFamily="34" charset="0"/>
              <a:buChar char="•"/>
            </a:pPr>
            <a:r>
              <a:rPr lang="it-IT" b="0" i="0" u="none" strike="noStrike" dirty="0">
                <a:solidFill>
                  <a:srgbClr val="404040"/>
                </a:solidFill>
                <a:effectLst/>
              </a:rPr>
              <a:t>consentendo alle merci immesse sul mercato prima della fine del periodo di transizione di proseguire verso la loro destinazione</a:t>
            </a:r>
          </a:p>
          <a:p>
            <a:pPr marL="742950" lvl="1" indent="-285750" algn="l">
              <a:buFont typeface="Arial" panose="020B0604020202020204" pitchFamily="34" charset="0"/>
              <a:buChar char="•"/>
            </a:pPr>
            <a:r>
              <a:rPr lang="it-IT" b="0" i="0" u="none" strike="noStrike" dirty="0">
                <a:solidFill>
                  <a:srgbClr val="404040"/>
                </a:solidFill>
                <a:effectLst/>
              </a:rPr>
              <a:t>tutelando i diritti di proprietà intellettuale esistenti, indicazioni geografiche comprese</a:t>
            </a:r>
          </a:p>
          <a:p>
            <a:pPr marL="742950" lvl="1" indent="-285750" algn="l">
              <a:buFont typeface="Arial" panose="020B0604020202020204" pitchFamily="34" charset="0"/>
              <a:buChar char="•"/>
            </a:pPr>
            <a:r>
              <a:rPr lang="it-IT" b="0" i="0" u="none" strike="noStrike" dirty="0">
                <a:solidFill>
                  <a:srgbClr val="404040"/>
                </a:solidFill>
                <a:effectLst/>
              </a:rPr>
              <a:t>concludendo i casi in corso di cooperazione giudiziaria e di polizia in materia penale e le altre procedure amministrative e giudiziarie</a:t>
            </a:r>
          </a:p>
          <a:p>
            <a:pPr marL="742950" lvl="1" indent="-285750" algn="l">
              <a:buFont typeface="Arial" panose="020B0604020202020204" pitchFamily="34" charset="0"/>
              <a:buChar char="•"/>
            </a:pPr>
            <a:r>
              <a:rPr lang="it-IT" b="0" i="0" u="none" strike="noStrike" dirty="0">
                <a:solidFill>
                  <a:srgbClr val="404040"/>
                </a:solidFill>
                <a:effectLst/>
              </a:rPr>
              <a:t>affrontando la questione dell'uso di dati e informazioni scambiati prima della fine del periodo di transizione</a:t>
            </a:r>
          </a:p>
          <a:p>
            <a:pPr marL="742950" lvl="1" indent="-285750" algn="l">
              <a:buFont typeface="Arial" panose="020B0604020202020204" pitchFamily="34" charset="0"/>
              <a:buChar char="•"/>
            </a:pPr>
            <a:r>
              <a:rPr lang="it-IT" b="0" i="0" u="none" strike="noStrike" dirty="0">
                <a:solidFill>
                  <a:srgbClr val="404040"/>
                </a:solidFill>
                <a:effectLst/>
              </a:rPr>
              <a:t>regolando le questioni collegate </a:t>
            </a:r>
            <a:r>
              <a:rPr lang="it-IT" b="0" i="0" u="none" strike="noStrike" dirty="0" err="1">
                <a:solidFill>
                  <a:srgbClr val="404040"/>
                </a:solidFill>
                <a:effectLst/>
              </a:rPr>
              <a:t>all'Euratom</a:t>
            </a:r>
            <a:r>
              <a:rPr lang="it-IT" b="0" i="0" u="none" strike="noStrike" dirty="0">
                <a:solidFill>
                  <a:srgbClr val="404040"/>
                </a:solidFill>
                <a:effectLst/>
              </a:rPr>
              <a:t> e ad altri ambiti.</a:t>
            </a:r>
          </a:p>
          <a:p>
            <a:endParaRPr lang="it-IT" dirty="0"/>
          </a:p>
        </p:txBody>
      </p:sp>
    </p:spTree>
    <p:extLst>
      <p:ext uri="{BB962C8B-B14F-4D97-AF65-F5344CB8AC3E}">
        <p14:creationId xmlns:p14="http://schemas.microsoft.com/office/powerpoint/2010/main" val="3776031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2D2AB-9934-A620-35D1-4841312B4197}"/>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84404B9D-4BAE-885A-88DB-3CB40C4178CC}"/>
              </a:ext>
            </a:extLst>
          </p:cNvPr>
          <p:cNvSpPr>
            <a:spLocks noGrp="1"/>
          </p:cNvSpPr>
          <p:nvPr>
            <p:ph idx="1"/>
          </p:nvPr>
        </p:nvSpPr>
        <p:spPr/>
        <p:txBody>
          <a:bodyPr>
            <a:normAutofit fontScale="92500" lnSpcReduction="10000"/>
          </a:bodyPr>
          <a:lstStyle/>
          <a:p>
            <a:pPr algn="just"/>
            <a:r>
              <a:rPr lang="it-IT" sz="2800" b="1" i="0" u="none" strike="noStrike" dirty="0">
                <a:solidFill>
                  <a:srgbClr val="00B0F0"/>
                </a:solidFill>
                <a:effectLst/>
              </a:rPr>
              <a:t>Cosa prevede l'accordo di recesso</a:t>
            </a:r>
          </a:p>
          <a:p>
            <a:pPr algn="l">
              <a:buFont typeface="Arial" panose="020B0604020202020204" pitchFamily="34" charset="0"/>
              <a:buChar char="•"/>
            </a:pPr>
            <a:r>
              <a:rPr lang="it-IT" b="1" i="0" u="none" strike="noStrike" dirty="0">
                <a:solidFill>
                  <a:srgbClr val="00B0F0"/>
                </a:solidFill>
                <a:effectLst/>
              </a:rPr>
              <a:t>Periodo di transizione (1º febbraio - 31 dicembre 2020)</a:t>
            </a:r>
            <a:r>
              <a:rPr lang="it-IT" b="0" i="0" u="none" strike="noStrike" dirty="0">
                <a:solidFill>
                  <a:srgbClr val="00B0F0"/>
                </a:solidFill>
                <a:effectLst/>
              </a:rPr>
              <a:t>: </a:t>
            </a:r>
            <a:r>
              <a:rPr lang="it-IT" b="0" i="0" u="none" strike="noStrike" dirty="0">
                <a:solidFill>
                  <a:srgbClr val="404040"/>
                </a:solidFill>
                <a:effectLst/>
              </a:rPr>
              <a:t>durante la transizione l'UE ha trattato il Regno Unito come se fosse uno Stato membro, fatta eccezione per la partecipazione alle istituzioni e alle strutture di governance dell'UE. Le due parti hanno usato questi mesi per negoziare l'accordo sugli scambi e la cooperazione UE-Regno Unito.</a:t>
            </a:r>
          </a:p>
          <a:p>
            <a:pPr algn="l">
              <a:buFont typeface="Arial" panose="020B0604020202020204" pitchFamily="34" charset="0"/>
              <a:buChar char="•"/>
            </a:pPr>
            <a:r>
              <a:rPr lang="it-IT" b="1" i="0" u="none" strike="noStrike" dirty="0">
                <a:solidFill>
                  <a:srgbClr val="00B0F0"/>
                </a:solidFill>
                <a:effectLst/>
              </a:rPr>
              <a:t>Liquidazione finanziaria:</a:t>
            </a:r>
            <a:r>
              <a:rPr lang="it-IT" b="0" i="0" u="none" strike="noStrike" dirty="0">
                <a:solidFill>
                  <a:srgbClr val="00B0F0"/>
                </a:solidFill>
                <a:effectLst/>
              </a:rPr>
              <a:t> </a:t>
            </a:r>
            <a:r>
              <a:rPr lang="it-IT" b="0" i="0" u="none" strike="noStrike" dirty="0">
                <a:solidFill>
                  <a:srgbClr val="404040"/>
                </a:solidFill>
                <a:effectLst/>
              </a:rPr>
              <a:t>le disposizioni assicurano che il Regno Unito e l'UE adempieranno a tutti gli obblighi finanziari assunti quando il Regno Unito era uno Stato membro dell'Unione.</a:t>
            </a:r>
          </a:p>
          <a:p>
            <a:pPr algn="l">
              <a:buFont typeface="Arial" panose="020B0604020202020204" pitchFamily="34" charset="0"/>
              <a:buChar char="•"/>
            </a:pPr>
            <a:r>
              <a:rPr lang="it-IT" b="1" i="0" u="none" strike="noStrike" dirty="0">
                <a:solidFill>
                  <a:srgbClr val="00B0F0"/>
                </a:solidFill>
                <a:effectLst/>
              </a:rPr>
              <a:t>Assetto di governance dell'accordo di recesso:</a:t>
            </a:r>
            <a:r>
              <a:rPr lang="it-IT" b="0" i="0" u="none" strike="noStrike" dirty="0">
                <a:solidFill>
                  <a:srgbClr val="00B0F0"/>
                </a:solidFill>
                <a:effectLst/>
              </a:rPr>
              <a:t> </a:t>
            </a:r>
            <a:r>
              <a:rPr lang="it-IT" b="0" i="0" u="none" strike="noStrike" dirty="0">
                <a:solidFill>
                  <a:srgbClr val="404040"/>
                </a:solidFill>
                <a:effectLst/>
              </a:rPr>
              <a:t>assicura l'efficace gestione, attuazione e applicazione dell'accordo, compresi adeguati meccanismi di risoluzione delle controversie.</a:t>
            </a:r>
          </a:p>
          <a:p>
            <a:endParaRPr lang="it-IT" dirty="0"/>
          </a:p>
        </p:txBody>
      </p:sp>
    </p:spTree>
    <p:extLst>
      <p:ext uri="{BB962C8B-B14F-4D97-AF65-F5344CB8AC3E}">
        <p14:creationId xmlns:p14="http://schemas.microsoft.com/office/powerpoint/2010/main" val="317107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B6CD41-25B7-587D-7CB4-CC7EFCADCB65}"/>
              </a:ext>
            </a:extLst>
          </p:cNvPr>
          <p:cNvSpPr>
            <a:spLocks noGrp="1"/>
          </p:cNvSpPr>
          <p:nvPr>
            <p:ph type="title"/>
          </p:nvPr>
        </p:nvSpPr>
        <p:spPr/>
        <p:txBody>
          <a:bodyPr/>
          <a:lstStyle/>
          <a:p>
            <a:r>
              <a:rPr lang="it-IT" b="1" dirty="0">
                <a:solidFill>
                  <a:srgbClr val="00B050"/>
                </a:solidFill>
              </a:rPr>
              <a:t>Recesso dai Trattati (art. 50 TUE)</a:t>
            </a:r>
            <a:endParaRPr lang="it-IT" dirty="0"/>
          </a:p>
        </p:txBody>
      </p:sp>
      <p:sp>
        <p:nvSpPr>
          <p:cNvPr id="3" name="Segnaposto contenuto 2">
            <a:extLst>
              <a:ext uri="{FF2B5EF4-FFF2-40B4-BE49-F238E27FC236}">
                <a16:creationId xmlns:a16="http://schemas.microsoft.com/office/drawing/2014/main" id="{3BB96418-DDE8-76DB-54C3-DE946A1834A9}"/>
              </a:ext>
            </a:extLst>
          </p:cNvPr>
          <p:cNvSpPr>
            <a:spLocks noGrp="1"/>
          </p:cNvSpPr>
          <p:nvPr>
            <p:ph idx="1"/>
          </p:nvPr>
        </p:nvSpPr>
        <p:spPr/>
        <p:txBody>
          <a:bodyPr/>
          <a:lstStyle/>
          <a:p>
            <a:r>
              <a:rPr lang="it-IT" sz="2800" dirty="0"/>
              <a:t>Caso Brexit: ripercussioni su UE</a:t>
            </a:r>
          </a:p>
          <a:p>
            <a:pPr algn="just"/>
            <a:r>
              <a:rPr lang="it-IT" sz="2800" dirty="0"/>
              <a:t>Recesso: ruolo Stati membri (</a:t>
            </a:r>
            <a:r>
              <a:rPr lang="it-IT" sz="2800" b="1" i="0" u="none" strike="noStrike" dirty="0">
                <a:solidFill>
                  <a:srgbClr val="00B0F0"/>
                </a:solidFill>
                <a:effectLst/>
              </a:rPr>
              <a:t>L'</a:t>
            </a:r>
            <a:r>
              <a:rPr lang="it-IT" sz="2800" b="1" i="0" u="sng" dirty="0">
                <a:solidFill>
                  <a:srgbClr val="00B0F0"/>
                </a:solidFill>
                <a:effectLst/>
                <a:hlinkClick r:id="rId2">
                  <a:extLst>
                    <a:ext uri="{A12FA001-AC4F-418D-AE19-62706E023703}">
                      <ahyp:hlinkClr xmlns:ahyp="http://schemas.microsoft.com/office/drawing/2018/hyperlinkcolor" val="tx"/>
                    </a:ext>
                  </a:extLst>
                </a:hlinkClick>
              </a:rPr>
              <a:t>attuazione dell'accordo di recesso</a:t>
            </a:r>
            <a:r>
              <a:rPr lang="it-IT" sz="2800" b="1" i="0" u="none" strike="noStrike" dirty="0">
                <a:solidFill>
                  <a:srgbClr val="00B0F0"/>
                </a:solidFill>
                <a:effectLst/>
              </a:rPr>
              <a:t> </a:t>
            </a:r>
            <a:r>
              <a:rPr lang="it-IT" sz="2800" b="0" i="0" u="none" strike="noStrike" dirty="0">
                <a:solidFill>
                  <a:srgbClr val="404040"/>
                </a:solidFill>
                <a:effectLst/>
              </a:rPr>
              <a:t>richiede misure sia a livello dell'UE che degli Stati membri).</a:t>
            </a:r>
          </a:p>
          <a:p>
            <a:pPr algn="just"/>
            <a:r>
              <a:rPr lang="it-IT" sz="2800" dirty="0">
                <a:solidFill>
                  <a:srgbClr val="404040"/>
                </a:solidFill>
              </a:rPr>
              <a:t>Il diritto UE dopo il recesso dello Stato: es. aiuti di Stato (continuità nella discontinuità)</a:t>
            </a:r>
          </a:p>
          <a:p>
            <a:pPr algn="just"/>
            <a:r>
              <a:rPr lang="it-IT" sz="2800" dirty="0">
                <a:solidFill>
                  <a:srgbClr val="404040"/>
                </a:solidFill>
              </a:rPr>
              <a:t>Recesso e futura </a:t>
            </a:r>
            <a:r>
              <a:rPr lang="it-IT" sz="2800" dirty="0" err="1">
                <a:solidFill>
                  <a:srgbClr val="404040"/>
                </a:solidFill>
              </a:rPr>
              <a:t>ri</a:t>
            </a:r>
            <a:r>
              <a:rPr lang="it-IT" sz="2800">
                <a:solidFill>
                  <a:srgbClr val="404040"/>
                </a:solidFill>
              </a:rPr>
              <a:t>-adesione.</a:t>
            </a:r>
            <a:endParaRPr lang="it-IT"/>
          </a:p>
        </p:txBody>
      </p:sp>
    </p:spTree>
    <p:extLst>
      <p:ext uri="{BB962C8B-B14F-4D97-AF65-F5344CB8AC3E}">
        <p14:creationId xmlns:p14="http://schemas.microsoft.com/office/powerpoint/2010/main" val="112571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A8B1E-D610-E6BC-50E0-390E5BC8FAB8}"/>
              </a:ext>
            </a:extLst>
          </p:cNvPr>
          <p:cNvSpPr>
            <a:spLocks noGrp="1"/>
          </p:cNvSpPr>
          <p:nvPr>
            <p:ph type="title"/>
          </p:nvPr>
        </p:nvSpPr>
        <p:spPr/>
        <p:txBody>
          <a:bodyPr/>
          <a:lstStyle/>
          <a:p>
            <a:r>
              <a:rPr lang="it-IT" b="1" dirty="0">
                <a:solidFill>
                  <a:srgbClr val="00B050"/>
                </a:solidFill>
              </a:rPr>
              <a:t>Adesione e art. 49 TUE</a:t>
            </a:r>
          </a:p>
        </p:txBody>
      </p:sp>
      <p:sp>
        <p:nvSpPr>
          <p:cNvPr id="3" name="Segnaposto contenuto 2">
            <a:extLst>
              <a:ext uri="{FF2B5EF4-FFF2-40B4-BE49-F238E27FC236}">
                <a16:creationId xmlns:a16="http://schemas.microsoft.com/office/drawing/2014/main" id="{44B0D586-0A2F-636D-79FE-1F39CECBB2D0}"/>
              </a:ext>
            </a:extLst>
          </p:cNvPr>
          <p:cNvSpPr>
            <a:spLocks noGrp="1"/>
          </p:cNvSpPr>
          <p:nvPr>
            <p:ph idx="1"/>
          </p:nvPr>
        </p:nvSpPr>
        <p:spPr/>
        <p:txBody>
          <a:bodyPr>
            <a:normAutofit/>
          </a:bodyPr>
          <a:lstStyle/>
          <a:p>
            <a:pPr lvl="1" algn="just"/>
            <a:r>
              <a:rPr lang="it-IT" sz="2200" b="0" i="0" u="none" strike="noStrike" dirty="0">
                <a:solidFill>
                  <a:srgbClr val="333333"/>
                </a:solidFill>
                <a:effectLst/>
                <a:latin typeface="Calibri" panose="020F0502020204030204" pitchFamily="34" charset="0"/>
                <a:cs typeface="Calibri" panose="020F0502020204030204" pitchFamily="34" charset="0"/>
              </a:rPr>
              <a:t>Ogni Stato europeo che rispetti i valori di cui all'articolo 2 e si impegni a promuoverli può domandare di diventare membro dell'Unione. Il Parlamento europeo e i parlamenti nazionali sono informati di tale domanda.</a:t>
            </a:r>
          </a:p>
          <a:p>
            <a:pPr lvl="1" algn="just"/>
            <a:r>
              <a:rPr lang="it-IT" sz="2200" b="0" i="0" u="none" strike="noStrike" dirty="0">
                <a:solidFill>
                  <a:srgbClr val="333333"/>
                </a:solidFill>
                <a:effectLst/>
                <a:latin typeface="Calibri" panose="020F0502020204030204" pitchFamily="34" charset="0"/>
                <a:cs typeface="Calibri" panose="020F0502020204030204" pitchFamily="34" charset="0"/>
              </a:rPr>
              <a:t> Lo Stato richiedente trasmette la sua domanda al Consiglio, che si pronuncia all'unanimità, previa consultazione della Commissione e previa approvazione del Parlamento europeo, che si pronuncia a maggioranza dei membri che lo compongono. Si tiene conto dei criteri di ammissibilità convenuti dal Consiglio europeo.</a:t>
            </a:r>
          </a:p>
          <a:p>
            <a:pPr lvl="1" algn="just"/>
            <a:r>
              <a:rPr lang="it-IT" sz="2200" b="0" i="0" u="none" strike="noStrike" dirty="0">
                <a:solidFill>
                  <a:srgbClr val="333333"/>
                </a:solidFill>
                <a:effectLst/>
                <a:latin typeface="Calibri" panose="020F0502020204030204" pitchFamily="34" charset="0"/>
                <a:cs typeface="Calibri" panose="020F0502020204030204" pitchFamily="34" charset="0"/>
              </a:rPr>
              <a:t>Le condizioni per l'ammissione e gli adattamenti dei trattati su cui è fondata l'Unione, da essa determinati, formano l'oggetto di un accordo tra gli Stati membri e lo Stato richiedente. Tale accordo è sottoposto a ratifica da tutti gli Stati contraenti conformemente alle loro rispettive norme costituzionali.</a:t>
            </a:r>
          </a:p>
          <a:p>
            <a:endParaRPr lang="it-IT" dirty="0"/>
          </a:p>
        </p:txBody>
      </p:sp>
    </p:spTree>
    <p:extLst>
      <p:ext uri="{BB962C8B-B14F-4D97-AF65-F5344CB8AC3E}">
        <p14:creationId xmlns:p14="http://schemas.microsoft.com/office/powerpoint/2010/main" val="96355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81A03-FC79-6DFE-ED0F-CE6059DBFBEA}"/>
              </a:ext>
            </a:extLst>
          </p:cNvPr>
          <p:cNvSpPr>
            <a:spLocks noGrp="1"/>
          </p:cNvSpPr>
          <p:nvPr>
            <p:ph type="title"/>
          </p:nvPr>
        </p:nvSpPr>
        <p:spPr/>
        <p:txBody>
          <a:bodyPr/>
          <a:lstStyle/>
          <a:p>
            <a:r>
              <a:rPr lang="it-IT" b="1" dirty="0">
                <a:solidFill>
                  <a:srgbClr val="00B050"/>
                </a:solidFill>
              </a:rPr>
              <a:t>Fasi procedura di adesione (art. 49 TUE)</a:t>
            </a:r>
          </a:p>
        </p:txBody>
      </p:sp>
      <p:sp>
        <p:nvSpPr>
          <p:cNvPr id="3" name="Segnaposto contenuto 2">
            <a:extLst>
              <a:ext uri="{FF2B5EF4-FFF2-40B4-BE49-F238E27FC236}">
                <a16:creationId xmlns:a16="http://schemas.microsoft.com/office/drawing/2014/main" id="{5E6BEDF3-DE29-8175-A9E7-45A6EC48F8E6}"/>
              </a:ext>
            </a:extLst>
          </p:cNvPr>
          <p:cNvSpPr>
            <a:spLocks noGrp="1"/>
          </p:cNvSpPr>
          <p:nvPr>
            <p:ph idx="1"/>
          </p:nvPr>
        </p:nvSpPr>
        <p:spPr>
          <a:xfrm>
            <a:off x="838200" y="1825625"/>
            <a:ext cx="10515600" cy="4667250"/>
          </a:xfrm>
        </p:spPr>
        <p:txBody>
          <a:bodyPr>
            <a:normAutofit/>
          </a:bodyPr>
          <a:lstStyle/>
          <a:p>
            <a:pPr marL="0" indent="0" algn="just">
              <a:buNone/>
            </a:pPr>
            <a:r>
              <a:rPr lang="it-IT" sz="3200" b="1" dirty="0">
                <a:solidFill>
                  <a:srgbClr val="00B0F0"/>
                </a:solidFill>
              </a:rPr>
              <a:t>1°. Presentazione della candidatura:</a:t>
            </a:r>
          </a:p>
          <a:p>
            <a:pPr marL="0" indent="0" algn="just">
              <a:buNone/>
            </a:pPr>
            <a:endParaRPr lang="it-IT" b="1" dirty="0">
              <a:solidFill>
                <a:srgbClr val="00B0F0"/>
              </a:solidFill>
            </a:endParaRPr>
          </a:p>
          <a:p>
            <a:pPr lvl="1" algn="just"/>
            <a:r>
              <a:rPr lang="it-IT" sz="2800" dirty="0"/>
              <a:t>Richiesta di adesione viene inoltrata al Consiglio e comunicata al Parlamento europeo e ai parlamenti nazionali.</a:t>
            </a:r>
          </a:p>
          <a:p>
            <a:pPr lvl="1" algn="just"/>
            <a:r>
              <a:rPr lang="it-IT" sz="2800" dirty="0"/>
              <a:t>Il Consiglio delibera all’unanimità previa consultazione della Commissione e previa approvazione del Parlamento europeo (che si pronuncia a maggioranza dei suoi membri).</a:t>
            </a:r>
          </a:p>
          <a:p>
            <a:pPr lvl="1" algn="just"/>
            <a:r>
              <a:rPr lang="it-IT" sz="2800" dirty="0"/>
              <a:t>Occorre sia l’accordo di tutti gli Stati membri sia l’assenso del PE</a:t>
            </a:r>
          </a:p>
          <a:p>
            <a:pPr lvl="1" algn="just"/>
            <a:r>
              <a:rPr lang="it-IT" sz="2800" dirty="0"/>
              <a:t>Il parere obbligatorio della Commissione non vincola il Consiglio</a:t>
            </a:r>
          </a:p>
          <a:p>
            <a:pPr lvl="1" algn="just"/>
            <a:r>
              <a:rPr lang="it-IT" sz="2800" dirty="0"/>
              <a:t>Lo </a:t>
            </a:r>
            <a:r>
              <a:rPr lang="it-IT" sz="2800" i="1" dirty="0"/>
              <a:t>status</a:t>
            </a:r>
            <a:r>
              <a:rPr lang="it-IT" sz="2800" dirty="0"/>
              <a:t> di paese candidato è poi concesso dal Consiglio europeo</a:t>
            </a:r>
          </a:p>
        </p:txBody>
      </p:sp>
    </p:spTree>
    <p:extLst>
      <p:ext uri="{BB962C8B-B14F-4D97-AF65-F5344CB8AC3E}">
        <p14:creationId xmlns:p14="http://schemas.microsoft.com/office/powerpoint/2010/main" val="173699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ABBA39-5A67-0D24-806E-23237778ACBD}"/>
              </a:ext>
            </a:extLst>
          </p:cNvPr>
          <p:cNvSpPr>
            <a:spLocks noGrp="1"/>
          </p:cNvSpPr>
          <p:nvPr>
            <p:ph type="title"/>
          </p:nvPr>
        </p:nvSpPr>
        <p:spPr/>
        <p:txBody>
          <a:bodyPr/>
          <a:lstStyle/>
          <a:p>
            <a:r>
              <a:rPr lang="it-IT" b="1" dirty="0">
                <a:solidFill>
                  <a:srgbClr val="00B050"/>
                </a:solidFill>
              </a:rPr>
              <a:t>Fasi procedura di adesione (art. 49 TUE)</a:t>
            </a:r>
            <a:endParaRPr lang="it-IT" dirty="0"/>
          </a:p>
        </p:txBody>
      </p:sp>
      <p:sp>
        <p:nvSpPr>
          <p:cNvPr id="3" name="Segnaposto contenuto 2">
            <a:extLst>
              <a:ext uri="{FF2B5EF4-FFF2-40B4-BE49-F238E27FC236}">
                <a16:creationId xmlns:a16="http://schemas.microsoft.com/office/drawing/2014/main" id="{647595C8-72D7-289D-DAA2-829AF1FF9D16}"/>
              </a:ext>
            </a:extLst>
          </p:cNvPr>
          <p:cNvSpPr>
            <a:spLocks noGrp="1"/>
          </p:cNvSpPr>
          <p:nvPr>
            <p:ph idx="1"/>
          </p:nvPr>
        </p:nvSpPr>
        <p:spPr/>
        <p:txBody>
          <a:bodyPr/>
          <a:lstStyle/>
          <a:p>
            <a:pPr marL="0" indent="0">
              <a:buNone/>
            </a:pPr>
            <a:r>
              <a:rPr lang="it-IT" b="1" dirty="0">
                <a:solidFill>
                  <a:srgbClr val="00B0F0"/>
                </a:solidFill>
              </a:rPr>
              <a:t>2°  Pre-adesione</a:t>
            </a:r>
            <a:r>
              <a:rPr lang="it-IT" dirty="0"/>
              <a:t> (natura consuetudinaria) che anticipa la fase negoziale:</a:t>
            </a:r>
          </a:p>
          <a:p>
            <a:pPr lvl="1" algn="just"/>
            <a:r>
              <a:rPr lang="it-IT" sz="2800" dirty="0">
                <a:ea typeface="Open Sans" panose="020B0606030504020204" pitchFamily="34" charset="0"/>
                <a:cs typeface="Open Sans" panose="020B0606030504020204" pitchFamily="34" charset="0"/>
              </a:rPr>
              <a:t>L’utilità di questa fase è quella di offrire agli Stati candidati la possibilità di adeguarsi agli standard UE attraverso degli accordi bilaterali di stabilizzazione e associazione.</a:t>
            </a:r>
          </a:p>
          <a:p>
            <a:pPr lvl="1" algn="just"/>
            <a:r>
              <a:rPr lang="it-IT" sz="2800" dirty="0">
                <a:ea typeface="Open Sans" panose="020B0606030504020204" pitchFamily="34" charset="0"/>
                <a:cs typeface="Open Sans" panose="020B0606030504020204" pitchFamily="34" charset="0"/>
              </a:rPr>
              <a:t>Sotto il controllo della Commissione europea, si verifica che lo Stato si conformi progressivamente alle esigenze derivanti dalla sua partecipazione all’Unione </a:t>
            </a:r>
          </a:p>
          <a:p>
            <a:pPr lvl="1" algn="just"/>
            <a:r>
              <a:rPr lang="it-IT" sz="2800" dirty="0">
                <a:ea typeface="Open Sans" panose="020B0606030504020204" pitchFamily="34" charset="0"/>
                <a:cs typeface="Open Sans" panose="020B0606030504020204" pitchFamily="34" charset="0"/>
              </a:rPr>
              <a:t>Stato candidato deve soddisfare alcuni criteri per divenire membro</a:t>
            </a:r>
          </a:p>
          <a:p>
            <a:endParaRPr lang="it-IT" dirty="0"/>
          </a:p>
        </p:txBody>
      </p:sp>
    </p:spTree>
    <p:extLst>
      <p:ext uri="{BB962C8B-B14F-4D97-AF65-F5344CB8AC3E}">
        <p14:creationId xmlns:p14="http://schemas.microsoft.com/office/powerpoint/2010/main" val="145279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903A5-D1EE-9754-D630-AF16D9584393}"/>
              </a:ext>
            </a:extLst>
          </p:cNvPr>
          <p:cNvSpPr>
            <a:spLocks noGrp="1"/>
          </p:cNvSpPr>
          <p:nvPr>
            <p:ph type="title"/>
          </p:nvPr>
        </p:nvSpPr>
        <p:spPr/>
        <p:txBody>
          <a:bodyPr/>
          <a:lstStyle/>
          <a:p>
            <a:r>
              <a:rPr lang="it-IT" b="1" dirty="0">
                <a:solidFill>
                  <a:srgbClr val="00B050"/>
                </a:solidFill>
              </a:rPr>
              <a:t>Fasi procedura di adesione (art. 49 TUE)</a:t>
            </a:r>
            <a:endParaRPr lang="it-IT" dirty="0"/>
          </a:p>
        </p:txBody>
      </p:sp>
      <p:sp>
        <p:nvSpPr>
          <p:cNvPr id="3" name="Segnaposto contenuto 2">
            <a:extLst>
              <a:ext uri="{FF2B5EF4-FFF2-40B4-BE49-F238E27FC236}">
                <a16:creationId xmlns:a16="http://schemas.microsoft.com/office/drawing/2014/main" id="{55AE151E-1566-732D-5448-06FCF0008FD9}"/>
              </a:ext>
            </a:extLst>
          </p:cNvPr>
          <p:cNvSpPr>
            <a:spLocks noGrp="1"/>
          </p:cNvSpPr>
          <p:nvPr>
            <p:ph idx="1"/>
          </p:nvPr>
        </p:nvSpPr>
        <p:spPr/>
        <p:txBody>
          <a:bodyPr>
            <a:normAutofit/>
          </a:bodyPr>
          <a:lstStyle/>
          <a:p>
            <a:r>
              <a:rPr lang="it-IT" b="1" i="0" u="none" strike="noStrike" dirty="0">
                <a:solidFill>
                  <a:srgbClr val="00B0F0"/>
                </a:solidFill>
                <a:effectLst/>
              </a:rPr>
              <a:t>Requisiti di accesso:</a:t>
            </a:r>
          </a:p>
          <a:p>
            <a:r>
              <a:rPr lang="it-IT" b="0" i="0" u="none" strike="noStrike" dirty="0">
                <a:solidFill>
                  <a:srgbClr val="303133"/>
                </a:solidFill>
                <a:effectLst/>
              </a:rPr>
              <a:t>L’accesso dipende dall’appartenenza all’Europa geografica e il rispetto di una serie di requisiti politici che si ricollegano ai valori su cui l’UE si fonda (art. 49, par. 2, TUE);</a:t>
            </a:r>
          </a:p>
          <a:p>
            <a:r>
              <a:rPr lang="it-IT" dirty="0">
                <a:solidFill>
                  <a:srgbClr val="303133"/>
                </a:solidFill>
              </a:rPr>
              <a:t>C</a:t>
            </a:r>
            <a:r>
              <a:rPr lang="it-IT" b="0" i="0" u="none" strike="noStrike" dirty="0">
                <a:solidFill>
                  <a:srgbClr val="303133"/>
                </a:solidFill>
                <a:effectLst/>
              </a:rPr>
              <a:t>.d. criteri di Copenaghen (art. 49, par. 1, TUE)</a:t>
            </a:r>
          </a:p>
          <a:p>
            <a:r>
              <a:rPr lang="it-IT" b="0" i="0" u="none" strike="noStrike" dirty="0">
                <a:solidFill>
                  <a:srgbClr val="303133"/>
                </a:solidFill>
                <a:effectLst/>
              </a:rPr>
              <a:t>La </a:t>
            </a:r>
            <a:r>
              <a:rPr lang="it-IT" b="0" i="1" u="none" strike="noStrike" dirty="0">
                <a:solidFill>
                  <a:srgbClr val="00B0F0"/>
                </a:solidFill>
                <a:effectLst/>
              </a:rPr>
              <a:t>prima</a:t>
            </a:r>
            <a:r>
              <a:rPr lang="it-IT" b="0" i="0" u="none" strike="noStrike" dirty="0">
                <a:solidFill>
                  <a:srgbClr val="303133"/>
                </a:solidFill>
                <a:effectLst/>
              </a:rPr>
              <a:t>: aderire all’</a:t>
            </a:r>
            <a:r>
              <a:rPr lang="it-IT" b="0" i="1" u="none" strike="noStrike" dirty="0">
                <a:solidFill>
                  <a:srgbClr val="303133"/>
                </a:solidFill>
                <a:effectLst/>
              </a:rPr>
              <a:t>acquis </a:t>
            </a:r>
            <a:r>
              <a:rPr lang="it-IT" b="0" i="0" u="none" strike="noStrike" dirty="0">
                <a:solidFill>
                  <a:srgbClr val="303133"/>
                </a:solidFill>
                <a:effectLst/>
              </a:rPr>
              <a:t>comunitarie (condizione giuridica).</a:t>
            </a:r>
          </a:p>
          <a:p>
            <a:r>
              <a:rPr lang="it-IT" b="0" i="0" u="none" strike="noStrike" dirty="0">
                <a:solidFill>
                  <a:srgbClr val="303133"/>
                </a:solidFill>
                <a:effectLst/>
              </a:rPr>
              <a:t>La </a:t>
            </a:r>
            <a:r>
              <a:rPr lang="it-IT" b="0" i="1" u="none" strike="noStrike" dirty="0">
                <a:solidFill>
                  <a:srgbClr val="00B0F0"/>
                </a:solidFill>
                <a:effectLst/>
              </a:rPr>
              <a:t>seconda</a:t>
            </a:r>
            <a:r>
              <a:rPr lang="it-IT" b="0" i="0" u="none" strike="noStrike" dirty="0">
                <a:solidFill>
                  <a:srgbClr val="303133"/>
                </a:solidFill>
                <a:effectLst/>
              </a:rPr>
              <a:t>: una economia di mercato funzionante e basata sui principi della libera concorrenza (condizione economica)</a:t>
            </a:r>
          </a:p>
          <a:p>
            <a:r>
              <a:rPr lang="it-IT" dirty="0">
                <a:solidFill>
                  <a:srgbClr val="303133"/>
                </a:solidFill>
              </a:rPr>
              <a:t>La </a:t>
            </a:r>
            <a:r>
              <a:rPr lang="it-IT" i="1" dirty="0">
                <a:solidFill>
                  <a:srgbClr val="00B0F0"/>
                </a:solidFill>
              </a:rPr>
              <a:t>terza</a:t>
            </a:r>
            <a:r>
              <a:rPr lang="it-IT" dirty="0">
                <a:solidFill>
                  <a:srgbClr val="303133"/>
                </a:solidFill>
              </a:rPr>
              <a:t>: politica, rispetto dei valori fondanti dell’UE.</a:t>
            </a:r>
            <a:endParaRPr lang="it-IT" dirty="0"/>
          </a:p>
          <a:p>
            <a:endParaRPr lang="it-IT" dirty="0"/>
          </a:p>
        </p:txBody>
      </p:sp>
    </p:spTree>
    <p:extLst>
      <p:ext uri="{BB962C8B-B14F-4D97-AF65-F5344CB8AC3E}">
        <p14:creationId xmlns:p14="http://schemas.microsoft.com/office/powerpoint/2010/main" val="339475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ABBA39-5A67-0D24-806E-23237778ACBD}"/>
              </a:ext>
            </a:extLst>
          </p:cNvPr>
          <p:cNvSpPr>
            <a:spLocks noGrp="1"/>
          </p:cNvSpPr>
          <p:nvPr>
            <p:ph type="title"/>
          </p:nvPr>
        </p:nvSpPr>
        <p:spPr/>
        <p:txBody>
          <a:bodyPr/>
          <a:lstStyle/>
          <a:p>
            <a:r>
              <a:rPr lang="it-IT" b="1" dirty="0">
                <a:solidFill>
                  <a:srgbClr val="00B050"/>
                </a:solidFill>
              </a:rPr>
              <a:t>Fasi procedura di adesione (art. 49 TUE)</a:t>
            </a:r>
            <a:endParaRPr lang="it-IT" dirty="0"/>
          </a:p>
        </p:txBody>
      </p:sp>
      <p:sp>
        <p:nvSpPr>
          <p:cNvPr id="3" name="Segnaposto contenuto 2">
            <a:extLst>
              <a:ext uri="{FF2B5EF4-FFF2-40B4-BE49-F238E27FC236}">
                <a16:creationId xmlns:a16="http://schemas.microsoft.com/office/drawing/2014/main" id="{647595C8-72D7-289D-DAA2-829AF1FF9D16}"/>
              </a:ext>
            </a:extLst>
          </p:cNvPr>
          <p:cNvSpPr>
            <a:spLocks noGrp="1"/>
          </p:cNvSpPr>
          <p:nvPr>
            <p:ph idx="1"/>
          </p:nvPr>
        </p:nvSpPr>
        <p:spPr>
          <a:xfrm>
            <a:off x="838200" y="1600200"/>
            <a:ext cx="10515600" cy="4724400"/>
          </a:xfrm>
        </p:spPr>
        <p:txBody>
          <a:bodyPr>
            <a:normAutofit/>
          </a:bodyPr>
          <a:lstStyle/>
          <a:p>
            <a:pPr marL="0" indent="0">
              <a:buNone/>
            </a:pPr>
            <a:r>
              <a:rPr lang="it-IT" b="1" dirty="0">
                <a:solidFill>
                  <a:srgbClr val="00B0F0"/>
                </a:solidFill>
              </a:rPr>
              <a:t>3. Fase negoziale </a:t>
            </a:r>
            <a:r>
              <a:rPr lang="it-IT" dirty="0"/>
              <a:t>di adesione tra gli Stati membri e il Paese candidato</a:t>
            </a:r>
            <a:r>
              <a:rPr lang="it-IT" b="1" dirty="0"/>
              <a:t>:</a:t>
            </a:r>
          </a:p>
          <a:p>
            <a:pPr lvl="1" algn="just"/>
            <a:r>
              <a:rPr lang="it-IT" sz="2800" dirty="0">
                <a:ea typeface="Open Sans" panose="020B0606030504020204" pitchFamily="34" charset="0"/>
                <a:cs typeface="Open Sans" panose="020B0606030504020204" pitchFamily="34" charset="0"/>
              </a:rPr>
              <a:t>Il processo di preparazione all’ingresso nell’UE continua durante la </a:t>
            </a:r>
            <a:r>
              <a:rPr lang="it-IT" sz="2800" dirty="0">
                <a:solidFill>
                  <a:srgbClr val="00B0F0"/>
                </a:solidFill>
                <a:ea typeface="Open Sans" panose="020B0606030504020204" pitchFamily="34" charset="0"/>
                <a:cs typeface="Open Sans" panose="020B0606030504020204" pitchFamily="34" charset="0"/>
              </a:rPr>
              <a:t>fase intergovernativa di negoziato </a:t>
            </a:r>
            <a:r>
              <a:rPr lang="it-IT" sz="2800" dirty="0">
                <a:ea typeface="Open Sans" panose="020B0606030504020204" pitchFamily="34" charset="0"/>
                <a:cs typeface="Open Sans" panose="020B0606030504020204" pitchFamily="34" charset="0"/>
              </a:rPr>
              <a:t>in vista della conclusione dell’accordo di adesione.</a:t>
            </a:r>
          </a:p>
          <a:p>
            <a:pPr lvl="1" algn="just"/>
            <a:r>
              <a:rPr lang="it-IT" sz="2800" dirty="0">
                <a:ea typeface="Open Sans" panose="020B0606030504020204" pitchFamily="34" charset="0"/>
                <a:cs typeface="Open Sans" panose="020B0606030504020204" pitchFamily="34" charset="0"/>
              </a:rPr>
              <a:t>Una volta deliberata l’ammissione, si procederà alla conclusione di un accordo di adesione che intercorre tra gli Stati membri e lo Stato richiedente.</a:t>
            </a:r>
          </a:p>
          <a:p>
            <a:pPr lvl="1" algn="just"/>
            <a:r>
              <a:rPr lang="it-IT" sz="2800" dirty="0">
                <a:ea typeface="Open Sans" panose="020B0606030504020204" pitchFamily="34" charset="0"/>
                <a:cs typeface="Open Sans" panose="020B0606030504020204" pitchFamily="34" charset="0"/>
              </a:rPr>
              <a:t>Il PE approva il testo prima della firma dell’accordo</a:t>
            </a:r>
          </a:p>
          <a:p>
            <a:pPr lvl="1" algn="just"/>
            <a:r>
              <a:rPr lang="it-IT" sz="2800" dirty="0">
                <a:ea typeface="Open Sans" panose="020B0606030504020204" pitchFamily="34" charset="0"/>
                <a:cs typeface="Open Sans" panose="020B0606030504020204" pitchFamily="34" charset="0"/>
              </a:rPr>
              <a:t>Accordo deve essere ratificato da tutti gli Stati contraenti.</a:t>
            </a:r>
          </a:p>
          <a:p>
            <a:pPr lvl="1" algn="just"/>
            <a:r>
              <a:rPr lang="it-IT" sz="2800" dirty="0">
                <a:ea typeface="Open Sans" panose="020B0606030504020204" pitchFamily="34" charset="0"/>
                <a:cs typeface="Open Sans" panose="020B0606030504020204" pitchFamily="34" charset="0"/>
              </a:rPr>
              <a:t>L’ingresso dello Stato nell’UE avverrà alla data della sua entrata in vigore.</a:t>
            </a:r>
          </a:p>
          <a:p>
            <a:endParaRPr lang="it-IT" dirty="0"/>
          </a:p>
        </p:txBody>
      </p:sp>
    </p:spTree>
    <p:extLst>
      <p:ext uri="{BB962C8B-B14F-4D97-AF65-F5344CB8AC3E}">
        <p14:creationId xmlns:p14="http://schemas.microsoft.com/office/powerpoint/2010/main" val="1249275774"/>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TotalTime>
  <Words>3081</Words>
  <Application>Microsoft Macintosh PowerPoint</Application>
  <PresentationFormat>Widescreen</PresentationFormat>
  <Paragraphs>227</Paragraphs>
  <Slides>45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45</vt:i4>
      </vt:variant>
    </vt:vector>
  </HeadingPairs>
  <TitlesOfParts>
    <vt:vector size="53" baseType="lpstr">
      <vt:lpstr>Arial</vt:lpstr>
      <vt:lpstr>Calibri</vt:lpstr>
      <vt:lpstr>Calibri Light</vt:lpstr>
      <vt:lpstr>Garamond</vt:lpstr>
      <vt:lpstr>Open Sans</vt:lpstr>
      <vt:lpstr>PT Sans</vt:lpstr>
      <vt:lpstr>Source Sans</vt:lpstr>
      <vt:lpstr>Tema di Office</vt:lpstr>
      <vt:lpstr>Politiche dell’Unione europea e tutela dell’ambiente Prof. Dr. Alessandro Nato</vt:lpstr>
      <vt:lpstr>Indice </vt:lpstr>
      <vt:lpstr>Lezione 1</vt:lpstr>
      <vt:lpstr>Adesione all’UE, procedure e criteri</vt:lpstr>
      <vt:lpstr>Adesione e art. 49 TUE</vt:lpstr>
      <vt:lpstr>Fasi procedura di adesione (art. 49 TUE)</vt:lpstr>
      <vt:lpstr>Fasi procedura di adesione (art. 49 TUE)</vt:lpstr>
      <vt:lpstr>Fasi procedura di adesione (art. 49 TUE)</vt:lpstr>
      <vt:lpstr>Fasi procedura di adesione (art. 49 TUE)</vt:lpstr>
      <vt:lpstr>Allargamenti UE</vt:lpstr>
      <vt:lpstr>Allargamenti UE</vt:lpstr>
      <vt:lpstr>Allargamenti UE</vt:lpstr>
      <vt:lpstr>Allargamenti UE</vt:lpstr>
      <vt:lpstr>Allargamenti UE</vt:lpstr>
      <vt:lpstr>Allargamenti UE</vt:lpstr>
      <vt:lpstr>Lezione 2</vt:lpstr>
      <vt:lpstr>Valori UE </vt:lpstr>
      <vt:lpstr>Valori UE </vt:lpstr>
      <vt:lpstr>Valori UE </vt:lpstr>
      <vt:lpstr>Rule of Law backsliding:</vt:lpstr>
      <vt:lpstr>Rule of Law backsliding:</vt:lpstr>
      <vt:lpstr>Strumenti di tutela dei valori UE e della rule of law nell’UE</vt:lpstr>
      <vt:lpstr>Strumenti di tutela dei valori UE e della rule of law nell’UE</vt:lpstr>
      <vt:lpstr>Strumenti di tutela dei valori UE e della rule of law nell’UE</vt:lpstr>
      <vt:lpstr>Strumenti di tutela dei valori UE e della rule of law nell’UE</vt:lpstr>
      <vt:lpstr>Regolamento 2020/2092</vt:lpstr>
      <vt:lpstr>Regolamento 2020/2092</vt:lpstr>
      <vt:lpstr>Regolamento 2020/2092</vt:lpstr>
      <vt:lpstr>Regolamento 2020/2092</vt:lpstr>
      <vt:lpstr>Sentenze C-156/21 e C-157/21</vt:lpstr>
      <vt:lpstr>Sentenze C-156/21 e C-157/21</vt:lpstr>
      <vt:lpstr>Sentenze C-156/21 e C-157/21</vt:lpstr>
      <vt:lpstr>Sentenze C-156/21 e C-157/21</vt:lpstr>
      <vt:lpstr>Lezione 3</vt:lpstr>
      <vt:lpstr>Recesso dai Trattati (art. 50 TUE)</vt:lpstr>
      <vt:lpstr>Recesso dai Trattati (art. 50 TUE)</vt:lpstr>
      <vt:lpstr>Recesso dai Trattati (art. 50 TUE)</vt:lpstr>
      <vt:lpstr>Recesso dai Trattati (art. 50 TUE)</vt:lpstr>
      <vt:lpstr>Recesso dai Trattati (art. 50 TUE)</vt:lpstr>
      <vt:lpstr>Recesso dai Trattati (art. 50 TUE)</vt:lpstr>
      <vt:lpstr>Recesso dai Trattati (art. 50 TUE)</vt:lpstr>
      <vt:lpstr>Recesso dai Trattati (art. 50 TUE)</vt:lpstr>
      <vt:lpstr>Recesso dai Trattati (art. 50 TUE)</vt:lpstr>
      <vt:lpstr>Recesso dai Trattati (art. 50 TUE)</vt:lpstr>
      <vt:lpstr>Recesso dai Trattati (art. 50 TUE)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43</cp:revision>
  <dcterms:created xsi:type="dcterms:W3CDTF">2022-09-09T08:27:37Z</dcterms:created>
  <dcterms:modified xsi:type="dcterms:W3CDTF">2024-08-09T14:44:26Z</dcterms:modified>
</cp:coreProperties>
</file>