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301" r:id="rId5"/>
    <p:sldId id="302" r:id="rId6"/>
    <p:sldId id="292" r:id="rId7"/>
    <p:sldId id="299" r:id="rId8"/>
    <p:sldId id="300" r:id="rId9"/>
    <p:sldId id="30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3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MERCATO DELL’ARTE</a:t>
            </a:r>
            <a:b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Musica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59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228962"/>
            <a:ext cx="438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 LEZIONE –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5F8F34-C658-653E-EB38-86DA7F5F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2" y="5637242"/>
            <a:ext cx="2737765" cy="9017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8C866-0DDA-7BEA-31EF-3A008024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844" y="24916"/>
            <a:ext cx="1728788" cy="1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114535" y="5805115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E IMPORTANZA DEL COMMITTENTE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991632" y="-137310"/>
            <a:ext cx="39041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93239A5-5CA1-B4B8-9048-99AD3A8EE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9186"/>
            <a:ext cx="63357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committente non è semplicemente il finanziatore dell'opera, ma spesso partecipa attivamente alla sua concezione, influenzando il soggetto, lo stile e le caratteristiche tecniche dell'opera stessa. La relazione tra committente e artista è dunque dinamica e collaborativa.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Tipologie di Committenti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Ecclesiastici: Molti committenti appartengono al clero, incluse parrocchie, ordini religiosi e alti prelati. Essi commissionano opere per chiese, cappelle e monasteri, spesso con lo scopo di promuovere il culto religioso e decorare luoghi di culto.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Aristocratici: Nobili e aristocratici commissionano opere per decorare le loro residenze e dimostrare il loro status sociale e la loro cultura.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Mercanti e Borghesi: Anche la classe mercantile e borghese partecipa attivamente alla commissione di opere d'arte, sia per motivi di prestigio sia come investimento.</a:t>
            </a:r>
          </a:p>
        </p:txBody>
      </p:sp>
      <p:pic>
        <p:nvPicPr>
          <p:cNvPr id="13" name="Immagine 12" descr="Immagine che contiene dipinto, arte, uomo, Viso umano&#10;&#10;Descrizione generata automaticamente">
            <a:extLst>
              <a:ext uri="{FF2B5EF4-FFF2-40B4-BE49-F238E27FC236}">
                <a16:creationId xmlns:a16="http://schemas.microsoft.com/office/drawing/2014/main" id="{47D1ECF8-A72D-DF25-EA8F-41FB4A4DD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47" y="62216"/>
            <a:ext cx="3582914" cy="584047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E093FD-D416-B3E3-B78D-B70F875EC98D}"/>
              </a:ext>
            </a:extLst>
          </p:cNvPr>
          <p:cNvSpPr txBox="1"/>
          <p:nvPr/>
        </p:nvSpPr>
        <p:spPr>
          <a:xfrm>
            <a:off x="6410561" y="1997300"/>
            <a:ext cx="2091245" cy="274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Giacomo e Giulio Francia, Vergine, Bambino, Sebastiano, Bernardino, Francesco, Giorgio e Giovannino, Bologna, Pinacoteca Nazionale.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7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60136" y="5575860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INTERAZIONE CON GLI ARTISTI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460006-3257-4D4E-FC4C-A627934BA582}"/>
              </a:ext>
            </a:extLst>
          </p:cNvPr>
          <p:cNvSpPr txBox="1"/>
          <p:nvPr/>
        </p:nvSpPr>
        <p:spPr>
          <a:xfrm>
            <a:off x="92815" y="1366036"/>
            <a:ext cx="50050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Selezione dell'Artista: La scelta dell'artista è un processo importante e può essere influenzato dalla fama, dallo stile e dalle raccomandazioni di altri committenti. Spesso, gli artisti vengono selezionati anche sulla base di competizioni e confronti con altri artisti.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Specifiche dell'Opera: I committenti forniscono indicazioni dettagliate sul soggetto e sulle dimensioni dell'opera. In alcuni casi, possono richiedere bozzetti preliminari per approvazione.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Controllo e Feedback: Durante la realizzazione dell'opera, i committenti possono visitare lo studio dell'artista per monitorare i progressi e fornire feedback, richiedendo eventuali modifiche.</a:t>
            </a:r>
          </a:p>
          <a:p>
            <a:endParaRPr lang="it-IT" dirty="0"/>
          </a:p>
        </p:txBody>
      </p:sp>
      <p:pic>
        <p:nvPicPr>
          <p:cNvPr id="13" name="Immagine 12" descr="Immagine che contiene dipinto, vestiti, arte, persona&#10;&#10;Descrizione generata automaticamente">
            <a:extLst>
              <a:ext uri="{FF2B5EF4-FFF2-40B4-BE49-F238E27FC236}">
                <a16:creationId xmlns:a16="http://schemas.microsoft.com/office/drawing/2014/main" id="{FAA11773-AF3B-7323-C1F6-9E0C2C618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85" y="1240497"/>
            <a:ext cx="4572000" cy="435864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69FF13-83E1-ECC9-E3E1-34C214875FD5}"/>
              </a:ext>
            </a:extLst>
          </p:cNvPr>
          <p:cNvSpPr txBox="1"/>
          <p:nvPr/>
        </p:nvSpPr>
        <p:spPr>
          <a:xfrm>
            <a:off x="5622974" y="3116481"/>
            <a:ext cx="181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Guido Reni, Ratto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Elena,Parigi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Louvre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37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60136" y="5770143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ASPETTI ECONOMICI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361646" y="-154826"/>
            <a:ext cx="319723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460006-3257-4D4E-FC4C-A627934BA582}"/>
              </a:ext>
            </a:extLst>
          </p:cNvPr>
          <p:cNvSpPr txBox="1"/>
          <p:nvPr/>
        </p:nvSpPr>
        <p:spPr>
          <a:xfrm>
            <a:off x="92815" y="1466726"/>
            <a:ext cx="46649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Contratti e Pagamenti: I dettagli finanziari delle commissioni sono formalizzati attraverso contratti che stabiliscono le condizioni di pagamento, spesso suddivisi in acconti e saldo finale. La chiarezza dei termini economici è essenziale per evitare controversie.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delle Opere: Il compenso per le opere varia in base alla complessità, alle dimensioni e alla fama dell'artista. Le opere di maggior prestigio, come gli affreschi nelle cappelle nobiliari, comportano guadagni più elevati.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3" name="Immagine 12" descr="Immagine che contiene dipinto, arte, mitologia, Arti visive&#10;&#10;Descrizione generata automaticamente">
            <a:extLst>
              <a:ext uri="{FF2B5EF4-FFF2-40B4-BE49-F238E27FC236}">
                <a16:creationId xmlns:a16="http://schemas.microsoft.com/office/drawing/2014/main" id="{02FD3DA2-6672-B4F2-1774-520C4925D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28" y="170297"/>
            <a:ext cx="3528383" cy="565258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51023B0-8FDF-C1E5-046D-E98D590D3A3B}"/>
              </a:ext>
            </a:extLst>
          </p:cNvPr>
          <p:cNvSpPr txBox="1"/>
          <p:nvPr/>
        </p:nvSpPr>
        <p:spPr>
          <a:xfrm>
            <a:off x="6508462" y="2364267"/>
            <a:ext cx="205041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Lavinia Fontana, Assunzione, Bologna, cattedrale san Pietro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2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345556" y="5624854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PRINCIPALI CITTÀ E CENTRI DI MERCATO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460006-3257-4D4E-FC4C-A627934BA582}"/>
              </a:ext>
            </a:extLst>
          </p:cNvPr>
          <p:cNvSpPr txBox="1"/>
          <p:nvPr/>
        </p:nvSpPr>
        <p:spPr>
          <a:xfrm>
            <a:off x="92815" y="1605247"/>
            <a:ext cx="43472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Roma: Centro nevralgico del mercato artistico, grazie alla presenza del papato e delle famiglie nobiliari. La città era il principale luogo di commissione per opere religiose e civili, attirando artisti da tutta Europa.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Venezia: Importante centro commerciale e artistico, noto per le sue opere di grande formato e le commissioni di prestigio da parte della nobiltà veneziana e delle chiese.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Bologna: Rinomata per la sua Accademia e per la produzione di opere d'arte destinate a una clientela raffinata e colta.</a:t>
            </a:r>
          </a:p>
          <a:p>
            <a:endParaRPr lang="it-IT" dirty="0"/>
          </a:p>
        </p:txBody>
      </p:sp>
      <p:pic>
        <p:nvPicPr>
          <p:cNvPr id="13" name="Immagine 12" descr="Immagine che contiene dipinto, arte, mitologia, Arti visive&#10;&#10;Descrizione generata automaticamente">
            <a:extLst>
              <a:ext uri="{FF2B5EF4-FFF2-40B4-BE49-F238E27FC236}">
                <a16:creationId xmlns:a16="http://schemas.microsoft.com/office/drawing/2014/main" id="{1532EFED-D225-B3FE-C11B-0B94DAF3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23" y="1221276"/>
            <a:ext cx="5712662" cy="442598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CE7FFB-372C-0F6E-1FC5-6AB804232BC3}"/>
              </a:ext>
            </a:extLst>
          </p:cNvPr>
          <p:cNvSpPr txBox="1"/>
          <p:nvPr/>
        </p:nvSpPr>
        <p:spPr>
          <a:xfrm>
            <a:off x="4897141" y="2551837"/>
            <a:ext cx="14850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Elisabetta Sirani, Battesimo di Cristo, Bologna, Certosa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285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085574" y="5839360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MECCANISMI DI COMMISSIONE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435726" y="-13728"/>
            <a:ext cx="319113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5DBAA6-F340-AD31-74E8-A6A3AAA9DD1C}"/>
              </a:ext>
            </a:extLst>
          </p:cNvPr>
          <p:cNvSpPr txBox="1"/>
          <p:nvPr/>
        </p:nvSpPr>
        <p:spPr>
          <a:xfrm>
            <a:off x="92815" y="1686738"/>
            <a:ext cx="55256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Contratti: Dettagliati e formali, i contratti specificavano le dimensioni dell'opera, i materiali da utilizzare, i temi iconografici, i tempi di consegna e il compenso. Questi contratti potevano includere clausole riguardanti revisioni e approvazioni intermedie.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Patronato: Relazioni continuative tra artisti e mecenati, che spesso garantivano agli artisti una certa stabilità economica e libertà creativa.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Vendite Dirette e Aste: Sebbene meno comuni delle commissioni, le vendite dirette e le aste rappresentavano un altro canale di vendita per gli artisti, specialmente per opere di piccole dimensioni o ritratti.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6AF8F90-3CA7-1776-4CE5-506C72035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57" y="130934"/>
            <a:ext cx="3431554" cy="566029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85497B4-4BD9-F47E-1882-A9D236AF2494}"/>
              </a:ext>
            </a:extLst>
          </p:cNvPr>
          <p:cNvSpPr txBox="1"/>
          <p:nvPr/>
        </p:nvSpPr>
        <p:spPr>
          <a:xfrm>
            <a:off x="5762383" y="2269413"/>
            <a:ext cx="2868604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Tiarini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 Bernabei), gonfalone: Madonna della Misericordia e la società della BV del Monte Carmelo, Galleria Nazionale di Parma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7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60136" y="5615232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 E AGENTI D'ARTE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563275" y="-46426"/>
            <a:ext cx="290278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5DBAA6-F340-AD31-74E8-A6A3AAA9DD1C}"/>
              </a:ext>
            </a:extLst>
          </p:cNvPr>
          <p:cNvSpPr txBox="1"/>
          <p:nvPr/>
        </p:nvSpPr>
        <p:spPr>
          <a:xfrm>
            <a:off x="92815" y="1264835"/>
            <a:ext cx="68662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mercato dell'arte era caratterizzato dalla presenza di vari intermediari e agenti d'arte che facilitavano le commissioni tra artisti e committenti. Questi intermediari svolgevano un ruolo cruciale nel promuovere le opere d'arte, negoziare i contratti e gestire le relazioni professionali.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 NOBILIARI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Famiglie Nobiliari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Alcune famiglie nobiliari fungevano da intermediari, utilizzando le loro reti di contatti per commissionare opere agli artisti e garantire la loro diffusione. Questi intermediari non solo finanziavano le opere ma garantivano anche la loro esposizione nei palazzi e nelle chiese.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famiglia Borghese a Roma, che utilizzava le sue vaste connessioni per promuovere artisti come Guido Reni e Gian Lorenzo Bernini, facilitando la creazione e la diffusione delle loro opere.</a:t>
            </a:r>
          </a:p>
          <a:p>
            <a:endParaRPr lang="it-IT" dirty="0"/>
          </a:p>
        </p:txBody>
      </p:sp>
      <p:pic>
        <p:nvPicPr>
          <p:cNvPr id="8" name="Immagine 7" descr="Immagine che contiene dipinto, arte, Arti visive, Viso umano&#10;&#10;Descrizione generata automaticamente">
            <a:extLst>
              <a:ext uri="{FF2B5EF4-FFF2-40B4-BE49-F238E27FC236}">
                <a16:creationId xmlns:a16="http://schemas.microsoft.com/office/drawing/2014/main" id="{8D18DB62-3EC7-3087-95B9-C283B6DE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19" y="43563"/>
            <a:ext cx="3213966" cy="577442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2B715C-525E-76C5-073A-C05E57272BD0}"/>
              </a:ext>
            </a:extLst>
          </p:cNvPr>
          <p:cNvSpPr txBox="1"/>
          <p:nvPr/>
        </p:nvSpPr>
        <p:spPr>
          <a:xfrm>
            <a:off x="6379116" y="2298454"/>
            <a:ext cx="2485449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Annibale Carracci, Santa Margherita, Santa Caterina dei Funari, Roma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9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60136" y="5708150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 E AGENTI D'ARTE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5DBAA6-F340-AD31-74E8-A6A3AAA9DD1C}"/>
              </a:ext>
            </a:extLst>
          </p:cNvPr>
          <p:cNvSpPr txBox="1"/>
          <p:nvPr/>
        </p:nvSpPr>
        <p:spPr>
          <a:xfrm>
            <a:off x="154455" y="1389531"/>
            <a:ext cx="119447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MERCANTI D'ARTE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dei Mercanti d'Arte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mercanti d'arte erano cruciali nel collegare artisti e acquirenti. Gestivano gallerie, organizzavano mostre e vendevano opere d'arte sia locali che importate. Essi fungevano da mediatori, spesso negoziando prezzi e condizioni di vendita.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Agostino Tassi, un noto pittore e mercante d'arte, che gestiva la vendita di opere sia proprie che di altri artisti. Tassi era noto per le sue abilità nel negoziare con i committenti e per il suo vasto network di contatti.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AGENTI PERSONALI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Agenti di Artisti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Alcuni artisti di successo impiegavano agenti personali per gestire le loro commissioni e promuovere le loro opere. Questi agenti curavano le relazioni con i committenti, organizzavano le esposizioni e spesso negoziavano contratti e compensi.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Gian Lorenzo Bernini, il celebre scultore e architetto barocco, utilizzava agenti per gestire le sue numerose commissioni papali e nobiliari. Questi agenti facilitavano le trattative e garantivano che le opere fossero completate secondo i termini concordati.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82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32877" y="5624854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 E AGENTI D'ARTE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081094" y="-78654"/>
            <a:ext cx="364987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COMMITTENTI, MECENATI, AGENTI E INTERMEDIARI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5DBAA6-F340-AD31-74E8-A6A3AAA9DD1C}"/>
              </a:ext>
            </a:extLst>
          </p:cNvPr>
          <p:cNvSpPr txBox="1"/>
          <p:nvPr/>
        </p:nvSpPr>
        <p:spPr>
          <a:xfrm>
            <a:off x="92815" y="1573157"/>
            <a:ext cx="51769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 ECCLESIASTICI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Chiesa come Intermediario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Chiesa svolgeva un ruolo di primo piano nel mercato dell'arte, fungendo spesso da intermediario tra i committenti e gli artisti. Vescovi, cardinali e altri dignitari ecclesiastici commissionavano opere per le chiese e le cattedrali, garantendo visibilità e prestigio agli artisti coinvolti.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Cardinal Scipione Borghese, noto mecenate dell'arte barocca, che commissionava numerose opere per le chiese romane e utilizzava la sua posizione per promuovere artisti come Caravaggio.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Immagine 7" descr="Immagine che contiene dipinto, arte, mitologia, Arti visive&#10;&#10;Descrizione generata automaticamente">
            <a:extLst>
              <a:ext uri="{FF2B5EF4-FFF2-40B4-BE49-F238E27FC236}">
                <a16:creationId xmlns:a16="http://schemas.microsoft.com/office/drawing/2014/main" id="{D99635BB-411C-2DB6-E45B-89365E814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61" y="60956"/>
            <a:ext cx="3656801" cy="564694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C12D71-B422-633F-CB34-BFDE77D482E6}"/>
              </a:ext>
            </a:extLst>
          </p:cNvPr>
          <p:cNvSpPr txBox="1"/>
          <p:nvPr/>
        </p:nvSpPr>
        <p:spPr>
          <a:xfrm>
            <a:off x="5765445" y="2543352"/>
            <a:ext cx="263147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Annibale Carracci, Santa Margherita, Santa Caterina dei Funari, Roma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01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</TotalTime>
  <Words>1160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MERCATO DELL’ARTE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44</cp:revision>
  <dcterms:created xsi:type="dcterms:W3CDTF">2022-04-26T11:54:05Z</dcterms:created>
  <dcterms:modified xsi:type="dcterms:W3CDTF">2024-08-04T15:46:44Z</dcterms:modified>
</cp:coreProperties>
</file>