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61" r:id="rId2"/>
    <p:sldId id="271" r:id="rId3"/>
    <p:sldId id="272" r:id="rId4"/>
    <p:sldId id="273" r:id="rId5"/>
    <p:sldId id="274" r:id="rId6"/>
    <p:sldId id="275" r:id="rId7"/>
    <p:sldId id="276" r:id="rId8"/>
    <p:sldId id="277" r:id="rId9"/>
    <p:sldId id="279" r:id="rId10"/>
    <p:sldId id="280" r:id="rId11"/>
    <p:sldId id="281" r:id="rId12"/>
    <p:sldId id="282" r:id="rId13"/>
    <p:sldId id="283" r:id="rId14"/>
    <p:sldId id="284" r:id="rId15"/>
    <p:sldId id="285" r:id="rId16"/>
    <p:sldId id="286" r:id="rId17"/>
    <p:sldId id="287" r:id="rId18"/>
    <p:sldId id="288" r:id="rId19"/>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129" autoAdjust="0"/>
  </p:normalViewPr>
  <p:slideViewPr>
    <p:cSldViewPr snapToGrid="0">
      <p:cViewPr varScale="1">
        <p:scale>
          <a:sx n="84" d="100"/>
          <a:sy n="84" d="100"/>
        </p:scale>
        <p:origin x="1680" y="184"/>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1" d="100"/>
          <a:sy n="91" d="100"/>
        </p:scale>
        <p:origin x="375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029CACC-1C38-41D1-95DA-9B331B943FBC}" type="datetime1">
              <a:rPr lang="it-IT" smtClean="0"/>
              <a:t>02/10/23</a:t>
            </a:fld>
            <a:endParaRPr lang="it-IT"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604A0D4-B89B-4ADD-AF9E-38636B40EE4E}" type="slidenum">
              <a:rPr lang="it-IT" smtClean="0"/>
              <a:t>‹N›</a:t>
            </a:fld>
            <a:endParaRPr lang="it-IT" dirty="0"/>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724DE-8C22-4DD0-B00D-D2F34D07F374}" type="datetime1">
              <a:rPr lang="it-IT" smtClean="0"/>
              <a:pPr/>
              <a:t>02/10/23</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2869989-EB00-4EE7-BCB5-25BDC5BB29F8}" type="slidenum">
              <a:rPr lang="it-IT" smtClean="0"/>
              <a:t>‹N›</a:t>
            </a:fld>
            <a:endParaRPr lang="it-IT" dirty="0"/>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82869989-EB00-4EE7-BCB5-25BDC5BB29F8}" type="slidenum">
              <a:rPr lang="it-IT" smtClean="0"/>
              <a:t>1</a:t>
            </a:fld>
            <a:endParaRPr lang="it-IT" dirty="0"/>
          </a:p>
        </p:txBody>
      </p:sp>
    </p:spTree>
    <p:extLst>
      <p:ext uri="{BB962C8B-B14F-4D97-AF65-F5344CB8AC3E}">
        <p14:creationId xmlns:p14="http://schemas.microsoft.com/office/powerpoint/2010/main" val="3666613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5" name="Gruppo 4"/>
          <p:cNvGrpSpPr/>
          <p:nvPr userDrawn="1"/>
        </p:nvGrpSpPr>
        <p:grpSpPr bwMode="hidden">
          <a:xfrm>
            <a:off x="-1" y="0"/>
            <a:ext cx="12192002" cy="6858000"/>
            <a:chOff x="-1" y="0"/>
            <a:chExt cx="12192002" cy="6858000"/>
          </a:xfrm>
        </p:grpSpPr>
        <p:cxnSp>
          <p:nvCxnSpPr>
            <p:cNvPr id="6" name="Connettore diritto 5"/>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diritto 13"/>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Connettore diritto 16"/>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3" name="Gruppo 22"/>
            <p:cNvGrpSpPr/>
            <p:nvPr userDrawn="1"/>
          </p:nvGrpSpPr>
          <p:grpSpPr bwMode="hidden">
            <a:xfrm>
              <a:off x="-1" y="0"/>
              <a:ext cx="12192001" cy="6858000"/>
              <a:chOff x="-1" y="0"/>
              <a:chExt cx="12192001" cy="6858000"/>
            </a:xfrm>
          </p:grpSpPr>
          <p:cxnSp>
            <p:nvCxnSpPr>
              <p:cNvPr id="41" name="Connettore diritto 40"/>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Connettore diritto 41"/>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Connettore diritto 42"/>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Connettore diritto 43"/>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Connettore diritto 44"/>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6" name="Gruppo 45"/>
              <p:cNvGrpSpPr/>
              <p:nvPr/>
            </p:nvGrpSpPr>
            <p:grpSpPr bwMode="hidden">
              <a:xfrm>
                <a:off x="6327885" y="0"/>
                <a:ext cx="5864115" cy="5898673"/>
                <a:chOff x="6327885" y="0"/>
                <a:chExt cx="5864115" cy="5898673"/>
              </a:xfrm>
            </p:grpSpPr>
            <p:cxnSp>
              <p:nvCxnSpPr>
                <p:cNvPr id="52" name="Connettore diritto 51"/>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Connettore diritto 52"/>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Connettore diritto 53"/>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Connettore diritto 54"/>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Connettore diritto 55"/>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47" name="Connettore diritto 46"/>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Connettore diritto 47"/>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Connettore diritto 48"/>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Connettore diritto 49"/>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Connettore diritto 50"/>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4" name="Gruppo 23"/>
            <p:cNvGrpSpPr/>
            <p:nvPr userDrawn="1"/>
          </p:nvGrpSpPr>
          <p:grpSpPr bwMode="hidden">
            <a:xfrm flipH="1">
              <a:off x="0" y="0"/>
              <a:ext cx="12192001" cy="6858000"/>
              <a:chOff x="-1" y="0"/>
              <a:chExt cx="12192001" cy="6858000"/>
            </a:xfrm>
          </p:grpSpPr>
          <p:cxnSp>
            <p:nvCxnSpPr>
              <p:cNvPr id="25" name="Connettore diritto 24"/>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Connettore diritto 25"/>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Connettore diritto 26"/>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Connettore diritto 27"/>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Gruppo 29"/>
              <p:cNvGrpSpPr/>
              <p:nvPr/>
            </p:nvGrpSpPr>
            <p:grpSpPr bwMode="hidden">
              <a:xfrm>
                <a:off x="6327885" y="0"/>
                <a:ext cx="5864115" cy="5898673"/>
                <a:chOff x="6327885" y="0"/>
                <a:chExt cx="5864115" cy="5898673"/>
              </a:xfrm>
            </p:grpSpPr>
            <p:cxnSp>
              <p:nvCxnSpPr>
                <p:cNvPr id="36" name="Connettore diritto 35"/>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Connettore diritto 36"/>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Connettore diritto 38"/>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Connettore diritto 39"/>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1" name="Connettore diritto 30"/>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Connettore diritto 31"/>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Connettore diritto 33"/>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Connettore diritto 34"/>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olo 1"/>
          <p:cNvSpPr>
            <a:spLocks noGrp="1"/>
          </p:cNvSpPr>
          <p:nvPr>
            <p:ph type="ctrTitle"/>
          </p:nvPr>
        </p:nvSpPr>
        <p:spPr>
          <a:xfrm>
            <a:off x="1293845" y="1296063"/>
            <a:ext cx="9604310" cy="3996563"/>
          </a:xfrm>
        </p:spPr>
        <p:txBody>
          <a:bodyPr rtlCol="0" anchor="b">
            <a:normAutofit/>
          </a:bodyPr>
          <a:lstStyle>
            <a:lvl1pPr algn="l">
              <a:lnSpc>
                <a:spcPct val="76000"/>
              </a:lnSpc>
              <a:defRPr sz="8000" cap="none" baseline="0">
                <a:solidFill>
                  <a:schemeClr val="tx1"/>
                </a:solidFill>
              </a:defRPr>
            </a:lvl1pPr>
          </a:lstStyle>
          <a:p>
            <a:pPr rtl="0"/>
            <a:r>
              <a:rPr lang="it-IT"/>
              <a:t>Fare clic per modificare lo stile del titolo</a:t>
            </a:r>
            <a:endParaRPr lang="it-IT" dirty="0"/>
          </a:p>
        </p:txBody>
      </p:sp>
      <p:sp>
        <p:nvSpPr>
          <p:cNvPr id="3" name="Sottotitolo 2"/>
          <p:cNvSpPr>
            <a:spLocks noGrp="1"/>
          </p:cNvSpPr>
          <p:nvPr>
            <p:ph type="subTitle" idx="1"/>
          </p:nvPr>
        </p:nvSpPr>
        <p:spPr>
          <a:xfrm>
            <a:off x="1293845" y="5432564"/>
            <a:ext cx="9604310" cy="457200"/>
          </a:xfrm>
        </p:spPr>
        <p:txBody>
          <a:bodyPr rtlCol="0">
            <a:normAutofit/>
          </a:bodyPr>
          <a:lstStyle>
            <a:lvl1pPr marL="0" indent="0" algn="l">
              <a:spcBef>
                <a:spcPts val="0"/>
              </a:spcBef>
              <a:buNone/>
              <a:defRPr sz="2000" b="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a:t>Fare clic per modificare lo stile del sottotitolo dello schema</a:t>
            </a:r>
            <a:endParaRPr lang="it-IT" dirty="0"/>
          </a:p>
        </p:txBody>
      </p:sp>
      <p:cxnSp>
        <p:nvCxnSpPr>
          <p:cNvPr id="58" name="Connettore diritto 57"/>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testo verticale 2"/>
          <p:cNvSpPr>
            <a:spLocks noGrp="1"/>
          </p:cNvSpPr>
          <p:nvPr>
            <p:ph type="body" orient="vert" idx="1"/>
          </p:nvPr>
        </p:nvSpPr>
        <p:spPr/>
        <p:txBody>
          <a:bodyPr vert="eaVert"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924BEF41-437E-44AD-96F2-AA6321C74C9E}" type="datetime1">
              <a:rPr lang="it-IT" smtClean="0"/>
              <a:pPr/>
              <a:t>02/10/23</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209314" y="489856"/>
            <a:ext cx="1687286" cy="5301343"/>
          </a:xfrm>
        </p:spPr>
        <p:txBody>
          <a:bodyPr vert="eaVert" rtlCol="0"/>
          <a:lstStyle/>
          <a:p>
            <a:pPr rtl="0"/>
            <a:r>
              <a:rPr lang="it-IT"/>
              <a:t>Fare clic per modificare lo stile del titolo</a:t>
            </a:r>
            <a:endParaRPr lang="it-IT" dirty="0"/>
          </a:p>
        </p:txBody>
      </p:sp>
      <p:sp>
        <p:nvSpPr>
          <p:cNvPr id="3" name="Segnaposto testo verticale 2"/>
          <p:cNvSpPr>
            <a:spLocks noGrp="1"/>
          </p:cNvSpPr>
          <p:nvPr>
            <p:ph type="body" orient="vert" idx="1"/>
          </p:nvPr>
        </p:nvSpPr>
        <p:spPr>
          <a:xfrm>
            <a:off x="1295399" y="489856"/>
            <a:ext cx="7587344" cy="5301343"/>
          </a:xfrm>
        </p:spPr>
        <p:txBody>
          <a:bodyPr vert="eaVert"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EF3B66FF-33B7-49ED-8C4C-3A439535B7E7}" type="datetime1">
              <a:rPr lang="it-IT" smtClean="0"/>
              <a:pPr/>
              <a:t>02/10/23</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contenuto 2"/>
          <p:cNvSpPr>
            <a:spLocks noGrp="1"/>
          </p:cNvSpPr>
          <p:nvPr>
            <p:ph idx="1"/>
          </p:nvPr>
        </p:nvSpPr>
        <p:spPr/>
        <p:txBody>
          <a:bodyPr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9F4032A6-EBA4-4103-BD10-79955652D284}" type="datetime1">
              <a:rPr lang="it-IT" smtClean="0"/>
              <a:pPr/>
              <a:t>02/10/23</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gradFill flip="none" rotWithShape="1">
          <a:gsLst>
            <a:gs pos="0">
              <a:schemeClr val="accent1"/>
            </a:gs>
            <a:gs pos="97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 name="Gruppo 6"/>
          <p:cNvGrpSpPr/>
          <p:nvPr userDrawn="1"/>
        </p:nvGrpSpPr>
        <p:grpSpPr bwMode="hidden">
          <a:xfrm>
            <a:off x="-1" y="0"/>
            <a:ext cx="12192002" cy="6858000"/>
            <a:chOff x="-1" y="0"/>
            <a:chExt cx="12192002" cy="6858000"/>
          </a:xfrm>
        </p:grpSpPr>
        <p:cxnSp>
          <p:nvCxnSpPr>
            <p:cNvPr id="8" name="Connettore diritto 7"/>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diritto 13"/>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Connettore diritto 16"/>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4" name="Gruppo 23"/>
            <p:cNvGrpSpPr/>
            <p:nvPr userDrawn="1"/>
          </p:nvGrpSpPr>
          <p:grpSpPr bwMode="hidden">
            <a:xfrm>
              <a:off x="-1" y="0"/>
              <a:ext cx="12192001" cy="6858000"/>
              <a:chOff x="-1" y="0"/>
              <a:chExt cx="12192001" cy="6858000"/>
            </a:xfrm>
          </p:grpSpPr>
          <p:cxnSp>
            <p:nvCxnSpPr>
              <p:cNvPr id="42" name="Connettore diritto 41"/>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Connettore diritto 42"/>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Connettore diritto 43"/>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Connettore diritto 44"/>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Connettore diritto 45"/>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7" name="Gruppo 46"/>
              <p:cNvGrpSpPr/>
              <p:nvPr/>
            </p:nvGrpSpPr>
            <p:grpSpPr bwMode="hidden">
              <a:xfrm>
                <a:off x="6327885" y="0"/>
                <a:ext cx="5864115" cy="5898673"/>
                <a:chOff x="6327885" y="0"/>
                <a:chExt cx="5864115" cy="5898673"/>
              </a:xfrm>
            </p:grpSpPr>
            <p:cxnSp>
              <p:nvCxnSpPr>
                <p:cNvPr id="53" name="Connettore diritto 52"/>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Connettore diritto 53"/>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Connettore diritto 54"/>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Connettore diritto 55"/>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Connettore diritto 56"/>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8" name="Connettore diritto 47"/>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Connettore diritto 48"/>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Connettore diritto 49"/>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Connettore diritto 50"/>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Connettore diritto 51"/>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Gruppo 24"/>
            <p:cNvGrpSpPr/>
            <p:nvPr userDrawn="1"/>
          </p:nvGrpSpPr>
          <p:grpSpPr bwMode="hidden">
            <a:xfrm flipH="1">
              <a:off x="0" y="0"/>
              <a:ext cx="12192001" cy="6858000"/>
              <a:chOff x="-1" y="0"/>
              <a:chExt cx="12192001" cy="6858000"/>
            </a:xfrm>
          </p:grpSpPr>
          <p:cxnSp>
            <p:nvCxnSpPr>
              <p:cNvPr id="26" name="Connettore diritto 2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Connettore diritto 2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Connettore diritto 2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1" name="Gruppo 30"/>
              <p:cNvGrpSpPr/>
              <p:nvPr/>
            </p:nvGrpSpPr>
            <p:grpSpPr bwMode="hidden">
              <a:xfrm>
                <a:off x="6327885" y="0"/>
                <a:ext cx="5864115" cy="5898673"/>
                <a:chOff x="6327885" y="0"/>
                <a:chExt cx="5864115" cy="5898673"/>
              </a:xfrm>
            </p:grpSpPr>
            <p:cxnSp>
              <p:nvCxnSpPr>
                <p:cNvPr id="37" name="Connettore diritto 3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Connettore diritto 3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Connettore diritto 3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Connettore diritto 4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2" name="Connettore diritto 3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Connettore diritto 3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Connettore diritto 3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olo 1"/>
          <p:cNvSpPr>
            <a:spLocks noGrp="1"/>
          </p:cNvSpPr>
          <p:nvPr>
            <p:ph type="title"/>
          </p:nvPr>
        </p:nvSpPr>
        <p:spPr>
          <a:xfrm>
            <a:off x="1295400" y="2541573"/>
            <a:ext cx="9601200" cy="2743200"/>
          </a:xfrm>
        </p:spPr>
        <p:txBody>
          <a:bodyPr rtlCol="0" anchor="b">
            <a:normAutofit/>
          </a:bodyPr>
          <a:lstStyle>
            <a:lvl1pPr>
              <a:lnSpc>
                <a:spcPct val="85000"/>
              </a:lnSpc>
              <a:defRPr sz="6000" cap="none" baseline="0">
                <a:solidFill>
                  <a:schemeClr val="tx1"/>
                </a:solidFill>
              </a:defRPr>
            </a:lvl1pPr>
          </a:lstStyle>
          <a:p>
            <a:pPr rtl="0"/>
            <a:r>
              <a:rPr lang="it-IT"/>
              <a:t>Fare clic per modificare lo stile del titolo</a:t>
            </a:r>
            <a:endParaRPr lang="it-IT" dirty="0"/>
          </a:p>
        </p:txBody>
      </p:sp>
      <p:sp>
        <p:nvSpPr>
          <p:cNvPr id="3" name="Segnaposto testo 2"/>
          <p:cNvSpPr>
            <a:spLocks noGrp="1"/>
          </p:cNvSpPr>
          <p:nvPr>
            <p:ph type="body" idx="1"/>
          </p:nvPr>
        </p:nvSpPr>
        <p:spPr>
          <a:xfrm>
            <a:off x="1295400" y="5431536"/>
            <a:ext cx="9601200" cy="457200"/>
          </a:xfrm>
        </p:spPr>
        <p:txBody>
          <a:bodyPr rtlCol="0">
            <a:normAutofit/>
          </a:bodyPr>
          <a:lstStyle>
            <a:lvl1pPr marL="0" indent="0">
              <a:spcBef>
                <a:spcPts val="0"/>
              </a:spcBef>
              <a:buNone/>
              <a:defRPr sz="2000" b="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it-IT"/>
              <a:t>Fare clic per modificare stili del testo dello schema</a:t>
            </a:r>
          </a:p>
        </p:txBody>
      </p:sp>
      <p:cxnSp>
        <p:nvCxnSpPr>
          <p:cNvPr id="58" name="Connettore diritto 57"/>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778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contenuto 2"/>
          <p:cNvSpPr>
            <a:spLocks noGrp="1"/>
          </p:cNvSpPr>
          <p:nvPr>
            <p:ph sz="half" idx="1"/>
          </p:nvPr>
        </p:nvSpPr>
        <p:spPr>
          <a:xfrm>
            <a:off x="12954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3246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lvl1pPr>
          </a:lstStyle>
          <a:p>
            <a:fld id="{5F12D4B8-69ED-416E-86C5-1F8A8E952773}" type="datetime1">
              <a:rPr lang="it-IT" smtClean="0"/>
              <a:pPr/>
              <a:t>02/10/23</a:t>
            </a:fld>
            <a:endParaRPr lang="it-IT" dirty="0"/>
          </a:p>
        </p:txBody>
      </p:sp>
      <p:sp>
        <p:nvSpPr>
          <p:cNvPr id="7" name="Segnaposto numero diapositiva 6"/>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testo 2"/>
          <p:cNvSpPr>
            <a:spLocks noGrp="1"/>
          </p:cNvSpPr>
          <p:nvPr>
            <p:ph type="body" idx="1"/>
          </p:nvPr>
        </p:nvSpPr>
        <p:spPr>
          <a:xfrm>
            <a:off x="12954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stili del testo dello schema</a:t>
            </a:r>
          </a:p>
        </p:txBody>
      </p:sp>
      <p:sp>
        <p:nvSpPr>
          <p:cNvPr id="4" name="Segnaposto contenuto 3"/>
          <p:cNvSpPr>
            <a:spLocks noGrp="1"/>
          </p:cNvSpPr>
          <p:nvPr>
            <p:ph sz="half" idx="2"/>
          </p:nvPr>
        </p:nvSpPr>
        <p:spPr>
          <a:xfrm>
            <a:off x="12954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3246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stili del testo dello schema</a:t>
            </a:r>
          </a:p>
        </p:txBody>
      </p:sp>
      <p:sp>
        <p:nvSpPr>
          <p:cNvPr id="6" name="Segnaposto contenuto 5"/>
          <p:cNvSpPr>
            <a:spLocks noGrp="1"/>
          </p:cNvSpPr>
          <p:nvPr>
            <p:ph sz="quarter" idx="4"/>
          </p:nvPr>
        </p:nvSpPr>
        <p:spPr>
          <a:xfrm>
            <a:off x="63246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8" name="Segnaposto piè di pagina 7"/>
          <p:cNvSpPr>
            <a:spLocks noGrp="1"/>
          </p:cNvSpPr>
          <p:nvPr>
            <p:ph type="ftr" sz="quarter" idx="11"/>
          </p:nvPr>
        </p:nvSpPr>
        <p:spPr/>
        <p:txBody>
          <a:bodyPr rtlCol="0"/>
          <a:lstStyle/>
          <a:p>
            <a:pPr rtl="0"/>
            <a:r>
              <a:rPr lang="it-IT" dirty="0"/>
              <a:t>Aggiungere un piè di pagina</a:t>
            </a:r>
          </a:p>
        </p:txBody>
      </p:sp>
      <p:sp>
        <p:nvSpPr>
          <p:cNvPr id="7" name="Segnaposto data 6"/>
          <p:cNvSpPr>
            <a:spLocks noGrp="1"/>
          </p:cNvSpPr>
          <p:nvPr>
            <p:ph type="dt" sz="half" idx="10"/>
          </p:nvPr>
        </p:nvSpPr>
        <p:spPr/>
        <p:txBody>
          <a:bodyPr rtlCol="0"/>
          <a:lstStyle>
            <a:lvl1pPr>
              <a:defRPr/>
            </a:lvl1pPr>
          </a:lstStyle>
          <a:p>
            <a:fld id="{1F6F7F1C-7A90-4330-9C10-94F917056A8D}" type="datetime1">
              <a:rPr lang="it-IT" smtClean="0"/>
              <a:pPr/>
              <a:t>02/10/23</a:t>
            </a:fld>
            <a:endParaRPr lang="it-IT" dirty="0"/>
          </a:p>
        </p:txBody>
      </p:sp>
      <p:sp>
        <p:nvSpPr>
          <p:cNvPr id="9" name="Segnaposto numero diapositiva 8"/>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4" name="Segnaposto piè di pagina 3"/>
          <p:cNvSpPr>
            <a:spLocks noGrp="1"/>
          </p:cNvSpPr>
          <p:nvPr>
            <p:ph type="ftr" sz="quarter" idx="11"/>
          </p:nvPr>
        </p:nvSpPr>
        <p:spPr/>
        <p:txBody>
          <a:bodyPr rtlCol="0"/>
          <a:lstStyle/>
          <a:p>
            <a:pPr rtl="0"/>
            <a:r>
              <a:rPr lang="it-IT" dirty="0"/>
              <a:t>Aggiungere un piè di pagina</a:t>
            </a:r>
          </a:p>
        </p:txBody>
      </p:sp>
      <p:sp>
        <p:nvSpPr>
          <p:cNvPr id="3" name="Segnaposto data 2"/>
          <p:cNvSpPr>
            <a:spLocks noGrp="1"/>
          </p:cNvSpPr>
          <p:nvPr>
            <p:ph type="dt" sz="half" idx="10"/>
          </p:nvPr>
        </p:nvSpPr>
        <p:spPr/>
        <p:txBody>
          <a:bodyPr rtlCol="0"/>
          <a:lstStyle>
            <a:lvl1pPr>
              <a:defRPr/>
            </a:lvl1pPr>
          </a:lstStyle>
          <a:p>
            <a:fld id="{366FFFEF-82E3-467B-B2B6-92D86A69C217}" type="datetime1">
              <a:rPr lang="it-IT" smtClean="0"/>
              <a:pPr/>
              <a:t>02/10/23</a:t>
            </a:fld>
            <a:endParaRPr lang="it-IT" dirty="0"/>
          </a:p>
        </p:txBody>
      </p:sp>
      <p:sp>
        <p:nvSpPr>
          <p:cNvPr id="5" name="Segnaposto numero diapositiva 4"/>
          <p:cNvSpPr>
            <a:spLocks noGrp="1"/>
          </p:cNvSpPr>
          <p:nvPr>
            <p:ph type="sldNum" sz="quarter" idx="12"/>
          </p:nvPr>
        </p:nvSpPr>
        <p:spPr/>
        <p:txBody>
          <a:bodyPr rtlCol="0"/>
          <a:lstStyle/>
          <a:p>
            <a:pPr rtl="0"/>
            <a:fld id="{E31375A4-56A4-47D6-9801-1991572033F7}" type="slidenum">
              <a:rPr lang="it-IT" smtClean="0"/>
              <a:t>‹N›</a:t>
            </a:fld>
            <a:endParaRPr lang="it-IT"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grpSp>
        <p:nvGrpSpPr>
          <p:cNvPr id="161" name="Gruppo 160"/>
          <p:cNvGrpSpPr/>
          <p:nvPr userDrawn="1"/>
        </p:nvGrpSpPr>
        <p:grpSpPr bwMode="hidden">
          <a:xfrm>
            <a:off x="-1" y="0"/>
            <a:ext cx="12192002" cy="6858000"/>
            <a:chOff x="-1" y="0"/>
            <a:chExt cx="12192002" cy="6858000"/>
          </a:xfrm>
        </p:grpSpPr>
        <p:cxnSp>
          <p:nvCxnSpPr>
            <p:cNvPr id="162" name="Connettore diritto 161"/>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3" name="Connettore diritto 162"/>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4" name="Connettore diritto 163"/>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5" name="Connettore diritto 164"/>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6" name="Connettore diritto 165"/>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7" name="Connettore diritto 166"/>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8" name="Connettore diritto 167"/>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9" name="Connettore diritto 168"/>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0" name="Connettore diritto 169"/>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1" name="Connettore diritto 170"/>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2" name="Connettore diritto 171"/>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3" name="Connettore diritto 172"/>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4" name="Connettore diritto 173"/>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5" name="Connettore diritto 174"/>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6" name="Connettore diritto 175"/>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7" name="Connettore diritto 176"/>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78" name="Gruppo 177"/>
            <p:cNvGrpSpPr/>
            <p:nvPr userDrawn="1"/>
          </p:nvGrpSpPr>
          <p:grpSpPr bwMode="hidden">
            <a:xfrm>
              <a:off x="-1" y="0"/>
              <a:ext cx="12192001" cy="6858000"/>
              <a:chOff x="-1" y="0"/>
              <a:chExt cx="12192001" cy="6858000"/>
            </a:xfrm>
          </p:grpSpPr>
          <p:cxnSp>
            <p:nvCxnSpPr>
              <p:cNvPr id="196" name="Connettore diritto 195"/>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7" name="Connettore diritto 196"/>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8" name="Connettore diritto 197"/>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9" name="Connettore diritto 198"/>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0" name="Connettore diritto 199"/>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01" name="Gruppo 200"/>
              <p:cNvGrpSpPr/>
              <p:nvPr/>
            </p:nvGrpSpPr>
            <p:grpSpPr bwMode="hidden">
              <a:xfrm>
                <a:off x="6327885" y="0"/>
                <a:ext cx="5864115" cy="5898673"/>
                <a:chOff x="6327885" y="0"/>
                <a:chExt cx="5864115" cy="5898673"/>
              </a:xfrm>
            </p:grpSpPr>
            <p:cxnSp>
              <p:nvCxnSpPr>
                <p:cNvPr id="207" name="Connettore diritto 206"/>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8" name="Connettore diritto 207"/>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9" name="Connettore diritto 208"/>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0" name="Connettore diritto 209"/>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1" name="Connettore diritto 210"/>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Connettore diritto 201"/>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3" name="Connettore diritto 202"/>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4" name="Connettore diritto 203"/>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5" name="Connettore diritto 204"/>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6" name="Connettore diritto 205"/>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179" name="Gruppo 178"/>
            <p:cNvGrpSpPr/>
            <p:nvPr userDrawn="1"/>
          </p:nvGrpSpPr>
          <p:grpSpPr bwMode="hidden">
            <a:xfrm flipH="1">
              <a:off x="0" y="0"/>
              <a:ext cx="12192001" cy="6858000"/>
              <a:chOff x="-1" y="0"/>
              <a:chExt cx="12192001" cy="6858000"/>
            </a:xfrm>
          </p:grpSpPr>
          <p:cxnSp>
            <p:nvCxnSpPr>
              <p:cNvPr id="180" name="Connettore diritto 17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1" name="Connettore diritto 18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2" name="Connettore diritto 18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3" name="Connettore diritto 18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4" name="Connettore diritto 18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85" name="Gruppo 184"/>
              <p:cNvGrpSpPr/>
              <p:nvPr/>
            </p:nvGrpSpPr>
            <p:grpSpPr bwMode="hidden">
              <a:xfrm>
                <a:off x="6327885" y="0"/>
                <a:ext cx="5864115" cy="5898673"/>
                <a:chOff x="6327885" y="0"/>
                <a:chExt cx="5864115" cy="5898673"/>
              </a:xfrm>
            </p:grpSpPr>
            <p:cxnSp>
              <p:nvCxnSpPr>
                <p:cNvPr id="191" name="Connettore diritto 19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2" name="Connettore diritto 19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3" name="Connettore diritto 19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4" name="Connettore diritto 19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5" name="Connettore diritto 19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186" name="Connettore diritto 18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7" name="Connettore diritto 18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8" name="Connettore diritto 18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9" name="Connettore diritto 18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0" name="Connettore diritto 18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
        <p:nvSpPr>
          <p:cNvPr id="213" name="Segnaposto piè di pagina 212"/>
          <p:cNvSpPr>
            <a:spLocks noGrp="1"/>
          </p:cNvSpPr>
          <p:nvPr>
            <p:ph type="ftr" sz="quarter" idx="11"/>
          </p:nvPr>
        </p:nvSpPr>
        <p:spPr/>
        <p:txBody>
          <a:bodyPr rtlCol="0"/>
          <a:lstStyle/>
          <a:p>
            <a:pPr rtl="0"/>
            <a:r>
              <a:rPr lang="it-IT" dirty="0"/>
              <a:t>Aggiungere un piè di pagina</a:t>
            </a:r>
          </a:p>
        </p:txBody>
      </p:sp>
      <p:sp>
        <p:nvSpPr>
          <p:cNvPr id="212" name="Segnaposto data 211"/>
          <p:cNvSpPr>
            <a:spLocks noGrp="1"/>
          </p:cNvSpPr>
          <p:nvPr>
            <p:ph type="dt" sz="half" idx="10"/>
          </p:nvPr>
        </p:nvSpPr>
        <p:spPr/>
        <p:txBody>
          <a:bodyPr rtlCol="0"/>
          <a:lstStyle>
            <a:lvl1pPr>
              <a:defRPr/>
            </a:lvl1pPr>
          </a:lstStyle>
          <a:p>
            <a:fld id="{DFC928A1-9E1E-48FD-AB3C-09DD25247290}" type="datetime1">
              <a:rPr lang="it-IT" smtClean="0"/>
              <a:pPr/>
              <a:t>02/10/23</a:t>
            </a:fld>
            <a:endParaRPr lang="it-IT" dirty="0"/>
          </a:p>
        </p:txBody>
      </p:sp>
      <p:sp>
        <p:nvSpPr>
          <p:cNvPr id="214" name="Segnaposto numero diapositiva 213"/>
          <p:cNvSpPr>
            <a:spLocks noGrp="1"/>
          </p:cNvSpPr>
          <p:nvPr>
            <p:ph type="sldNum" sz="quarter" idx="12"/>
          </p:nvPr>
        </p:nvSpPr>
        <p:spPr/>
        <p:txBody>
          <a:bodyPr rtlCol="0"/>
          <a:lstStyle/>
          <a:p>
            <a:pPr rtl="0"/>
            <a:fld id="{E31375A4-56A4-47D6-9801-1991572033F7}" type="slidenum">
              <a:rPr lang="it-IT" smtClean="0"/>
              <a:pPr/>
              <a:t>‹N›</a:t>
            </a:fld>
            <a:endParaRPr lang="it-IT"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Gruppo 8"/>
          <p:cNvGrpSpPr/>
          <p:nvPr userDrawn="1"/>
        </p:nvGrpSpPr>
        <p:grpSpPr bwMode="hidden">
          <a:xfrm>
            <a:off x="-1" y="0"/>
            <a:ext cx="12192002" cy="6858000"/>
            <a:chOff x="-1" y="0"/>
            <a:chExt cx="12192002" cy="6858000"/>
          </a:xfrm>
        </p:grpSpPr>
        <p:cxnSp>
          <p:nvCxnSpPr>
            <p:cNvPr id="10" name="Connettore diritto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diritto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Connettore diritto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Connettore diritto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Connettore diritto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Gruppo 25"/>
            <p:cNvGrpSpPr/>
            <p:nvPr userDrawn="1"/>
          </p:nvGrpSpPr>
          <p:grpSpPr bwMode="hidden">
            <a:xfrm>
              <a:off x="-1" y="0"/>
              <a:ext cx="12192001" cy="6858000"/>
              <a:chOff x="-1" y="0"/>
              <a:chExt cx="12192001" cy="6858000"/>
            </a:xfrm>
          </p:grpSpPr>
          <p:cxnSp>
            <p:nvCxnSpPr>
              <p:cNvPr id="44" name="Connettore diritto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Connettore diritto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Connettore diritto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Connettore diritto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Connettore diritto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Gruppo 48"/>
              <p:cNvGrpSpPr/>
              <p:nvPr/>
            </p:nvGrpSpPr>
            <p:grpSpPr bwMode="hidden">
              <a:xfrm>
                <a:off x="6327885" y="0"/>
                <a:ext cx="5864115" cy="5898673"/>
                <a:chOff x="6327885" y="0"/>
                <a:chExt cx="5864115" cy="5898673"/>
              </a:xfrm>
            </p:grpSpPr>
            <p:cxnSp>
              <p:nvCxnSpPr>
                <p:cNvPr id="55" name="Connettore diritto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Connettore diritto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Connettore diritto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Connettore diritto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Connettore diritto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Connettore diritto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Connettore diritto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Connettore diritto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Connettore diritto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Connettore diritto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uppo 26"/>
            <p:cNvGrpSpPr/>
            <p:nvPr userDrawn="1"/>
          </p:nvGrpSpPr>
          <p:grpSpPr bwMode="hidden">
            <a:xfrm flipH="1">
              <a:off x="0" y="0"/>
              <a:ext cx="12192001" cy="6858000"/>
              <a:chOff x="-1" y="0"/>
              <a:chExt cx="12192001" cy="6858000"/>
            </a:xfrm>
          </p:grpSpPr>
          <p:cxnSp>
            <p:nvCxnSpPr>
              <p:cNvPr id="28" name="Connettore diritto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Connettore diritto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Connettore diritto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Gruppo 32"/>
              <p:cNvGrpSpPr/>
              <p:nvPr/>
            </p:nvGrpSpPr>
            <p:grpSpPr bwMode="hidden">
              <a:xfrm>
                <a:off x="6327885" y="0"/>
                <a:ext cx="5864115" cy="5898673"/>
                <a:chOff x="6327885" y="0"/>
                <a:chExt cx="5864115" cy="5898673"/>
              </a:xfrm>
            </p:grpSpPr>
            <p:cxnSp>
              <p:nvCxnSpPr>
                <p:cNvPr id="39" name="Connettore diritto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Connettore diritto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Connettore diritto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Connettore diritto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Connettore diritto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Connettore diritto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Connettore diritto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Connettore diritto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Rettangolo 6"/>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2" name="Titolo 1"/>
          <p:cNvSpPr>
            <a:spLocks noGrp="1"/>
          </p:cNvSpPr>
          <p:nvPr>
            <p:ph type="title"/>
          </p:nvPr>
        </p:nvSpPr>
        <p:spPr>
          <a:xfrm>
            <a:off x="7913152" y="571500"/>
            <a:ext cx="3657600" cy="2197100"/>
          </a:xfrm>
        </p:spPr>
        <p:txBody>
          <a:bodyPr rtlCol="0" anchor="b">
            <a:normAutofit/>
          </a:bodyPr>
          <a:lstStyle>
            <a:lvl1pPr>
              <a:defRPr sz="2600">
                <a:solidFill>
                  <a:schemeClr val="bg1"/>
                </a:solidFill>
              </a:defRPr>
            </a:lvl1pPr>
          </a:lstStyle>
          <a:p>
            <a:pPr rtl="0"/>
            <a:r>
              <a:rPr lang="it-IT"/>
              <a:t>Fare clic per modificare lo stile del titolo</a:t>
            </a:r>
            <a:endParaRPr lang="it-IT" dirty="0"/>
          </a:p>
        </p:txBody>
      </p:sp>
      <p:sp>
        <p:nvSpPr>
          <p:cNvPr id="3" name="Segnaposto contenuto 2"/>
          <p:cNvSpPr>
            <a:spLocks noGrp="1"/>
          </p:cNvSpPr>
          <p:nvPr>
            <p:ph idx="1"/>
          </p:nvPr>
        </p:nvSpPr>
        <p:spPr>
          <a:xfrm>
            <a:off x="543197" y="571500"/>
            <a:ext cx="6217920" cy="571500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testo 3"/>
          <p:cNvSpPr>
            <a:spLocks noGrp="1"/>
          </p:cNvSpPr>
          <p:nvPr>
            <p:ph type="body" sz="half" idx="2"/>
          </p:nvPr>
        </p:nvSpPr>
        <p:spPr>
          <a:xfrm>
            <a:off x="7913152" y="2995012"/>
            <a:ext cx="3657600" cy="2285950"/>
          </a:xfrm>
        </p:spPr>
        <p:txBody>
          <a:bodyPr rtlCol="0">
            <a:normAutofit/>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stili del testo dello schema</a:t>
            </a:r>
          </a:p>
        </p:txBody>
      </p:sp>
      <p:cxnSp>
        <p:nvCxnSpPr>
          <p:cNvPr id="60" name="Connettore diritto 59"/>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solidFill>
                  <a:schemeClr val="bg1"/>
                </a:solidFill>
              </a:defRPr>
            </a:lvl1pPr>
          </a:lstStyle>
          <a:p>
            <a:fld id="{9F1644F3-824F-48A5-8157-2BE66488F879}" type="datetime1">
              <a:rPr lang="it-IT" smtClean="0"/>
              <a:pPr/>
              <a:t>02/10/23</a:t>
            </a:fld>
            <a:endParaRPr lang="it-IT" dirty="0"/>
          </a:p>
        </p:txBody>
      </p:sp>
      <p:sp>
        <p:nvSpPr>
          <p:cNvPr id="8" name="Segnaposto numero diapositiva 7"/>
          <p:cNvSpPr>
            <a:spLocks noGrp="1"/>
          </p:cNvSpPr>
          <p:nvPr>
            <p:ph type="sldNum" sz="quarter" idx="12"/>
          </p:nvPr>
        </p:nvSpPr>
        <p:spPr/>
        <p:txBody>
          <a:bodyPr rtlCol="0"/>
          <a:lstStyle>
            <a:lvl1pPr>
              <a:defRPr>
                <a:solidFill>
                  <a:schemeClr val="bg1"/>
                </a:solidFill>
              </a:defRPr>
            </a:lvl1pPr>
          </a:lstStyle>
          <a:p>
            <a:pPr rtl="0"/>
            <a:fld id="{E31375A4-56A4-47D6-9801-1991572033F7}" type="slidenum">
              <a:rPr lang="it-IT" smtClean="0"/>
              <a:pPr/>
              <a:t>‹N›</a:t>
            </a:fld>
            <a:endParaRPr lang="it-IT"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8" name="Gruppo 7"/>
          <p:cNvGrpSpPr/>
          <p:nvPr/>
        </p:nvGrpSpPr>
        <p:grpSpPr bwMode="hidden">
          <a:xfrm>
            <a:off x="-1" y="0"/>
            <a:ext cx="12192002" cy="6858000"/>
            <a:chOff x="-1" y="0"/>
            <a:chExt cx="12192002" cy="6858000"/>
          </a:xfrm>
        </p:grpSpPr>
        <p:cxnSp>
          <p:nvCxnSpPr>
            <p:cNvPr id="9" name="Connettore diritto 8"/>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diritto 13"/>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Connettore diritto 14"/>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Connettore diritto 16"/>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Connettore diritto 23"/>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uppo 24"/>
            <p:cNvGrpSpPr/>
            <p:nvPr/>
          </p:nvGrpSpPr>
          <p:grpSpPr bwMode="hidden">
            <a:xfrm>
              <a:off x="-1" y="0"/>
              <a:ext cx="12192001" cy="6858000"/>
              <a:chOff x="-1" y="0"/>
              <a:chExt cx="12192001" cy="6858000"/>
            </a:xfrm>
          </p:grpSpPr>
          <p:cxnSp>
            <p:nvCxnSpPr>
              <p:cNvPr id="43" name="Connettore diritto 42"/>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Connettore diritto 43"/>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Connettore diritto 44"/>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Connettore diritto 45"/>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Connettore diritto 46"/>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uppo 47"/>
              <p:cNvGrpSpPr/>
              <p:nvPr/>
            </p:nvGrpSpPr>
            <p:grpSpPr bwMode="hidden">
              <a:xfrm>
                <a:off x="6327885" y="0"/>
                <a:ext cx="5864115" cy="5898673"/>
                <a:chOff x="6327885" y="0"/>
                <a:chExt cx="5864115" cy="5898673"/>
              </a:xfrm>
            </p:grpSpPr>
            <p:cxnSp>
              <p:nvCxnSpPr>
                <p:cNvPr id="54" name="Connettore diritto 53"/>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Connettore diritto 54"/>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Connettore diritto 55"/>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Connettore diritto 56"/>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Connettore diritto 57"/>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Connettore diritto 48"/>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Connettore diritto 49"/>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Connettore diritto 50"/>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Connettore diritto 51"/>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Connettore diritto 52"/>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uppo 25"/>
            <p:cNvGrpSpPr/>
            <p:nvPr/>
          </p:nvGrpSpPr>
          <p:grpSpPr bwMode="hidden">
            <a:xfrm flipH="1">
              <a:off x="0" y="0"/>
              <a:ext cx="12192001" cy="6858000"/>
              <a:chOff x="-1" y="0"/>
              <a:chExt cx="12192001" cy="6858000"/>
            </a:xfrm>
          </p:grpSpPr>
          <p:cxnSp>
            <p:nvCxnSpPr>
              <p:cNvPr id="27" name="Connettore diritto 2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Connettore diritto 2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Connettore diritto 30"/>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uppo 31"/>
              <p:cNvGrpSpPr/>
              <p:nvPr/>
            </p:nvGrpSpPr>
            <p:grpSpPr bwMode="hidden">
              <a:xfrm>
                <a:off x="6327885" y="0"/>
                <a:ext cx="5864115" cy="5898673"/>
                <a:chOff x="6327885" y="0"/>
                <a:chExt cx="5864115" cy="5898673"/>
              </a:xfrm>
            </p:grpSpPr>
            <p:cxnSp>
              <p:nvCxnSpPr>
                <p:cNvPr id="38" name="Connettore diritto 3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Connettore diritto 3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Connettore diritto 3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Connettore diritto 4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Connettore diritto 4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Connettore diritto 3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Connettore diritto 3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Connettore diritto 3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Connettore diritto 3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0" name="Rettangolo 59"/>
          <p:cNvSpPr/>
          <p:nvPr/>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cxnSp>
        <p:nvCxnSpPr>
          <p:cNvPr id="59" name="Connettore diritto 58"/>
          <p:cNvCxnSpPr/>
          <p:nvPr/>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7909560" y="576072"/>
            <a:ext cx="3657600" cy="2194560"/>
          </a:xfrm>
        </p:spPr>
        <p:txBody>
          <a:bodyPr rtlCol="0" anchor="b">
            <a:normAutofit/>
          </a:bodyPr>
          <a:lstStyle>
            <a:lvl1pPr>
              <a:defRPr sz="2600">
                <a:solidFill>
                  <a:schemeClr val="bg1"/>
                </a:solidFill>
              </a:defRPr>
            </a:lvl1pPr>
          </a:lstStyle>
          <a:p>
            <a:pPr rtl="0"/>
            <a:r>
              <a:rPr lang="it-IT"/>
              <a:t>Fare clic per modificare lo stile del titolo</a:t>
            </a:r>
            <a:endParaRPr lang="it-IT"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4412" y="-159"/>
            <a:ext cx="7315200" cy="6858000"/>
          </a:xfrm>
        </p:spPr>
        <p:txBody>
          <a:bodyPr tIns="4572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it-IT" dirty="0"/>
          </a:p>
        </p:txBody>
      </p:sp>
      <p:sp>
        <p:nvSpPr>
          <p:cNvPr id="4" name="Segnaposto testo 3"/>
          <p:cNvSpPr>
            <a:spLocks noGrp="1"/>
          </p:cNvSpPr>
          <p:nvPr>
            <p:ph type="body" sz="half" idx="2"/>
          </p:nvPr>
        </p:nvSpPr>
        <p:spPr>
          <a:xfrm>
            <a:off x="7909560" y="2999232"/>
            <a:ext cx="3657600" cy="2286000"/>
          </a:xfrm>
        </p:spPr>
        <p:txBody>
          <a:bodyPr rtlCol="0"/>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stili del testo dello schema</a:t>
            </a:r>
          </a:p>
        </p:txBody>
      </p:sp>
    </p:spTree>
    <p:extLst>
      <p:ext uri="{BB962C8B-B14F-4D97-AF65-F5344CB8AC3E}">
        <p14:creationId xmlns:p14="http://schemas.microsoft.com/office/powerpoint/2010/main" val="62031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bg1"/>
            </a:gs>
            <a:gs pos="0">
              <a:schemeClr val="bg1">
                <a:lumMod val="100000"/>
              </a:schemeClr>
            </a:gs>
            <a:gs pos="100000">
              <a:schemeClr val="bg1">
                <a:lumMod val="95000"/>
                <a:alpha val="65000"/>
              </a:schemeClr>
            </a:gs>
          </a:gsLst>
          <a:lin ang="5400000" scaled="1"/>
          <a:tileRect/>
        </a:gradFill>
        <a:effectLst/>
      </p:bgPr>
    </p:bg>
    <p:spTree>
      <p:nvGrpSpPr>
        <p:cNvPr id="1" name=""/>
        <p:cNvGrpSpPr/>
        <p:nvPr/>
      </p:nvGrpSpPr>
      <p:grpSpPr>
        <a:xfrm>
          <a:off x="0" y="0"/>
          <a:ext cx="0" cy="0"/>
          <a:chOff x="0" y="0"/>
          <a:chExt cx="0" cy="0"/>
        </a:xfrm>
      </p:grpSpPr>
      <p:grpSp>
        <p:nvGrpSpPr>
          <p:cNvPr id="96" name="Gruppo 95"/>
          <p:cNvGrpSpPr/>
          <p:nvPr userDrawn="1"/>
        </p:nvGrpSpPr>
        <p:grpSpPr bwMode="hidden">
          <a:xfrm>
            <a:off x="-1" y="-195943"/>
            <a:ext cx="12192002" cy="6858000"/>
            <a:chOff x="-1" y="0"/>
            <a:chExt cx="12192002" cy="6858000"/>
          </a:xfrm>
        </p:grpSpPr>
        <p:cxnSp>
          <p:nvCxnSpPr>
            <p:cNvPr id="97" name="Connettore diritto 96"/>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8" name="Connettore diritto 97"/>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9" name="Connettore diritto 98"/>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0" name="Connettore diritto 99"/>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1" name="Connettore diritto 100"/>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2" name="Connettore diritto 101"/>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3" name="Connettore diritto 102"/>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4" name="Connettore diritto 103"/>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5" name="Connettore diritto 104"/>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6" name="Connettore diritto 105"/>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7" name="Connettore diritto 106"/>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8" name="Connettore diritto 107"/>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9" name="Connettore diritto 108"/>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0" name="Connettore diritto 109"/>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1" name="Connettore diritto 110"/>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2" name="Connettore diritto 111"/>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13" name="Gruppo 112"/>
            <p:cNvGrpSpPr/>
            <p:nvPr userDrawn="1"/>
          </p:nvGrpSpPr>
          <p:grpSpPr bwMode="hidden">
            <a:xfrm>
              <a:off x="-1" y="0"/>
              <a:ext cx="12192001" cy="6858000"/>
              <a:chOff x="-1" y="0"/>
              <a:chExt cx="12192001" cy="6858000"/>
            </a:xfrm>
          </p:grpSpPr>
          <p:cxnSp>
            <p:nvCxnSpPr>
              <p:cNvPr id="131" name="Connettore diritto 130"/>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2" name="Connettore diritto 131"/>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3" name="Connettore diritto 132"/>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4" name="Connettore diritto 133"/>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5" name="Connettore diritto 134"/>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36" name="Gruppo 135"/>
              <p:cNvGrpSpPr/>
              <p:nvPr/>
            </p:nvGrpSpPr>
            <p:grpSpPr bwMode="hidden">
              <a:xfrm>
                <a:off x="6327885" y="0"/>
                <a:ext cx="5864115" cy="5898673"/>
                <a:chOff x="6327885" y="0"/>
                <a:chExt cx="5864115" cy="5898673"/>
              </a:xfrm>
            </p:grpSpPr>
            <p:cxnSp>
              <p:nvCxnSpPr>
                <p:cNvPr id="142" name="Connettore diritto 141"/>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3" name="Connettore diritto 142"/>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4" name="Connettore diritto 143"/>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5" name="Connettore diritto 144"/>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6" name="Connettore diritto 145"/>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37" name="Connettore diritto 136"/>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8" name="Connettore diritto 137"/>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9" name="Connettore diritto 138"/>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0" name="Connettore diritto 139"/>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1" name="Connettore diritto 140"/>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114" name="Gruppo 113"/>
            <p:cNvGrpSpPr/>
            <p:nvPr userDrawn="1"/>
          </p:nvGrpSpPr>
          <p:grpSpPr bwMode="hidden">
            <a:xfrm flipH="1">
              <a:off x="0" y="0"/>
              <a:ext cx="12192001" cy="6858000"/>
              <a:chOff x="-1" y="0"/>
              <a:chExt cx="12192001" cy="6858000"/>
            </a:xfrm>
          </p:grpSpPr>
          <p:cxnSp>
            <p:nvCxnSpPr>
              <p:cNvPr id="115" name="Connettore diritto 11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6" name="Connettore diritto 11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7" name="Connettore diritto 11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8" name="Connettore diritto 11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9" name="Connettore diritto 11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20" name="Gruppo 119"/>
              <p:cNvGrpSpPr/>
              <p:nvPr/>
            </p:nvGrpSpPr>
            <p:grpSpPr bwMode="hidden">
              <a:xfrm>
                <a:off x="6327885" y="0"/>
                <a:ext cx="5864115" cy="5898673"/>
                <a:chOff x="6327885" y="0"/>
                <a:chExt cx="5864115" cy="5898673"/>
              </a:xfrm>
            </p:grpSpPr>
            <p:cxnSp>
              <p:nvCxnSpPr>
                <p:cNvPr id="126" name="Connettore diritto 12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7" name="Connettore diritto 12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8" name="Connettore diritto 12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9" name="Connettore diritto 12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0" name="Connettore diritto 12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21" name="Connettore diritto 12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2" name="Connettore diritto 12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3" name="Connettore diritto 12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4" name="Connettore diritto 12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5" name="Connettore diritto 12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Segnaposto titolo 1"/>
          <p:cNvSpPr>
            <a:spLocks noGrp="1"/>
          </p:cNvSpPr>
          <p:nvPr>
            <p:ph type="title"/>
          </p:nvPr>
        </p:nvSpPr>
        <p:spPr>
          <a:xfrm>
            <a:off x="1295400" y="503853"/>
            <a:ext cx="9601200" cy="1142385"/>
          </a:xfrm>
          <a:prstGeom prst="rect">
            <a:avLst/>
          </a:prstGeom>
        </p:spPr>
        <p:txBody>
          <a:bodyPr vert="horz" lIns="91440" tIns="45720" rIns="91440" bIns="45720" rtlCol="0" anchor="b">
            <a:normAutofit/>
          </a:bodyPr>
          <a:lstStyle/>
          <a:p>
            <a:pPr rtl="0"/>
            <a:r>
              <a:rPr lang="it-IT" dirty="0"/>
              <a:t>Fare clic per modificare lo stile del titolo dello schema</a:t>
            </a:r>
          </a:p>
        </p:txBody>
      </p:sp>
      <p:sp>
        <p:nvSpPr>
          <p:cNvPr id="3" name="Segnaposto testo 2"/>
          <p:cNvSpPr>
            <a:spLocks noGrp="1"/>
          </p:cNvSpPr>
          <p:nvPr>
            <p:ph type="body" idx="1"/>
          </p:nvPr>
        </p:nvSpPr>
        <p:spPr>
          <a:xfrm>
            <a:off x="1295400" y="1981201"/>
            <a:ext cx="9601200" cy="3809999"/>
          </a:xfrm>
          <a:prstGeom prst="rect">
            <a:avLst/>
          </a:prstGeom>
        </p:spPr>
        <p:txBody>
          <a:bodyPr vert="horz" lIns="91440" tIns="45720" rIns="91440" bIns="45720" rtlCol="0">
            <a:normAutofit/>
          </a:bodyPr>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cxnSp>
        <p:nvCxnSpPr>
          <p:cNvPr id="148" name="Connettore diritto 147"/>
          <p:cNvCxnSpPr/>
          <p:nvPr userDrawn="1"/>
        </p:nvCxnSpPr>
        <p:spPr>
          <a:xfrm>
            <a:off x="609600" y="6172200"/>
            <a:ext cx="109728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egnaposto piè di pagina 4"/>
          <p:cNvSpPr>
            <a:spLocks noGrp="1"/>
          </p:cNvSpPr>
          <p:nvPr>
            <p:ph type="ftr" sz="quarter" idx="3"/>
          </p:nvPr>
        </p:nvSpPr>
        <p:spPr>
          <a:xfrm>
            <a:off x="609601" y="6289679"/>
            <a:ext cx="6128030" cy="222436"/>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pPr rtl="0"/>
            <a:r>
              <a:rPr lang="it-IT" dirty="0"/>
              <a:t>Aggiungere un piè di pagina</a:t>
            </a:r>
          </a:p>
        </p:txBody>
      </p:sp>
      <p:sp>
        <p:nvSpPr>
          <p:cNvPr id="4" name="Segnaposto data 3"/>
          <p:cNvSpPr>
            <a:spLocks noGrp="1"/>
          </p:cNvSpPr>
          <p:nvPr>
            <p:ph type="dt" sz="half" idx="2"/>
          </p:nvPr>
        </p:nvSpPr>
        <p:spPr>
          <a:xfrm>
            <a:off x="9294042" y="6289679"/>
            <a:ext cx="965946"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0EC1DB59-15F9-41A6-B135-7FC3368466C4}" type="datetime1">
              <a:rPr lang="it-IT" smtClean="0"/>
              <a:pPr/>
              <a:t>02/10/23</a:t>
            </a:fld>
            <a:endParaRPr lang="it-IT" dirty="0"/>
          </a:p>
        </p:txBody>
      </p:sp>
      <p:sp>
        <p:nvSpPr>
          <p:cNvPr id="6" name="Segnaposto numero diapositiva 5"/>
          <p:cNvSpPr>
            <a:spLocks noGrp="1"/>
          </p:cNvSpPr>
          <p:nvPr>
            <p:ph type="sldNum" sz="quarter" idx="4"/>
          </p:nvPr>
        </p:nvSpPr>
        <p:spPr>
          <a:xfrm>
            <a:off x="10665311" y="6289679"/>
            <a:ext cx="918882"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pPr rtl="0"/>
            <a:fld id="{E31375A4-56A4-47D6-9801-1991572033F7}" type="slidenum">
              <a:rPr lang="it-IT" smtClean="0"/>
              <a:pPr/>
              <a:t>‹N›</a:t>
            </a:fld>
            <a:endParaRPr lang="it-IT"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lumMod val="75000"/>
          </a:schemeClr>
        </a:buClr>
        <a:buSzPct val="100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Clr>
          <a:schemeClr val="accent1">
            <a:lumMod val="75000"/>
          </a:schemeClr>
        </a:buClr>
        <a:buSzPct val="100000"/>
        <a:buFont typeface="Arial" pitchFamily="34" charset="0"/>
        <a:buChar char="▪"/>
        <a:defRPr sz="1800" kern="1200">
          <a:solidFill>
            <a:schemeClr val="tx1"/>
          </a:solidFill>
          <a:latin typeface="+mn-lt"/>
          <a:ea typeface="+mn-ea"/>
          <a:cs typeface="+mn-cs"/>
        </a:defRPr>
      </a:lvl2pPr>
      <a:lvl3pPr marL="685800" indent="-179388" algn="l" defTabSz="914400" rtl="0" eaLnBrk="1" latinLnBrk="0" hangingPunct="1">
        <a:lnSpc>
          <a:spcPct val="90000"/>
        </a:lnSpc>
        <a:spcBef>
          <a:spcPts val="800"/>
        </a:spcBef>
        <a:buClr>
          <a:schemeClr val="accent1">
            <a:lumMod val="75000"/>
          </a:schemeClr>
        </a:buClr>
        <a:buSzPct val="100000"/>
        <a:buFont typeface="Arial"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4pPr>
      <a:lvl5pPr marL="11430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8pPr>
      <a:lvl9pPr marL="1878012" indent="0" algn="l" defTabSz="914400" rtl="0" eaLnBrk="1" latinLnBrk="0" hangingPunct="1">
        <a:lnSpc>
          <a:spcPct val="90000"/>
        </a:lnSpc>
        <a:spcBef>
          <a:spcPts val="600"/>
        </a:spcBef>
        <a:buClr>
          <a:schemeClr val="accent1">
            <a:lumMod val="75000"/>
          </a:schemeClr>
        </a:buClr>
        <a:buSzPct val="100000"/>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rtlCol="0"/>
          <a:lstStyle/>
          <a:p>
            <a:pPr rtl="0"/>
            <a:r>
              <a:rPr lang="it-IT" dirty="0"/>
              <a:t>Il processo di reclutamento</a:t>
            </a:r>
          </a:p>
        </p:txBody>
      </p:sp>
      <p:sp>
        <p:nvSpPr>
          <p:cNvPr id="3" name="Sottotitolo 2"/>
          <p:cNvSpPr>
            <a:spLocks noGrp="1"/>
          </p:cNvSpPr>
          <p:nvPr>
            <p:ph type="subTitle" idx="1"/>
          </p:nvPr>
        </p:nvSpPr>
        <p:spPr/>
        <p:txBody>
          <a:bodyPr rtlCol="0"/>
          <a:lstStyle/>
          <a:p>
            <a:pPr rtl="0"/>
            <a:r>
              <a:rPr lang="it-IT" dirty="0"/>
              <a:t>Prof.ssa Rossella </a:t>
            </a:r>
            <a:r>
              <a:rPr lang="it-IT"/>
              <a:t>Di Federico</a:t>
            </a:r>
            <a:endParaRPr lang="it-IT" dirty="0"/>
          </a:p>
        </p:txBody>
      </p:sp>
      <p:pic>
        <p:nvPicPr>
          <p:cNvPr id="6" name="Immagine 5">
            <a:extLst>
              <a:ext uri="{FF2B5EF4-FFF2-40B4-BE49-F238E27FC236}">
                <a16:creationId xmlns:a16="http://schemas.microsoft.com/office/drawing/2014/main" id="{200071B9-B358-CEC0-1C99-2B7C2E749F38}"/>
              </a:ext>
            </a:extLst>
          </p:cNvPr>
          <p:cNvPicPr>
            <a:picLocks noChangeAspect="1"/>
          </p:cNvPicPr>
          <p:nvPr/>
        </p:nvPicPr>
        <p:blipFill>
          <a:blip r:embed="rId3"/>
          <a:stretch>
            <a:fillRect/>
          </a:stretch>
        </p:blipFill>
        <p:spPr>
          <a:xfrm>
            <a:off x="1511300" y="819694"/>
            <a:ext cx="2463800" cy="812800"/>
          </a:xfrm>
          <a:prstGeom prst="rect">
            <a:avLst/>
          </a:prstGeom>
        </p:spPr>
      </p:pic>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IL PROCESSO DI FORMAZIONE DEI DIPENDENTI</a:t>
            </a:r>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4254144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 COSA SERVE LA FORMAZIONE NELLE PICCOLE IMPRESE?</a:t>
            </a:r>
          </a:p>
        </p:txBody>
      </p:sp>
      <p:sp>
        <p:nvSpPr>
          <p:cNvPr id="3" name="Rettangolo 2"/>
          <p:cNvSpPr/>
          <p:nvPr/>
        </p:nvSpPr>
        <p:spPr>
          <a:xfrm>
            <a:off x="1454727" y="1834539"/>
            <a:ext cx="7581208" cy="3785652"/>
          </a:xfrm>
          <a:prstGeom prst="rect">
            <a:avLst/>
          </a:prstGeom>
        </p:spPr>
        <p:txBody>
          <a:bodyPr wrap="square">
            <a:spAutoFit/>
          </a:bodyPr>
          <a:lstStyle/>
          <a:p>
            <a:pPr algn="just">
              <a:spcAft>
                <a:spcPts val="0"/>
              </a:spcAft>
            </a:pPr>
            <a:r>
              <a:rPr lang="it-IT" sz="20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it-IT"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Favorisce la socializzazione tra i lavoratori, </a:t>
            </a:r>
          </a:p>
          <a:p>
            <a:pPr algn="just">
              <a:spcAft>
                <a:spcPts val="0"/>
              </a:spcAft>
            </a:pPr>
            <a:r>
              <a:rPr lang="it-IT"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Aumentare la loro motivazione e produttività, </a:t>
            </a:r>
          </a:p>
          <a:p>
            <a:pPr algn="just">
              <a:spcAft>
                <a:spcPts val="0"/>
              </a:spcAft>
            </a:pPr>
            <a:r>
              <a:rPr lang="it-IT" sz="24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Scoraggia i licenziamenti volontari </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r>
              <a:rPr lang="it-IT" sz="2400" dirty="0" err="1">
                <a:latin typeface="Times New Roman" panose="02020603050405020304" pitchFamily="18" charset="0"/>
                <a:ea typeface="Calibri" panose="020F0502020204030204" pitchFamily="34" charset="0"/>
                <a:cs typeface="Times New Roman" panose="02020603050405020304" pitchFamily="18" charset="0"/>
              </a:rPr>
              <a:t>Sabel</a:t>
            </a:r>
            <a:r>
              <a:rPr lang="it-IT" sz="2400" dirty="0">
                <a:latin typeface="Times New Roman" panose="02020603050405020304" pitchFamily="18" charset="0"/>
                <a:ea typeface="Calibri" panose="020F0502020204030204" pitchFamily="34" charset="0"/>
                <a:cs typeface="Times New Roman" panose="02020603050405020304" pitchFamily="18" charset="0"/>
              </a:rPr>
              <a:t>, 2005)</a:t>
            </a:r>
          </a:p>
          <a:p>
            <a:pPr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b="1" dirty="0">
                <a:latin typeface="Times New Roman" panose="02020603050405020304" pitchFamily="18" charset="0"/>
                <a:ea typeface="Calibri" panose="020F0502020204030204" pitchFamily="34" charset="0"/>
                <a:cs typeface="Times New Roman" panose="02020603050405020304" pitchFamily="18" charset="0"/>
              </a:rPr>
              <a:t>Favorisce il processo di creazione della conoscenza</a:t>
            </a:r>
            <a:r>
              <a:rPr lang="it-IT" sz="2400" dirty="0">
                <a:latin typeface="Times New Roman" panose="02020603050405020304" pitchFamily="18" charset="0"/>
                <a:ea typeface="Calibri" panose="020F0502020204030204" pitchFamily="34" charset="0"/>
                <a:cs typeface="Times New Roman" panose="02020603050405020304" pitchFamily="18" charset="0"/>
              </a:rPr>
              <a:t>: la formazione esterna contribuisce principalmente ad interiorizzare la conoscenza esplicita (fase di internalizzazione); la formazione interna è più focalizzata sulla socializzazione della conoscenza tacita o implicita (fase di esternalizzazione)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Polanyi</a:t>
            </a:r>
            <a:r>
              <a:rPr lang="it-IT" sz="2400" dirty="0">
                <a:latin typeface="Times New Roman" panose="02020603050405020304" pitchFamily="18" charset="0"/>
                <a:ea typeface="Calibri" panose="020F0502020204030204" pitchFamily="34" charset="0"/>
                <a:cs typeface="Times New Roman" panose="02020603050405020304" pitchFamily="18" charset="0"/>
              </a:rPr>
              <a:t>, 1967; </a:t>
            </a:r>
            <a:r>
              <a:rPr lang="it-IT" sz="2400" dirty="0" err="1">
                <a:latin typeface="Times New Roman" panose="02020603050405020304" pitchFamily="18" charset="0"/>
                <a:ea typeface="Calibri" panose="020F0502020204030204" pitchFamily="34" charset="0"/>
                <a:cs typeface="Times New Roman" panose="02020603050405020304" pitchFamily="18" charset="0"/>
              </a:rPr>
              <a:t>Nonaka</a:t>
            </a:r>
            <a:r>
              <a:rPr lang="it-IT" sz="2400" dirty="0">
                <a:latin typeface="Times New Roman" panose="02020603050405020304" pitchFamily="18" charset="0"/>
                <a:ea typeface="Calibri" panose="020F0502020204030204" pitchFamily="34" charset="0"/>
                <a:cs typeface="Times New Roman" panose="02020603050405020304" pitchFamily="18" charset="0"/>
              </a:rPr>
              <a:t> 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Takeuci</a:t>
            </a:r>
            <a:r>
              <a:rPr lang="it-IT" sz="2400" dirty="0">
                <a:latin typeface="Times New Roman" panose="02020603050405020304" pitchFamily="18" charset="0"/>
                <a:ea typeface="Calibri" panose="020F0502020204030204" pitchFamily="34" charset="0"/>
                <a:cs typeface="Times New Roman" panose="02020603050405020304" pitchFamily="18" charset="0"/>
              </a:rPr>
              <a:t>, 1995; Laursen 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Mahnke</a:t>
            </a:r>
            <a:r>
              <a:rPr lang="it-IT" sz="2400" dirty="0">
                <a:latin typeface="Times New Roman" panose="02020603050405020304" pitchFamily="18" charset="0"/>
                <a:ea typeface="Calibri" panose="020F0502020204030204" pitchFamily="34" charset="0"/>
                <a:cs typeface="Times New Roman" panose="02020603050405020304" pitchFamily="18" charset="0"/>
              </a:rPr>
              <a:t>, 2001).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898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Formazione sia interna (on-the-job) </a:t>
            </a:r>
            <a:br>
              <a:rPr lang="it-IT" dirty="0"/>
            </a:br>
            <a:r>
              <a:rPr lang="it-IT" dirty="0"/>
              <a:t>che esterna (off-the-job) in ITALIA</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741414592"/>
              </p:ext>
            </p:extLst>
          </p:nvPr>
        </p:nvGraphicFramePr>
        <p:xfrm>
          <a:off x="1413165" y="2385753"/>
          <a:ext cx="8848796" cy="2552007"/>
        </p:xfrm>
        <a:graphic>
          <a:graphicData uri="http://schemas.openxmlformats.org/drawingml/2006/table">
            <a:tbl>
              <a:tblPr firstRow="1" firstCol="1" bandRow="1">
                <a:tableStyleId>{BC89EF96-8CEA-46FF-86C4-4CE0E7609802}</a:tableStyleId>
              </a:tblPr>
              <a:tblGrid>
                <a:gridCol w="2568631">
                  <a:extLst>
                    <a:ext uri="{9D8B030D-6E8A-4147-A177-3AD203B41FA5}">
                      <a16:colId xmlns:a16="http://schemas.microsoft.com/office/drawing/2014/main" val="20000"/>
                    </a:ext>
                  </a:extLst>
                </a:gridCol>
                <a:gridCol w="1802675">
                  <a:extLst>
                    <a:ext uri="{9D8B030D-6E8A-4147-A177-3AD203B41FA5}">
                      <a16:colId xmlns:a16="http://schemas.microsoft.com/office/drawing/2014/main" val="20001"/>
                    </a:ext>
                  </a:extLst>
                </a:gridCol>
                <a:gridCol w="1491907">
                  <a:extLst>
                    <a:ext uri="{9D8B030D-6E8A-4147-A177-3AD203B41FA5}">
                      <a16:colId xmlns:a16="http://schemas.microsoft.com/office/drawing/2014/main" val="20002"/>
                    </a:ext>
                  </a:extLst>
                </a:gridCol>
                <a:gridCol w="1493676">
                  <a:extLst>
                    <a:ext uri="{9D8B030D-6E8A-4147-A177-3AD203B41FA5}">
                      <a16:colId xmlns:a16="http://schemas.microsoft.com/office/drawing/2014/main" val="20003"/>
                    </a:ext>
                  </a:extLst>
                </a:gridCol>
                <a:gridCol w="1491907">
                  <a:extLst>
                    <a:ext uri="{9D8B030D-6E8A-4147-A177-3AD203B41FA5}">
                      <a16:colId xmlns:a16="http://schemas.microsoft.com/office/drawing/2014/main" val="20004"/>
                    </a:ext>
                  </a:extLst>
                </a:gridCol>
              </a:tblGrid>
              <a:tr h="928541">
                <a:tc>
                  <a:txBody>
                    <a:bodyPr/>
                    <a:lstStyle/>
                    <a:p>
                      <a:endParaRPr lang="it-IT" sz="1800" dirty="0">
                        <a:effectLst/>
                        <a:latin typeface="Calibri" panose="020F0502020204030204" pitchFamily="34" charset="0"/>
                      </a:endParaRPr>
                    </a:p>
                  </a:txBody>
                  <a:tcPr marL="0" marR="0" marT="0" marB="0" anchor="ctr"/>
                </a:tc>
                <a:tc>
                  <a:txBody>
                    <a:bodyPr/>
                    <a:lstStyle/>
                    <a:p>
                      <a:pPr algn="ctr" fontAlgn="base">
                        <a:lnSpc>
                          <a:spcPct val="115000"/>
                        </a:lnSpc>
                        <a:spcAft>
                          <a:spcPts val="0"/>
                        </a:spcAft>
                      </a:pPr>
                      <a:r>
                        <a:rPr lang="it-IT" sz="1800" dirty="0">
                          <a:effectLst/>
                        </a:rPr>
                        <a:t>Lombardia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Toscana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Abruzzo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Calabria</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694925">
                <a:tc>
                  <a:txBody>
                    <a:bodyPr/>
                    <a:lstStyle/>
                    <a:p>
                      <a:pPr algn="just" fontAlgn="base">
                        <a:lnSpc>
                          <a:spcPct val="115000"/>
                        </a:lnSpc>
                        <a:spcAft>
                          <a:spcPts val="0"/>
                        </a:spcAft>
                      </a:pPr>
                      <a:r>
                        <a:rPr lang="it-IT" sz="1800">
                          <a:effectLst/>
                        </a:rPr>
                        <a:t>Nessuna formazione</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31,5%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35,5%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34,7%</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39,6%</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928541">
                <a:tc>
                  <a:txBody>
                    <a:bodyPr/>
                    <a:lstStyle/>
                    <a:p>
                      <a:pPr algn="just" fontAlgn="base">
                        <a:lnSpc>
                          <a:spcPct val="115000"/>
                        </a:lnSpc>
                        <a:spcAft>
                          <a:spcPts val="0"/>
                        </a:spcAft>
                      </a:pPr>
                      <a:r>
                        <a:rPr lang="it-IT" sz="1800">
                          <a:effectLst/>
                        </a:rPr>
                        <a:t>Sì</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68,5%</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64,5%</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65,3%</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60,4%</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1654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Formazione on-the job</a:t>
            </a:r>
          </a:p>
        </p:txBody>
      </p:sp>
      <p:sp>
        <p:nvSpPr>
          <p:cNvPr id="3" name="Segnaposto contenuto 2"/>
          <p:cNvSpPr>
            <a:spLocks noGrp="1"/>
          </p:cNvSpPr>
          <p:nvPr>
            <p:ph idx="1"/>
          </p:nvPr>
        </p:nvSpPr>
        <p:spPr/>
        <p:txBody>
          <a:bodyPr/>
          <a:lstStyle/>
          <a:p>
            <a:r>
              <a:rPr lang="it-IT" i="1" dirty="0"/>
              <a:t>Formiamo noi stessi i dipendenti. Ci vogliono dai due ai tre mesi per insegnare il mestiere….abbiamo il nostro metodo…I dipendenti devono avere un certo approccio con i clienti, dare un certo tipo di servizio, ecco perché gestisco direttamente la formazione</a:t>
            </a:r>
            <a:r>
              <a:rPr lang="it-IT" dirty="0"/>
              <a:t> (BG, Impresa dei servizi </a:t>
            </a:r>
            <a:r>
              <a:rPr lang="it-IT" i="1" dirty="0" err="1"/>
              <a:t>low-skill</a:t>
            </a:r>
            <a:r>
              <a:rPr lang="it-IT" dirty="0"/>
              <a:t>, Int.3).</a:t>
            </a:r>
          </a:p>
          <a:p>
            <a:pPr marL="0" indent="0">
              <a:buNone/>
            </a:pPr>
            <a:r>
              <a:rPr lang="it-IT" b="1" dirty="0"/>
              <a:t>Nelle imprese high-tech ci sono altri strumenti di formazione on-the-job</a:t>
            </a:r>
          </a:p>
          <a:p>
            <a:pPr>
              <a:buFontTx/>
              <a:buChar char="-"/>
            </a:pPr>
            <a:r>
              <a:rPr lang="it-IT" b="1" dirty="0"/>
              <a:t>AUTOFORMAZIONE e AUTOAGGIORNAMENTO</a:t>
            </a:r>
          </a:p>
          <a:p>
            <a:pPr marL="0" indent="0">
              <a:buNone/>
            </a:pPr>
            <a:r>
              <a:rPr lang="it-IT" i="1" dirty="0"/>
              <a:t>Qui la formazione si fa in diversi modi: sul posto di lavoro, attraverso l’auto formazione: in questo caso i dipendenti utilizzano siti di formazione specifici e sono pagati per seguire questi corsi</a:t>
            </a:r>
            <a:r>
              <a:rPr lang="it-IT" dirty="0"/>
              <a:t> (Toscana, FI, Impresa dei servizi </a:t>
            </a:r>
            <a:r>
              <a:rPr lang="it-IT" i="1" dirty="0"/>
              <a:t>high </a:t>
            </a:r>
            <a:r>
              <a:rPr lang="it-IT" i="1" dirty="0" err="1"/>
              <a:t>skill</a:t>
            </a:r>
            <a:r>
              <a:rPr lang="it-IT" dirty="0"/>
              <a:t>, </a:t>
            </a:r>
            <a:r>
              <a:rPr lang="it-IT" dirty="0" err="1"/>
              <a:t>Int</a:t>
            </a:r>
            <a:r>
              <a:rPr lang="it-IT" dirty="0"/>
              <a:t>. 19).</a:t>
            </a:r>
          </a:p>
          <a:p>
            <a:pPr marL="0" indent="0">
              <a:buNone/>
            </a:pPr>
            <a:endParaRPr lang="it-IT" dirty="0"/>
          </a:p>
        </p:txBody>
      </p:sp>
      <p:sp>
        <p:nvSpPr>
          <p:cNvPr id="4" name="Segnaposto testo 3"/>
          <p:cNvSpPr>
            <a:spLocks noGrp="1"/>
          </p:cNvSpPr>
          <p:nvPr>
            <p:ph type="body" sz="half" idx="2"/>
          </p:nvPr>
        </p:nvSpPr>
        <p:spPr/>
        <p:txBody>
          <a:bodyPr>
            <a:noAutofit/>
          </a:bodyPr>
          <a:lstStyle/>
          <a:p>
            <a:r>
              <a:rPr lang="it-IT" sz="1800" dirty="0"/>
              <a:t>Le piccole imprese che realizzano esclusivamente attività formative di tipo </a:t>
            </a:r>
            <a:r>
              <a:rPr lang="it-IT" sz="1800" i="1" dirty="0"/>
              <a:t>on-the-job</a:t>
            </a:r>
            <a:r>
              <a:rPr lang="it-IT" sz="1800" dirty="0"/>
              <a:t>, sono quelle nelle quali i dipendenti hanno un contatto diretto con i clienti e la vendita dei prodotti o servizi richiede la condivisione di un determinato atteggiamento condiviso da parte dei dipendenti volto a rafforzare l’identità del marchio aziendale sul mercato</a:t>
            </a:r>
          </a:p>
        </p:txBody>
      </p:sp>
      <p:pic>
        <p:nvPicPr>
          <p:cNvPr id="5" name="Immagine 4"/>
          <p:cNvPicPr/>
          <p:nvPr/>
        </p:nvPicPr>
        <p:blipFill>
          <a:blip r:embed="rId2" cstate="print">
            <a:extLst>
              <a:ext uri="{28A0092B-C50C-407E-A947-70E740481C1C}">
                <a14:useLocalDpi xmlns:a14="http://schemas.microsoft.com/office/drawing/2010/main" val="0"/>
              </a:ext>
            </a:extLst>
          </a:blip>
          <a:stretch>
            <a:fillRect/>
          </a:stretch>
        </p:blipFill>
        <p:spPr>
          <a:xfrm>
            <a:off x="9176802" y="301230"/>
            <a:ext cx="2210435" cy="651510"/>
          </a:xfrm>
          <a:prstGeom prst="rect">
            <a:avLst/>
          </a:prstGeom>
        </p:spPr>
      </p:pic>
    </p:spTree>
    <p:extLst>
      <p:ext uri="{BB962C8B-B14F-4D97-AF65-F5344CB8AC3E}">
        <p14:creationId xmlns:p14="http://schemas.microsoft.com/office/powerpoint/2010/main" val="1859132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ATTEGGIAMENTI DIVERSI RISPETTO ALLA FORMAZIONE</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r>
              <a:rPr lang="it-IT" dirty="0"/>
              <a:t>PERSONALE GIA’ FORMATO</a:t>
            </a:r>
          </a:p>
          <a:p>
            <a:r>
              <a:rPr lang="it-IT" dirty="0"/>
              <a:t>PERSONALE DA FORMARE (condivisione della conoscenza, socializzazione tra i dipendenti, evitare conflitti tra datore di lavoro e dipendenti)</a:t>
            </a:r>
          </a:p>
          <a:p>
            <a:pPr marL="0" indent="0">
              <a:buNone/>
            </a:pPr>
            <a:r>
              <a:rPr lang="it-IT" i="1" dirty="0"/>
              <a:t>Francamente abbiamo sempre preferito formare direttamente noi i dipendenti piuttosto che inserire persone che si sono formate altrove, perché in alcuni casi certe esperienze possono formare in un modo che poi è difficile cambiare. Quindi, preferisco una persona che ha buona volontà, che vuole imparare e capire ciò che accade qui dentro, piuttosto che un lavoratore qualificato che vuole cambiare il nostro modo di fare, le nostre cose. La formazione qui dentro viene effettuata attraverso il supporto del supervisore o dei dipendenti con esperienza. Anche io, mia madre, mio padre e i miei fratelli, poiché siamo esperti del settore, facciamo formazione ai più giovani che spesso diventano più bravi di noi</a:t>
            </a:r>
            <a:r>
              <a:rPr lang="it-IT" dirty="0"/>
              <a:t> (PE, Impresa dei servizi </a:t>
            </a:r>
            <a:r>
              <a:rPr lang="it-IT" i="1" dirty="0" err="1"/>
              <a:t>low</a:t>
            </a:r>
            <a:r>
              <a:rPr lang="it-IT" i="1" dirty="0"/>
              <a:t> </a:t>
            </a:r>
            <a:r>
              <a:rPr lang="it-IT" i="1" dirty="0" err="1"/>
              <a:t>skill</a:t>
            </a:r>
            <a:r>
              <a:rPr lang="it-IT" dirty="0"/>
              <a:t>, </a:t>
            </a:r>
            <a:r>
              <a:rPr lang="it-IT" dirty="0" err="1"/>
              <a:t>Int</a:t>
            </a:r>
            <a:r>
              <a:rPr lang="it-IT" dirty="0"/>
              <a:t>. 37).</a:t>
            </a:r>
          </a:p>
          <a:p>
            <a:pPr marL="0" indent="0">
              <a:buNone/>
            </a:pPr>
            <a:endParaRPr lang="it-IT" dirty="0"/>
          </a:p>
        </p:txBody>
      </p:sp>
    </p:spTree>
    <p:extLst>
      <p:ext uri="{BB962C8B-B14F-4D97-AF65-F5344CB8AC3E}">
        <p14:creationId xmlns:p14="http://schemas.microsoft.com/office/powerpoint/2010/main" val="325741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FORMAZIONE ESTERNA (off-the-job)</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00539281"/>
              </p:ext>
            </p:extLst>
          </p:nvPr>
        </p:nvGraphicFramePr>
        <p:xfrm>
          <a:off x="1930039" y="2261063"/>
          <a:ext cx="8331922" cy="3114373"/>
        </p:xfrm>
        <a:graphic>
          <a:graphicData uri="http://schemas.openxmlformats.org/drawingml/2006/table">
            <a:tbl>
              <a:tblPr firstRow="1" firstCol="1" bandRow="1">
                <a:tableStyleId>{BC89EF96-8CEA-46FF-86C4-4CE0E7609802}</a:tableStyleId>
              </a:tblPr>
              <a:tblGrid>
                <a:gridCol w="2474581">
                  <a:extLst>
                    <a:ext uri="{9D8B030D-6E8A-4147-A177-3AD203B41FA5}">
                      <a16:colId xmlns:a16="http://schemas.microsoft.com/office/drawing/2014/main" val="20000"/>
                    </a:ext>
                  </a:extLst>
                </a:gridCol>
                <a:gridCol w="1641389">
                  <a:extLst>
                    <a:ext uri="{9D8B030D-6E8A-4147-A177-3AD203B41FA5}">
                      <a16:colId xmlns:a16="http://schemas.microsoft.com/office/drawing/2014/main" val="20001"/>
                    </a:ext>
                  </a:extLst>
                </a:gridCol>
                <a:gridCol w="1404762">
                  <a:extLst>
                    <a:ext uri="{9D8B030D-6E8A-4147-A177-3AD203B41FA5}">
                      <a16:colId xmlns:a16="http://schemas.microsoft.com/office/drawing/2014/main" val="20002"/>
                    </a:ext>
                  </a:extLst>
                </a:gridCol>
                <a:gridCol w="1406428">
                  <a:extLst>
                    <a:ext uri="{9D8B030D-6E8A-4147-A177-3AD203B41FA5}">
                      <a16:colId xmlns:a16="http://schemas.microsoft.com/office/drawing/2014/main" val="20003"/>
                    </a:ext>
                  </a:extLst>
                </a:gridCol>
                <a:gridCol w="1404762">
                  <a:extLst>
                    <a:ext uri="{9D8B030D-6E8A-4147-A177-3AD203B41FA5}">
                      <a16:colId xmlns:a16="http://schemas.microsoft.com/office/drawing/2014/main" val="20004"/>
                    </a:ext>
                  </a:extLst>
                </a:gridCol>
              </a:tblGrid>
              <a:tr h="644731">
                <a:tc>
                  <a:txBody>
                    <a:bodyPr/>
                    <a:lstStyle/>
                    <a:p>
                      <a:endParaRPr lang="it-IT" sz="2400" dirty="0">
                        <a:effectLst/>
                        <a:latin typeface="Calibri" panose="020F0502020204030204" pitchFamily="34" charset="0"/>
                      </a:endParaRPr>
                    </a:p>
                  </a:txBody>
                  <a:tcPr marL="0" marR="0" marT="0" marB="0" anchor="ctr"/>
                </a:tc>
                <a:tc>
                  <a:txBody>
                    <a:bodyPr/>
                    <a:lstStyle/>
                    <a:p>
                      <a:pPr algn="ctr" fontAlgn="base">
                        <a:lnSpc>
                          <a:spcPct val="115000"/>
                        </a:lnSpc>
                        <a:spcAft>
                          <a:spcPts val="0"/>
                        </a:spcAft>
                      </a:pPr>
                      <a:r>
                        <a:rPr lang="it-IT" sz="2400" dirty="0">
                          <a:effectLst/>
                        </a:rPr>
                        <a:t>Lombardia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Toscana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Abruzzo</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Calabria</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918061">
                <a:tc>
                  <a:txBody>
                    <a:bodyPr/>
                    <a:lstStyle/>
                    <a:p>
                      <a:pPr algn="just" fontAlgn="base">
                        <a:lnSpc>
                          <a:spcPct val="115000"/>
                        </a:lnSpc>
                        <a:spcAft>
                          <a:spcPts val="0"/>
                        </a:spcAft>
                      </a:pPr>
                      <a:r>
                        <a:rPr lang="it-IT" sz="2400" dirty="0">
                          <a:effectLst/>
                        </a:rPr>
                        <a:t>Formazione generica (per tutti)</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39,3%</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37,1%</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39,2%</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37,9%</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1171104">
                <a:tc>
                  <a:txBody>
                    <a:bodyPr/>
                    <a:lstStyle/>
                    <a:p>
                      <a:pPr algn="just" fontAlgn="base">
                        <a:lnSpc>
                          <a:spcPct val="115000"/>
                        </a:lnSpc>
                        <a:spcAft>
                          <a:spcPts val="0"/>
                        </a:spcAft>
                      </a:pPr>
                      <a:r>
                        <a:rPr lang="it-IT" sz="2400">
                          <a:effectLst/>
                        </a:rPr>
                        <a:t>Formazione specifica (solo per alcuni)</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29,2%</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27,4%</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26,1%</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27,4%</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551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FORMAZIONE OFF-THE-JOB SPECIFICA</a:t>
            </a:r>
          </a:p>
        </p:txBody>
      </p:sp>
      <p:sp>
        <p:nvSpPr>
          <p:cNvPr id="3" name="Segnaposto contenuto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it-IT" dirty="0"/>
              <a:t>Nelle imprese che richiedono lavoratori con qualifiche particolari (settore zootecnico o agricolo, settore servizi di pulizia, attività di insegnamento negli asili nido)</a:t>
            </a:r>
          </a:p>
          <a:p>
            <a:pPr marL="0" indent="0">
              <a:buNone/>
            </a:pPr>
            <a:r>
              <a:rPr lang="it-IT" i="1" dirty="0"/>
              <a:t>Organizziamo corsi periodici di formazione in materia di autocontrollo e salute, in particolare per i dipendenti a tempo indeterminato. Per svolgere queste attività utilizziamo strutture formative pubbliche e private. Inoltre, alcuni dei nostri lavoratori devono frequentare diversi corsi di specializzazione perché nel settore ortofrutticolo è necessario possedere molte qualifiche</a:t>
            </a:r>
            <a:r>
              <a:rPr lang="it-IT" dirty="0"/>
              <a:t> (CS, Impresa del Made in </a:t>
            </a:r>
            <a:r>
              <a:rPr lang="it-IT" dirty="0" err="1"/>
              <a:t>Italy</a:t>
            </a:r>
            <a:r>
              <a:rPr lang="it-IT" dirty="0"/>
              <a:t>, </a:t>
            </a:r>
            <a:r>
              <a:rPr lang="it-IT" dirty="0" err="1"/>
              <a:t>Int</a:t>
            </a:r>
            <a:r>
              <a:rPr lang="it-IT" dirty="0"/>
              <a:t>. 65).</a:t>
            </a:r>
          </a:p>
          <a:p>
            <a:r>
              <a:rPr lang="it-IT" dirty="0"/>
              <a:t>Nelle imprese high </a:t>
            </a:r>
            <a:r>
              <a:rPr lang="it-IT" dirty="0" err="1"/>
              <a:t>tech</a:t>
            </a:r>
            <a:r>
              <a:rPr lang="it-IT" dirty="0"/>
              <a:t> (per tutti i gruppi professionali)</a:t>
            </a:r>
          </a:p>
          <a:p>
            <a:r>
              <a:rPr lang="it-IT" dirty="0"/>
              <a:t>Nelle imprese manifatturiere (solo per il personale amministrativo)</a:t>
            </a:r>
          </a:p>
          <a:p>
            <a:r>
              <a:rPr lang="it-IT" dirty="0"/>
              <a:t>Nelle imprese che intendono internazionalizzarsi</a:t>
            </a:r>
          </a:p>
        </p:txBody>
      </p:sp>
    </p:spTree>
    <p:extLst>
      <p:ext uri="{BB962C8B-B14F-4D97-AF65-F5344CB8AC3E}">
        <p14:creationId xmlns:p14="http://schemas.microsoft.com/office/powerpoint/2010/main" val="162528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OSTACOLI ALLA FORMAZIONE OFF-THE-JOB NELLE PMI</a:t>
            </a:r>
          </a:p>
        </p:txBody>
      </p:sp>
      <p:sp>
        <p:nvSpPr>
          <p:cNvPr id="3" name="Segnaposto contenuto 2"/>
          <p:cNvSpPr>
            <a:spLocks noGrp="1"/>
          </p:cNvSpPr>
          <p:nvPr>
            <p:ph idx="1"/>
          </p:nvPr>
        </p:nvSpPr>
        <p:spPr/>
        <p:txBody>
          <a:bodyPr>
            <a:noAutofit/>
          </a:bodyPr>
          <a:lstStyle/>
          <a:p>
            <a:r>
              <a:rPr lang="it-IT" sz="1600" b="1" dirty="0"/>
              <a:t>la mancanza di risorse finanziarie per la crescita delle competenze dei dipendenti; </a:t>
            </a:r>
          </a:p>
          <a:p>
            <a:r>
              <a:rPr lang="it-IT" sz="1600" b="1" dirty="0"/>
              <a:t>la tendenza degli imprenditori a percepire la formazione esterna come un rischio della perdita momentanea della produttività dei lavoratori: dato il basso numero di risorse umane, le piccole imprese hanno difficoltà a mandare i propri dipendenti a seguire corsi formativi esterni;</a:t>
            </a:r>
          </a:p>
          <a:p>
            <a:r>
              <a:rPr lang="it-IT" sz="1600" b="1" dirty="0"/>
              <a:t>la tendenza degli imprenditori a concentrarsi maggiormente su azioni di breve termine, finalizzate alla sopravvivenza dell'impresa piuttosto che sui bisogni formativi dei lavoratori;</a:t>
            </a:r>
          </a:p>
          <a:p>
            <a:r>
              <a:rPr lang="it-IT" sz="1600" b="1" dirty="0"/>
              <a:t>la percezione da parte dei datori di lavoro dell'inutilità dei programmi di formazione (Patton, 2005: 88) spesso considerati una "perdita di tempo" a causa del basso profilo dei formatori coinvolti</a:t>
            </a:r>
          </a:p>
          <a:p>
            <a:r>
              <a:rPr lang="it-IT" sz="1600" b="1" dirty="0"/>
              <a:t>la paura dei piccoli imprenditori che l’investimento in formazione esterna possa andare perso nel caso in cui i dipendenti, appena formati, lascino l’azienda per andare a lavorare per la concorrenza. Questo tipo di atteggiamento è particolarmente diffuso tra i manager di linea, delle piccole realtà produttive, attirati da opportunità di carriera offerte da aziende più grandi </a:t>
            </a:r>
          </a:p>
        </p:txBody>
      </p:sp>
    </p:spTree>
    <p:extLst>
      <p:ext uri="{BB962C8B-B14F-4D97-AF65-F5344CB8AC3E}">
        <p14:creationId xmlns:p14="http://schemas.microsoft.com/office/powerpoint/2010/main" val="179753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 generale la propensione a fare formazione aumenta se:</a:t>
            </a:r>
          </a:p>
        </p:txBody>
      </p:sp>
      <p:sp>
        <p:nvSpPr>
          <p:cNvPr id="3" name="Segnaposto contenuto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r>
              <a:rPr lang="it-IT" sz="1900" b="1" dirty="0"/>
              <a:t>Per formazione si intende quella on-the-job, anche se esistono notevoli differenze tra un settore produttivo e l’altro</a:t>
            </a:r>
          </a:p>
          <a:p>
            <a:r>
              <a:rPr lang="it-IT" sz="1900" b="1" dirty="0"/>
              <a:t>Quando nelle aziende vengono implementate delle innovazioni: organizzative (formazione formale e on-the-job) e tecnologiche (formazione off-the-job)</a:t>
            </a:r>
          </a:p>
          <a:p>
            <a:pPr marL="0" indent="0">
              <a:buNone/>
            </a:pPr>
            <a:r>
              <a:rPr lang="it-IT" sz="1900" b="1" dirty="0"/>
              <a:t>……………………………………………………………………………………………………………….</a:t>
            </a:r>
          </a:p>
          <a:p>
            <a:pPr marL="0" indent="0">
              <a:buNone/>
            </a:pPr>
            <a:r>
              <a:rPr lang="it-IT" sz="1900" b="1" dirty="0"/>
              <a:t>La propensione ad organizzare formazione </a:t>
            </a:r>
            <a:r>
              <a:rPr lang="it-IT" sz="1900" b="1" dirty="0" err="1"/>
              <a:t>off.the-job</a:t>
            </a:r>
            <a:r>
              <a:rPr lang="it-IT" sz="1900" b="1" dirty="0"/>
              <a:t> (soprattutto se specifica) cresce:</a:t>
            </a:r>
          </a:p>
          <a:p>
            <a:pPr marL="457200" indent="-457200">
              <a:buAutoNum type="arabicParenR"/>
            </a:pPr>
            <a:r>
              <a:rPr lang="it-IT" sz="1900" b="1" dirty="0"/>
              <a:t>all’aumentare delle dimensioni dell’impresa;</a:t>
            </a:r>
          </a:p>
          <a:p>
            <a:pPr marL="457200" indent="-457200">
              <a:buAutoNum type="arabicParenR"/>
            </a:pPr>
            <a:r>
              <a:rPr lang="it-IT" sz="1900" b="1" dirty="0"/>
              <a:t>con la presenza del sindacato</a:t>
            </a:r>
          </a:p>
          <a:p>
            <a:pPr marL="457200" indent="-457200">
              <a:buAutoNum type="arabicParenR"/>
            </a:pPr>
            <a:r>
              <a:rPr lang="it-IT" sz="1900" b="1" dirty="0"/>
              <a:t>se il fatturato è in crescita</a:t>
            </a:r>
          </a:p>
          <a:p>
            <a:pPr marL="457200" indent="-457200">
              <a:buAutoNum type="arabicParenR"/>
            </a:pPr>
            <a:r>
              <a:rPr lang="it-IT" sz="1900" b="1" dirty="0"/>
              <a:t>se sono richieste </a:t>
            </a:r>
            <a:r>
              <a:rPr lang="it-IT" sz="1900" b="1"/>
              <a:t>qualifiche particolari per </a:t>
            </a:r>
            <a:r>
              <a:rPr lang="it-IT" sz="1900" b="1" dirty="0"/>
              <a:t>lo svolgimento delle attività</a:t>
            </a:r>
          </a:p>
          <a:p>
            <a:pPr marL="457200" indent="-457200">
              <a:buAutoNum type="arabicParenR"/>
            </a:pPr>
            <a:endParaRPr lang="it-IT" dirty="0"/>
          </a:p>
        </p:txBody>
      </p:sp>
    </p:spTree>
    <p:extLst>
      <p:ext uri="{BB962C8B-B14F-4D97-AF65-F5344CB8AC3E}">
        <p14:creationId xmlns:p14="http://schemas.microsoft.com/office/powerpoint/2010/main" val="60376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CANALI DI RECLUTAMENTO DELLE PMI IN ITALIA </a:t>
            </a:r>
          </a:p>
        </p:txBody>
      </p:sp>
      <p:sp>
        <p:nvSpPr>
          <p:cNvPr id="3" name="Segnaposto immagine 2"/>
          <p:cNvSpPr>
            <a:spLocks noGrp="1"/>
          </p:cNvSpPr>
          <p:nvPr>
            <p:ph type="pic" idx="1"/>
          </p:nvPr>
        </p:nvSpPr>
        <p:spPr>
          <a:xfrm>
            <a:off x="0" y="411321"/>
            <a:ext cx="7315200" cy="6858000"/>
          </a:xfrm>
        </p:spPr>
      </p:sp>
      <p:sp>
        <p:nvSpPr>
          <p:cNvPr id="4" name="Segnaposto testo 3"/>
          <p:cNvSpPr>
            <a:spLocks noGrp="1"/>
          </p:cNvSpPr>
          <p:nvPr>
            <p:ph type="body" sz="half" idx="2"/>
          </p:nvPr>
        </p:nvSpPr>
        <p:spPr/>
        <p:txBody>
          <a:bodyPr>
            <a:normAutofit/>
          </a:bodyPr>
          <a:lstStyle/>
          <a:p>
            <a:pPr algn="just"/>
            <a:r>
              <a:rPr lang="it-IT" sz="1800" dirty="0"/>
              <a:t>Il reclutamento è l’unica strada per inserire nuove </a:t>
            </a:r>
            <a:r>
              <a:rPr lang="it-IT" sz="1800" dirty="0" err="1"/>
              <a:t>skills</a:t>
            </a:r>
            <a:r>
              <a:rPr lang="it-IT" sz="1800" dirty="0"/>
              <a:t> nelle piccole imprese in presenza di un mercato interno del lavoro stabile nel quale non vi è possibilità di sviluppo delle carriere o di promozioni da offrire ai dipendenti </a:t>
            </a:r>
          </a:p>
        </p:txBody>
      </p:sp>
      <p:graphicFrame>
        <p:nvGraphicFramePr>
          <p:cNvPr id="5" name="Tabella 4"/>
          <p:cNvGraphicFramePr>
            <a:graphicFrameLocks noGrp="1"/>
          </p:cNvGraphicFramePr>
          <p:nvPr>
            <p:extLst>
              <p:ext uri="{D42A27DB-BD31-4B8C-83A1-F6EECF244321}">
                <p14:modId xmlns:p14="http://schemas.microsoft.com/office/powerpoint/2010/main" val="2561791311"/>
              </p:ext>
            </p:extLst>
          </p:nvPr>
        </p:nvGraphicFramePr>
        <p:xfrm>
          <a:off x="690282" y="2563907"/>
          <a:ext cx="6490447" cy="2390839"/>
        </p:xfrm>
        <a:graphic>
          <a:graphicData uri="http://schemas.openxmlformats.org/drawingml/2006/table">
            <a:tbl>
              <a:tblPr firstRow="1" firstCol="1" bandRow="1">
                <a:tableStyleId>{BC89EF96-8CEA-46FF-86C4-4CE0E7609802}</a:tableStyleId>
              </a:tblPr>
              <a:tblGrid>
                <a:gridCol w="1739153">
                  <a:extLst>
                    <a:ext uri="{9D8B030D-6E8A-4147-A177-3AD203B41FA5}">
                      <a16:colId xmlns:a16="http://schemas.microsoft.com/office/drawing/2014/main" val="20000"/>
                    </a:ext>
                  </a:extLst>
                </a:gridCol>
                <a:gridCol w="2465294">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633982">
                <a:tc>
                  <a:txBody>
                    <a:bodyPr/>
                    <a:lstStyle/>
                    <a:p>
                      <a:pPr algn="just" fontAlgn="base">
                        <a:lnSpc>
                          <a:spcPct val="115000"/>
                        </a:lnSpc>
                        <a:spcAft>
                          <a:spcPts val="0"/>
                        </a:spcAft>
                      </a:pPr>
                      <a:r>
                        <a:rPr lang="it-IT" sz="2400" dirty="0">
                          <a:effectLst/>
                        </a:rPr>
                        <a:t>Regione</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base">
                        <a:lnSpc>
                          <a:spcPct val="115000"/>
                        </a:lnSpc>
                        <a:spcAft>
                          <a:spcPts val="0"/>
                        </a:spcAft>
                      </a:pPr>
                      <a:r>
                        <a:rPr lang="it-IT" sz="2400" dirty="0">
                          <a:effectLst/>
                        </a:rPr>
                        <a:t>Canali informali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base">
                        <a:lnSpc>
                          <a:spcPct val="115000"/>
                        </a:lnSpc>
                        <a:spcAft>
                          <a:spcPts val="0"/>
                        </a:spcAft>
                      </a:pPr>
                      <a:r>
                        <a:rPr lang="it-IT" sz="2400" dirty="0">
                          <a:effectLst/>
                        </a:rPr>
                        <a:t>Canali formali</a:t>
                      </a:r>
                    </a:p>
                    <a:p>
                      <a:pPr algn="ctr" fontAlgn="base">
                        <a:lnSpc>
                          <a:spcPct val="115000"/>
                        </a:lnSpc>
                        <a:spcAft>
                          <a:spcPts val="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extLst>
                  <a:ext uri="{0D108BD9-81ED-4DB2-BD59-A6C34878D82A}">
                    <a16:rowId xmlns:a16="http://schemas.microsoft.com/office/drawing/2014/main" val="10000"/>
                  </a:ext>
                </a:extLst>
              </a:tr>
              <a:tr h="316991">
                <a:tc>
                  <a:txBody>
                    <a:bodyPr/>
                    <a:lstStyle/>
                    <a:p>
                      <a:pPr algn="just" fontAlgn="base">
                        <a:lnSpc>
                          <a:spcPct val="115000"/>
                        </a:lnSpc>
                        <a:spcAft>
                          <a:spcPts val="0"/>
                        </a:spcAft>
                      </a:pPr>
                      <a:r>
                        <a:rPr lang="it-IT" sz="2400" dirty="0">
                          <a:effectLst/>
                        </a:rPr>
                        <a:t>Lombardia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fontAlgn="base">
                        <a:lnSpc>
                          <a:spcPct val="115000"/>
                        </a:lnSpc>
                        <a:spcAft>
                          <a:spcPts val="0"/>
                        </a:spcAft>
                      </a:pPr>
                      <a:r>
                        <a:rPr lang="it-IT" sz="2400" dirty="0">
                          <a:effectLst/>
                        </a:rPr>
                        <a:t>62</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base">
                        <a:lnSpc>
                          <a:spcPct val="115000"/>
                        </a:lnSpc>
                        <a:spcAft>
                          <a:spcPts val="0"/>
                        </a:spcAft>
                      </a:pPr>
                      <a:r>
                        <a:rPr lang="it-IT" sz="2400" dirty="0">
                          <a:effectLst/>
                        </a:rPr>
                        <a:t>38</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316991">
                <a:tc>
                  <a:txBody>
                    <a:bodyPr/>
                    <a:lstStyle/>
                    <a:p>
                      <a:pPr algn="just" fontAlgn="base">
                        <a:lnSpc>
                          <a:spcPct val="115000"/>
                        </a:lnSpc>
                        <a:spcAft>
                          <a:spcPts val="0"/>
                        </a:spcAft>
                      </a:pPr>
                      <a:r>
                        <a:rPr lang="it-IT" sz="2400">
                          <a:effectLst/>
                        </a:rPr>
                        <a:t>Toscana</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fontAlgn="base">
                        <a:lnSpc>
                          <a:spcPct val="115000"/>
                        </a:lnSpc>
                        <a:spcAft>
                          <a:spcPts val="0"/>
                        </a:spcAft>
                      </a:pPr>
                      <a:r>
                        <a:rPr lang="it-IT" sz="2400">
                          <a:effectLst/>
                        </a:rPr>
                        <a:t>69</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base">
                        <a:lnSpc>
                          <a:spcPct val="115000"/>
                        </a:lnSpc>
                        <a:spcAft>
                          <a:spcPts val="0"/>
                        </a:spcAft>
                      </a:pPr>
                      <a:r>
                        <a:rPr lang="it-IT" sz="2400" dirty="0">
                          <a:effectLst/>
                        </a:rPr>
                        <a:t>31</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316991">
                <a:tc>
                  <a:txBody>
                    <a:bodyPr/>
                    <a:lstStyle/>
                    <a:p>
                      <a:pPr algn="just" fontAlgn="base">
                        <a:lnSpc>
                          <a:spcPct val="115000"/>
                        </a:lnSpc>
                        <a:spcAft>
                          <a:spcPts val="0"/>
                        </a:spcAft>
                      </a:pPr>
                      <a:r>
                        <a:rPr lang="it-IT" sz="2400">
                          <a:effectLst/>
                        </a:rPr>
                        <a:t>Abruzzo </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fontAlgn="base">
                        <a:lnSpc>
                          <a:spcPct val="115000"/>
                        </a:lnSpc>
                        <a:spcAft>
                          <a:spcPts val="0"/>
                        </a:spcAft>
                      </a:pPr>
                      <a:r>
                        <a:rPr lang="it-IT" sz="2400">
                          <a:effectLst/>
                        </a:rPr>
                        <a:t>71</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base">
                        <a:lnSpc>
                          <a:spcPct val="115000"/>
                        </a:lnSpc>
                        <a:spcAft>
                          <a:spcPts val="0"/>
                        </a:spcAft>
                      </a:pPr>
                      <a:r>
                        <a:rPr lang="it-IT" sz="2400" dirty="0">
                          <a:effectLst/>
                        </a:rPr>
                        <a:t>29</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3"/>
                  </a:ext>
                </a:extLst>
              </a:tr>
              <a:tr h="273405">
                <a:tc>
                  <a:txBody>
                    <a:bodyPr/>
                    <a:lstStyle/>
                    <a:p>
                      <a:pPr algn="just" fontAlgn="base">
                        <a:lnSpc>
                          <a:spcPct val="115000"/>
                        </a:lnSpc>
                        <a:spcAft>
                          <a:spcPts val="0"/>
                        </a:spcAft>
                      </a:pPr>
                      <a:r>
                        <a:rPr lang="it-IT" sz="2400">
                          <a:effectLst/>
                        </a:rPr>
                        <a:t>Calabria</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fontAlgn="base">
                        <a:lnSpc>
                          <a:spcPct val="115000"/>
                        </a:lnSpc>
                        <a:spcAft>
                          <a:spcPts val="0"/>
                        </a:spcAft>
                      </a:pPr>
                      <a:r>
                        <a:rPr lang="it-IT" sz="2400">
                          <a:effectLst/>
                        </a:rPr>
                        <a:t>70</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fontAlgn="base">
                        <a:lnSpc>
                          <a:spcPct val="115000"/>
                        </a:lnSpc>
                        <a:spcAft>
                          <a:spcPts val="0"/>
                        </a:spcAft>
                      </a:pPr>
                      <a:r>
                        <a:rPr lang="it-IT" sz="2400" dirty="0">
                          <a:effectLst/>
                        </a:rPr>
                        <a:t>30</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26071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CANALI INFORMALI DI RECLUTAMENTO</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a:bodyPr>
          <a:lstStyle/>
          <a:p>
            <a:endParaRPr lang="it-IT" dirty="0"/>
          </a:p>
          <a:p>
            <a:r>
              <a:rPr lang="it-IT" sz="2400" b="1" dirty="0"/>
              <a:t>conoscenza diretta dell'imprenditore del candidato (</a:t>
            </a:r>
            <a:r>
              <a:rPr lang="it-IT" sz="2400" b="1" dirty="0" err="1"/>
              <a:t>Ram</a:t>
            </a:r>
            <a:r>
              <a:rPr lang="it-IT" sz="2400" b="1" dirty="0"/>
              <a:t> et al, 2007)</a:t>
            </a:r>
          </a:p>
          <a:p>
            <a:r>
              <a:rPr lang="it-IT" sz="2400" b="1" dirty="0"/>
              <a:t>il passaparola tra le aziende, (</a:t>
            </a:r>
            <a:r>
              <a:rPr lang="it-IT" sz="2400" b="1" dirty="0" err="1"/>
              <a:t>Ram</a:t>
            </a:r>
            <a:r>
              <a:rPr lang="it-IT" sz="2400" b="1" dirty="0"/>
              <a:t>, 1991)</a:t>
            </a:r>
          </a:p>
          <a:p>
            <a:r>
              <a:rPr lang="it-IT" sz="2400" b="1" dirty="0"/>
              <a:t>le reti familiari (</a:t>
            </a:r>
            <a:r>
              <a:rPr lang="it-IT" sz="2400" b="1" dirty="0" err="1"/>
              <a:t>Atkinson</a:t>
            </a:r>
            <a:r>
              <a:rPr lang="it-IT" sz="2400" b="1" dirty="0"/>
              <a:t> e </a:t>
            </a:r>
            <a:r>
              <a:rPr lang="it-IT" sz="2400" b="1" dirty="0" err="1"/>
              <a:t>Meager</a:t>
            </a:r>
            <a:r>
              <a:rPr lang="it-IT" sz="2400" b="1" dirty="0"/>
              <a:t>, 1994)</a:t>
            </a:r>
          </a:p>
          <a:p>
            <a:r>
              <a:rPr lang="it-IT" sz="2400" b="1" dirty="0"/>
              <a:t>le autocandidature (</a:t>
            </a:r>
            <a:r>
              <a:rPr lang="it-IT" sz="2400" b="1" dirty="0" err="1"/>
              <a:t>Holliday</a:t>
            </a:r>
            <a:r>
              <a:rPr lang="it-IT" sz="2400" b="1" dirty="0"/>
              <a:t>, 1995).</a:t>
            </a:r>
          </a:p>
          <a:p>
            <a:pPr marL="0" indent="0">
              <a:buNone/>
            </a:pPr>
            <a:r>
              <a:rPr lang="it-IT" sz="2400" b="1" dirty="0"/>
              <a:t>Ciò nasce dall'esigenza dell’impresa di inserire dipendenti qualificati e dotati di un prerequisito fondamentale, ovvero la capacità di adattamento a un contesto relazionale definito (Marlow e Patton, 2002)</a:t>
            </a:r>
          </a:p>
          <a:p>
            <a:pPr marL="0" indent="0">
              <a:buNone/>
            </a:pPr>
            <a:endParaRPr lang="it-IT" sz="2400" dirty="0"/>
          </a:p>
        </p:txBody>
      </p:sp>
      <p:sp>
        <p:nvSpPr>
          <p:cNvPr id="4" name="Rettangolo arrotondato 3"/>
          <p:cNvSpPr/>
          <p:nvPr/>
        </p:nvSpPr>
        <p:spPr>
          <a:xfrm>
            <a:off x="10210800" y="3460376"/>
            <a:ext cx="71718"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88352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048000" y="1997839"/>
            <a:ext cx="6096000" cy="4524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Il reclutamento avviene soprattutto a titolo personale, perché è normale che lei/lui debba essere per noi una persona di fiducia; i nostri dipendenti devono avere determinati valori perché siamo una grande famiglia</a:t>
            </a:r>
            <a:r>
              <a:rPr lang="it-IT" sz="2400" dirty="0">
                <a:latin typeface="Times New Roman" panose="02020603050405020304" pitchFamily="18" charset="0"/>
                <a:ea typeface="Calibri" panose="020F0502020204030204" pitchFamily="34" charset="0"/>
                <a:cs typeface="Times New Roman" panose="02020603050405020304" pitchFamily="18" charset="0"/>
              </a:rPr>
              <a:t> (CS, impresa servizi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low</a:t>
            </a:r>
            <a:r>
              <a:rPr lang="it-IT" sz="2400" i="1" dirty="0">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skill</a:t>
            </a:r>
            <a:r>
              <a:rPr lang="it-IT" sz="2400" dirty="0">
                <a:latin typeface="Times New Roman" panose="02020603050405020304" pitchFamily="18" charset="0"/>
                <a:ea typeface="Calibri" panose="020F0502020204030204" pitchFamily="34" charset="0"/>
                <a:cs typeface="Times New Roman" panose="02020603050405020304" pitchFamily="18" charset="0"/>
              </a:rPr>
              <a:t>, Int.59).</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Uno dei miei lavoratori è il figlio di un dipendente di un’altra azienda che conosco; un altro, appena arrivato, è il marito di una mia dipendente. Bene o male qui ci conosciamo tutti</a:t>
            </a:r>
            <a:r>
              <a:rPr lang="it-IT" sz="2400" dirty="0">
                <a:latin typeface="Times New Roman" panose="02020603050405020304" pitchFamily="18" charset="0"/>
                <a:ea typeface="Calibri" panose="020F0502020204030204" pitchFamily="34" charset="0"/>
                <a:cs typeface="Times New Roman" panose="02020603050405020304" pitchFamily="18" charset="0"/>
              </a:rPr>
              <a:t> (FI, Impresa del Made in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Italy</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Int</a:t>
            </a:r>
            <a:r>
              <a:rPr lang="it-IT" sz="2400" dirty="0">
                <a:latin typeface="Times New Roman" panose="02020603050405020304" pitchFamily="18" charset="0"/>
                <a:ea typeface="Calibri" panose="020F0502020204030204" pitchFamily="34" charset="0"/>
                <a:cs typeface="Times New Roman" panose="02020603050405020304" pitchFamily="18" charset="0"/>
              </a:rPr>
              <a:t>. 28).</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512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589113" y="1258827"/>
            <a:ext cx="9663953" cy="5324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spcAft>
                <a:spcPts val="0"/>
              </a:spcAft>
            </a:pPr>
            <a:r>
              <a:rPr lang="it-IT" sz="2000" b="1" dirty="0">
                <a:latin typeface="Times New Roman" panose="02020603050405020304" pitchFamily="18" charset="0"/>
                <a:ea typeface="Calibri" panose="020F0502020204030204" pitchFamily="34" charset="0"/>
                <a:cs typeface="Times New Roman" panose="02020603050405020304" pitchFamily="18" charset="0"/>
              </a:rPr>
              <a:t>Le conoscenze personali e il passaparola sono cruciali anche nel sostenere il mercato del lavoro locale, per evitare la dispersione delle competenze maturate dai lavoratori. Soprattutto in situazioni di crisi economica, questi metodi da un lato consentono ai piccoli imprenditori di assumere lavoratori conosciuti provenienti da altre aziende, dall’altro di bilanciare il mercato del lavoro:</a:t>
            </a:r>
            <a:endParaRPr lang="it-IT" sz="2000" b="1"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000" b="1" dirty="0">
                <a:latin typeface="Times New Roman" panose="02020603050405020304" pitchFamily="18" charset="0"/>
                <a:ea typeface="Calibri" panose="020F0502020204030204" pitchFamily="34" charset="0"/>
                <a:cs typeface="Times New Roman" panose="02020603050405020304" pitchFamily="18" charset="0"/>
              </a:rPr>
              <a:t> </a:t>
            </a:r>
            <a:endParaRPr lang="it-IT" sz="2000" b="1"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it-IT" sz="2000" b="1" i="1" dirty="0">
                <a:latin typeface="Times New Roman" panose="02020603050405020304" pitchFamily="18" charset="0"/>
                <a:ea typeface="Calibri" panose="020F0502020204030204" pitchFamily="34" charset="0"/>
                <a:cs typeface="Times New Roman" panose="02020603050405020304" pitchFamily="18" charset="0"/>
              </a:rPr>
              <a:t>Ho assunto tre dipendenti che lavoravano in un’altra azienda che mi hanno chiesto di venire qui; poi ho inserito altre persone che erano in mobilità da un po’ di tempo. Assumo solo chi conosco</a:t>
            </a:r>
            <a:r>
              <a:rPr lang="it-IT" sz="2000" b="1" dirty="0">
                <a:latin typeface="Times New Roman" panose="02020603050405020304" pitchFamily="18" charset="0"/>
                <a:ea typeface="Calibri" panose="020F0502020204030204" pitchFamily="34" charset="0"/>
                <a:cs typeface="Times New Roman" panose="02020603050405020304" pitchFamily="18" charset="0"/>
              </a:rPr>
              <a:t> (PO, Impresa del Made in </a:t>
            </a:r>
            <a:r>
              <a:rPr lang="it-IT" sz="2000" b="1" dirty="0" err="1">
                <a:latin typeface="Times New Roman" panose="02020603050405020304" pitchFamily="18" charset="0"/>
                <a:ea typeface="Calibri" panose="020F0502020204030204" pitchFamily="34" charset="0"/>
                <a:cs typeface="Times New Roman" panose="02020603050405020304" pitchFamily="18" charset="0"/>
              </a:rPr>
              <a:t>Italy</a:t>
            </a:r>
            <a:r>
              <a:rPr lang="it-IT" sz="2000" b="1" dirty="0">
                <a:latin typeface="Times New Roman" panose="02020603050405020304" pitchFamily="18" charset="0"/>
                <a:ea typeface="Calibri" panose="020F0502020204030204" pitchFamily="34" charset="0"/>
                <a:cs typeface="Times New Roman" panose="02020603050405020304" pitchFamily="18" charset="0"/>
              </a:rPr>
              <a:t>, Int.31). </a:t>
            </a:r>
          </a:p>
          <a:p>
            <a:pPr algn="just">
              <a:spcAft>
                <a:spcPts val="0"/>
              </a:spcAft>
            </a:pPr>
            <a:endParaRPr lang="it-IT" sz="2000" b="1"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it-IT" sz="2000" b="1" i="1" dirty="0">
                <a:latin typeface="Times New Roman" panose="02020603050405020304" pitchFamily="18" charset="0"/>
                <a:cs typeface="Times New Roman" panose="02020603050405020304" pitchFamily="18" charset="0"/>
              </a:rPr>
              <a:t>Le ho assunte perché conoscevo già il loro potenziale, Il 90% di queste signore hanno lavorato a lungo in aziende del territorio che non ci sono più. Sono lavoratrici altamente qualificate nella realizzazione di cravatte. Una volta questo territorio rappresentava una realtà importante in questo settore. Oggi meno. Sono fortunato perché ho il vantaggio di aver assunto personale del posto, qualificato e già formato</a:t>
            </a:r>
            <a:r>
              <a:rPr lang="it-IT" sz="2000" b="1" dirty="0">
                <a:latin typeface="Times New Roman" panose="02020603050405020304" pitchFamily="18" charset="0"/>
                <a:cs typeface="Times New Roman" panose="02020603050405020304" pitchFamily="18" charset="0"/>
              </a:rPr>
              <a:t> (Abruzzo, PE, Impresa del Made in </a:t>
            </a:r>
            <a:r>
              <a:rPr lang="it-IT" sz="2000" b="1" dirty="0" err="1">
                <a:latin typeface="Times New Roman" panose="02020603050405020304" pitchFamily="18" charset="0"/>
                <a:cs typeface="Times New Roman" panose="02020603050405020304" pitchFamily="18" charset="0"/>
              </a:rPr>
              <a:t>Italy</a:t>
            </a:r>
            <a:r>
              <a:rPr lang="it-IT" sz="2000" b="1" dirty="0">
                <a:latin typeface="Times New Roman" panose="02020603050405020304" pitchFamily="18" charset="0"/>
                <a:cs typeface="Times New Roman" panose="02020603050405020304" pitchFamily="18" charset="0"/>
              </a:rPr>
              <a:t>, </a:t>
            </a:r>
            <a:r>
              <a:rPr lang="it-IT" sz="2000" b="1" dirty="0" err="1">
                <a:latin typeface="Times New Roman" panose="02020603050405020304" pitchFamily="18" charset="0"/>
                <a:cs typeface="Times New Roman" panose="02020603050405020304" pitchFamily="18" charset="0"/>
              </a:rPr>
              <a:t>Int</a:t>
            </a:r>
            <a:r>
              <a:rPr lang="it-IT" sz="2000" b="1" dirty="0">
                <a:latin typeface="Times New Roman" panose="02020603050405020304" pitchFamily="18" charset="0"/>
                <a:cs typeface="Times New Roman" panose="02020603050405020304" pitchFamily="18" charset="0"/>
              </a:rPr>
              <a:t>. 41).</a:t>
            </a:r>
          </a:p>
          <a:p>
            <a:pPr algn="just">
              <a:spcAft>
                <a:spcPts val="0"/>
              </a:spcAft>
            </a:pP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894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CANALI FORMALI DI RECLUTAMENTO</a:t>
            </a:r>
          </a:p>
        </p:txBody>
      </p:sp>
      <p:sp>
        <p:nvSpPr>
          <p:cNvPr id="3" name="Segnaposto contenuto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algn="just"/>
            <a:r>
              <a:rPr lang="it-IT" dirty="0"/>
              <a:t>Sebbene le pratiche informali rappresentino il modello dominante di reclutamento, non sono le uniche utilizzate nelle piccole imprese (</a:t>
            </a:r>
            <a:r>
              <a:rPr lang="it-IT" dirty="0" err="1"/>
              <a:t>Wapshott</a:t>
            </a:r>
            <a:r>
              <a:rPr lang="it-IT" dirty="0"/>
              <a:t> e </a:t>
            </a:r>
            <a:r>
              <a:rPr lang="it-IT" dirty="0" err="1"/>
              <a:t>Mallet</a:t>
            </a:r>
            <a:r>
              <a:rPr lang="it-IT" dirty="0"/>
              <a:t>, 2017). I processi formali di reclutamento non sono del tutto assenti (Doherty e Norton, 2014), come nel caso del settore dei servizi ad alta tecnologia, in cui alcune competenze sono considerate cruciali per la competitività aziendale (</a:t>
            </a:r>
            <a:r>
              <a:rPr lang="it-IT" dirty="0" err="1"/>
              <a:t>Gilman</a:t>
            </a:r>
            <a:r>
              <a:rPr lang="it-IT" dirty="0"/>
              <a:t> e Edwards, 2008: 541). Tuttavia, anche in questi casi, il reclutamento può essere basato su tecniche informali (</a:t>
            </a:r>
            <a:r>
              <a:rPr lang="it-IT" dirty="0" err="1"/>
              <a:t>Ram</a:t>
            </a:r>
            <a:r>
              <a:rPr lang="it-IT" dirty="0"/>
              <a:t>, 1999: 17) poiché la capacità di inserirsi in un particolare 'stile di vita' dell'azienda è un criterio fondamentale, che può assumere un'importanza superiore al possesso da parte del candidato di requisiti tecnici e professionali (</a:t>
            </a:r>
            <a:r>
              <a:rPr lang="it-IT" dirty="0" err="1"/>
              <a:t>Ram</a:t>
            </a:r>
            <a:r>
              <a:rPr lang="it-IT" dirty="0"/>
              <a:t>, 1999: 18):</a:t>
            </a:r>
          </a:p>
          <a:p>
            <a:pPr marL="0" indent="0" algn="just">
              <a:buNone/>
            </a:pPr>
            <a:r>
              <a:rPr lang="it-IT" i="1" dirty="0"/>
              <a:t>Siamo alla ricerca di un nuovo sviluppatore che non riusciamo a trovare. Che facciamo? Il passaparola vince sempre</a:t>
            </a:r>
            <a:r>
              <a:rPr lang="it-IT" dirty="0"/>
              <a:t> (MI, Impresa dei Servizi </a:t>
            </a:r>
            <a:r>
              <a:rPr lang="it-IT" i="1" dirty="0"/>
              <a:t>high-tech</a:t>
            </a:r>
            <a:r>
              <a:rPr lang="it-IT" dirty="0"/>
              <a:t>, Int.9). </a:t>
            </a:r>
          </a:p>
          <a:p>
            <a:pPr marL="0" indent="0" algn="just">
              <a:buNone/>
            </a:pPr>
            <a:endParaRPr lang="it-IT" dirty="0"/>
          </a:p>
          <a:p>
            <a:endParaRPr lang="it-IT" dirty="0"/>
          </a:p>
        </p:txBody>
      </p:sp>
    </p:spTree>
    <p:extLst>
      <p:ext uri="{BB962C8B-B14F-4D97-AF65-F5344CB8AC3E}">
        <p14:creationId xmlns:p14="http://schemas.microsoft.com/office/powerpoint/2010/main" val="2617354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CANALI FORMALI PIU’ DIFFUSI IN ITALIA TRA LE PMI</a:t>
            </a:r>
          </a:p>
        </p:txBody>
      </p:sp>
      <p:sp>
        <p:nvSpPr>
          <p:cNvPr id="3" name="Segnaposto contenuto 2"/>
          <p:cNvSpPr>
            <a:spLocks noGrp="1"/>
          </p:cNvSpPr>
          <p:nvPr>
            <p:ph idx="1"/>
          </p:nvPr>
        </p:nvSpPr>
        <p:spPr/>
        <p:style>
          <a:lnRef idx="3">
            <a:schemeClr val="lt1"/>
          </a:lnRef>
          <a:fillRef idx="1">
            <a:schemeClr val="accent1"/>
          </a:fillRef>
          <a:effectRef idx="1">
            <a:schemeClr val="accent1"/>
          </a:effectRef>
          <a:fontRef idx="minor">
            <a:schemeClr val="lt1"/>
          </a:fontRef>
        </p:style>
        <p:txBody>
          <a:bodyPr>
            <a:normAutofit lnSpcReduction="10000"/>
          </a:bodyPr>
          <a:lstStyle/>
          <a:p>
            <a:r>
              <a:rPr lang="it-IT" b="1" dirty="0"/>
              <a:t>AGENZIE PRIVATE PER IL LAVORO </a:t>
            </a:r>
            <a:r>
              <a:rPr lang="it-IT" dirty="0"/>
              <a:t>(imprese manifatturiere)</a:t>
            </a:r>
          </a:p>
          <a:p>
            <a:r>
              <a:rPr lang="it-IT" b="1" dirty="0"/>
              <a:t>CENTRI PUBBLICI PER L’IMPIEGO </a:t>
            </a:r>
            <a:r>
              <a:rPr lang="it-IT" dirty="0"/>
              <a:t>(servizi tradizionali, </a:t>
            </a:r>
            <a:r>
              <a:rPr lang="it-IT" dirty="0" err="1"/>
              <a:t>low-skills</a:t>
            </a:r>
            <a:r>
              <a:rPr lang="it-IT" dirty="0"/>
              <a:t>)</a:t>
            </a:r>
          </a:p>
          <a:p>
            <a:pPr marL="0" indent="0" algn="just">
              <a:buNone/>
            </a:pPr>
            <a:r>
              <a:rPr lang="it-IT" i="1" dirty="0"/>
              <a:t>Per me le agenzie interinali sono troppo dispendiose e non tengono a cuore né le imprese, né i lavoratori. Non assicurano stabilità lavorativa e propongono alle aziende lavoratori con profili professionali di basso livello</a:t>
            </a:r>
            <a:r>
              <a:rPr lang="it-IT" dirty="0"/>
              <a:t> (TE, Impresa dei servizi </a:t>
            </a:r>
            <a:r>
              <a:rPr lang="it-IT" i="1" dirty="0" err="1"/>
              <a:t>low</a:t>
            </a:r>
            <a:r>
              <a:rPr lang="it-IT" i="1" dirty="0"/>
              <a:t> </a:t>
            </a:r>
            <a:r>
              <a:rPr lang="it-IT" i="1" dirty="0" err="1"/>
              <a:t>skills</a:t>
            </a:r>
            <a:r>
              <a:rPr lang="it-IT" dirty="0"/>
              <a:t>, </a:t>
            </a:r>
            <a:r>
              <a:rPr lang="it-IT" dirty="0" err="1"/>
              <a:t>Int</a:t>
            </a:r>
            <a:r>
              <a:rPr lang="it-IT" dirty="0"/>
              <a:t>. 46).</a:t>
            </a:r>
          </a:p>
          <a:p>
            <a:pPr marL="0" indent="0" algn="just">
              <a:buNone/>
            </a:pPr>
            <a:r>
              <a:rPr lang="it-IT" i="1" dirty="0"/>
              <a:t>Li giudico in modo negativo, Prendiamo il caso di Garanzia Giovani: sembrava che dovessimo assumere giovani nell’immediato. Sfortunatamente questo progetto non è partito, i candidati non sono stati neanche chiamati per un primo screening dei loro curricula. Allora qui in azienda abbiamo </a:t>
            </a:r>
            <a:r>
              <a:rPr lang="it-IT" i="1" dirty="0" err="1"/>
              <a:t>provvedutto</a:t>
            </a:r>
            <a:r>
              <a:rPr lang="it-IT" i="1" dirty="0"/>
              <a:t> per conto nostro. Stiamo attivando da soli i primi contatti per introdurre nuove professionalità</a:t>
            </a:r>
            <a:r>
              <a:rPr lang="it-IT" dirty="0"/>
              <a:t> (PE, Impresa dei Servizi high-</a:t>
            </a:r>
            <a:r>
              <a:rPr lang="it-IT" dirty="0" err="1"/>
              <a:t>skills</a:t>
            </a:r>
            <a:r>
              <a:rPr lang="it-IT" dirty="0"/>
              <a:t>, </a:t>
            </a:r>
            <a:r>
              <a:rPr lang="it-IT" dirty="0" err="1"/>
              <a:t>Int</a:t>
            </a:r>
            <a:r>
              <a:rPr lang="it-IT" dirty="0"/>
              <a:t>. 35).</a:t>
            </a:r>
          </a:p>
          <a:p>
            <a:pPr marL="0" indent="0" algn="just">
              <a:buNone/>
            </a:pPr>
            <a:endParaRPr lang="it-IT" dirty="0"/>
          </a:p>
          <a:p>
            <a:pPr marL="0" indent="0">
              <a:buNone/>
            </a:pPr>
            <a:endParaRPr lang="it-IT" dirty="0"/>
          </a:p>
          <a:p>
            <a:pPr marL="0" indent="0">
              <a:buNone/>
            </a:pPr>
            <a:endParaRPr lang="it-IT" dirty="0"/>
          </a:p>
          <a:p>
            <a:endParaRPr lang="it-IT" dirty="0"/>
          </a:p>
          <a:p>
            <a:pPr marL="0" indent="0">
              <a:buNone/>
            </a:pPr>
            <a:endParaRPr lang="it-IT" dirty="0"/>
          </a:p>
        </p:txBody>
      </p:sp>
    </p:spTree>
    <p:extLst>
      <p:ext uri="{BB962C8B-B14F-4D97-AF65-F5344CB8AC3E}">
        <p14:creationId xmlns:p14="http://schemas.microsoft.com/office/powerpoint/2010/main" val="3598077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ALTRI CANALI FORMALI</a:t>
            </a:r>
          </a:p>
        </p:txBody>
      </p:sp>
      <p:sp>
        <p:nvSpPr>
          <p:cNvPr id="3" name="Segnaposto contenuto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r>
              <a:rPr lang="it-IT" dirty="0"/>
              <a:t>Rapporti con le università (servizi high </a:t>
            </a:r>
            <a:r>
              <a:rPr lang="it-IT" dirty="0" err="1"/>
              <a:t>tech</a:t>
            </a:r>
            <a:r>
              <a:rPr lang="it-IT" dirty="0"/>
              <a:t>)</a:t>
            </a:r>
          </a:p>
          <a:p>
            <a:r>
              <a:rPr lang="it-IT" dirty="0"/>
              <a:t>Scuole professionali e gli Istituti Tecnici (settore metallurgico)</a:t>
            </a:r>
          </a:p>
          <a:p>
            <a:r>
              <a:rPr lang="it-IT" dirty="0"/>
              <a:t>Enti bilaterali (settori del turismo ed alimentare)</a:t>
            </a:r>
          </a:p>
          <a:p>
            <a:r>
              <a:rPr lang="it-IT" dirty="0"/>
              <a:t>Siti web (profili professionali molto qualificati, commercio)</a:t>
            </a:r>
          </a:p>
          <a:p>
            <a:r>
              <a:rPr lang="it-IT" dirty="0"/>
              <a:t>Annunci on line (settore manifatturiero ma in aree economicamente avanzate)</a:t>
            </a:r>
          </a:p>
          <a:p>
            <a:pPr marL="0" indent="0">
              <a:buNone/>
            </a:pPr>
            <a:r>
              <a:rPr lang="it-IT" b="1" dirty="0"/>
              <a:t>Nelle aree caratterizzate da una cultura ‘familistica’ i metodi formali sono assenti. </a:t>
            </a:r>
          </a:p>
          <a:p>
            <a:pPr marL="0" indent="0">
              <a:buNone/>
            </a:pPr>
            <a:r>
              <a:rPr lang="it-IT" b="1" dirty="0"/>
              <a:t>Le PMI non ricorrono ai social network</a:t>
            </a:r>
          </a:p>
          <a:p>
            <a:endParaRPr lang="it-IT" dirty="0"/>
          </a:p>
        </p:txBody>
      </p:sp>
    </p:spTree>
    <p:extLst>
      <p:ext uri="{BB962C8B-B14F-4D97-AF65-F5344CB8AC3E}">
        <p14:creationId xmlns:p14="http://schemas.microsoft.com/office/powerpoint/2010/main" val="237508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95400" y="952740"/>
            <a:ext cx="9601200" cy="1142385"/>
          </a:xfrm>
        </p:spPr>
        <p:txBody>
          <a:bodyPr>
            <a:normAutofit fontScale="90000"/>
          </a:bodyPr>
          <a:lstStyle/>
          <a:p>
            <a:br>
              <a:rPr lang="it-IT" dirty="0"/>
            </a:br>
            <a:br>
              <a:rPr lang="it-IT" dirty="0"/>
            </a:br>
            <a:r>
              <a:rPr lang="it-IT" dirty="0"/>
              <a:t>Quali conseguenze dell’informalità?</a:t>
            </a:r>
            <a:br>
              <a:rPr lang="it-IT" dirty="0"/>
            </a:br>
            <a:r>
              <a:rPr lang="it-IT" sz="2200" dirty="0"/>
              <a:t>Assumere "quantità note" potrebbe essere visto come un modo molto efficace per ridurre le "l’incertezza delle decisioni ".</a:t>
            </a:r>
            <a:br>
              <a:rPr lang="it-IT" dirty="0"/>
            </a:br>
            <a:endParaRPr lang="it-IT" dirty="0"/>
          </a:p>
        </p:txBody>
      </p:sp>
      <p:sp>
        <p:nvSpPr>
          <p:cNvPr id="3" name="Segnaposto contenuto 2"/>
          <p:cNvSpPr>
            <a:spLocks noGrp="1"/>
          </p:cNvSpPr>
          <p:nvPr>
            <p:ph idx="1"/>
          </p:nvPr>
        </p:nvSpPr>
        <p:spPr/>
        <p:txBody>
          <a:bodyPr>
            <a:normAutofit/>
          </a:bodyPr>
          <a:lstStyle/>
          <a:p>
            <a:pPr algn="just"/>
            <a:r>
              <a:rPr lang="it-IT" dirty="0" err="1"/>
              <a:t>Carrol</a:t>
            </a:r>
            <a:r>
              <a:rPr lang="it-IT" dirty="0"/>
              <a:t> (1999: 24) ha affermato che se da un lato «data la mancanza di risorse finanziarie e di competenze interne nelle tecniche di gestione delle risorse umane e la natura del mercato del lavoro, si potrebbe sostenere che questi metodi informali siano i più appropriati, dall’altro sono potenzialmente discriminatori. </a:t>
            </a:r>
          </a:p>
          <a:p>
            <a:pPr marL="0" indent="0" algn="just">
              <a:buNone/>
            </a:pPr>
            <a:r>
              <a:rPr lang="it-IT" b="1" dirty="0"/>
              <a:t>Non rispetto delle pari opportunità di accesso</a:t>
            </a:r>
            <a:r>
              <a:rPr lang="it-IT" dirty="0"/>
              <a:t>: </a:t>
            </a:r>
          </a:p>
          <a:p>
            <a:pPr>
              <a:buFontTx/>
              <a:buChar char="-"/>
            </a:pPr>
            <a:r>
              <a:rPr lang="it-IT" dirty="0"/>
              <a:t>ideologia del maschio ‘portatore di pane’ e della femmina prima di tutto moglie e madre </a:t>
            </a:r>
          </a:p>
          <a:p>
            <a:pPr>
              <a:buFontTx/>
              <a:buChar char="-"/>
            </a:pPr>
            <a:r>
              <a:rPr lang="it-IT" dirty="0"/>
              <a:t>selezione da uno stesso gruppo etnico (lavoratori dello stesso paese)</a:t>
            </a:r>
          </a:p>
          <a:p>
            <a:pPr>
              <a:buFontTx/>
              <a:buChar char="-"/>
            </a:pPr>
            <a:r>
              <a:rPr lang="it-IT" dirty="0"/>
              <a:t>non conoscenza della normativa sull’uguaglianza di genere e sulla gestione delle diversità</a:t>
            </a:r>
          </a:p>
          <a:p>
            <a:pPr>
              <a:buFontTx/>
              <a:buChar char="-"/>
            </a:pPr>
            <a:endParaRPr lang="it-IT" dirty="0"/>
          </a:p>
          <a:p>
            <a:pPr>
              <a:buFontTx/>
              <a:buChar char="-"/>
            </a:pPr>
            <a:endParaRPr lang="it-IT" dirty="0"/>
          </a:p>
        </p:txBody>
      </p:sp>
    </p:spTree>
    <p:extLst>
      <p:ext uri="{BB962C8B-B14F-4D97-AF65-F5344CB8AC3E}">
        <p14:creationId xmlns:p14="http://schemas.microsoft.com/office/powerpoint/2010/main" val="938256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riglia a diamante 16x9">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308533_TF03031015.potx" id="{D1CE47EB-10BF-4E12-B73A-2056D8C372D1}" vid="{D9009262-9072-4F00-9526-6416F75E2260}"/>
    </a:ext>
  </a:extLst>
</a:theme>
</file>

<file path=ppt/theme/theme2.xml><?xml version="1.0" encoding="utf-8"?>
<a:theme xmlns:a="http://schemas.openxmlformats.org/drawingml/2006/main" name="Tema di Offic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professionale con griglia romboidale (widescreen)</Template>
  <TotalTime>171</TotalTime>
  <Words>1900</Words>
  <Application>Microsoft Macintosh PowerPoint</Application>
  <PresentationFormat>Widescreen</PresentationFormat>
  <Paragraphs>128</Paragraphs>
  <Slides>18</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18</vt:i4>
      </vt:variant>
    </vt:vector>
  </HeadingPairs>
  <TitlesOfParts>
    <vt:vector size="22" baseType="lpstr">
      <vt:lpstr>Arial</vt:lpstr>
      <vt:lpstr>Calibri</vt:lpstr>
      <vt:lpstr>Times New Roman</vt:lpstr>
      <vt:lpstr>Griglia a diamante 16x9</vt:lpstr>
      <vt:lpstr>Il processo di reclutamento</vt:lpstr>
      <vt:lpstr>CANALI DI RECLUTAMENTO DELLE PMI IN ITALIA </vt:lpstr>
      <vt:lpstr>CANALI INFORMALI DI RECLUTAMENTO</vt:lpstr>
      <vt:lpstr>Presentazione standard di PowerPoint</vt:lpstr>
      <vt:lpstr>Presentazione standard di PowerPoint</vt:lpstr>
      <vt:lpstr>CANALI FORMALI DI RECLUTAMENTO</vt:lpstr>
      <vt:lpstr>CANALI FORMALI PIU’ DIFFUSI IN ITALIA TRA LE PMI</vt:lpstr>
      <vt:lpstr>ALTRI CANALI FORMALI</vt:lpstr>
      <vt:lpstr>  Quali conseguenze dell’informalità? Assumere "quantità note" potrebbe essere visto come un modo molto efficace per ridurre le "l’incertezza delle decisioni ". </vt:lpstr>
      <vt:lpstr>IL PROCESSO DI FORMAZIONE DEI DIPENDENTI</vt:lpstr>
      <vt:lpstr>A COSA SERVE LA FORMAZIONE NELLE PICCOLE IMPRESE?</vt:lpstr>
      <vt:lpstr>Formazione sia interna (on-the-job)  che esterna (off-the-job) in ITALIA</vt:lpstr>
      <vt:lpstr>Formazione on-the job</vt:lpstr>
      <vt:lpstr>ATTEGGIAMENTI DIVERSI RISPETTO ALLA FORMAZIONE</vt:lpstr>
      <vt:lpstr>LA FORMAZIONE ESTERNA (off-the-job)</vt:lpstr>
      <vt:lpstr>FORMAZIONE OFF-THE-JOB SPECIFICA</vt:lpstr>
      <vt:lpstr>OSTACOLI ALLA FORMAZIONE OFF-THE-JOB NELLE PMI</vt:lpstr>
      <vt:lpstr>In generale la propensione a fare formazione aumenta 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processo di reclutamento</dc:title>
  <dc:creator>rossella</dc:creator>
  <cp:lastModifiedBy>Microsoft Office User</cp:lastModifiedBy>
  <cp:revision>23</cp:revision>
  <dcterms:created xsi:type="dcterms:W3CDTF">2022-02-17T10:36:26Z</dcterms:created>
  <dcterms:modified xsi:type="dcterms:W3CDTF">2023-10-02T09:09:08Z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