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88" r:id="rId3"/>
    <p:sldId id="296" r:id="rId4"/>
    <p:sldId id="297" r:id="rId5"/>
    <p:sldId id="289" r:id="rId6"/>
    <p:sldId id="290" r:id="rId7"/>
    <p:sldId id="291" r:id="rId8"/>
    <p:sldId id="292" r:id="rId9"/>
    <p:sldId id="294" r:id="rId10"/>
    <p:sldId id="293" r:id="rId11"/>
    <p:sldId id="298" r:id="rId12"/>
    <p:sldId id="295" r:id="rId13"/>
    <p:sldId id="299" r:id="rId14"/>
    <p:sldId id="300" r:id="rId15"/>
    <p:sldId id="30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4"/>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07/02/23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07/02/23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07/02/23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07/02/23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07/02/23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07/02/23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00B0F0"/>
                </a:solidFill>
              </a:rPr>
              <a:t>Lezione 21</a:t>
            </a:r>
          </a:p>
          <a:p>
            <a:pPr algn="l"/>
            <a:r>
              <a:rPr lang="it-IT" b="1" dirty="0"/>
              <a:t>Salario minimo</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7C065B-B73B-A80A-BF24-B90FFD38DE47}"/>
              </a:ext>
            </a:extLst>
          </p:cNvPr>
          <p:cNvSpPr>
            <a:spLocks noGrp="1"/>
          </p:cNvSpPr>
          <p:nvPr>
            <p:ph type="title"/>
          </p:nvPr>
        </p:nvSpPr>
        <p:spPr/>
        <p:txBody>
          <a:bodyPr/>
          <a:lstStyle/>
          <a:p>
            <a:r>
              <a:rPr lang="it-IT" b="1" dirty="0">
                <a:solidFill>
                  <a:srgbClr val="00B0F0"/>
                </a:solidFill>
              </a:rPr>
              <a:t>Beneficiari Direttiva 2022/2041</a:t>
            </a:r>
          </a:p>
        </p:txBody>
      </p:sp>
      <p:sp>
        <p:nvSpPr>
          <p:cNvPr id="3" name="Segnaposto contenuto 2">
            <a:extLst>
              <a:ext uri="{FF2B5EF4-FFF2-40B4-BE49-F238E27FC236}">
                <a16:creationId xmlns:a16="http://schemas.microsoft.com/office/drawing/2014/main" id="{8AC4D2D8-46F2-E452-8FA6-0C219A9DF538}"/>
              </a:ext>
            </a:extLst>
          </p:cNvPr>
          <p:cNvSpPr>
            <a:spLocks noGrp="1"/>
          </p:cNvSpPr>
          <p:nvPr>
            <p:ph idx="1"/>
          </p:nvPr>
        </p:nvSpPr>
        <p:spPr>
          <a:xfrm>
            <a:off x="838200" y="1825624"/>
            <a:ext cx="10515600" cy="4575175"/>
          </a:xfrm>
        </p:spPr>
        <p:txBody>
          <a:bodyPr>
            <a:normAutofit fontScale="92500" lnSpcReduction="10000"/>
          </a:bodyPr>
          <a:lstStyle/>
          <a:p>
            <a:pPr algn="l"/>
            <a:r>
              <a:rPr lang="it-IT" sz="3000" b="1" i="0" u="none" strike="noStrike" dirty="0">
                <a:solidFill>
                  <a:srgbClr val="00B0F0"/>
                </a:solidFill>
                <a:effectLst/>
                <a:latin typeface="Calibri" panose="020F0502020204030204" pitchFamily="34" charset="0"/>
                <a:cs typeface="Calibri" panose="020F0502020204030204" pitchFamily="34" charset="0"/>
              </a:rPr>
              <a:t>I beneficiari:</a:t>
            </a:r>
          </a:p>
          <a:p>
            <a:pPr algn="l"/>
            <a:r>
              <a:rPr lang="it-IT" dirty="0">
                <a:solidFill>
                  <a:srgbClr val="0C0C0F"/>
                </a:solidFill>
                <a:latin typeface="Calibri" panose="020F0502020204030204" pitchFamily="34" charset="0"/>
                <a:cs typeface="Calibri" panose="020F0502020204030204" pitchFamily="34" charset="0"/>
              </a:rPr>
              <a:t>L</a:t>
            </a:r>
            <a:r>
              <a:rPr lang="it-IT" b="0" i="0" u="none" strike="noStrike" dirty="0">
                <a:solidFill>
                  <a:srgbClr val="0C0C0F"/>
                </a:solidFill>
                <a:effectLst/>
                <a:latin typeface="Calibri" panose="020F0502020204030204" pitchFamily="34" charset="0"/>
                <a:cs typeface="Calibri" panose="020F0502020204030204" pitchFamily="34" charset="0"/>
              </a:rPr>
              <a:t>avoratori con «un contratto di lavoro o un rapporto di lavoro» (art. 2 Direttiva). </a:t>
            </a:r>
          </a:p>
          <a:p>
            <a:pPr algn="l"/>
            <a:r>
              <a:rPr lang="it-IT" b="0" i="0" u="none" strike="noStrike" dirty="0">
                <a:solidFill>
                  <a:srgbClr val="0C0C0F"/>
                </a:solidFill>
                <a:effectLst/>
                <a:latin typeface="Calibri" panose="020F0502020204030204" pitchFamily="34" charset="0"/>
                <a:cs typeface="Calibri" panose="020F0502020204030204" pitchFamily="34" charset="0"/>
              </a:rPr>
              <a:t>L’evidente ampiezza della nozione non è limitata dal rinvio ai contratti collettivi o alle prassi, tantomeno con la solita ed incongrua formula di «tener conto» della giurisprudenza Ue.</a:t>
            </a:r>
          </a:p>
          <a:p>
            <a:pPr algn="l"/>
            <a:r>
              <a:rPr lang="it-IT" b="0" i="0" u="none" strike="noStrike" dirty="0">
                <a:solidFill>
                  <a:srgbClr val="0C0C0F"/>
                </a:solidFill>
                <a:effectLst/>
                <a:latin typeface="Calibri" panose="020F0502020204030204" pitchFamily="34" charset="0"/>
                <a:cs typeface="Calibri" panose="020F0502020204030204" pitchFamily="34" charset="0"/>
              </a:rPr>
              <a:t>Beneficiari saranno quindi i </a:t>
            </a:r>
            <a:r>
              <a:rPr lang="it-IT" b="1" i="0" u="none" strike="noStrike" dirty="0">
                <a:solidFill>
                  <a:srgbClr val="00B0F0"/>
                </a:solidFill>
                <a:effectLst/>
                <a:latin typeface="Calibri" panose="020F0502020204030204" pitchFamily="34" charset="0"/>
                <a:cs typeface="Calibri" panose="020F0502020204030204" pitchFamily="34" charset="0"/>
              </a:rPr>
              <a:t>lavoratori subordinati</a:t>
            </a:r>
            <a:r>
              <a:rPr lang="it-IT" b="0" i="0" u="none" strike="noStrike" dirty="0">
                <a:solidFill>
                  <a:srgbClr val="0C0C0F"/>
                </a:solidFill>
                <a:effectLst/>
                <a:latin typeface="Calibri" panose="020F0502020204030204" pitchFamily="34" charset="0"/>
                <a:cs typeface="Calibri" panose="020F0502020204030204" pitchFamily="34" charset="0"/>
              </a:rPr>
              <a:t>, ma anche i </a:t>
            </a:r>
            <a:r>
              <a:rPr lang="it-IT" b="1" i="0" u="none" strike="noStrike" dirty="0">
                <a:solidFill>
                  <a:srgbClr val="00B0F0"/>
                </a:solidFill>
                <a:effectLst/>
                <a:latin typeface="Calibri" panose="020F0502020204030204" pitchFamily="34" charset="0"/>
                <a:cs typeface="Calibri" panose="020F0502020204030204" pitchFamily="34" charset="0"/>
              </a:rPr>
              <a:t>“parasubordinati”</a:t>
            </a:r>
            <a:r>
              <a:rPr lang="it-IT" b="0" i="0" u="none" strike="noStrike" dirty="0">
                <a:solidFill>
                  <a:srgbClr val="00B0F0"/>
                </a:solidFill>
                <a:effectLst/>
                <a:latin typeface="Calibri" panose="020F0502020204030204" pitchFamily="34" charset="0"/>
                <a:cs typeface="Calibri" panose="020F0502020204030204" pitchFamily="34" charset="0"/>
              </a:rPr>
              <a:t> </a:t>
            </a:r>
            <a:r>
              <a:rPr lang="it-IT" b="0" i="0" u="none" strike="noStrike" dirty="0">
                <a:solidFill>
                  <a:srgbClr val="0C0C0F"/>
                </a:solidFill>
                <a:effectLst/>
                <a:latin typeface="Calibri" panose="020F0502020204030204" pitchFamily="34" charset="0"/>
                <a:cs typeface="Calibri" panose="020F0502020204030204" pitchFamily="34" charset="0"/>
              </a:rPr>
              <a:t>ed in definitiva </a:t>
            </a:r>
            <a:r>
              <a:rPr lang="it-IT" b="1" i="0" u="none" strike="noStrike" dirty="0">
                <a:solidFill>
                  <a:srgbClr val="00B0F0"/>
                </a:solidFill>
                <a:effectLst/>
                <a:latin typeface="Calibri" panose="020F0502020204030204" pitchFamily="34" charset="0"/>
                <a:cs typeface="Calibri" panose="020F0502020204030204" pitchFamily="34" charset="0"/>
              </a:rPr>
              <a:t>tutti quelli che lavorano di persona</a:t>
            </a:r>
            <a:r>
              <a:rPr lang="it-IT" b="0" i="0" u="none" strike="noStrike" dirty="0">
                <a:solidFill>
                  <a:srgbClr val="0C0C0F"/>
                </a:solidFill>
                <a:effectLst/>
                <a:latin typeface="Calibri" panose="020F0502020204030204" pitchFamily="34" charset="0"/>
                <a:cs typeface="Calibri" panose="020F0502020204030204" pitchFamily="34" charset="0"/>
              </a:rPr>
              <a:t>, perfino in astratto i lavoratori occasionali (fino ad € 5.000). </a:t>
            </a:r>
          </a:p>
          <a:p>
            <a:pPr algn="l"/>
            <a:r>
              <a:rPr lang="it-IT" dirty="0">
                <a:solidFill>
                  <a:srgbClr val="0C0C0F"/>
                </a:solidFill>
                <a:latin typeface="Calibri" panose="020F0502020204030204" pitchFamily="34" charset="0"/>
                <a:cs typeface="Calibri" panose="020F0502020204030204" pitchFamily="34" charset="0"/>
              </a:rPr>
              <a:t>P</a:t>
            </a:r>
            <a:r>
              <a:rPr lang="it-IT" b="0" i="0" u="none" strike="noStrike" dirty="0">
                <a:solidFill>
                  <a:srgbClr val="0C0C0F"/>
                </a:solidFill>
                <a:effectLst/>
                <a:latin typeface="Calibri" panose="020F0502020204030204" pitchFamily="34" charset="0"/>
                <a:cs typeface="Calibri" panose="020F0502020204030204" pitchFamily="34" charset="0"/>
              </a:rPr>
              <a:t>iù complicato prevedere salari minimi per altri lavoratori, considerando forti specialità (ad es. per gli agenti di commercio che non lavorano ad ora, per i lavoratori d’attesa o custodia).</a:t>
            </a:r>
          </a:p>
          <a:p>
            <a:endParaRPr lang="it-IT" dirty="0"/>
          </a:p>
        </p:txBody>
      </p:sp>
    </p:spTree>
    <p:extLst>
      <p:ext uri="{BB962C8B-B14F-4D97-AF65-F5344CB8AC3E}">
        <p14:creationId xmlns:p14="http://schemas.microsoft.com/office/powerpoint/2010/main" val="976335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76387-F2D3-6E46-5CB6-F515D71E0F61}"/>
              </a:ext>
            </a:extLst>
          </p:cNvPr>
          <p:cNvSpPr>
            <a:spLocks noGrp="1"/>
          </p:cNvSpPr>
          <p:nvPr>
            <p:ph type="title"/>
          </p:nvPr>
        </p:nvSpPr>
        <p:spPr/>
        <p:txBody>
          <a:bodyPr>
            <a:normAutofit/>
          </a:bodyPr>
          <a:lstStyle/>
          <a:p>
            <a:r>
              <a:rPr lang="it-IT" sz="4000" b="1" i="0" u="none" strike="noStrike" dirty="0">
                <a:solidFill>
                  <a:srgbClr val="00B0F0"/>
                </a:solidFill>
                <a:effectLst/>
                <a:cs typeface="Calibri" panose="020F0502020204030204" pitchFamily="34" charset="0"/>
              </a:rPr>
              <a:t>Variazioni e trattenute</a:t>
            </a:r>
            <a:endParaRPr lang="it-IT" sz="4000" dirty="0">
              <a:solidFill>
                <a:srgbClr val="00B0F0"/>
              </a:solidFill>
              <a:cs typeface="Calibri" panose="020F0502020204030204" pitchFamily="34" charset="0"/>
            </a:endParaRPr>
          </a:p>
        </p:txBody>
      </p:sp>
      <p:sp>
        <p:nvSpPr>
          <p:cNvPr id="3" name="Segnaposto contenuto 2">
            <a:extLst>
              <a:ext uri="{FF2B5EF4-FFF2-40B4-BE49-F238E27FC236}">
                <a16:creationId xmlns:a16="http://schemas.microsoft.com/office/drawing/2014/main" id="{29ED7E43-CC0E-8FE3-6580-F69BFB102D29}"/>
              </a:ext>
            </a:extLst>
          </p:cNvPr>
          <p:cNvSpPr>
            <a:spLocks noGrp="1"/>
          </p:cNvSpPr>
          <p:nvPr>
            <p:ph idx="1"/>
          </p:nvPr>
        </p:nvSpPr>
        <p:spPr/>
        <p:txBody>
          <a:bodyPr>
            <a:normAutofit lnSpcReduction="10000"/>
          </a:bodyPr>
          <a:lstStyle/>
          <a:p>
            <a:pPr algn="just"/>
            <a:r>
              <a:rPr lang="it-IT" b="0" i="0" u="none" strike="noStrike" dirty="0">
                <a:solidFill>
                  <a:srgbClr val="333333"/>
                </a:solidFill>
                <a:effectLst/>
                <a:latin typeface="Calibri" panose="020F0502020204030204" pitchFamily="34" charset="0"/>
                <a:cs typeface="Calibri" panose="020F0502020204030204" pitchFamily="34" charset="0"/>
              </a:rPr>
              <a:t>Qualora autorizzino salari minimi legali diversi per specifici gruppi di lavoratori o consentano trattenute che riducono la retribuzione versata portandola a un livello inferiore a quello del salario minimo legale pertinente (art. 6): </a:t>
            </a:r>
          </a:p>
          <a:p>
            <a:pPr algn="just"/>
            <a:endParaRPr lang="it-IT" b="0" i="0" u="none" strike="noStrike" dirty="0">
              <a:solidFill>
                <a:srgbClr val="333333"/>
              </a:solidFill>
              <a:effectLst/>
              <a:latin typeface="Calibri" panose="020F0502020204030204" pitchFamily="34" charset="0"/>
              <a:cs typeface="Calibri" panose="020F0502020204030204" pitchFamily="34" charset="0"/>
            </a:endParaRPr>
          </a:p>
          <a:p>
            <a:pPr lvl="1" algn="just"/>
            <a:r>
              <a:rPr lang="it-IT" b="0" i="0" u="none" strike="noStrike" dirty="0">
                <a:solidFill>
                  <a:srgbClr val="333333"/>
                </a:solidFill>
                <a:effectLst/>
                <a:latin typeface="Calibri" panose="020F0502020204030204" pitchFamily="34" charset="0"/>
                <a:cs typeface="Calibri" panose="020F0502020204030204" pitchFamily="34" charset="0"/>
              </a:rPr>
              <a:t>gli Stati membri provvedono affinché tali variazioni e trattenute rispettino i principi di non discriminazione e di proporzionalità, il quale comprende il perseguimento di un obiettivo legittimo.</a:t>
            </a:r>
          </a:p>
          <a:p>
            <a:pPr lvl="1" algn="just"/>
            <a:endParaRPr lang="it-IT" b="0" i="0" u="none" strike="noStrike" dirty="0">
              <a:solidFill>
                <a:srgbClr val="333333"/>
              </a:solidFill>
              <a:effectLst/>
              <a:latin typeface="Calibri" panose="020F0502020204030204" pitchFamily="34" charset="0"/>
              <a:cs typeface="Calibri" panose="020F0502020204030204" pitchFamily="34" charset="0"/>
            </a:endParaRPr>
          </a:p>
          <a:p>
            <a:pPr lvl="1" algn="just"/>
            <a:r>
              <a:rPr lang="it-IT" b="0" i="0" u="none" strike="noStrike" dirty="0">
                <a:solidFill>
                  <a:srgbClr val="333333"/>
                </a:solidFill>
                <a:effectLst/>
                <a:latin typeface="Calibri" panose="020F0502020204030204" pitchFamily="34" charset="0"/>
                <a:cs typeface="Calibri" panose="020F0502020204030204" pitchFamily="34" charset="0"/>
              </a:rPr>
              <a:t>Nulla nella presente direttiva deve essere interpretato in modo tale da imporre agli Stati membri l’obbligo di introdurre variazioni dei salari minimi legali o trattenute sugli stessi.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66403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E04559-88F8-42BD-A471-C3C128332E1F}"/>
              </a:ext>
            </a:extLst>
          </p:cNvPr>
          <p:cNvSpPr>
            <a:spLocks noGrp="1"/>
          </p:cNvSpPr>
          <p:nvPr>
            <p:ph type="title"/>
          </p:nvPr>
        </p:nvSpPr>
        <p:spPr/>
        <p:txBody>
          <a:bodyPr>
            <a:noAutofit/>
          </a:bodyPr>
          <a:lstStyle/>
          <a:p>
            <a:r>
              <a:rPr lang="it-IT" sz="3600" b="1" i="0" u="none" strike="noStrike" dirty="0">
                <a:solidFill>
                  <a:srgbClr val="00B0F0"/>
                </a:solidFill>
                <a:effectLst/>
              </a:rPr>
              <a:t>Coinvolgimento delle parti sociali nella determinazione e nell’aggiornamento dei salari minimi legali</a:t>
            </a:r>
            <a:endParaRPr lang="it-IT" sz="3600" dirty="0">
              <a:solidFill>
                <a:srgbClr val="00B0F0"/>
              </a:solidFill>
            </a:endParaRPr>
          </a:p>
        </p:txBody>
      </p:sp>
      <p:sp>
        <p:nvSpPr>
          <p:cNvPr id="3" name="Segnaposto contenuto 2">
            <a:extLst>
              <a:ext uri="{FF2B5EF4-FFF2-40B4-BE49-F238E27FC236}">
                <a16:creationId xmlns:a16="http://schemas.microsoft.com/office/drawing/2014/main" id="{54BC62C9-610A-54BE-9284-59F703287D14}"/>
              </a:ext>
            </a:extLst>
          </p:cNvPr>
          <p:cNvSpPr>
            <a:spLocks noGrp="1"/>
          </p:cNvSpPr>
          <p:nvPr>
            <p:ph idx="1"/>
          </p:nvPr>
        </p:nvSpPr>
        <p:spPr>
          <a:xfrm>
            <a:off x="838200" y="1825625"/>
            <a:ext cx="10515600" cy="4667250"/>
          </a:xfrm>
        </p:spPr>
        <p:txBody>
          <a:bodyPr>
            <a:normAutofit fontScale="92500" lnSpcReduction="10000"/>
          </a:bodyPr>
          <a:lstStyle/>
          <a:p>
            <a:pPr algn="just"/>
            <a:r>
              <a:rPr lang="it-IT" sz="2400" b="0" i="0" u="none" strike="noStrike" dirty="0">
                <a:solidFill>
                  <a:srgbClr val="333333"/>
                </a:solidFill>
                <a:effectLst/>
              </a:rPr>
              <a:t>Gli Stati membri adottano le misure necessarie a coinvolgere le parti sociali nella determinazione e nell’aggiornamento dei salari minimi legali in maniera tempestiva ed efficace,</a:t>
            </a:r>
          </a:p>
          <a:p>
            <a:pPr algn="just"/>
            <a:r>
              <a:rPr lang="it-IT" sz="2400" dirty="0">
                <a:solidFill>
                  <a:srgbClr val="333333"/>
                </a:solidFill>
              </a:rPr>
              <a:t>In particolare per:</a:t>
            </a:r>
          </a:p>
          <a:p>
            <a:pPr lvl="1" algn="just"/>
            <a:r>
              <a:rPr lang="it-IT" b="0" i="0" u="none" strike="noStrike" dirty="0">
                <a:solidFill>
                  <a:srgbClr val="333333"/>
                </a:solidFill>
                <a:effectLst/>
              </a:rPr>
              <a:t>a selezione e l’applicazione dei criteri per la determinazione del livello del salario minimo legale e la definizione di una formula di indicizzazione automatica e, ove tale formula esista, la sua modifica;</a:t>
            </a:r>
          </a:p>
          <a:p>
            <a:pPr lvl="1" algn="just"/>
            <a:r>
              <a:rPr lang="it-IT" b="0" i="0" u="none" strike="noStrike" dirty="0">
                <a:solidFill>
                  <a:srgbClr val="333333"/>
                </a:solidFill>
                <a:effectLst/>
              </a:rPr>
              <a:t>la selezione e l’applicazione dei valori di riferimento indicativi di cui all’articolo 5, paragrafo 4, per la valutazione dell’adeguatezza dei salari minimi legali</a:t>
            </a:r>
            <a:endParaRPr lang="it-IT" dirty="0">
              <a:solidFill>
                <a:srgbClr val="333333"/>
              </a:solidFill>
            </a:endParaRPr>
          </a:p>
          <a:p>
            <a:pPr lvl="1" algn="just"/>
            <a:r>
              <a:rPr lang="it-IT" b="0" i="0" u="none" strike="noStrike" dirty="0">
                <a:solidFill>
                  <a:srgbClr val="333333"/>
                </a:solidFill>
                <a:effectLst/>
              </a:rPr>
              <a:t>gli aggiornamenti dei salari minimi legali di cui all’articolo 5, paragrafo 5</a:t>
            </a:r>
          </a:p>
          <a:p>
            <a:pPr lvl="1" algn="just"/>
            <a:r>
              <a:rPr lang="it-IT" b="0" i="0" u="none" strike="noStrike" dirty="0">
                <a:solidFill>
                  <a:srgbClr val="333333"/>
                </a:solidFill>
                <a:effectLst/>
              </a:rPr>
              <a:t>la determinazione delle variazioni e delle trattenute relative ai salari minimi legali</a:t>
            </a:r>
          </a:p>
          <a:p>
            <a:pPr lvl="1" algn="just"/>
            <a:r>
              <a:rPr lang="it-IT" b="0" i="0" u="none" strike="noStrike" dirty="0">
                <a:solidFill>
                  <a:srgbClr val="333333"/>
                </a:solidFill>
                <a:effectLst/>
              </a:rPr>
              <a:t>e decisioni concernenti sia la raccolta di dati che la realizzazione di studi e analisi per informare le autorità e altre parti interessate coinvolte nella determinazione dei salari minimi</a:t>
            </a:r>
            <a:endParaRPr lang="it-IT" sz="4000" dirty="0"/>
          </a:p>
        </p:txBody>
      </p:sp>
    </p:spTree>
    <p:extLst>
      <p:ext uri="{BB962C8B-B14F-4D97-AF65-F5344CB8AC3E}">
        <p14:creationId xmlns:p14="http://schemas.microsoft.com/office/powerpoint/2010/main" val="3600703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7E8A5C-3551-8648-BB08-29A9404C36D5}"/>
              </a:ext>
            </a:extLst>
          </p:cNvPr>
          <p:cNvSpPr>
            <a:spLocks noGrp="1"/>
          </p:cNvSpPr>
          <p:nvPr>
            <p:ph type="title"/>
          </p:nvPr>
        </p:nvSpPr>
        <p:spPr/>
        <p:txBody>
          <a:bodyPr>
            <a:normAutofit/>
          </a:bodyPr>
          <a:lstStyle/>
          <a:p>
            <a:r>
              <a:rPr lang="it-IT" sz="4000" b="1" i="0" u="none" strike="noStrike" dirty="0">
                <a:solidFill>
                  <a:srgbClr val="00B0F0"/>
                </a:solidFill>
                <a:effectLst/>
                <a:cs typeface="Calibri" panose="020F0502020204030204" pitchFamily="34" charset="0"/>
              </a:rPr>
              <a:t>Accesso effettivo dei lavoratori ai salari minimi legali</a:t>
            </a:r>
            <a:endParaRPr lang="it-IT" sz="6000" dirty="0">
              <a:solidFill>
                <a:srgbClr val="00B0F0"/>
              </a:solidFill>
              <a:cs typeface="Calibri" panose="020F0502020204030204" pitchFamily="34" charset="0"/>
            </a:endParaRPr>
          </a:p>
        </p:txBody>
      </p:sp>
      <p:sp>
        <p:nvSpPr>
          <p:cNvPr id="3" name="Segnaposto contenuto 2">
            <a:extLst>
              <a:ext uri="{FF2B5EF4-FFF2-40B4-BE49-F238E27FC236}">
                <a16:creationId xmlns:a16="http://schemas.microsoft.com/office/drawing/2014/main" id="{41CD4FB5-869B-35FE-9025-7AB2AD623E16}"/>
              </a:ext>
            </a:extLst>
          </p:cNvPr>
          <p:cNvSpPr>
            <a:spLocks noGrp="1"/>
          </p:cNvSpPr>
          <p:nvPr>
            <p:ph idx="1"/>
          </p:nvPr>
        </p:nvSpPr>
        <p:spPr/>
        <p:txBody>
          <a:bodyPr>
            <a:normAutofit lnSpcReduction="10000"/>
          </a:bodyPr>
          <a:lstStyle/>
          <a:p>
            <a:r>
              <a:rPr lang="it-IT" sz="2400" b="1" i="0" u="none" strike="noStrike" dirty="0">
                <a:solidFill>
                  <a:srgbClr val="00B0F0"/>
                </a:solidFill>
                <a:effectLst/>
                <a:latin typeface="Calibri" panose="020F0502020204030204" pitchFamily="34" charset="0"/>
                <a:cs typeface="Calibri" panose="020F0502020204030204" pitchFamily="34" charset="0"/>
              </a:rPr>
              <a:t>Gli Stati membri</a:t>
            </a:r>
            <a:r>
              <a:rPr lang="it-IT" sz="2400" b="0" i="0" u="none" strike="noStrike" dirty="0">
                <a:solidFill>
                  <a:srgbClr val="333333"/>
                </a:solidFill>
                <a:effectLst/>
                <a:latin typeface="Calibri" panose="020F0502020204030204" pitchFamily="34" charset="0"/>
                <a:cs typeface="Calibri" panose="020F0502020204030204" pitchFamily="34" charset="0"/>
              </a:rPr>
              <a:t>, con la partecipazione delle parti sociali, adottano le seguenti misure per migliorare l’accesso effettivo dei lavoratori alla tutela garantita dal salario minimo legale, ove opportuno, se del caso anche rafforzandone l’applicazione:</a:t>
            </a:r>
          </a:p>
          <a:p>
            <a:pPr marL="0" indent="0">
              <a:buNone/>
            </a:pPr>
            <a:endParaRPr lang="it-IT" b="0" i="0" u="none" strike="noStrike" dirty="0">
              <a:solidFill>
                <a:srgbClr val="333333"/>
              </a:solidFill>
              <a:effectLst/>
              <a:latin typeface="Calibri" panose="020F0502020204030204" pitchFamily="34" charset="0"/>
              <a:cs typeface="Calibri" panose="020F0502020204030204" pitchFamily="34" charset="0"/>
            </a:endParaRPr>
          </a:p>
          <a:p>
            <a:pPr lvl="1"/>
            <a:r>
              <a:rPr lang="it-IT" b="1" i="0" u="none" strike="noStrike" dirty="0">
                <a:solidFill>
                  <a:srgbClr val="00B0F0"/>
                </a:solidFill>
                <a:effectLst/>
                <a:latin typeface="Calibri" panose="020F0502020204030204" pitchFamily="34" charset="0"/>
                <a:cs typeface="Calibri" panose="020F0502020204030204" pitchFamily="34" charset="0"/>
              </a:rPr>
              <a:t>prevedono controlli e ispezioni sul campo efficaci</a:t>
            </a:r>
            <a:r>
              <a:rPr lang="it-IT" b="0" i="0" u="none" strike="noStrike" dirty="0">
                <a:solidFill>
                  <a:srgbClr val="333333"/>
                </a:solidFill>
                <a:effectLst/>
                <a:latin typeface="Calibri" panose="020F0502020204030204" pitchFamily="34" charset="0"/>
                <a:cs typeface="Calibri" panose="020F0502020204030204" pitchFamily="34" charset="0"/>
              </a:rPr>
              <a:t>, proporzionati e non discriminatori effettuati dagli ispettorati del lavoro o dagli organismi responsabili dell’applicazione dei salari minimi legali;</a:t>
            </a:r>
          </a:p>
          <a:p>
            <a:pPr marL="457200" lvl="1" indent="0">
              <a:buNone/>
            </a:pPr>
            <a:endParaRPr lang="it-IT" dirty="0">
              <a:solidFill>
                <a:srgbClr val="333333"/>
              </a:solidFill>
              <a:latin typeface="Calibri" panose="020F0502020204030204" pitchFamily="34" charset="0"/>
              <a:cs typeface="Calibri" panose="020F0502020204030204" pitchFamily="34" charset="0"/>
            </a:endParaRPr>
          </a:p>
          <a:p>
            <a:pPr lvl="1"/>
            <a:r>
              <a:rPr lang="it-IT" b="0" i="0" u="none" strike="noStrike" dirty="0">
                <a:solidFill>
                  <a:srgbClr val="333333"/>
                </a:solidFill>
                <a:effectLst/>
                <a:latin typeface="Calibri" panose="020F0502020204030204" pitchFamily="34" charset="0"/>
                <a:cs typeface="Calibri" panose="020F0502020204030204" pitchFamily="34" charset="0"/>
              </a:rPr>
              <a:t>sviluppano la capacità delle autorità responsabili dell’applicazione, in particolare attraverso formazione e orientamenti, affinché individuino e perseguano in maniera proattiva i datori di lavoro non conformi.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66542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4D8D43-1EC3-6B34-35DC-227FE9358C2B}"/>
              </a:ext>
            </a:extLst>
          </p:cNvPr>
          <p:cNvSpPr>
            <a:spLocks noGrp="1"/>
          </p:cNvSpPr>
          <p:nvPr>
            <p:ph type="title"/>
          </p:nvPr>
        </p:nvSpPr>
        <p:spPr/>
        <p:txBody>
          <a:bodyPr/>
          <a:lstStyle/>
          <a:p>
            <a:r>
              <a:rPr lang="it-IT" b="1" dirty="0">
                <a:solidFill>
                  <a:srgbClr val="00B0F0"/>
                </a:solidFill>
              </a:rPr>
              <a:t>Salari minimi e appalti pubblici</a:t>
            </a:r>
          </a:p>
        </p:txBody>
      </p:sp>
      <p:sp>
        <p:nvSpPr>
          <p:cNvPr id="3" name="Segnaposto contenuto 2">
            <a:extLst>
              <a:ext uri="{FF2B5EF4-FFF2-40B4-BE49-F238E27FC236}">
                <a16:creationId xmlns:a16="http://schemas.microsoft.com/office/drawing/2014/main" id="{09F1ACDC-8938-26B2-74EF-878BCA5F3BCA}"/>
              </a:ext>
            </a:extLst>
          </p:cNvPr>
          <p:cNvSpPr>
            <a:spLocks noGrp="1"/>
          </p:cNvSpPr>
          <p:nvPr>
            <p:ph idx="1"/>
          </p:nvPr>
        </p:nvSpPr>
        <p:spPr/>
        <p:txBody>
          <a:bodyPr/>
          <a:lstStyle/>
          <a:p>
            <a:pPr algn="just"/>
            <a:r>
              <a:rPr lang="it-IT" dirty="0">
                <a:latin typeface="Calibri" panose="020F0502020204030204" pitchFamily="34" charset="0"/>
                <a:cs typeface="Calibri" panose="020F0502020204030204" pitchFamily="34" charset="0"/>
              </a:rPr>
              <a:t>G</a:t>
            </a:r>
            <a:r>
              <a:rPr lang="it-IT" b="0" i="0" u="none" strike="noStrike" dirty="0">
                <a:effectLst/>
                <a:latin typeface="Calibri" panose="020F0502020204030204" pitchFamily="34" charset="0"/>
                <a:cs typeface="Calibri" panose="020F0502020204030204" pitchFamily="34" charset="0"/>
              </a:rPr>
              <a:t>li Stati membri adottano misure adeguate a garantire che gli operatori economici e i loro subappaltatori, nell’aggiudicazione ed esecuzione di appalti pubblici o contratti di concessione, si conformino agli obblighi applicabili concernenti i salari, il diritto di organizzazione e la contrattazione collettiva sulla determinazione dei salari (Art. 9)</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59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FB77EF-F210-61E7-6B61-F445678A7AC1}"/>
              </a:ext>
            </a:extLst>
          </p:cNvPr>
          <p:cNvSpPr>
            <a:spLocks noGrp="1"/>
          </p:cNvSpPr>
          <p:nvPr>
            <p:ph type="title"/>
          </p:nvPr>
        </p:nvSpPr>
        <p:spPr/>
        <p:txBody>
          <a:bodyPr/>
          <a:lstStyle/>
          <a:p>
            <a:r>
              <a:rPr lang="it-IT" b="1" i="0" u="none" strike="noStrike" dirty="0">
                <a:solidFill>
                  <a:srgbClr val="00B0F0"/>
                </a:solidFill>
                <a:effectLst/>
                <a:cs typeface="Calibri" panose="020F0502020204030204" pitchFamily="34" charset="0"/>
              </a:rPr>
              <a:t>Non regresso e disposizioni più favorevoli</a:t>
            </a:r>
            <a:endParaRPr lang="it-IT" dirty="0">
              <a:solidFill>
                <a:srgbClr val="00B0F0"/>
              </a:solidFill>
              <a:cs typeface="Calibri" panose="020F0502020204030204" pitchFamily="34" charset="0"/>
            </a:endParaRPr>
          </a:p>
        </p:txBody>
      </p:sp>
      <p:sp>
        <p:nvSpPr>
          <p:cNvPr id="3" name="Segnaposto contenuto 2">
            <a:extLst>
              <a:ext uri="{FF2B5EF4-FFF2-40B4-BE49-F238E27FC236}">
                <a16:creationId xmlns:a16="http://schemas.microsoft.com/office/drawing/2014/main" id="{7D5DC99F-B476-C7AD-956F-1C36C7C90916}"/>
              </a:ext>
            </a:extLst>
          </p:cNvPr>
          <p:cNvSpPr>
            <a:spLocks noGrp="1"/>
          </p:cNvSpPr>
          <p:nvPr>
            <p:ph idx="1"/>
          </p:nvPr>
        </p:nvSpPr>
        <p:spPr/>
        <p:txBody>
          <a:bodyPr/>
          <a:lstStyle/>
          <a:p>
            <a:r>
              <a:rPr lang="it-IT" b="0" i="0" u="none" strike="noStrike" dirty="0">
                <a:solidFill>
                  <a:srgbClr val="333333"/>
                </a:solidFill>
                <a:effectLst/>
              </a:rPr>
              <a:t>La direttiva non costituisce un motivo valido per ridurre il livello generale di protezione già offerto ai lavoratori negli Stati membri, in particolare per quanto riguarda la riduzione o l’abolizione dei salari minimi.</a:t>
            </a:r>
          </a:p>
          <a:p>
            <a:r>
              <a:rPr lang="it-IT" b="0" i="0" u="none" strike="noStrike" dirty="0">
                <a:solidFill>
                  <a:srgbClr val="333333"/>
                </a:solidFill>
                <a:effectLst/>
              </a:rPr>
              <a:t>Essa non deve essere interpretata in modo da impedire a uno Stato membro di aumentare i salari minimi legali.</a:t>
            </a:r>
          </a:p>
          <a:p>
            <a:r>
              <a:rPr lang="it-IT" b="0" i="0" u="none" strike="noStrike" dirty="0">
                <a:solidFill>
                  <a:srgbClr val="333333"/>
                </a:solidFill>
                <a:effectLst/>
              </a:rPr>
              <a:t>La presente direttiva lascia impregiudicato ogni diritto conferito ai lavoratori da altri atti giuridici dell’Unione (Art. 16)</a:t>
            </a:r>
            <a:endParaRPr lang="it-IT" dirty="0"/>
          </a:p>
        </p:txBody>
      </p:sp>
    </p:spTree>
    <p:extLst>
      <p:ext uri="{BB962C8B-B14F-4D97-AF65-F5344CB8AC3E}">
        <p14:creationId xmlns:p14="http://schemas.microsoft.com/office/powerpoint/2010/main" val="3895636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05C2B-405B-6A76-2468-368B4EE74CE2}"/>
              </a:ext>
            </a:extLst>
          </p:cNvPr>
          <p:cNvSpPr>
            <a:spLocks noGrp="1"/>
          </p:cNvSpPr>
          <p:nvPr>
            <p:ph type="title"/>
          </p:nvPr>
        </p:nvSpPr>
        <p:spPr/>
        <p:txBody>
          <a:bodyPr/>
          <a:lstStyle/>
          <a:p>
            <a:r>
              <a:rPr lang="it-IT" b="1" dirty="0">
                <a:solidFill>
                  <a:srgbClr val="00B0F0"/>
                </a:solidFill>
              </a:rPr>
              <a:t>Direttiva 2022/2041</a:t>
            </a:r>
          </a:p>
        </p:txBody>
      </p:sp>
      <p:sp>
        <p:nvSpPr>
          <p:cNvPr id="3" name="Segnaposto contenuto 2">
            <a:extLst>
              <a:ext uri="{FF2B5EF4-FFF2-40B4-BE49-F238E27FC236}">
                <a16:creationId xmlns:a16="http://schemas.microsoft.com/office/drawing/2014/main" id="{91AAEEC7-FF1E-6A0E-D55F-550FD83CDB21}"/>
              </a:ext>
            </a:extLst>
          </p:cNvPr>
          <p:cNvSpPr>
            <a:spLocks noGrp="1"/>
          </p:cNvSpPr>
          <p:nvPr>
            <p:ph idx="1"/>
          </p:nvPr>
        </p:nvSpPr>
        <p:spPr>
          <a:xfrm>
            <a:off x="838200" y="1825625"/>
            <a:ext cx="10515600" cy="4667250"/>
          </a:xfrm>
        </p:spPr>
        <p:txBody>
          <a:bodyPr>
            <a:normAutofit/>
          </a:bodyPr>
          <a:lstStyle/>
          <a:p>
            <a:pPr algn="just"/>
            <a:r>
              <a:rPr lang="it-IT" b="1" dirty="0">
                <a:solidFill>
                  <a:srgbClr val="00B0F0"/>
                </a:solidFill>
                <a:latin typeface="Calibri" panose="020F0502020204030204" pitchFamily="34" charset="0"/>
                <a:cs typeface="Calibri" panose="020F0502020204030204" pitchFamily="34" charset="0"/>
              </a:rPr>
              <a:t>Direttiva 2022/2041:</a:t>
            </a:r>
          </a:p>
          <a:p>
            <a:pPr algn="just"/>
            <a:endParaRPr lang="it-IT" dirty="0">
              <a:latin typeface="Calibri" panose="020F0502020204030204" pitchFamily="34" charset="0"/>
              <a:cs typeface="Calibri" panose="020F0502020204030204" pitchFamily="34" charset="0"/>
            </a:endParaRPr>
          </a:p>
          <a:p>
            <a:pPr lvl="1" algn="just"/>
            <a:r>
              <a:rPr lang="it-IT" b="0" i="0" u="none" strike="noStrike" dirty="0">
                <a:solidFill>
                  <a:srgbClr val="0C0C0F"/>
                </a:solidFill>
                <a:effectLst/>
                <a:latin typeface="Calibri" panose="020F0502020204030204" pitchFamily="34" charset="0"/>
                <a:cs typeface="Calibri" panose="020F0502020204030204" pitchFamily="34" charset="0"/>
              </a:rPr>
              <a:t>Obiettivo principale è di far convergere verso l’alto le retribuzioni minime negli Stati membri e ridurre le disuguaglianze.</a:t>
            </a:r>
          </a:p>
          <a:p>
            <a:pPr lvl="1" algn="just"/>
            <a:endParaRPr lang="it-IT" dirty="0">
              <a:solidFill>
                <a:srgbClr val="0C0C0F"/>
              </a:solidFill>
              <a:latin typeface="Calibri" panose="020F0502020204030204" pitchFamily="34" charset="0"/>
              <a:cs typeface="Calibri" panose="020F0502020204030204" pitchFamily="34" charset="0"/>
            </a:endParaRPr>
          </a:p>
          <a:p>
            <a:pPr lvl="1" algn="just"/>
            <a:r>
              <a:rPr lang="it-IT" b="0" i="0" u="none" strike="noStrike" dirty="0">
                <a:solidFill>
                  <a:srgbClr val="0C0C0F"/>
                </a:solidFill>
                <a:effectLst/>
                <a:latin typeface="Calibri" panose="020F0502020204030204" pitchFamily="34" charset="0"/>
                <a:cs typeface="Calibri" panose="020F0502020204030204" pitchFamily="34" charset="0"/>
              </a:rPr>
              <a:t>Evitare normative che prevalgono sui contratti collettivi</a:t>
            </a:r>
          </a:p>
          <a:p>
            <a:pPr lvl="1" algn="just"/>
            <a:endParaRPr lang="it-IT" b="0" i="0" u="none" strike="noStrike" dirty="0">
              <a:solidFill>
                <a:srgbClr val="0C0C0F"/>
              </a:solidFill>
              <a:effectLst/>
              <a:latin typeface="Calibri" panose="020F0502020204030204" pitchFamily="34" charset="0"/>
              <a:cs typeface="Calibri" panose="020F0502020204030204" pitchFamily="34" charset="0"/>
            </a:endParaRPr>
          </a:p>
          <a:p>
            <a:pPr lvl="1" algn="just"/>
            <a:r>
              <a:rPr lang="it-IT" b="0" i="0" u="none" strike="noStrike" dirty="0">
                <a:solidFill>
                  <a:srgbClr val="0C0C0F"/>
                </a:solidFill>
                <a:effectLst/>
                <a:latin typeface="Calibri" panose="020F0502020204030204" pitchFamily="34" charset="0"/>
                <a:cs typeface="Calibri" panose="020F0502020204030204" pitchFamily="34" charset="0"/>
              </a:rPr>
              <a:t>Privilegia la contrattazione collettiva. </a:t>
            </a:r>
          </a:p>
          <a:p>
            <a:pPr lvl="1" algn="just"/>
            <a:endParaRPr lang="it-IT" b="0" i="0" u="none" strike="noStrike" dirty="0">
              <a:solidFill>
                <a:srgbClr val="0C0C0F"/>
              </a:solidFill>
              <a:effectLst/>
              <a:latin typeface="Calibri" panose="020F0502020204030204" pitchFamily="34" charset="0"/>
              <a:cs typeface="Calibri" panose="020F0502020204030204" pitchFamily="34" charset="0"/>
            </a:endParaRPr>
          </a:p>
          <a:p>
            <a:pPr lvl="1" algn="just"/>
            <a:r>
              <a:rPr lang="it-IT" b="0" i="0" u="none" strike="noStrike" dirty="0">
                <a:solidFill>
                  <a:srgbClr val="0C0C0F"/>
                </a:solidFill>
                <a:effectLst/>
                <a:latin typeface="Calibri" panose="020F0502020204030204" pitchFamily="34" charset="0"/>
                <a:cs typeface="Calibri" panose="020F0502020204030204" pitchFamily="34" charset="0"/>
              </a:rPr>
              <a:t>La direttiva indica alcuni criteri utili a fissare le retribuzioni.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00984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3F2BD5-8597-0F3B-425C-9A20CA4794A3}"/>
              </a:ext>
            </a:extLst>
          </p:cNvPr>
          <p:cNvSpPr>
            <a:spLocks noGrp="1"/>
          </p:cNvSpPr>
          <p:nvPr>
            <p:ph type="title"/>
          </p:nvPr>
        </p:nvSpPr>
        <p:spPr>
          <a:xfrm>
            <a:off x="838200" y="365126"/>
            <a:ext cx="10515600" cy="912530"/>
          </a:xfrm>
        </p:spPr>
        <p:txBody>
          <a:bodyPr/>
          <a:lstStyle/>
          <a:p>
            <a:r>
              <a:rPr lang="it-IT" b="1" dirty="0">
                <a:solidFill>
                  <a:srgbClr val="00B0F0"/>
                </a:solidFill>
              </a:rPr>
              <a:t>Direttiva 2022/2041</a:t>
            </a:r>
            <a:endParaRPr lang="it-IT" dirty="0"/>
          </a:p>
        </p:txBody>
      </p:sp>
      <p:sp>
        <p:nvSpPr>
          <p:cNvPr id="3" name="Segnaposto contenuto 2">
            <a:extLst>
              <a:ext uri="{FF2B5EF4-FFF2-40B4-BE49-F238E27FC236}">
                <a16:creationId xmlns:a16="http://schemas.microsoft.com/office/drawing/2014/main" id="{1674D70F-76FE-0346-45F7-D32D1B00C662}"/>
              </a:ext>
            </a:extLst>
          </p:cNvPr>
          <p:cNvSpPr>
            <a:spLocks noGrp="1"/>
          </p:cNvSpPr>
          <p:nvPr>
            <p:ph idx="1"/>
          </p:nvPr>
        </p:nvSpPr>
        <p:spPr/>
        <p:txBody>
          <a:bodyPr/>
          <a:lstStyle/>
          <a:p>
            <a:r>
              <a:rPr lang="it-IT" b="1" dirty="0">
                <a:solidFill>
                  <a:srgbClr val="00B0F0"/>
                </a:solidFill>
                <a:latin typeface="Calibri" panose="020F0502020204030204" pitchFamily="34" charset="0"/>
                <a:cs typeface="Calibri" panose="020F0502020204030204" pitchFamily="34" charset="0"/>
              </a:rPr>
              <a:t>C</a:t>
            </a:r>
            <a:r>
              <a:rPr lang="it-IT" b="1" i="0" u="none" strike="noStrike" dirty="0">
                <a:solidFill>
                  <a:srgbClr val="00B0F0"/>
                </a:solidFill>
                <a:effectLst/>
                <a:latin typeface="Calibri" panose="020F0502020204030204" pitchFamily="34" charset="0"/>
                <a:cs typeface="Calibri" panose="020F0502020204030204" pitchFamily="34" charset="0"/>
              </a:rPr>
              <a:t>ompetenze degli Stati membri:</a:t>
            </a:r>
          </a:p>
          <a:p>
            <a:r>
              <a:rPr lang="it-IT" b="0" i="0" u="none" strike="noStrike" dirty="0">
                <a:solidFill>
                  <a:srgbClr val="333333"/>
                </a:solidFill>
                <a:effectLst/>
                <a:latin typeface="Calibri" panose="020F0502020204030204" pitchFamily="34" charset="0"/>
                <a:cs typeface="Calibri" panose="020F0502020204030204" pitchFamily="34" charset="0"/>
              </a:rPr>
              <a:t>Conformemente all’articolo 153, paragrafo 5, TFUE, la presente direttiva fa salva la competenza degli Stati membri di fissare il livello dei salari minimi, </a:t>
            </a:r>
          </a:p>
          <a:p>
            <a:r>
              <a:rPr lang="it-IT" b="0" i="0" u="none" strike="noStrike" dirty="0">
                <a:solidFill>
                  <a:srgbClr val="333333"/>
                </a:solidFill>
                <a:effectLst/>
                <a:latin typeface="Calibri" panose="020F0502020204030204" pitchFamily="34" charset="0"/>
                <a:cs typeface="Calibri" panose="020F0502020204030204" pitchFamily="34" charset="0"/>
              </a:rPr>
              <a:t>nonché la scelta degli Stati membri di fissare salari minimi legali, di promuovere l’accesso alla tutela garantita dal salario minimo prevista nei contratti collettivi o entrambi.</a:t>
            </a:r>
          </a:p>
          <a:p>
            <a:endParaRPr lang="it-IT" b="0" i="0" u="none" strike="noStrike" dirty="0">
              <a:solidFill>
                <a:srgbClr val="333333"/>
              </a:solidFill>
              <a:effectLst/>
              <a:latin typeface="Times New Roman" panose="02020603050405020304" pitchFamily="18" charset="0"/>
            </a:endParaRPr>
          </a:p>
          <a:p>
            <a:endParaRPr lang="it-IT" dirty="0"/>
          </a:p>
        </p:txBody>
      </p:sp>
    </p:spTree>
    <p:extLst>
      <p:ext uri="{BB962C8B-B14F-4D97-AF65-F5344CB8AC3E}">
        <p14:creationId xmlns:p14="http://schemas.microsoft.com/office/powerpoint/2010/main" val="2588579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F7024F-6B30-EB0D-6CCC-650F575CE06F}"/>
              </a:ext>
            </a:extLst>
          </p:cNvPr>
          <p:cNvSpPr>
            <a:spLocks noGrp="1"/>
          </p:cNvSpPr>
          <p:nvPr>
            <p:ph type="title"/>
          </p:nvPr>
        </p:nvSpPr>
        <p:spPr/>
        <p:txBody>
          <a:bodyPr/>
          <a:lstStyle/>
          <a:p>
            <a:r>
              <a:rPr lang="it-IT" b="1" dirty="0">
                <a:solidFill>
                  <a:srgbClr val="00B0F0"/>
                </a:solidFill>
              </a:rPr>
              <a:t>Direttiva 2022/2041</a:t>
            </a:r>
            <a:endParaRPr lang="it-IT" dirty="0"/>
          </a:p>
        </p:txBody>
      </p:sp>
      <p:sp>
        <p:nvSpPr>
          <p:cNvPr id="3" name="Segnaposto contenuto 2">
            <a:extLst>
              <a:ext uri="{FF2B5EF4-FFF2-40B4-BE49-F238E27FC236}">
                <a16:creationId xmlns:a16="http://schemas.microsoft.com/office/drawing/2014/main" id="{C9B85887-EE4A-1962-AD03-8756B8E9CF89}"/>
              </a:ext>
            </a:extLst>
          </p:cNvPr>
          <p:cNvSpPr>
            <a:spLocks noGrp="1"/>
          </p:cNvSpPr>
          <p:nvPr>
            <p:ph idx="1"/>
          </p:nvPr>
        </p:nvSpPr>
        <p:spPr/>
        <p:txBody>
          <a:bodyPr/>
          <a:lstStyle/>
          <a:p>
            <a:r>
              <a:rPr lang="it-IT" b="0" i="0" u="none" strike="noStrike" dirty="0">
                <a:solidFill>
                  <a:srgbClr val="333333"/>
                </a:solidFill>
                <a:effectLst/>
                <a:latin typeface="Calibri" panose="020F0502020204030204" pitchFamily="34" charset="0"/>
                <a:cs typeface="Calibri" panose="020F0502020204030204" pitchFamily="34" charset="0"/>
              </a:rPr>
              <a:t>L’applicazione della presente direttiva è pienamente conforme al diritto di contrattazione collettiva</a:t>
            </a:r>
            <a:r>
              <a:rPr lang="it-IT" dirty="0">
                <a:solidFill>
                  <a:srgbClr val="333333"/>
                </a:solidFill>
                <a:latin typeface="Calibri" panose="020F0502020204030204" pitchFamily="34" charset="0"/>
                <a:cs typeface="Calibri" panose="020F0502020204030204" pitchFamily="34" charset="0"/>
              </a:rPr>
              <a:t> (art. 1, comma 4)</a:t>
            </a:r>
            <a:r>
              <a:rPr lang="it-IT" b="0" i="0" u="none" strike="noStrike" dirty="0">
                <a:solidFill>
                  <a:srgbClr val="333333"/>
                </a:solidFill>
                <a:effectLst/>
                <a:latin typeface="Calibri" panose="020F0502020204030204" pitchFamily="34" charset="0"/>
                <a:cs typeface="Calibri" panose="020F0502020204030204" pitchFamily="34" charset="0"/>
              </a:rPr>
              <a:t> </a:t>
            </a:r>
          </a:p>
          <a:p>
            <a:r>
              <a:rPr lang="it-IT" b="0" i="0" u="none" strike="noStrike" dirty="0">
                <a:solidFill>
                  <a:srgbClr val="333333"/>
                </a:solidFill>
                <a:effectLst/>
                <a:latin typeface="Calibri" panose="020F0502020204030204" pitchFamily="34" charset="0"/>
                <a:cs typeface="Calibri" panose="020F0502020204030204" pitchFamily="34" charset="0"/>
              </a:rPr>
              <a:t>Nessuna disposizione della presente direttiva può essere interpretata in modo tale da imporre a qualsiasi Stato membro:</a:t>
            </a:r>
          </a:p>
          <a:p>
            <a:pPr marL="0" indent="0">
              <a:buNone/>
            </a:pPr>
            <a:r>
              <a:rPr lang="it-IT" dirty="0">
                <a:solidFill>
                  <a:srgbClr val="333333"/>
                </a:solidFill>
                <a:latin typeface="Calibri" panose="020F0502020204030204" pitchFamily="34" charset="0"/>
                <a:cs typeface="Calibri" panose="020F0502020204030204" pitchFamily="34" charset="0"/>
              </a:rPr>
              <a:t>	a) </a:t>
            </a:r>
            <a:r>
              <a:rPr lang="it-IT" b="0" i="0" u="none" strike="noStrike" dirty="0">
                <a:solidFill>
                  <a:srgbClr val="333333"/>
                </a:solidFill>
                <a:effectLst/>
                <a:latin typeface="Calibri" panose="020F0502020204030204" pitchFamily="34" charset="0"/>
                <a:cs typeface="Calibri" panose="020F0502020204030204" pitchFamily="34" charset="0"/>
              </a:rPr>
              <a:t>’obbligo di introdurre un salario minimo legale, laddove la 	formazione dei salari sia garantita esclusivamente mediante 	contratti collettivi, o</a:t>
            </a:r>
          </a:p>
          <a:p>
            <a:pPr marL="0" indent="0">
              <a:buNone/>
            </a:pPr>
            <a:r>
              <a:rPr lang="it-IT" dirty="0">
                <a:solidFill>
                  <a:srgbClr val="333333"/>
                </a:solidFill>
                <a:latin typeface="Calibri" panose="020F0502020204030204" pitchFamily="34" charset="0"/>
                <a:cs typeface="Calibri" panose="020F0502020204030204" pitchFamily="34" charset="0"/>
              </a:rPr>
              <a:t>	b) </a:t>
            </a:r>
            <a:r>
              <a:rPr lang="it-IT" b="0" i="0" u="none" strike="noStrike" dirty="0">
                <a:solidFill>
                  <a:srgbClr val="333333"/>
                </a:solidFill>
                <a:effectLst/>
                <a:latin typeface="Calibri" panose="020F0502020204030204" pitchFamily="34" charset="0"/>
                <a:cs typeface="Calibri" panose="020F0502020204030204" pitchFamily="34" charset="0"/>
              </a:rPr>
              <a:t>l’obbligo di dichiarare un contratto collettivo universalmente 	applicabile.</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6919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F09F2A-ADCC-6E13-9737-39564CEEF8A5}"/>
              </a:ext>
            </a:extLst>
          </p:cNvPr>
          <p:cNvSpPr>
            <a:spLocks noGrp="1"/>
          </p:cNvSpPr>
          <p:nvPr>
            <p:ph type="title"/>
          </p:nvPr>
        </p:nvSpPr>
        <p:spPr/>
        <p:txBody>
          <a:bodyPr/>
          <a:lstStyle/>
          <a:p>
            <a:r>
              <a:rPr lang="it-IT" b="1" dirty="0">
                <a:solidFill>
                  <a:srgbClr val="00B0F0"/>
                </a:solidFill>
              </a:rPr>
              <a:t>Obiettivi Direttiva 2022/2041</a:t>
            </a:r>
            <a:endParaRPr lang="it-IT" dirty="0"/>
          </a:p>
        </p:txBody>
      </p:sp>
      <p:sp>
        <p:nvSpPr>
          <p:cNvPr id="3" name="Segnaposto contenuto 2">
            <a:extLst>
              <a:ext uri="{FF2B5EF4-FFF2-40B4-BE49-F238E27FC236}">
                <a16:creationId xmlns:a16="http://schemas.microsoft.com/office/drawing/2014/main" id="{499AE914-C0CB-719D-B13B-E2EB146E6917}"/>
              </a:ext>
            </a:extLst>
          </p:cNvPr>
          <p:cNvSpPr>
            <a:spLocks noGrp="1"/>
          </p:cNvSpPr>
          <p:nvPr>
            <p:ph idx="1"/>
          </p:nvPr>
        </p:nvSpPr>
        <p:spPr/>
        <p:txBody>
          <a:bodyPr>
            <a:normAutofit lnSpcReduction="10000"/>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 </a:t>
            </a:r>
            <a:r>
              <a:rPr lang="it-IT" b="1" dirty="0">
                <a:solidFill>
                  <a:srgbClr val="00B0F0"/>
                </a:solidFill>
                <a:latin typeface="Calibri" panose="020F0502020204030204" pitchFamily="34" charset="0"/>
                <a:cs typeface="Calibri" panose="020F0502020204030204" pitchFamily="34" charset="0"/>
              </a:rPr>
              <a:t>Promuovere il </a:t>
            </a:r>
            <a:r>
              <a:rPr lang="it-IT" b="1" i="0" u="none" strike="noStrike" dirty="0">
                <a:solidFill>
                  <a:srgbClr val="00B0F0"/>
                </a:solidFill>
                <a:effectLst/>
                <a:latin typeface="Calibri" panose="020F0502020204030204" pitchFamily="34" charset="0"/>
                <a:cs typeface="Calibri" panose="020F0502020204030204" pitchFamily="34" charset="0"/>
              </a:rPr>
              <a:t>ruolo della contrattazione</a:t>
            </a:r>
            <a:r>
              <a:rPr lang="it-IT" b="0" i="0" u="none" strike="noStrike" dirty="0">
                <a:solidFill>
                  <a:srgbClr val="0C0C0F"/>
                </a:solidFill>
                <a:effectLst/>
                <a:latin typeface="Calibri" panose="020F0502020204030204" pitchFamily="34" charset="0"/>
                <a:cs typeface="Calibri" panose="020F0502020204030204" pitchFamily="34" charset="0"/>
              </a:rPr>
              <a:t>:</a:t>
            </a:r>
          </a:p>
          <a:p>
            <a:pPr marL="0" indent="0" algn="just">
              <a:buNone/>
            </a:pPr>
            <a:endParaRPr lang="it-IT" b="0" i="0" u="none" strike="noStrike" dirty="0">
              <a:solidFill>
                <a:srgbClr val="0C0C0F"/>
              </a:solidFill>
              <a:effectLst/>
              <a:latin typeface="Calibri" panose="020F0502020204030204" pitchFamily="34" charset="0"/>
              <a:cs typeface="Calibri" panose="020F0502020204030204" pitchFamily="34" charset="0"/>
            </a:endParaRPr>
          </a:p>
          <a:p>
            <a:pPr algn="just"/>
            <a:r>
              <a:rPr lang="it-IT" b="0" i="0" u="none" strike="noStrike" dirty="0">
                <a:solidFill>
                  <a:srgbClr val="0C0C0F"/>
                </a:solidFill>
                <a:effectLst/>
                <a:latin typeface="Calibri" panose="020F0502020204030204" pitchFamily="34" charset="0"/>
                <a:cs typeface="Calibri" panose="020F0502020204030204" pitchFamily="34" charset="0"/>
              </a:rPr>
              <a:t>Per la realizzazione di questi fini la legge di recepimento dovrà </a:t>
            </a:r>
            <a:r>
              <a:rPr lang="it-IT" b="1" i="0" u="none" strike="noStrike" dirty="0">
                <a:solidFill>
                  <a:srgbClr val="00B0F0"/>
                </a:solidFill>
                <a:effectLst/>
                <a:latin typeface="Calibri" panose="020F0502020204030204" pitchFamily="34" charset="0"/>
                <a:cs typeface="Calibri" panose="020F0502020204030204" pitchFamily="34" charset="0"/>
              </a:rPr>
              <a:t>provvedere preferibilmente</a:t>
            </a:r>
            <a:r>
              <a:rPr lang="it-IT" b="0" i="0" u="none" strike="noStrike" dirty="0">
                <a:solidFill>
                  <a:srgbClr val="00B0F0"/>
                </a:solidFill>
                <a:effectLst/>
                <a:latin typeface="Calibri" panose="020F0502020204030204" pitchFamily="34" charset="0"/>
                <a:cs typeface="Calibri" panose="020F0502020204030204" pitchFamily="34" charset="0"/>
              </a:rPr>
              <a:t> </a:t>
            </a:r>
            <a:r>
              <a:rPr lang="it-IT" b="0" i="0" u="none" strike="noStrike" dirty="0">
                <a:solidFill>
                  <a:srgbClr val="0C0C0F"/>
                </a:solidFill>
                <a:effectLst/>
                <a:latin typeface="Calibri" panose="020F0502020204030204" pitchFamily="34" charset="0"/>
                <a:cs typeface="Calibri" panose="020F0502020204030204" pitchFamily="34" charset="0"/>
              </a:rPr>
              <a:t>con la contrattazione collettiva o potrà farlo direttamente ma solo se la contrattazione risultasse di «copertura» inferiore all’80%, </a:t>
            </a:r>
            <a:r>
              <a:rPr lang="it-IT" b="1" i="0" u="none" strike="noStrike" dirty="0">
                <a:solidFill>
                  <a:srgbClr val="00B0F0"/>
                </a:solidFill>
                <a:effectLst/>
                <a:latin typeface="Calibri" panose="020F0502020204030204" pitchFamily="34" charset="0"/>
                <a:cs typeface="Calibri" panose="020F0502020204030204" pitchFamily="34" charset="0"/>
              </a:rPr>
              <a:t>salvo che venga affidato tutto alle parti sociali</a:t>
            </a:r>
            <a:r>
              <a:rPr lang="it-IT" b="0" i="0" u="none" strike="noStrike" dirty="0">
                <a:solidFill>
                  <a:srgbClr val="00B0F0"/>
                </a:solidFill>
                <a:effectLst/>
                <a:latin typeface="Calibri" panose="020F0502020204030204" pitchFamily="34" charset="0"/>
                <a:cs typeface="Calibri" panose="020F0502020204030204" pitchFamily="34" charset="0"/>
              </a:rPr>
              <a:t> </a:t>
            </a:r>
            <a:r>
              <a:rPr lang="it-IT" b="0" i="0" u="none" strike="noStrike" dirty="0">
                <a:solidFill>
                  <a:srgbClr val="0C0C0F"/>
                </a:solidFill>
                <a:effectLst/>
                <a:latin typeface="Calibri" panose="020F0502020204030204" pitchFamily="34" charset="0"/>
                <a:cs typeface="Calibri" panose="020F0502020204030204" pitchFamily="34" charset="0"/>
              </a:rPr>
              <a:t>(art. 17 comma 3).</a:t>
            </a:r>
          </a:p>
          <a:p>
            <a:pPr marL="0" indent="0" algn="just">
              <a:buNone/>
            </a:pPr>
            <a:endParaRPr lang="it-IT" b="0" i="0" u="none" strike="noStrike" dirty="0">
              <a:solidFill>
                <a:srgbClr val="0C0C0F"/>
              </a:solidFill>
              <a:effectLst/>
              <a:latin typeface="Calibri" panose="020F0502020204030204" pitchFamily="34" charset="0"/>
              <a:cs typeface="Calibri" panose="020F0502020204030204" pitchFamily="34" charset="0"/>
            </a:endParaRPr>
          </a:p>
          <a:p>
            <a:pPr algn="just"/>
            <a:r>
              <a:rPr lang="it-IT" b="0" i="0" u="none" strike="noStrike" dirty="0">
                <a:solidFill>
                  <a:srgbClr val="0C0C0F"/>
                </a:solidFill>
                <a:effectLst/>
                <a:latin typeface="Calibri" panose="020F0502020204030204" pitchFamily="34" charset="0"/>
                <a:cs typeface="Calibri" panose="020F0502020204030204" pitchFamily="34" charset="0"/>
              </a:rPr>
              <a:t> Si dovrà prevedere comunque la </a:t>
            </a:r>
            <a:r>
              <a:rPr lang="it-IT" b="1" i="0" u="none" strike="noStrike" dirty="0">
                <a:solidFill>
                  <a:srgbClr val="00B0F0"/>
                </a:solidFill>
                <a:effectLst/>
                <a:latin typeface="Calibri" panose="020F0502020204030204" pitchFamily="34" charset="0"/>
                <a:cs typeface="Calibri" panose="020F0502020204030204" pitchFamily="34" charset="0"/>
              </a:rPr>
              <a:t>«promozione» della contrattazione collettiva e una tutela per l’«accesso effettivo» dei lavoratori</a:t>
            </a:r>
            <a:r>
              <a:rPr lang="it-IT" b="1" i="0" u="none" strike="noStrike" dirty="0">
                <a:solidFill>
                  <a:srgbClr val="0C0C0F"/>
                </a:solidFill>
                <a:effectLst/>
                <a:latin typeface="Calibri" panose="020F0502020204030204" pitchFamily="34" charset="0"/>
                <a:cs typeface="Calibri" panose="020F0502020204030204" pitchFamily="34" charset="0"/>
              </a:rPr>
              <a:t>.</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090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73D841-6E79-29F3-2C4D-2F9160887FEA}"/>
              </a:ext>
            </a:extLst>
          </p:cNvPr>
          <p:cNvSpPr>
            <a:spLocks noGrp="1"/>
          </p:cNvSpPr>
          <p:nvPr>
            <p:ph type="title"/>
          </p:nvPr>
        </p:nvSpPr>
        <p:spPr/>
        <p:txBody>
          <a:bodyPr/>
          <a:lstStyle/>
          <a:p>
            <a:r>
              <a:rPr lang="it-IT" b="1" dirty="0">
                <a:solidFill>
                  <a:srgbClr val="00B0F0"/>
                </a:solidFill>
              </a:rPr>
              <a:t>Obiettivi Direttiva 2022/2041</a:t>
            </a:r>
            <a:endParaRPr lang="it-IT" dirty="0"/>
          </a:p>
        </p:txBody>
      </p:sp>
      <p:sp>
        <p:nvSpPr>
          <p:cNvPr id="3" name="Segnaposto contenuto 2">
            <a:extLst>
              <a:ext uri="{FF2B5EF4-FFF2-40B4-BE49-F238E27FC236}">
                <a16:creationId xmlns:a16="http://schemas.microsoft.com/office/drawing/2014/main" id="{E47F60A5-41C8-99D4-033F-C95728B3C42F}"/>
              </a:ext>
            </a:extLst>
          </p:cNvPr>
          <p:cNvSpPr>
            <a:spLocks noGrp="1"/>
          </p:cNvSpPr>
          <p:nvPr>
            <p:ph idx="1"/>
          </p:nvPr>
        </p:nvSpPr>
        <p:spPr/>
        <p:txBody>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Ridurre le disuguaglianze attraverso le retribuzioni:</a:t>
            </a:r>
          </a:p>
          <a:p>
            <a:pPr marL="0" indent="0" algn="just">
              <a:buNone/>
            </a:pPr>
            <a:endParaRPr lang="it-IT" b="0" i="0" u="none" strike="noStrike" dirty="0">
              <a:solidFill>
                <a:srgbClr val="0C0C0F"/>
              </a:solidFill>
              <a:effectLst/>
              <a:latin typeface="Calibri" panose="020F0502020204030204" pitchFamily="34" charset="0"/>
              <a:cs typeface="Calibri" panose="020F0502020204030204" pitchFamily="34" charset="0"/>
            </a:endParaRPr>
          </a:p>
          <a:p>
            <a:pPr algn="just"/>
            <a:r>
              <a:rPr lang="it-IT" b="0" i="0" u="none" strike="noStrike" dirty="0">
                <a:solidFill>
                  <a:srgbClr val="0C0C0F"/>
                </a:solidFill>
                <a:effectLst/>
                <a:latin typeface="Calibri" panose="020F0502020204030204" pitchFamily="34" charset="0"/>
                <a:cs typeface="Calibri" panose="020F0502020204030204" pitchFamily="34" charset="0"/>
              </a:rPr>
              <a:t>Difficoltà a raggiungere l’obiettivo di «riduzione delle disuguaglianze retributive» per «migliorare le condizioni di vita e di lavoro dell’Unione» (art. 1 comma 1).</a:t>
            </a:r>
          </a:p>
          <a:p>
            <a:pPr marL="0" indent="0" algn="just">
              <a:buNone/>
            </a:pPr>
            <a:endParaRPr lang="it-IT" b="0" i="0" u="none" strike="noStrike" dirty="0">
              <a:solidFill>
                <a:srgbClr val="0C0C0F"/>
              </a:solidFill>
              <a:effectLst/>
              <a:latin typeface="Calibri" panose="020F0502020204030204" pitchFamily="34" charset="0"/>
              <a:cs typeface="Calibri" panose="020F0502020204030204" pitchFamily="34" charset="0"/>
            </a:endParaRPr>
          </a:p>
          <a:p>
            <a:pPr algn="just"/>
            <a:r>
              <a:rPr lang="it-IT" b="0" i="0" u="none" strike="noStrike" dirty="0">
                <a:solidFill>
                  <a:srgbClr val="0C0C0F"/>
                </a:solidFill>
                <a:effectLst/>
                <a:latin typeface="Calibri" panose="020F0502020204030204" pitchFamily="34" charset="0"/>
                <a:cs typeface="Calibri" panose="020F0502020204030204" pitchFamily="34" charset="0"/>
              </a:rPr>
              <a:t>perché la «riduzione delle disuguaglianze» presuppone un confronto fra retribuzioni. </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84082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7D040F-7CA5-813E-B433-FC1CAD922276}"/>
              </a:ext>
            </a:extLst>
          </p:cNvPr>
          <p:cNvSpPr>
            <a:spLocks noGrp="1"/>
          </p:cNvSpPr>
          <p:nvPr>
            <p:ph type="title"/>
          </p:nvPr>
        </p:nvSpPr>
        <p:spPr/>
        <p:txBody>
          <a:bodyPr/>
          <a:lstStyle/>
          <a:p>
            <a:r>
              <a:rPr lang="it-IT" b="1" dirty="0">
                <a:solidFill>
                  <a:srgbClr val="00B0F0"/>
                </a:solidFill>
              </a:rPr>
              <a:t>Obiettivi Direttiva 2022/2041</a:t>
            </a:r>
            <a:endParaRPr lang="it-IT" dirty="0"/>
          </a:p>
        </p:txBody>
      </p:sp>
      <p:sp>
        <p:nvSpPr>
          <p:cNvPr id="3" name="Segnaposto contenuto 2">
            <a:extLst>
              <a:ext uri="{FF2B5EF4-FFF2-40B4-BE49-F238E27FC236}">
                <a16:creationId xmlns:a16="http://schemas.microsoft.com/office/drawing/2014/main" id="{4EF15FD7-D92D-3645-05E6-037643339FBA}"/>
              </a:ext>
            </a:extLst>
          </p:cNvPr>
          <p:cNvSpPr>
            <a:spLocks noGrp="1"/>
          </p:cNvSpPr>
          <p:nvPr>
            <p:ph idx="1"/>
          </p:nvPr>
        </p:nvSpPr>
        <p:spPr/>
        <p:txBody>
          <a:bodyPr>
            <a:normAutofit/>
          </a:bodyPr>
          <a:lstStyle/>
          <a:p>
            <a:pPr algn="l"/>
            <a:r>
              <a:rPr lang="it-IT" b="1" i="0" u="none" strike="noStrike" dirty="0">
                <a:solidFill>
                  <a:srgbClr val="00B0F0"/>
                </a:solidFill>
                <a:effectLst/>
              </a:rPr>
              <a:t>Convergenza sociale:</a:t>
            </a:r>
          </a:p>
          <a:p>
            <a:pPr algn="l"/>
            <a:r>
              <a:rPr lang="it-IT" b="1" i="0" u="none" strike="noStrike" dirty="0">
                <a:solidFill>
                  <a:srgbClr val="00B0F0"/>
                </a:solidFill>
                <a:effectLst/>
              </a:rPr>
              <a:t>convergenza sociale verso l’alto dei salari minimi</a:t>
            </a:r>
            <a:r>
              <a:rPr lang="it-IT" b="0" i="0" u="none" strike="noStrike" dirty="0">
                <a:solidFill>
                  <a:srgbClr val="00B0F0"/>
                </a:solidFill>
                <a:effectLst/>
              </a:rPr>
              <a:t> </a:t>
            </a:r>
            <a:r>
              <a:rPr lang="it-IT" b="0" i="0" u="none" strike="noStrike" dirty="0">
                <a:solidFill>
                  <a:srgbClr val="0C0C0F"/>
                </a:solidFill>
                <a:effectLst/>
              </a:rPr>
              <a:t>(art. 1 comma 1).</a:t>
            </a:r>
          </a:p>
          <a:p>
            <a:pPr algn="l"/>
            <a:r>
              <a:rPr lang="it-IT" b="0" i="0" u="none" strike="noStrike" dirty="0">
                <a:solidFill>
                  <a:srgbClr val="0C0C0F"/>
                </a:solidFill>
                <a:effectLst/>
              </a:rPr>
              <a:t> Si precisa che i minimi debbono essere “adeguati” per conseguire «condizioni di vita e di lavoro dignitose». </a:t>
            </a:r>
          </a:p>
          <a:p>
            <a:pPr algn="l"/>
            <a:r>
              <a:rPr lang="it-IT" b="0" i="0" u="none" strike="noStrike" dirty="0">
                <a:solidFill>
                  <a:srgbClr val="0C0C0F"/>
                </a:solidFill>
                <a:effectLst/>
              </a:rPr>
              <a:t>Si vuole un miglioramento dei minimi più bassi, perché si avvicinino ai più alti: si potrà dire che la Direttiva ha avuto successo, se procurerà miglioramenti effettivi per i lavoratori anche secondo un giudizio necessariamente sommario.</a:t>
            </a:r>
            <a:br>
              <a:rPr lang="it-IT" dirty="0"/>
            </a:br>
            <a:endParaRPr lang="it-IT" dirty="0"/>
          </a:p>
        </p:txBody>
      </p:sp>
    </p:spTree>
    <p:extLst>
      <p:ext uri="{BB962C8B-B14F-4D97-AF65-F5344CB8AC3E}">
        <p14:creationId xmlns:p14="http://schemas.microsoft.com/office/powerpoint/2010/main" val="1291610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0392FA-2440-4253-A716-D3C059387194}"/>
              </a:ext>
            </a:extLst>
          </p:cNvPr>
          <p:cNvSpPr>
            <a:spLocks noGrp="1"/>
          </p:cNvSpPr>
          <p:nvPr>
            <p:ph type="title"/>
          </p:nvPr>
        </p:nvSpPr>
        <p:spPr/>
        <p:txBody>
          <a:bodyPr>
            <a:normAutofit/>
          </a:bodyPr>
          <a:lstStyle/>
          <a:p>
            <a:r>
              <a:rPr lang="it-IT" sz="3600" b="1" i="0" u="none" strike="noStrike" dirty="0">
                <a:solidFill>
                  <a:srgbClr val="00B0F0"/>
                </a:solidFill>
                <a:effectLst/>
              </a:rPr>
              <a:t>Procedura per la determinazione di salari minimi legali adeguati</a:t>
            </a:r>
            <a:endParaRPr lang="it-IT" sz="3600" b="1" dirty="0">
              <a:solidFill>
                <a:srgbClr val="00B0F0"/>
              </a:solidFill>
            </a:endParaRPr>
          </a:p>
        </p:txBody>
      </p:sp>
      <p:sp>
        <p:nvSpPr>
          <p:cNvPr id="3" name="Segnaposto contenuto 2">
            <a:extLst>
              <a:ext uri="{FF2B5EF4-FFF2-40B4-BE49-F238E27FC236}">
                <a16:creationId xmlns:a16="http://schemas.microsoft.com/office/drawing/2014/main" id="{454F3E0E-7682-710B-A7CA-83BDAB0C8286}"/>
              </a:ext>
            </a:extLst>
          </p:cNvPr>
          <p:cNvSpPr>
            <a:spLocks noGrp="1"/>
          </p:cNvSpPr>
          <p:nvPr>
            <p:ph idx="1"/>
          </p:nvPr>
        </p:nvSpPr>
        <p:spPr>
          <a:xfrm>
            <a:off x="838200" y="1825624"/>
            <a:ext cx="10515600" cy="4562649"/>
          </a:xfrm>
        </p:spPr>
        <p:txBody>
          <a:bodyPr>
            <a:normAutofit fontScale="47500" lnSpcReduction="20000"/>
          </a:bodyPr>
          <a:lstStyle/>
          <a:p>
            <a:pPr algn="just"/>
            <a:r>
              <a:rPr lang="it-IT" sz="5100" b="1" i="0" u="none" strike="noStrike" dirty="0">
                <a:solidFill>
                  <a:srgbClr val="00B0F0"/>
                </a:solidFill>
                <a:effectLst/>
                <a:latin typeface="Calibri" panose="020F0502020204030204" pitchFamily="34" charset="0"/>
                <a:cs typeface="Calibri" panose="020F0502020204030204" pitchFamily="34" charset="0"/>
              </a:rPr>
              <a:t>Fissare salari minimi adeguati: </a:t>
            </a:r>
          </a:p>
          <a:p>
            <a:pPr algn="just"/>
            <a:r>
              <a:rPr lang="it-IT" sz="5100" dirty="0">
                <a:solidFill>
                  <a:srgbClr val="0C0C0F"/>
                </a:solidFill>
                <a:latin typeface="Calibri" panose="020F0502020204030204" pitchFamily="34" charset="0"/>
                <a:cs typeface="Calibri" panose="020F0502020204030204" pitchFamily="34" charset="0"/>
              </a:rPr>
              <a:t>A</a:t>
            </a:r>
            <a:r>
              <a:rPr lang="it-IT" sz="5100" b="0" i="0" u="none" strike="noStrike" dirty="0">
                <a:solidFill>
                  <a:srgbClr val="0C0C0F"/>
                </a:solidFill>
                <a:effectLst/>
                <a:latin typeface="Calibri" panose="020F0502020204030204" pitchFamily="34" charset="0"/>
                <a:cs typeface="Calibri" panose="020F0502020204030204" pitchFamily="34" charset="0"/>
              </a:rPr>
              <a:t>deguatezza dei minimi retributivi viene individuata in quel che è necessario per «un tenore di vita dignitoso» e per «ridurre la povertà lavorativa» (art. 5 comma 1).</a:t>
            </a:r>
            <a:endParaRPr lang="it-IT" sz="5100" b="0" i="0" u="none" strike="noStrike" dirty="0">
              <a:solidFill>
                <a:srgbClr val="333333"/>
              </a:solidFill>
              <a:effectLst/>
              <a:latin typeface="Calibri" panose="020F0502020204030204" pitchFamily="34" charset="0"/>
              <a:cs typeface="Calibri" panose="020F0502020204030204" pitchFamily="34" charset="0"/>
            </a:endParaRPr>
          </a:p>
          <a:p>
            <a:pPr algn="just"/>
            <a:r>
              <a:rPr lang="it-IT" sz="5100" b="0" i="0" u="none" strike="noStrike" dirty="0">
                <a:solidFill>
                  <a:srgbClr val="333333"/>
                </a:solidFill>
                <a:effectLst/>
                <a:latin typeface="Calibri" panose="020F0502020204030204" pitchFamily="34" charset="0"/>
                <a:cs typeface="Calibri" panose="020F0502020204030204" pitchFamily="34" charset="0"/>
              </a:rPr>
              <a:t>Gli Stati membri in cui sono previsti salari minimi legali istituiscono le necessarie procedure per la determinazione e l’aggiornamento dei salari minimi legali.</a:t>
            </a:r>
          </a:p>
          <a:p>
            <a:pPr algn="just"/>
            <a:r>
              <a:rPr lang="it-IT" sz="5100" dirty="0">
                <a:solidFill>
                  <a:srgbClr val="333333"/>
                </a:solidFill>
                <a:latin typeface="Calibri" panose="020F0502020204030204" pitchFamily="34" charset="0"/>
                <a:cs typeface="Calibri" panose="020F0502020204030204" pitchFamily="34" charset="0"/>
              </a:rPr>
              <a:t>T</a:t>
            </a:r>
            <a:r>
              <a:rPr lang="it-IT" sz="5100" b="0" i="0" u="none" strike="noStrike" dirty="0">
                <a:solidFill>
                  <a:srgbClr val="333333"/>
                </a:solidFill>
                <a:effectLst/>
                <a:latin typeface="Calibri" panose="020F0502020204030204" pitchFamily="34" charset="0"/>
                <a:cs typeface="Calibri" panose="020F0502020204030204" pitchFamily="34" charset="0"/>
              </a:rPr>
              <a:t>ali criteri devono essere fissati conformemente alle rispettive prassi nazionali.</a:t>
            </a:r>
          </a:p>
          <a:p>
            <a:pPr algn="just"/>
            <a:endParaRPr lang="it-IT" sz="5100" b="0" i="0" u="none" strike="noStrike" dirty="0">
              <a:solidFill>
                <a:srgbClr val="333333"/>
              </a:solidFill>
              <a:effectLst/>
              <a:latin typeface="Calibri" panose="020F0502020204030204" pitchFamily="34" charset="0"/>
              <a:cs typeface="Calibri" panose="020F0502020204030204" pitchFamily="34" charset="0"/>
            </a:endParaRPr>
          </a:p>
          <a:p>
            <a:pPr algn="l"/>
            <a:r>
              <a:rPr lang="it-IT" sz="5100" b="1" i="0" u="none" strike="noStrike" dirty="0">
                <a:solidFill>
                  <a:srgbClr val="00B0F0"/>
                </a:solidFill>
                <a:effectLst/>
                <a:latin typeface="Calibri" panose="020F0502020204030204" pitchFamily="34" charset="0"/>
                <a:cs typeface="Calibri" panose="020F0502020204030204" pitchFamily="34" charset="0"/>
              </a:rPr>
              <a:t>«I criteri nazionali» </a:t>
            </a:r>
            <a:r>
              <a:rPr lang="it-IT" sz="5100" b="0" i="0" u="none" strike="noStrike" dirty="0">
                <a:solidFill>
                  <a:srgbClr val="0C0C0F"/>
                </a:solidFill>
                <a:effectLst/>
                <a:latin typeface="Calibri" panose="020F0502020204030204" pitchFamily="34" charset="0"/>
                <a:cs typeface="Calibri" panose="020F0502020204030204" pitchFamily="34" charset="0"/>
              </a:rPr>
              <a:t>debbono fondarsi «almeno» su elementi</a:t>
            </a:r>
          </a:p>
          <a:p>
            <a:pPr lvl="1"/>
            <a:r>
              <a:rPr lang="it-IT" sz="5100" b="0" i="1" u="none" strike="noStrike" dirty="0">
                <a:solidFill>
                  <a:srgbClr val="0C0C0F"/>
                </a:solidFill>
                <a:effectLst/>
                <a:latin typeface="Calibri" panose="020F0502020204030204" pitchFamily="34" charset="0"/>
                <a:cs typeface="Calibri" panose="020F0502020204030204" pitchFamily="34" charset="0"/>
              </a:rPr>
              <a:t>a)</a:t>
            </a:r>
            <a:r>
              <a:rPr lang="it-IT" sz="5100" b="0" i="0" u="none" strike="noStrike" dirty="0">
                <a:solidFill>
                  <a:srgbClr val="0C0C0F"/>
                </a:solidFill>
                <a:effectLst/>
                <a:latin typeface="Calibri" panose="020F0502020204030204" pitchFamily="34" charset="0"/>
                <a:cs typeface="Calibri" panose="020F0502020204030204" pitchFamily="34" charset="0"/>
              </a:rPr>
              <a:t> potere d’acquisto dei salari minimi legali, tenuto conto del costo della vita, </a:t>
            </a:r>
          </a:p>
          <a:p>
            <a:pPr lvl="1"/>
            <a:r>
              <a:rPr lang="it-IT" sz="5100" b="0" i="1" u="none" strike="noStrike" dirty="0">
                <a:solidFill>
                  <a:srgbClr val="0C0C0F"/>
                </a:solidFill>
                <a:effectLst/>
                <a:latin typeface="Calibri" panose="020F0502020204030204" pitchFamily="34" charset="0"/>
                <a:cs typeface="Calibri" panose="020F0502020204030204" pitchFamily="34" charset="0"/>
              </a:rPr>
              <a:t>b)</a:t>
            </a:r>
            <a:r>
              <a:rPr lang="it-IT" sz="5100" b="0" i="0" u="none" strike="noStrike" dirty="0">
                <a:solidFill>
                  <a:srgbClr val="0C0C0F"/>
                </a:solidFill>
                <a:effectLst/>
                <a:latin typeface="Calibri" panose="020F0502020204030204" pitchFamily="34" charset="0"/>
                <a:cs typeface="Calibri" panose="020F0502020204030204" pitchFamily="34" charset="0"/>
              </a:rPr>
              <a:t> livello generale dei salari e loro distribuzione e </a:t>
            </a:r>
          </a:p>
          <a:p>
            <a:pPr lvl="1"/>
            <a:r>
              <a:rPr lang="it-IT" sz="5100" b="0" i="1" u="none" strike="noStrike" dirty="0">
                <a:solidFill>
                  <a:srgbClr val="0C0C0F"/>
                </a:solidFill>
                <a:effectLst/>
                <a:latin typeface="Calibri" panose="020F0502020204030204" pitchFamily="34" charset="0"/>
                <a:cs typeface="Calibri" panose="020F0502020204030204" pitchFamily="34" charset="0"/>
              </a:rPr>
              <a:t>c)</a:t>
            </a:r>
            <a:r>
              <a:rPr lang="it-IT" sz="5100" b="0" i="0" u="none" strike="noStrike" dirty="0">
                <a:solidFill>
                  <a:srgbClr val="0C0C0F"/>
                </a:solidFill>
                <a:effectLst/>
                <a:latin typeface="Calibri" panose="020F0502020204030204" pitchFamily="34" charset="0"/>
                <a:cs typeface="Calibri" panose="020F0502020204030204" pitchFamily="34" charset="0"/>
              </a:rPr>
              <a:t> tasso di crescita dei salari (art. 5 comma 2).</a:t>
            </a:r>
          </a:p>
          <a:p>
            <a:pPr marL="0" indent="0">
              <a:buNone/>
            </a:pPr>
            <a:br>
              <a:rPr lang="it-IT" dirty="0"/>
            </a:b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4049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0392FA-2440-4253-A716-D3C059387194}"/>
              </a:ext>
            </a:extLst>
          </p:cNvPr>
          <p:cNvSpPr>
            <a:spLocks noGrp="1"/>
          </p:cNvSpPr>
          <p:nvPr>
            <p:ph type="title"/>
          </p:nvPr>
        </p:nvSpPr>
        <p:spPr/>
        <p:txBody>
          <a:bodyPr>
            <a:normAutofit/>
          </a:bodyPr>
          <a:lstStyle/>
          <a:p>
            <a:r>
              <a:rPr lang="it-IT" sz="3600" b="1" i="0" u="none" strike="noStrike" dirty="0">
                <a:solidFill>
                  <a:srgbClr val="00B0F0"/>
                </a:solidFill>
                <a:effectLst/>
              </a:rPr>
              <a:t>Procedura per la determinazione di salari minimi legali adeguati</a:t>
            </a:r>
            <a:endParaRPr lang="it-IT" sz="3600" b="1" dirty="0">
              <a:solidFill>
                <a:srgbClr val="00B0F0"/>
              </a:solidFill>
            </a:endParaRPr>
          </a:p>
        </p:txBody>
      </p:sp>
      <p:sp>
        <p:nvSpPr>
          <p:cNvPr id="3" name="Segnaposto contenuto 2">
            <a:extLst>
              <a:ext uri="{FF2B5EF4-FFF2-40B4-BE49-F238E27FC236}">
                <a16:creationId xmlns:a16="http://schemas.microsoft.com/office/drawing/2014/main" id="{454F3E0E-7682-710B-A7CA-83BDAB0C8286}"/>
              </a:ext>
            </a:extLst>
          </p:cNvPr>
          <p:cNvSpPr>
            <a:spLocks noGrp="1"/>
          </p:cNvSpPr>
          <p:nvPr>
            <p:ph idx="1"/>
          </p:nvPr>
        </p:nvSpPr>
        <p:spPr>
          <a:xfrm>
            <a:off x="838200" y="1825624"/>
            <a:ext cx="10515600" cy="4562649"/>
          </a:xfrm>
        </p:spPr>
        <p:txBody>
          <a:bodyPr>
            <a:normAutofit fontScale="92500" lnSpcReduction="10000"/>
          </a:bodyPr>
          <a:lstStyle/>
          <a:p>
            <a:pPr algn="just"/>
            <a:r>
              <a:rPr lang="it-IT" b="1" i="0" u="none" strike="noStrike" dirty="0">
                <a:solidFill>
                  <a:srgbClr val="00B0F0"/>
                </a:solidFill>
                <a:effectLst/>
                <a:cs typeface="Calibri" panose="020F0502020204030204" pitchFamily="34" charset="0"/>
              </a:rPr>
              <a:t>Fissare salari minimi adeguati: </a:t>
            </a:r>
          </a:p>
          <a:p>
            <a:pPr marL="0" indent="0" algn="just">
              <a:buNone/>
            </a:pPr>
            <a:endParaRPr lang="it-IT" b="1" i="0" u="none" strike="noStrike" dirty="0">
              <a:solidFill>
                <a:srgbClr val="00B0F0"/>
              </a:solidFill>
              <a:effectLst/>
              <a:cs typeface="Calibri" panose="020F0502020204030204" pitchFamily="34" charset="0"/>
            </a:endParaRPr>
          </a:p>
          <a:p>
            <a:pPr algn="l"/>
            <a:r>
              <a:rPr lang="it-IT" b="0" i="0" u="none" strike="noStrike" dirty="0">
                <a:solidFill>
                  <a:srgbClr val="0C0C0F"/>
                </a:solidFill>
                <a:effectLst/>
              </a:rPr>
              <a:t>Ancora obbligatorio è un meccanismo di aggiornamento periodico almeno ogni due anni (4 in caso di indicizzazione automatica) (art. 5 comma 5).</a:t>
            </a:r>
          </a:p>
          <a:p>
            <a:pPr marL="0" indent="0" algn="l">
              <a:buNone/>
            </a:pPr>
            <a:endParaRPr lang="it-IT" b="0" i="0" u="none" strike="noStrike" dirty="0">
              <a:solidFill>
                <a:srgbClr val="0C0C0F"/>
              </a:solidFill>
              <a:effectLst/>
            </a:endParaRPr>
          </a:p>
          <a:p>
            <a:pPr algn="l"/>
            <a:r>
              <a:rPr lang="it-IT" b="0" i="0" u="none" strike="noStrike" dirty="0">
                <a:solidFill>
                  <a:srgbClr val="0C0C0F"/>
                </a:solidFill>
                <a:effectLst/>
              </a:rPr>
              <a:t>Oltre gli elementi necessari si prevedono altre “possibilità”, fra cui quello di un «meccanismo automatico di adeguamento dell’indicizzazione dei salari minimi legali» (art. 5 comma 3), nonché di utilizzare valori </a:t>
            </a:r>
            <a:r>
              <a:rPr lang="it-IT" b="1" i="0" u="none" strike="noStrike" dirty="0">
                <a:solidFill>
                  <a:srgbClr val="00B0F0"/>
                </a:solidFill>
                <a:effectLst/>
              </a:rPr>
              <a:t>internazionali del «60% del salario lordo mediano e 50% del salario lordo medio» e/o valori nazionali</a:t>
            </a:r>
            <a:r>
              <a:rPr lang="it-IT" b="0" i="0" u="none" strike="noStrike" dirty="0">
                <a:solidFill>
                  <a:srgbClr val="00B0F0"/>
                </a:solidFill>
                <a:effectLst/>
              </a:rPr>
              <a:t> </a:t>
            </a:r>
            <a:r>
              <a:rPr lang="it-IT" b="0" i="0" u="none" strike="noStrike" dirty="0">
                <a:solidFill>
                  <a:srgbClr val="0C0C0F"/>
                </a:solidFill>
                <a:effectLst/>
              </a:rPr>
              <a:t>(art. 5 comma 4).</a:t>
            </a:r>
          </a:p>
          <a:p>
            <a:pPr marL="0" indent="0">
              <a:buNone/>
            </a:pPr>
            <a:br>
              <a:rPr lang="it-IT" dirty="0"/>
            </a:b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48462675"/>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662</TotalTime>
  <Words>1287</Words>
  <Application>Microsoft Macintosh PowerPoint</Application>
  <PresentationFormat>Widescreen</PresentationFormat>
  <Paragraphs>89</Paragraphs>
  <Slides>15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Arial</vt:lpstr>
      <vt:lpstr>Calibri</vt:lpstr>
      <vt:lpstr>Calibri Light</vt:lpstr>
      <vt:lpstr>Times New Roman</vt:lpstr>
      <vt:lpstr>Tema di Office</vt:lpstr>
      <vt:lpstr>Diritto del lavoro europeo  Prof. Dr. Alessandro Nato</vt:lpstr>
      <vt:lpstr>Direttiva 2022/2041</vt:lpstr>
      <vt:lpstr>Direttiva 2022/2041</vt:lpstr>
      <vt:lpstr>Direttiva 2022/2041</vt:lpstr>
      <vt:lpstr>Obiettivi Direttiva 2022/2041</vt:lpstr>
      <vt:lpstr>Obiettivi Direttiva 2022/2041</vt:lpstr>
      <vt:lpstr>Obiettivi Direttiva 2022/2041</vt:lpstr>
      <vt:lpstr>Procedura per la determinazione di salari minimi legali adeguati</vt:lpstr>
      <vt:lpstr>Procedura per la determinazione di salari minimi legali adeguati</vt:lpstr>
      <vt:lpstr>Beneficiari Direttiva 2022/2041</vt:lpstr>
      <vt:lpstr>Variazioni e trattenute</vt:lpstr>
      <vt:lpstr>Coinvolgimento delle parti sociali nella determinazione e nell’aggiornamento dei salari minimi legali</vt:lpstr>
      <vt:lpstr>Accesso effettivo dei lavoratori ai salari minimi legali</vt:lpstr>
      <vt:lpstr>Salari minimi e appalti pubblici</vt:lpstr>
      <vt:lpstr>Non regresso e disposizioni più favorevoli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65</cp:revision>
  <dcterms:created xsi:type="dcterms:W3CDTF">2022-09-09T08:27:37Z</dcterms:created>
  <dcterms:modified xsi:type="dcterms:W3CDTF">2023-02-07T20:44:38Z</dcterms:modified>
</cp:coreProperties>
</file>