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80"/>
  </p:normalViewPr>
  <p:slideViewPr>
    <p:cSldViewPr snapToGrid="0">
      <p:cViewPr varScale="1">
        <p:scale>
          <a:sx n="101" d="100"/>
          <a:sy n="101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22/05/23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22/05/23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22/05/23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22/05/23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22/05/23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22/05/23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22/05/23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22/05/23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22/05/23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22/05/23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22/05/23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22/05/23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commission/presscorner/detail/it/ip_22_447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FF0000"/>
                </a:solidFill>
              </a:rPr>
              <a:t>Seminario 2</a:t>
            </a: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Mercato unico farmaceutico UE</a:t>
            </a: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7B1B49-5618-2299-C8D0-76C45C9FE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i="0" u="none" strike="noStrike" dirty="0">
                <a:solidFill>
                  <a:srgbClr val="FF0000"/>
                </a:solidFill>
                <a:effectLst/>
              </a:rPr>
              <a:t>Elementi fondamentali della proposta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39BEF2-9A32-B0AA-3269-CF7D6574F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Incentivi efficaci all'innovazione: </a:t>
            </a:r>
          </a:p>
          <a:p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la protezione normativa fino a un massimo di 12 anni per i medicinali innovativi, associata ai diritti di proprietà intellettuale esistenti, garantirà che l'Europa si mantenga un polo attraente per gli investimenti e l'innovazione. </a:t>
            </a:r>
          </a:p>
          <a:p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Per creare un mercato unico dei medicinali, con la riforma il sistema di protezione normativa passerà dall'attuale approccio universale a un </a:t>
            </a:r>
            <a:r>
              <a:rPr lang="it-IT" b="1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quadro più efficace di incentivi all'innovazione che promuova anche gli interessi della sanità pubblica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.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6089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72C836-C863-D934-AA0B-B7E5890DE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i="0" u="none" strike="noStrike" dirty="0">
                <a:solidFill>
                  <a:srgbClr val="FF0000"/>
                </a:solidFill>
                <a:effectLst/>
              </a:rPr>
              <a:t>Elementi fondamentali della proposta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CAAFD4-2EA2-DC8F-BD58-D88603810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Incentivi efficaci all'innovazione: </a:t>
            </a:r>
          </a:p>
          <a:p>
            <a:pPr lvl="1"/>
            <a:r>
              <a:rPr lang="it-IT" b="0" i="0" u="none" strike="noStrike" dirty="0">
                <a:solidFill>
                  <a:srgbClr val="404040"/>
                </a:solidFill>
                <a:effectLst/>
              </a:rPr>
              <a:t>A tal fine, la riforma propone un periodo minimo di protezione normativa di 8 anni prorogabile nei casi seguenti: </a:t>
            </a:r>
          </a:p>
          <a:p>
            <a:pPr lvl="1"/>
            <a:r>
              <a:rPr lang="it-IT" b="0" i="0" u="none" strike="noStrike" dirty="0">
                <a:solidFill>
                  <a:srgbClr val="404040"/>
                </a:solidFill>
                <a:effectLst/>
              </a:rPr>
              <a:t>se i medicinali sono immessi sul mercato in tutti gli Stati membri, se rispondono a esigenze mediche non soddisfatte, </a:t>
            </a:r>
          </a:p>
          <a:p>
            <a:pPr lvl="1"/>
            <a:r>
              <a:rPr lang="it-IT" b="0" i="0" u="none" strike="noStrike" dirty="0">
                <a:solidFill>
                  <a:srgbClr val="404040"/>
                </a:solidFill>
                <a:effectLst/>
              </a:rPr>
              <a:t>se sono effettuate sperimentazioni cliniche controllate, o se viene sviluppata una nuova indicazione terapeutica. </a:t>
            </a:r>
          </a:p>
          <a:p>
            <a:pPr lvl="1"/>
            <a:r>
              <a:rPr lang="it-IT" b="0" i="0" u="none" strike="noStrike" dirty="0">
                <a:solidFill>
                  <a:srgbClr val="404040"/>
                </a:solidFill>
                <a:effectLst/>
              </a:rPr>
              <a:t>La combinazione dei diritti di proprietà intellettuale esistenti e dei nuovi periodi di protezione normativa manterrà inoltre il vantaggio competitivo nello sviluppo farmaceutico dell'UE, che offre una protezione tra le più ampie a livello mondiale. </a:t>
            </a:r>
          </a:p>
          <a:p>
            <a:pPr lvl="1"/>
            <a:r>
              <a:rPr lang="it-IT" b="0" i="0" u="none" strike="noStrike" dirty="0">
                <a:solidFill>
                  <a:srgbClr val="404040"/>
                </a:solidFill>
                <a:effectLst/>
              </a:rPr>
              <a:t>Grazie alla riforma, la ricerca e lo sviluppo si concentreranno sulle esigenze principali dei pazienti, che godranno di un accesso più tempestivo ed equo ai medicinali in tutta l'UE.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2741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1E0ED2-681C-E9BF-D701-56896523B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i="0" u="none" strike="noStrike" dirty="0">
                <a:solidFill>
                  <a:srgbClr val="FF0000"/>
                </a:solidFill>
                <a:effectLst/>
              </a:rPr>
              <a:t>Elementi fondamentali della proposta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003048-8645-6A04-BC30-10519E104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6475"/>
          </a:xfrm>
        </p:spPr>
        <p:txBody>
          <a:bodyPr>
            <a:normAutofit fontScale="92500"/>
          </a:bodyPr>
          <a:lstStyle/>
          <a:p>
            <a:r>
              <a:rPr lang="it-IT" sz="2200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Affrontare le carenze di medicinali e garantire la sicurezza dell'approvvigionamento:</a:t>
            </a:r>
            <a:r>
              <a:rPr lang="it-IT" sz="2200" b="0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la riforma introduce nuovi obblighi di monitoraggio delle carenze di medicinali in capo alle autorità nazionali e all'EMA e attribuisce all'EMA un ruolo di coordinamento più incisivo. </a:t>
            </a:r>
          </a:p>
          <a:p>
            <a:pPr lvl="1"/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Saranno rafforzati gli obblighi in capo alle imprese, tra cui la comunicazione anticipata di informazioni sulle carenze e sui ritiri di medicinali, oltre all'elaborazione e all'aggiornamento di piani di prevenzione delle carenze. </a:t>
            </a:r>
          </a:p>
          <a:p>
            <a:pPr lvl="1"/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Sarà stabilito un elenco UE dei medicinali critici e saranno valutate le vulnerabilità delle relative catene di approvvigionamento, con raccomandazioni specifiche sulle misure richieste alle imprese e agli altri portatori di interessi delle catene di approvvigionamento. </a:t>
            </a:r>
          </a:p>
          <a:p>
            <a:pPr lvl="1"/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Inoltre la Commissione potrà adottare misure giuridicamente vincolanti per rafforzare la sicurezza dell'approvvigionamento di specifici medicinali critici.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0287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30B8AA-6DD5-171E-AD14-E75DB9AE1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i="0" u="none" strike="noStrike" dirty="0">
                <a:solidFill>
                  <a:srgbClr val="FF0000"/>
                </a:solidFill>
                <a:effectLst/>
              </a:rPr>
              <a:t>Elementi fondamentali della proposta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0FFE1D-1EFB-3F2A-FDC2-76F9EB7E3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Lotta alla resistenza antimicrobica:</a:t>
            </a:r>
            <a:r>
              <a:rPr lang="it-IT" sz="2400" b="0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la resistenza antimicrobica è considerata una delle </a:t>
            </a:r>
            <a:r>
              <a:rPr lang="it-IT" b="0" i="0" u="sng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tre principali minacce per la salute nell'UE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lvl="1"/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La riforma prevede incentivi mediante voucher trasferibili alle imprese che investono in nuovi antimicrobici capaci di far fronte ai patogeni resistenti, rimediando in tal modo all'attuale fallimento del mercato. </a:t>
            </a:r>
          </a:p>
          <a:p>
            <a:pPr lvl="1"/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Per preservare l'efficacia degli antimicrobici, saranno inoltre introdotte misure volte all'uso prudente di tali preparati, tra cui prescrizioni modificate in materia di confezionamento e ricette.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3316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30B8AA-6DD5-171E-AD14-E75DB9AE1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i="0" u="none" strike="noStrike" dirty="0">
                <a:solidFill>
                  <a:srgbClr val="FF0000"/>
                </a:solidFill>
                <a:effectLst/>
              </a:rPr>
              <a:t>Elementi fondamentali della proposta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0FFE1D-1EFB-3F2A-FDC2-76F9EB7E3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600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Lotta alla resistenza antimicrobica:</a:t>
            </a:r>
            <a:r>
              <a:rPr lang="it-IT" sz="2600" b="0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La proposta </a:t>
            </a:r>
            <a:r>
              <a:rPr lang="it-IT" b="1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sostiene l'uso prudente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 degli antimicrobici raccomandando obiettivi concreti e misurabili per ridurne l'uso e promuovere livelli elevati di prevenzione delle infezioni, in particolare in ambiente ospedaliero, e di controllo nel campo della sanità umana. </a:t>
            </a:r>
          </a:p>
          <a:p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La proposta migliora inoltre la consapevolezza del pubblico, l'istruzione e la formazione dei professionisti pertinenti e promuove la cooperazione tra i portatori di interessi di tutti i settori pertinenti.</a:t>
            </a:r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251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Riforma mercato farmaceutico del 26 aprile 2023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Commissione europea afferma che</a:t>
            </a:r>
            <a:r>
              <a:rPr lang="it-IT" dirty="0">
                <a:solidFill>
                  <a:srgbClr val="404040"/>
                </a:solidFill>
                <a:latin typeface="arial" panose="020B0604020202020204" pitchFamily="34" charset="0"/>
              </a:rPr>
              <a:t>:</a:t>
            </a:r>
            <a:endParaRPr lang="it-IT" b="0" i="0" u="none" strike="noStrike" dirty="0">
              <a:solidFill>
                <a:srgbClr val="404040"/>
              </a:solidFill>
              <a:effectLst/>
              <a:latin typeface="arial" panose="020B0604020202020204" pitchFamily="34" charset="0"/>
            </a:endParaRPr>
          </a:p>
          <a:p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La revisione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migliorerà la disponibilità e l'accessibilità, anche in termini di prezzi, dei medicinali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Sosterrà l'innovazione e darà slancio alla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competitività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 e all'attrattiva dell'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industria farmaceutica dell'UE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promuovendo al contempo i parametri ambientali più elevati.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5175"/>
          </a:xfrm>
        </p:spPr>
        <p:txBody>
          <a:bodyPr>
            <a:norm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Riforma mercato farmaceutico del 26 aprile 2023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300"/>
            <a:ext cx="10515600" cy="4981575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404040"/>
                </a:solidFill>
                <a:latin typeface="arial" panose="020B0604020202020204" pitchFamily="34" charset="0"/>
              </a:rPr>
              <a:t>Problematiche 1 che la riforma affronta:</a:t>
            </a:r>
          </a:p>
          <a:p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La presente riforma è volta a superare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sfide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 di fondamentale importanza. I medicinali autorizzati nell'UE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non giungono ancora ai pazienti con sufficiente rapidità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e non sono accessibili in egual misura in tutti gli Stati membri.</a:t>
            </a:r>
          </a:p>
          <a:p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Vi sono notevoli lacune in termini di risposta a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esigenze mediche non soddisfatte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, malattie rare e resistenza antimicrobica.</a:t>
            </a:r>
          </a:p>
          <a:p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I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prezzi elevati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dei trattamenti innovativi e le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carenze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 di medicinali rimangono causa di forte preoccupazione per i pazienti e i sistemi sanitari. </a:t>
            </a:r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488DAF-AFC7-4BD7-9E4B-ED0384D49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Riforma mercato farmaceutico del 26 aprile 2023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D4F640-2576-65F7-2FF5-817C933F3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Problematiche 2:</a:t>
            </a:r>
          </a:p>
          <a:p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Inoltre, per conservare la propria attrattiva come luogo per gli investimenti e mantenere il proprio ruolo di leader mondiale nello sviluppo di medicinali, l'UE deve adattare il proprio sistema normativo alla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trasformazione digitale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e alle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nuove tecnologie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, pur riducendo la burocrazia e semplificando le procedure.</a:t>
            </a:r>
          </a:p>
          <a:p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Da ultimo, le nuove norme devono mitigare l'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impatto ambientale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della produzione di medicinali in linea con gli obiettivi del Green Deal.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3035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A0A02C-7755-D72C-9E08-38500A07C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275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Obiettivi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677A13-6603-DA85-230C-AC17A3846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2700"/>
            <a:ext cx="10515600" cy="5372100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creare un robusto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mercato unico dei medicinali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tale da garantire che tutti i pazienti nell'intera UE dispongano di un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accesso tempestivo ed equo a medicinali sicuri, efficaci e a prezzi accessibili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continuare a offrire un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quadro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 attraente e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favorevole all'innovazione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per la ricerca, lo sviluppo e la produzione di medicinali in Europa;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ridurre drasticamente gli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oneri amministrativi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accelerando fortemente le procedure, velocizzando il rilascio delle autorizzazioni per i medicinali in modo che queste giungano più rapidamente ai pazienti;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6456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AC93BB-2640-715F-8E9F-101DAA588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Obiettivi 2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0FD8FE-D84B-5CCA-C8A3-8D66166D5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migliorare la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disponibilità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 e garantire che i medicinali possano essere forniti sempre ai pazienti, indipendentemente dal luogo in cui vivono nell'UE;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contrastare la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resistenza antimicrobica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e la presenza di farmaci nell'ambiente seguendo un approccio "One Health";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migliorare la 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sostenibilità dal punto di vista ambientale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dei medicinali.</a:t>
            </a:r>
          </a:p>
          <a:p>
            <a:pPr algn="l"/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Per conseguire questi obiettivi la riforma interessa 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l'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intero ciclo di vita dei medicinali</a:t>
            </a:r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1257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6F6E9B-2919-A2C1-ABCD-DDDB103CD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i="0" u="none" strike="noStrike" dirty="0">
                <a:solidFill>
                  <a:srgbClr val="FF0000"/>
                </a:solidFill>
                <a:effectLst/>
              </a:rPr>
              <a:t>Elementi fondamentali della proposta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661718-07EA-6963-B3AC-514504C90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Migliore accesso a medicinali innovativi e a prezzi accessibili per i pazienti e i sistemi sanitari nazionali: </a:t>
            </a:r>
          </a:p>
          <a:p>
            <a:pPr lvl="1"/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nuovi incentivi incoraggeranno le aziende a mettere i propri medicinali a disposizione dei pazienti in tutti i paesi dell'UE e a sviluppare prodotti che rispondano a esigenze mediche non soddisfatte. </a:t>
            </a:r>
          </a:p>
          <a:p>
            <a:pPr lvl="1"/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Sarà anche facilitata la messa a disposizione più rapida dei medicinali generici e biosimilari e saranno semplificate le procedure di autorizzazione all'immissione in commercio.</a:t>
            </a:r>
          </a:p>
          <a:p>
            <a:pPr lvl="1"/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Saranno introdotte misure di maggiore trasparenza dei finanziamenti pubblici per lo sviluppo farmaceutico e sarà incentivata la produzione di dati clinici comparativi.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7570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6F6E9B-2919-A2C1-ABCD-DDDB103CD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i="0" u="none" strike="noStrike" dirty="0">
                <a:solidFill>
                  <a:srgbClr val="FF0000"/>
                </a:solidFill>
                <a:effectLst/>
              </a:rPr>
              <a:t>Elementi fondamentali della proposta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661718-07EA-6963-B3AC-514504C90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Affrontare le carenze di medicinali e garantire la sicurezza dell'approvvigionamento:</a:t>
            </a:r>
          </a:p>
          <a:p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 la riforma introduce nuovi obblighi di monitoraggio delle carenze di medicinali in capo alle autorità nazionali e all'EMA e attribuisce all'EMA un ruolo di coordinamento più incisivo. </a:t>
            </a:r>
            <a:endParaRPr lang="it-IT" b="1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r>
              <a:rPr lang="it-IT" b="1" i="0" u="none" strike="noStrike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Promozione dell'innovazione e della competitività grazie a un quadro normativo efficiente e semplificato: </a:t>
            </a:r>
          </a:p>
          <a:p>
            <a:r>
              <a:rPr lang="it-IT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la riforma creerà un contesto normativo favorevole all'innovazione per lo sviluppo di nuovi medicinali e il riposizionamento di quelli esistenti.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085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82CD94-6EE2-B69D-C8B4-72F797C6C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i="0" u="none" strike="noStrike" dirty="0">
                <a:solidFill>
                  <a:srgbClr val="FF0000"/>
                </a:solidFill>
                <a:effectLst/>
              </a:rPr>
              <a:t>Elementi fondamentali della proposta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38A47D-9A35-7079-6E15-B32ED43D8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Promozione dell'innovazione e della competitività grazie a un quadro normativo efficiente e semplificato: </a:t>
            </a:r>
          </a:p>
          <a:p>
            <a:r>
              <a:rPr lang="it-IT" b="0" i="0" u="none" strike="noStrike" dirty="0">
                <a:solidFill>
                  <a:srgbClr val="404040"/>
                </a:solidFill>
                <a:effectLst/>
              </a:rPr>
              <a:t>(EMA) fornirà fin dalle fasi iniziali un migliore sostegno normativo e scientifico agli sviluppatori di medicinali promettenti in modo da facilitarne l'approvazione rapida e aiutare le PMI e gli sviluppatori senza scopo di lucro. </a:t>
            </a:r>
          </a:p>
          <a:p>
            <a:r>
              <a:rPr lang="it-IT" b="0" i="0" u="none" strike="noStrike" dirty="0">
                <a:solidFill>
                  <a:srgbClr val="404040"/>
                </a:solidFill>
                <a:effectLst/>
              </a:rPr>
              <a:t>Saranno accelerate la valutazione scientifica e l'autorizzazione dei medicinali (ad esempio, le procedure di autorizzazione dell'EMA richiederanno 180 giorni, meno della media attuale di circa 400 giorni) e gli oneri amministrativi saranno ridotti grazie a procedure semplificate (ad esempio, abolendo in moltissimi casi il rinnovo dell'autorizzazione all'immissione in commercio e introducendo procedure più semplici per i medicinali generici) e alla digitalizzazione (ad esempio, presentazione delle domande e informazione sul prodotto in formato elettronico).</a:t>
            </a:r>
            <a:r>
              <a:rPr lang="it-IT" b="1" i="0" u="none" strike="noStrike" dirty="0">
                <a:solidFill>
                  <a:srgbClr val="404040"/>
                </a:solidFill>
                <a:effectLst/>
              </a:rPr>
              <a:t>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8841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573</TotalTime>
  <Words>1231</Words>
  <Application>Microsoft Macintosh PowerPoint</Application>
  <PresentationFormat>Widescreen</PresentationFormat>
  <Paragraphs>66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arial</vt:lpstr>
      <vt:lpstr>Calibri</vt:lpstr>
      <vt:lpstr>Calibri Light</vt:lpstr>
      <vt:lpstr>Tema di Office</vt:lpstr>
      <vt:lpstr>Diritto del Mercato Unico Europeo Prof. Dr. Alessandro Nato</vt:lpstr>
      <vt:lpstr>Riforma mercato farmaceutico del 26 aprile 2023</vt:lpstr>
      <vt:lpstr>Riforma mercato farmaceutico del 26 aprile 2023</vt:lpstr>
      <vt:lpstr>Riforma mercato farmaceutico del 26 aprile 2023</vt:lpstr>
      <vt:lpstr>Obiettivi 1</vt:lpstr>
      <vt:lpstr>Obiettivi 2</vt:lpstr>
      <vt:lpstr>Elementi fondamentali della proposta</vt:lpstr>
      <vt:lpstr>Elementi fondamentali della proposta</vt:lpstr>
      <vt:lpstr>Elementi fondamentali della proposta</vt:lpstr>
      <vt:lpstr>Elementi fondamentali della proposta</vt:lpstr>
      <vt:lpstr>Elementi fondamentali della proposta</vt:lpstr>
      <vt:lpstr>Elementi fondamentali della proposta</vt:lpstr>
      <vt:lpstr>Elementi fondamentali della proposta</vt:lpstr>
      <vt:lpstr>Elementi fondamentali della proposta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99</cp:revision>
  <dcterms:created xsi:type="dcterms:W3CDTF">2022-09-09T08:27:37Z</dcterms:created>
  <dcterms:modified xsi:type="dcterms:W3CDTF">2023-05-22T18:31:02Z</dcterms:modified>
</cp:coreProperties>
</file>