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7" r:id="rId2"/>
    <p:sldId id="385" r:id="rId3"/>
    <p:sldId id="304" r:id="rId4"/>
    <p:sldId id="342" r:id="rId5"/>
    <p:sldId id="344" r:id="rId6"/>
    <p:sldId id="345" r:id="rId7"/>
    <p:sldId id="346" r:id="rId8"/>
    <p:sldId id="348" r:id="rId9"/>
    <p:sldId id="373" r:id="rId10"/>
    <p:sldId id="313" r:id="rId11"/>
    <p:sldId id="324" r:id="rId12"/>
    <p:sldId id="326" r:id="rId13"/>
    <p:sldId id="387" r:id="rId14"/>
    <p:sldId id="384" r:id="rId15"/>
    <p:sldId id="375" r:id="rId16"/>
    <p:sldId id="388" r:id="rId17"/>
    <p:sldId id="381" r:id="rId18"/>
    <p:sldId id="382" r:id="rId19"/>
    <p:sldId id="367" r:id="rId20"/>
    <p:sldId id="363" r:id="rId21"/>
    <p:sldId id="390" r:id="rId22"/>
    <p:sldId id="365" r:id="rId23"/>
    <p:sldId id="364" r:id="rId24"/>
    <p:sldId id="370" r:id="rId25"/>
    <p:sldId id="377" r:id="rId26"/>
    <p:sldId id="378" r:id="rId27"/>
    <p:sldId id="379" r:id="rId28"/>
    <p:sldId id="380"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5" d="100"/>
          <a:sy n="85" d="100"/>
        </p:scale>
        <p:origin x="54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4E1F8-82B7-4FA6-9F34-9E8C3DD7F4DC}"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it-IT"/>
        </a:p>
      </dgm:t>
    </dgm:pt>
    <dgm:pt modelId="{CE2F98BA-9B33-4D18-B4D9-9847B444D991}">
      <dgm:prSet phldrT="[Testo]"/>
      <dgm:spPr>
        <a:solidFill>
          <a:schemeClr val="accent2"/>
        </a:solidFill>
      </dgm:spPr>
      <dgm:t>
        <a:bodyPr/>
        <a:lstStyle/>
        <a:p>
          <a:r>
            <a:rPr lang="it-IT" dirty="0"/>
            <a:t>Paradigma</a:t>
          </a:r>
        </a:p>
        <a:p>
          <a:r>
            <a:rPr lang="it-IT" dirty="0"/>
            <a:t>modernità </a:t>
          </a:r>
        </a:p>
      </dgm:t>
    </dgm:pt>
    <dgm:pt modelId="{9E5B1CD3-BD84-4A96-9546-798EA1F43441}" type="parTrans" cxnId="{831E905F-BBB2-4E5E-A686-4DC6C0542DF2}">
      <dgm:prSet/>
      <dgm:spPr/>
      <dgm:t>
        <a:bodyPr/>
        <a:lstStyle/>
        <a:p>
          <a:endParaRPr lang="it-IT"/>
        </a:p>
      </dgm:t>
    </dgm:pt>
    <dgm:pt modelId="{51EE2918-E6BD-4A74-88B4-F6CA4E02E488}" type="sibTrans" cxnId="{831E905F-BBB2-4E5E-A686-4DC6C0542DF2}">
      <dgm:prSet/>
      <dgm:spPr/>
      <dgm:t>
        <a:bodyPr/>
        <a:lstStyle/>
        <a:p>
          <a:endParaRPr lang="it-IT"/>
        </a:p>
      </dgm:t>
    </dgm:pt>
    <dgm:pt modelId="{066A3FCE-89C5-415E-BEC5-0E429A155AF0}">
      <dgm:prSet phldrT="[Testo]"/>
      <dgm:spPr/>
      <dgm:t>
        <a:bodyPr/>
        <a:lstStyle/>
        <a:p>
          <a:r>
            <a:rPr lang="it-IT" dirty="0"/>
            <a:t>universalistici</a:t>
          </a:r>
        </a:p>
      </dgm:t>
    </dgm:pt>
    <dgm:pt modelId="{9A2F7246-91A3-4B33-9010-83AC21129B85}" type="parTrans" cxnId="{5DA9C0DA-29A7-4F85-A10C-CF2F896B64A0}">
      <dgm:prSet/>
      <dgm:spPr/>
      <dgm:t>
        <a:bodyPr/>
        <a:lstStyle/>
        <a:p>
          <a:endParaRPr lang="it-IT"/>
        </a:p>
      </dgm:t>
    </dgm:pt>
    <dgm:pt modelId="{D29BC1BE-4666-4C83-A183-2853C913DB37}" type="sibTrans" cxnId="{5DA9C0DA-29A7-4F85-A10C-CF2F896B64A0}">
      <dgm:prSet/>
      <dgm:spPr/>
      <dgm:t>
        <a:bodyPr/>
        <a:lstStyle/>
        <a:p>
          <a:endParaRPr lang="it-IT"/>
        </a:p>
      </dgm:t>
    </dgm:pt>
    <dgm:pt modelId="{2E3947C6-8A52-4262-BBAE-1A95F6DB36B3}">
      <dgm:prSet phldrT="[Testo]"/>
      <dgm:spPr/>
      <dgm:t>
        <a:bodyPr/>
        <a:lstStyle/>
        <a:p>
          <a:r>
            <a:rPr lang="it-IT" dirty="0"/>
            <a:t>finalistici</a:t>
          </a:r>
        </a:p>
      </dgm:t>
    </dgm:pt>
    <dgm:pt modelId="{57C502F4-BCAF-4C74-8446-22FE4BD5140B}" type="parTrans" cxnId="{625AE4B3-5CB4-4E87-B194-830F5060366A}">
      <dgm:prSet/>
      <dgm:spPr/>
      <dgm:t>
        <a:bodyPr/>
        <a:lstStyle/>
        <a:p>
          <a:endParaRPr lang="it-IT"/>
        </a:p>
      </dgm:t>
    </dgm:pt>
    <dgm:pt modelId="{9DAE8BE7-3A13-4668-85DC-C57807E3150C}" type="sibTrans" cxnId="{625AE4B3-5CB4-4E87-B194-830F5060366A}">
      <dgm:prSet/>
      <dgm:spPr/>
      <dgm:t>
        <a:bodyPr/>
        <a:lstStyle/>
        <a:p>
          <a:endParaRPr lang="it-IT"/>
        </a:p>
      </dgm:t>
    </dgm:pt>
    <dgm:pt modelId="{F0F36871-5053-4BBD-B61A-068A829DA81C}">
      <dgm:prSet phldrT="[Testo]"/>
      <dgm:spPr>
        <a:solidFill>
          <a:schemeClr val="accent2"/>
        </a:solidFill>
      </dgm:spPr>
      <dgm:t>
        <a:bodyPr/>
        <a:lstStyle/>
        <a:p>
          <a:r>
            <a:rPr lang="it-IT" dirty="0"/>
            <a:t>Antagonismo</a:t>
          </a:r>
        </a:p>
      </dgm:t>
    </dgm:pt>
    <dgm:pt modelId="{714A730C-D303-4D20-85C0-0326103B87D7}" type="parTrans" cxnId="{12F29065-0B44-4B78-8404-3482FA7A0869}">
      <dgm:prSet/>
      <dgm:spPr/>
      <dgm:t>
        <a:bodyPr/>
        <a:lstStyle/>
        <a:p>
          <a:endParaRPr lang="it-IT"/>
        </a:p>
      </dgm:t>
    </dgm:pt>
    <dgm:pt modelId="{280CACA8-053A-4F64-AEEE-A3D7F0150ED7}" type="sibTrans" cxnId="{12F29065-0B44-4B78-8404-3482FA7A0869}">
      <dgm:prSet/>
      <dgm:spPr/>
      <dgm:t>
        <a:bodyPr/>
        <a:lstStyle/>
        <a:p>
          <a:endParaRPr lang="it-IT"/>
        </a:p>
      </dgm:t>
    </dgm:pt>
    <dgm:pt modelId="{D072D002-16B9-4A0E-9568-73C353605255}">
      <dgm:prSet phldrT="[Testo]"/>
      <dgm:spPr/>
      <dgm:t>
        <a:bodyPr/>
        <a:lstStyle/>
        <a:p>
          <a:r>
            <a:rPr lang="it-IT" dirty="0"/>
            <a:t>2 superpotenze</a:t>
          </a:r>
        </a:p>
      </dgm:t>
    </dgm:pt>
    <dgm:pt modelId="{C72960EF-AA4B-4665-89D4-4C47AB3E47A5}" type="parTrans" cxnId="{5FF38F5D-F0D6-4FF6-84AE-B463C31D949E}">
      <dgm:prSet/>
      <dgm:spPr/>
      <dgm:t>
        <a:bodyPr/>
        <a:lstStyle/>
        <a:p>
          <a:endParaRPr lang="it-IT"/>
        </a:p>
      </dgm:t>
    </dgm:pt>
    <dgm:pt modelId="{94A85DCC-A080-45E8-9079-ADD1B69ABDCB}" type="sibTrans" cxnId="{5FF38F5D-F0D6-4FF6-84AE-B463C31D949E}">
      <dgm:prSet/>
      <dgm:spPr/>
      <dgm:t>
        <a:bodyPr/>
        <a:lstStyle/>
        <a:p>
          <a:endParaRPr lang="it-IT"/>
        </a:p>
      </dgm:t>
    </dgm:pt>
    <dgm:pt modelId="{1C40FEC0-592B-4AE3-9B98-49465052591C}">
      <dgm:prSet phldrT="[Testo]"/>
      <dgm:spPr/>
      <dgm:t>
        <a:bodyPr/>
        <a:lstStyle/>
        <a:p>
          <a:r>
            <a:rPr lang="it-IT" dirty="0"/>
            <a:t>Europa</a:t>
          </a:r>
        </a:p>
      </dgm:t>
    </dgm:pt>
    <dgm:pt modelId="{54C8486A-279E-4E27-ADA3-03957FB3CBF0}" type="parTrans" cxnId="{563643D0-A666-492F-B952-C997B09B3029}">
      <dgm:prSet/>
      <dgm:spPr/>
      <dgm:t>
        <a:bodyPr/>
        <a:lstStyle/>
        <a:p>
          <a:endParaRPr lang="it-IT"/>
        </a:p>
      </dgm:t>
    </dgm:pt>
    <dgm:pt modelId="{0A4AC055-DDE1-49EA-88F4-50F454A8F48B}" type="sibTrans" cxnId="{563643D0-A666-492F-B952-C997B09B3029}">
      <dgm:prSet/>
      <dgm:spPr/>
      <dgm:t>
        <a:bodyPr/>
        <a:lstStyle/>
        <a:p>
          <a:endParaRPr lang="it-IT"/>
        </a:p>
      </dgm:t>
    </dgm:pt>
    <dgm:pt modelId="{41642C87-DFF2-4BE3-9CB0-881B1E7B4C51}">
      <dgm:prSet phldrT="[Testo]"/>
      <dgm:spPr>
        <a:solidFill>
          <a:schemeClr val="accent2"/>
        </a:solidFill>
      </dgm:spPr>
      <dgm:t>
        <a:bodyPr/>
        <a:lstStyle/>
        <a:p>
          <a:r>
            <a:rPr lang="it-IT" dirty="0"/>
            <a:t>Conflitto ideologico</a:t>
          </a:r>
        </a:p>
      </dgm:t>
    </dgm:pt>
    <dgm:pt modelId="{D62D24C7-D029-4BAF-8598-81E92C67097B}" type="parTrans" cxnId="{19E1C1AA-C3AB-4E05-A46B-226589CD2C14}">
      <dgm:prSet/>
      <dgm:spPr/>
      <dgm:t>
        <a:bodyPr/>
        <a:lstStyle/>
        <a:p>
          <a:endParaRPr lang="it-IT"/>
        </a:p>
      </dgm:t>
    </dgm:pt>
    <dgm:pt modelId="{F4C02461-E2A3-4DDB-BFAB-D9C4358D2A12}" type="sibTrans" cxnId="{19E1C1AA-C3AB-4E05-A46B-226589CD2C14}">
      <dgm:prSet/>
      <dgm:spPr/>
      <dgm:t>
        <a:bodyPr/>
        <a:lstStyle/>
        <a:p>
          <a:endParaRPr lang="it-IT"/>
        </a:p>
      </dgm:t>
    </dgm:pt>
    <dgm:pt modelId="{3EEEFA6E-5604-4E6C-8685-07D04621966E}">
      <dgm:prSet phldrT="[Testo]"/>
      <dgm:spPr/>
      <dgm:t>
        <a:bodyPr/>
        <a:lstStyle/>
        <a:p>
          <a:r>
            <a:rPr lang="it-IT" dirty="0"/>
            <a:t>Potenza</a:t>
          </a:r>
        </a:p>
      </dgm:t>
    </dgm:pt>
    <dgm:pt modelId="{8D37ECDB-F337-4171-89AF-B65BDB02224E}" type="parTrans" cxnId="{6297B85A-2908-4715-896B-EA3636E92958}">
      <dgm:prSet/>
      <dgm:spPr/>
      <dgm:t>
        <a:bodyPr/>
        <a:lstStyle/>
        <a:p>
          <a:endParaRPr lang="it-IT"/>
        </a:p>
      </dgm:t>
    </dgm:pt>
    <dgm:pt modelId="{BBB00992-F1BF-44EE-B64D-1556FEE31D1A}" type="sibTrans" cxnId="{6297B85A-2908-4715-896B-EA3636E92958}">
      <dgm:prSet/>
      <dgm:spPr/>
      <dgm:t>
        <a:bodyPr/>
        <a:lstStyle/>
        <a:p>
          <a:endParaRPr lang="it-IT"/>
        </a:p>
      </dgm:t>
    </dgm:pt>
    <dgm:pt modelId="{0D2DD143-DDC9-477C-AE5F-E3842132A67B}">
      <dgm:prSet phldrT="[Testo]"/>
      <dgm:spPr/>
      <dgm:t>
        <a:bodyPr/>
        <a:lstStyle/>
        <a:p>
          <a:r>
            <a:rPr lang="it-IT" dirty="0"/>
            <a:t> Ideologia</a:t>
          </a:r>
        </a:p>
      </dgm:t>
    </dgm:pt>
    <dgm:pt modelId="{60B82228-113A-421D-A318-52FD6523F1F8}" type="parTrans" cxnId="{6DF67E9E-FE2C-436C-B747-34E531A2977D}">
      <dgm:prSet/>
      <dgm:spPr/>
      <dgm:t>
        <a:bodyPr/>
        <a:lstStyle/>
        <a:p>
          <a:endParaRPr lang="it-IT"/>
        </a:p>
      </dgm:t>
    </dgm:pt>
    <dgm:pt modelId="{97417699-6725-4935-873F-C82110B350F8}" type="sibTrans" cxnId="{6DF67E9E-FE2C-436C-B747-34E531A2977D}">
      <dgm:prSet/>
      <dgm:spPr/>
      <dgm:t>
        <a:bodyPr/>
        <a:lstStyle/>
        <a:p>
          <a:endParaRPr lang="it-IT"/>
        </a:p>
      </dgm:t>
    </dgm:pt>
    <dgm:pt modelId="{D9396427-4025-47A5-87EE-9897B5ADF474}">
      <dgm:prSet phldrT="[Testo]"/>
      <dgm:spPr/>
      <dgm:t>
        <a:bodyPr/>
        <a:lstStyle/>
        <a:p>
          <a:r>
            <a:rPr lang="it-IT" dirty="0"/>
            <a:t>Paesi terzi</a:t>
          </a:r>
        </a:p>
      </dgm:t>
    </dgm:pt>
    <dgm:pt modelId="{FCB6ECA8-72AC-44F5-93DC-588CCDAAE138}" type="parTrans" cxnId="{B0CFB284-0305-4200-9099-E6D311E49C3E}">
      <dgm:prSet/>
      <dgm:spPr/>
      <dgm:t>
        <a:bodyPr/>
        <a:lstStyle/>
        <a:p>
          <a:endParaRPr lang="it-IT"/>
        </a:p>
      </dgm:t>
    </dgm:pt>
    <dgm:pt modelId="{B311E204-4A10-4AEB-B7CB-678C188FFF9A}" type="sibTrans" cxnId="{B0CFB284-0305-4200-9099-E6D311E49C3E}">
      <dgm:prSet/>
      <dgm:spPr/>
      <dgm:t>
        <a:bodyPr/>
        <a:lstStyle/>
        <a:p>
          <a:endParaRPr lang="it-IT"/>
        </a:p>
      </dgm:t>
    </dgm:pt>
    <dgm:pt modelId="{B1F4B01E-1ADB-4CD5-8718-FB76D8F8D777}">
      <dgm:prSet phldrT="[Testo]"/>
      <dgm:spPr/>
      <dgm:t>
        <a:bodyPr/>
        <a:lstStyle/>
        <a:p>
          <a:r>
            <a:rPr lang="it-IT" dirty="0"/>
            <a:t>Cultura</a:t>
          </a:r>
        </a:p>
      </dgm:t>
    </dgm:pt>
    <dgm:pt modelId="{4B059610-D1E4-4103-89F9-9D2464E8EE0C}" type="parTrans" cxnId="{588A486F-C679-4EA2-9B54-95B5DD5DB70E}">
      <dgm:prSet/>
      <dgm:spPr/>
      <dgm:t>
        <a:bodyPr/>
        <a:lstStyle/>
        <a:p>
          <a:endParaRPr lang="it-IT"/>
        </a:p>
      </dgm:t>
    </dgm:pt>
    <dgm:pt modelId="{BD5E85BC-8EE7-44FC-BBA8-214E5915646F}" type="sibTrans" cxnId="{588A486F-C679-4EA2-9B54-95B5DD5DB70E}">
      <dgm:prSet/>
      <dgm:spPr/>
      <dgm:t>
        <a:bodyPr/>
        <a:lstStyle/>
        <a:p>
          <a:endParaRPr lang="it-IT"/>
        </a:p>
      </dgm:t>
    </dgm:pt>
    <dgm:pt modelId="{7C4A7BCF-182B-407B-96E3-AA14220C22A1}">
      <dgm:prSet phldrT="[Testo]"/>
      <dgm:spPr/>
      <dgm:t>
        <a:bodyPr/>
        <a:lstStyle/>
        <a:p>
          <a:r>
            <a:rPr lang="it-IT" dirty="0"/>
            <a:t>Geopolitica</a:t>
          </a:r>
        </a:p>
      </dgm:t>
    </dgm:pt>
    <dgm:pt modelId="{D4D37AE4-BC97-4FD5-9DDF-382CAE904C90}" type="parTrans" cxnId="{D3244B21-9DDD-488F-A5CE-786519990A74}">
      <dgm:prSet/>
      <dgm:spPr/>
      <dgm:t>
        <a:bodyPr/>
        <a:lstStyle/>
        <a:p>
          <a:endParaRPr lang="it-IT"/>
        </a:p>
      </dgm:t>
    </dgm:pt>
    <dgm:pt modelId="{01D60931-2D1E-4670-AD1B-3CEA1D2D94C0}" type="sibTrans" cxnId="{D3244B21-9DDD-488F-A5CE-786519990A74}">
      <dgm:prSet/>
      <dgm:spPr/>
      <dgm:t>
        <a:bodyPr/>
        <a:lstStyle/>
        <a:p>
          <a:endParaRPr lang="it-IT"/>
        </a:p>
      </dgm:t>
    </dgm:pt>
    <dgm:pt modelId="{CED8963A-6829-4E20-8956-B6327D4D9ADA}" type="pres">
      <dgm:prSet presAssocID="{4784E1F8-82B7-4FA6-9F34-9E8C3DD7F4DC}" presName="linearFlow" presStyleCnt="0">
        <dgm:presLayoutVars>
          <dgm:dir/>
          <dgm:animLvl val="lvl"/>
          <dgm:resizeHandles val="exact"/>
        </dgm:presLayoutVars>
      </dgm:prSet>
      <dgm:spPr/>
    </dgm:pt>
    <dgm:pt modelId="{80B9EA60-A961-4E61-8F1C-D771BB892918}" type="pres">
      <dgm:prSet presAssocID="{CE2F98BA-9B33-4D18-B4D9-9847B444D991}" presName="composite" presStyleCnt="0"/>
      <dgm:spPr/>
    </dgm:pt>
    <dgm:pt modelId="{B37396F7-566F-4DAA-A4ED-4D2D386AF9B4}" type="pres">
      <dgm:prSet presAssocID="{CE2F98BA-9B33-4D18-B4D9-9847B444D991}" presName="parentText" presStyleLbl="alignNode1" presStyleIdx="0" presStyleCnt="3">
        <dgm:presLayoutVars>
          <dgm:chMax val="1"/>
          <dgm:bulletEnabled val="1"/>
        </dgm:presLayoutVars>
      </dgm:prSet>
      <dgm:spPr/>
    </dgm:pt>
    <dgm:pt modelId="{953FA508-360E-4B4A-A4D7-107A84D1FC21}" type="pres">
      <dgm:prSet presAssocID="{CE2F98BA-9B33-4D18-B4D9-9847B444D991}" presName="descendantText" presStyleLbl="alignAcc1" presStyleIdx="0" presStyleCnt="3">
        <dgm:presLayoutVars>
          <dgm:bulletEnabled val="1"/>
        </dgm:presLayoutVars>
      </dgm:prSet>
      <dgm:spPr/>
    </dgm:pt>
    <dgm:pt modelId="{E134008C-ED4E-4AF6-B763-B276ED0C382B}" type="pres">
      <dgm:prSet presAssocID="{51EE2918-E6BD-4A74-88B4-F6CA4E02E488}" presName="sp" presStyleCnt="0"/>
      <dgm:spPr/>
    </dgm:pt>
    <dgm:pt modelId="{3C8DED34-52A3-4E74-8FFD-807EBD0E7FF0}" type="pres">
      <dgm:prSet presAssocID="{F0F36871-5053-4BBD-B61A-068A829DA81C}" presName="composite" presStyleCnt="0"/>
      <dgm:spPr/>
    </dgm:pt>
    <dgm:pt modelId="{92D89A45-7C8B-450A-9DD8-33D1BED5759B}" type="pres">
      <dgm:prSet presAssocID="{F0F36871-5053-4BBD-B61A-068A829DA81C}" presName="parentText" presStyleLbl="alignNode1" presStyleIdx="1" presStyleCnt="3">
        <dgm:presLayoutVars>
          <dgm:chMax val="1"/>
          <dgm:bulletEnabled val="1"/>
        </dgm:presLayoutVars>
      </dgm:prSet>
      <dgm:spPr/>
    </dgm:pt>
    <dgm:pt modelId="{DBC74E8C-66F2-456A-A344-AC29D6009C97}" type="pres">
      <dgm:prSet presAssocID="{F0F36871-5053-4BBD-B61A-068A829DA81C}" presName="descendantText" presStyleLbl="alignAcc1" presStyleIdx="1" presStyleCnt="3">
        <dgm:presLayoutVars>
          <dgm:bulletEnabled val="1"/>
        </dgm:presLayoutVars>
      </dgm:prSet>
      <dgm:spPr/>
    </dgm:pt>
    <dgm:pt modelId="{505359A1-A2B5-4DD6-9253-87ED3A6E3326}" type="pres">
      <dgm:prSet presAssocID="{280CACA8-053A-4F64-AEEE-A3D7F0150ED7}" presName="sp" presStyleCnt="0"/>
      <dgm:spPr/>
    </dgm:pt>
    <dgm:pt modelId="{5E76F95D-FC25-4416-8EC5-06827938DE4B}" type="pres">
      <dgm:prSet presAssocID="{41642C87-DFF2-4BE3-9CB0-881B1E7B4C51}" presName="composite" presStyleCnt="0"/>
      <dgm:spPr/>
    </dgm:pt>
    <dgm:pt modelId="{C7AC6F52-410E-427D-A887-4D0385E83390}" type="pres">
      <dgm:prSet presAssocID="{41642C87-DFF2-4BE3-9CB0-881B1E7B4C51}" presName="parentText" presStyleLbl="alignNode1" presStyleIdx="2" presStyleCnt="3">
        <dgm:presLayoutVars>
          <dgm:chMax val="1"/>
          <dgm:bulletEnabled val="1"/>
        </dgm:presLayoutVars>
      </dgm:prSet>
      <dgm:spPr/>
    </dgm:pt>
    <dgm:pt modelId="{E4D59A2D-C7AD-47B4-9F0C-EAA4E3330CD6}" type="pres">
      <dgm:prSet presAssocID="{41642C87-DFF2-4BE3-9CB0-881B1E7B4C51}" presName="descendantText" presStyleLbl="alignAcc1" presStyleIdx="2" presStyleCnt="3">
        <dgm:presLayoutVars>
          <dgm:bulletEnabled val="1"/>
        </dgm:presLayoutVars>
      </dgm:prSet>
      <dgm:spPr/>
    </dgm:pt>
  </dgm:ptLst>
  <dgm:cxnLst>
    <dgm:cxn modelId="{D3244B21-9DDD-488F-A5CE-786519990A74}" srcId="{41642C87-DFF2-4BE3-9CB0-881B1E7B4C51}" destId="{7C4A7BCF-182B-407B-96E3-AA14220C22A1}" srcOrd="2" destOrd="0" parTransId="{D4D37AE4-BC97-4FD5-9DDF-382CAE904C90}" sibTransId="{01D60931-2D1E-4670-AD1B-3CEA1D2D94C0}"/>
    <dgm:cxn modelId="{C72C042A-993A-459F-9ED2-F55B69DEAAF0}" type="presOf" srcId="{4784E1F8-82B7-4FA6-9F34-9E8C3DD7F4DC}" destId="{CED8963A-6829-4E20-8956-B6327D4D9ADA}" srcOrd="0" destOrd="0" presId="urn:microsoft.com/office/officeart/2005/8/layout/chevron2"/>
    <dgm:cxn modelId="{9AB3A133-5D42-44FF-8ED4-06486E724932}" type="presOf" srcId="{3EEEFA6E-5604-4E6C-8685-07D04621966E}" destId="{E4D59A2D-C7AD-47B4-9F0C-EAA4E3330CD6}" srcOrd="0" destOrd="0" presId="urn:microsoft.com/office/officeart/2005/8/layout/chevron2"/>
    <dgm:cxn modelId="{342FF336-9A5C-411A-BA72-3011C68F64F0}" type="presOf" srcId="{B1F4B01E-1ADB-4CD5-8718-FB76D8F8D777}" destId="{E4D59A2D-C7AD-47B4-9F0C-EAA4E3330CD6}" srcOrd="0" destOrd="1" presId="urn:microsoft.com/office/officeart/2005/8/layout/chevron2"/>
    <dgm:cxn modelId="{AC7E7D3F-0AF4-4F8D-AA91-D93F4056CA2E}" type="presOf" srcId="{066A3FCE-89C5-415E-BEC5-0E429A155AF0}" destId="{953FA508-360E-4B4A-A4D7-107A84D1FC21}" srcOrd="0" destOrd="0" presId="urn:microsoft.com/office/officeart/2005/8/layout/chevron2"/>
    <dgm:cxn modelId="{ABE9F25B-9EC3-4546-8E5D-C9E56FE4ADB2}" type="presOf" srcId="{7C4A7BCF-182B-407B-96E3-AA14220C22A1}" destId="{E4D59A2D-C7AD-47B4-9F0C-EAA4E3330CD6}" srcOrd="0" destOrd="2" presId="urn:microsoft.com/office/officeart/2005/8/layout/chevron2"/>
    <dgm:cxn modelId="{5FF38F5D-F0D6-4FF6-84AE-B463C31D949E}" srcId="{F0F36871-5053-4BBD-B61A-068A829DA81C}" destId="{D072D002-16B9-4A0E-9568-73C353605255}" srcOrd="0" destOrd="0" parTransId="{C72960EF-AA4B-4665-89D4-4C47AB3E47A5}" sibTransId="{94A85DCC-A080-45E8-9079-ADD1B69ABDCB}"/>
    <dgm:cxn modelId="{831E905F-BBB2-4E5E-A686-4DC6C0542DF2}" srcId="{4784E1F8-82B7-4FA6-9F34-9E8C3DD7F4DC}" destId="{CE2F98BA-9B33-4D18-B4D9-9847B444D991}" srcOrd="0" destOrd="0" parTransId="{9E5B1CD3-BD84-4A96-9546-798EA1F43441}" sibTransId="{51EE2918-E6BD-4A74-88B4-F6CA4E02E488}"/>
    <dgm:cxn modelId="{12F29065-0B44-4B78-8404-3482FA7A0869}" srcId="{4784E1F8-82B7-4FA6-9F34-9E8C3DD7F4DC}" destId="{F0F36871-5053-4BBD-B61A-068A829DA81C}" srcOrd="1" destOrd="0" parTransId="{714A730C-D303-4D20-85C0-0326103B87D7}" sibTransId="{280CACA8-053A-4F64-AEEE-A3D7F0150ED7}"/>
    <dgm:cxn modelId="{23B43B46-8997-4748-8970-23F90D400F0C}" type="presOf" srcId="{D9396427-4025-47A5-87EE-9897B5ADF474}" destId="{DBC74E8C-66F2-456A-A344-AC29D6009C97}" srcOrd="0" destOrd="1" presId="urn:microsoft.com/office/officeart/2005/8/layout/chevron2"/>
    <dgm:cxn modelId="{521B4E68-9E67-4351-85D3-16BC23AFA34F}" type="presOf" srcId="{D072D002-16B9-4A0E-9568-73C353605255}" destId="{DBC74E8C-66F2-456A-A344-AC29D6009C97}" srcOrd="0" destOrd="0" presId="urn:microsoft.com/office/officeart/2005/8/layout/chevron2"/>
    <dgm:cxn modelId="{588A486F-C679-4EA2-9B54-95B5DD5DB70E}" srcId="{41642C87-DFF2-4BE3-9CB0-881B1E7B4C51}" destId="{B1F4B01E-1ADB-4CD5-8718-FB76D8F8D777}" srcOrd="1" destOrd="0" parTransId="{4B059610-D1E4-4103-89F9-9D2464E8EE0C}" sibTransId="{BD5E85BC-8EE7-44FC-BBA8-214E5915646F}"/>
    <dgm:cxn modelId="{70C89F6F-4EAC-4116-B5F3-1ABF5688C656}" type="presOf" srcId="{41642C87-DFF2-4BE3-9CB0-881B1E7B4C51}" destId="{C7AC6F52-410E-427D-A887-4D0385E83390}" srcOrd="0" destOrd="0" presId="urn:microsoft.com/office/officeart/2005/8/layout/chevron2"/>
    <dgm:cxn modelId="{6297B85A-2908-4715-896B-EA3636E92958}" srcId="{41642C87-DFF2-4BE3-9CB0-881B1E7B4C51}" destId="{3EEEFA6E-5604-4E6C-8685-07D04621966E}" srcOrd="0" destOrd="0" parTransId="{8D37ECDB-F337-4171-89AF-B65BDB02224E}" sibTransId="{BBB00992-F1BF-44EE-B64D-1556FEE31D1A}"/>
    <dgm:cxn modelId="{B0CFB284-0305-4200-9099-E6D311E49C3E}" srcId="{F0F36871-5053-4BBD-B61A-068A829DA81C}" destId="{D9396427-4025-47A5-87EE-9897B5ADF474}" srcOrd="1" destOrd="0" parTransId="{FCB6ECA8-72AC-44F5-93DC-588CCDAAE138}" sibTransId="{B311E204-4A10-4AEB-B7CB-678C188FFF9A}"/>
    <dgm:cxn modelId="{9002A994-510C-40D2-B8ED-C3D5BD02F64E}" type="presOf" srcId="{0D2DD143-DDC9-477C-AE5F-E3842132A67B}" destId="{E4D59A2D-C7AD-47B4-9F0C-EAA4E3330CD6}" srcOrd="0" destOrd="3" presId="urn:microsoft.com/office/officeart/2005/8/layout/chevron2"/>
    <dgm:cxn modelId="{6DF67E9E-FE2C-436C-B747-34E531A2977D}" srcId="{41642C87-DFF2-4BE3-9CB0-881B1E7B4C51}" destId="{0D2DD143-DDC9-477C-AE5F-E3842132A67B}" srcOrd="3" destOrd="0" parTransId="{60B82228-113A-421D-A318-52FD6523F1F8}" sibTransId="{97417699-6725-4935-873F-C82110B350F8}"/>
    <dgm:cxn modelId="{D9C967A6-0B8E-4101-8FA3-0A29DA9EF23F}" type="presOf" srcId="{F0F36871-5053-4BBD-B61A-068A829DA81C}" destId="{92D89A45-7C8B-450A-9DD8-33D1BED5759B}" srcOrd="0" destOrd="0" presId="urn:microsoft.com/office/officeart/2005/8/layout/chevron2"/>
    <dgm:cxn modelId="{19E1C1AA-C3AB-4E05-A46B-226589CD2C14}" srcId="{4784E1F8-82B7-4FA6-9F34-9E8C3DD7F4DC}" destId="{41642C87-DFF2-4BE3-9CB0-881B1E7B4C51}" srcOrd="2" destOrd="0" parTransId="{D62D24C7-D029-4BAF-8598-81E92C67097B}" sibTransId="{F4C02461-E2A3-4DDB-BFAB-D9C4358D2A12}"/>
    <dgm:cxn modelId="{625AE4B3-5CB4-4E87-B194-830F5060366A}" srcId="{CE2F98BA-9B33-4D18-B4D9-9847B444D991}" destId="{2E3947C6-8A52-4262-BBAE-1A95F6DB36B3}" srcOrd="1" destOrd="0" parTransId="{57C502F4-BCAF-4C74-8446-22FE4BD5140B}" sibTransId="{9DAE8BE7-3A13-4668-85DC-C57807E3150C}"/>
    <dgm:cxn modelId="{EB57FFCD-C4D8-43A7-85D9-A4E7EE4AB04A}" type="presOf" srcId="{2E3947C6-8A52-4262-BBAE-1A95F6DB36B3}" destId="{953FA508-360E-4B4A-A4D7-107A84D1FC21}" srcOrd="0" destOrd="1" presId="urn:microsoft.com/office/officeart/2005/8/layout/chevron2"/>
    <dgm:cxn modelId="{563643D0-A666-492F-B952-C997B09B3029}" srcId="{F0F36871-5053-4BBD-B61A-068A829DA81C}" destId="{1C40FEC0-592B-4AE3-9B98-49465052591C}" srcOrd="2" destOrd="0" parTransId="{54C8486A-279E-4E27-ADA3-03957FB3CBF0}" sibTransId="{0A4AC055-DDE1-49EA-88F4-50F454A8F48B}"/>
    <dgm:cxn modelId="{9D6F50D1-B4B1-4D6B-9042-3851C434C977}" type="presOf" srcId="{1C40FEC0-592B-4AE3-9B98-49465052591C}" destId="{DBC74E8C-66F2-456A-A344-AC29D6009C97}" srcOrd="0" destOrd="2" presId="urn:microsoft.com/office/officeart/2005/8/layout/chevron2"/>
    <dgm:cxn modelId="{5DA9C0DA-29A7-4F85-A10C-CF2F896B64A0}" srcId="{CE2F98BA-9B33-4D18-B4D9-9847B444D991}" destId="{066A3FCE-89C5-415E-BEC5-0E429A155AF0}" srcOrd="0" destOrd="0" parTransId="{9A2F7246-91A3-4B33-9010-83AC21129B85}" sibTransId="{D29BC1BE-4666-4C83-A183-2853C913DB37}"/>
    <dgm:cxn modelId="{B9AD31EC-BE93-45E4-A887-AA68635693E1}" type="presOf" srcId="{CE2F98BA-9B33-4D18-B4D9-9847B444D991}" destId="{B37396F7-566F-4DAA-A4ED-4D2D386AF9B4}" srcOrd="0" destOrd="0" presId="urn:microsoft.com/office/officeart/2005/8/layout/chevron2"/>
    <dgm:cxn modelId="{CF414CC9-396F-4661-B5AA-32FBF0D51741}" type="presParOf" srcId="{CED8963A-6829-4E20-8956-B6327D4D9ADA}" destId="{80B9EA60-A961-4E61-8F1C-D771BB892918}" srcOrd="0" destOrd="0" presId="urn:microsoft.com/office/officeart/2005/8/layout/chevron2"/>
    <dgm:cxn modelId="{34EFD024-1483-4F4E-A7ED-9112A176FE6A}" type="presParOf" srcId="{80B9EA60-A961-4E61-8F1C-D771BB892918}" destId="{B37396F7-566F-4DAA-A4ED-4D2D386AF9B4}" srcOrd="0" destOrd="0" presId="urn:microsoft.com/office/officeart/2005/8/layout/chevron2"/>
    <dgm:cxn modelId="{83E403F7-6BCC-4AC5-8CB1-492AC3AC16B7}" type="presParOf" srcId="{80B9EA60-A961-4E61-8F1C-D771BB892918}" destId="{953FA508-360E-4B4A-A4D7-107A84D1FC21}" srcOrd="1" destOrd="0" presId="urn:microsoft.com/office/officeart/2005/8/layout/chevron2"/>
    <dgm:cxn modelId="{D4F39DED-3393-45E6-AC29-7587E9B10143}" type="presParOf" srcId="{CED8963A-6829-4E20-8956-B6327D4D9ADA}" destId="{E134008C-ED4E-4AF6-B763-B276ED0C382B}" srcOrd="1" destOrd="0" presId="urn:microsoft.com/office/officeart/2005/8/layout/chevron2"/>
    <dgm:cxn modelId="{E881FBF2-B1FF-4176-ADE8-4D59AF8719FF}" type="presParOf" srcId="{CED8963A-6829-4E20-8956-B6327D4D9ADA}" destId="{3C8DED34-52A3-4E74-8FFD-807EBD0E7FF0}" srcOrd="2" destOrd="0" presId="urn:microsoft.com/office/officeart/2005/8/layout/chevron2"/>
    <dgm:cxn modelId="{6C0819F4-0F2B-4EB5-B8A2-D7D5E5ED4A0C}" type="presParOf" srcId="{3C8DED34-52A3-4E74-8FFD-807EBD0E7FF0}" destId="{92D89A45-7C8B-450A-9DD8-33D1BED5759B}" srcOrd="0" destOrd="0" presId="urn:microsoft.com/office/officeart/2005/8/layout/chevron2"/>
    <dgm:cxn modelId="{4A8871CD-E6DC-45D5-80FF-A1DB62B8AD20}" type="presParOf" srcId="{3C8DED34-52A3-4E74-8FFD-807EBD0E7FF0}" destId="{DBC74E8C-66F2-456A-A344-AC29D6009C97}" srcOrd="1" destOrd="0" presId="urn:microsoft.com/office/officeart/2005/8/layout/chevron2"/>
    <dgm:cxn modelId="{CC79DA52-17C7-4716-A7F5-ECD6BE6E7BC7}" type="presParOf" srcId="{CED8963A-6829-4E20-8956-B6327D4D9ADA}" destId="{505359A1-A2B5-4DD6-9253-87ED3A6E3326}" srcOrd="3" destOrd="0" presId="urn:microsoft.com/office/officeart/2005/8/layout/chevron2"/>
    <dgm:cxn modelId="{92DF6033-7782-4F24-8CF9-8E5188E21780}" type="presParOf" srcId="{CED8963A-6829-4E20-8956-B6327D4D9ADA}" destId="{5E76F95D-FC25-4416-8EC5-06827938DE4B}" srcOrd="4" destOrd="0" presId="urn:microsoft.com/office/officeart/2005/8/layout/chevron2"/>
    <dgm:cxn modelId="{6FE1886B-5A2A-4229-A8EB-B0E50AF8AA92}" type="presParOf" srcId="{5E76F95D-FC25-4416-8EC5-06827938DE4B}" destId="{C7AC6F52-410E-427D-A887-4D0385E83390}" srcOrd="0" destOrd="0" presId="urn:microsoft.com/office/officeart/2005/8/layout/chevron2"/>
    <dgm:cxn modelId="{4D93EFF2-BE7F-49A7-90EE-68702306E2B5}" type="presParOf" srcId="{5E76F95D-FC25-4416-8EC5-06827938DE4B}" destId="{E4D59A2D-C7AD-47B4-9F0C-EAA4E3330CD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14CB6D-EF57-4E75-A13E-D7E4D47423E0}"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it-IT"/>
        </a:p>
      </dgm:t>
    </dgm:pt>
    <dgm:pt modelId="{3D5E7018-EF72-4936-862C-7BC3EF1DEA2C}">
      <dgm:prSet phldrT="[Testo]" custT="1"/>
      <dgm:spPr/>
      <dgm:t>
        <a:bodyPr/>
        <a:lstStyle/>
        <a:p>
          <a:r>
            <a:rPr lang="it-IT" sz="1400" b="1" dirty="0">
              <a:solidFill>
                <a:schemeClr val="tx1"/>
              </a:solidFill>
            </a:rPr>
            <a:t>PIANIFICAZIONE DOPOGUERRA: </a:t>
          </a:r>
        </a:p>
        <a:p>
          <a:r>
            <a:rPr lang="it-IT" sz="1400" b="1" dirty="0">
              <a:solidFill>
                <a:schemeClr val="tx1"/>
              </a:solidFill>
            </a:rPr>
            <a:t>CONCEZIONE PACIFICA DELLA MODERNITA</a:t>
          </a:r>
          <a:r>
            <a:rPr lang="it-IT" sz="1400" dirty="0"/>
            <a:t>’</a:t>
          </a:r>
        </a:p>
      </dgm:t>
    </dgm:pt>
    <dgm:pt modelId="{E7EA9D01-1E46-4A58-BF41-B0B5A9FB11D9}" type="parTrans" cxnId="{CC02382D-12FA-4FF7-8844-144B02E86660}">
      <dgm:prSet/>
      <dgm:spPr/>
      <dgm:t>
        <a:bodyPr/>
        <a:lstStyle/>
        <a:p>
          <a:endParaRPr lang="it-IT"/>
        </a:p>
      </dgm:t>
    </dgm:pt>
    <dgm:pt modelId="{BB832A79-119E-418F-A9BE-CE7C17E0E408}" type="sibTrans" cxnId="{CC02382D-12FA-4FF7-8844-144B02E86660}">
      <dgm:prSet/>
      <dgm:spPr/>
      <dgm:t>
        <a:bodyPr/>
        <a:lstStyle/>
        <a:p>
          <a:endParaRPr lang="it-IT"/>
        </a:p>
      </dgm:t>
    </dgm:pt>
    <dgm:pt modelId="{EBED6DD1-1D32-4760-A8BF-D6F2C554E7E0}">
      <dgm:prSet phldrT="[Testo]" custT="1"/>
      <dgm:spPr/>
      <dgm:t>
        <a:bodyPr/>
        <a:lstStyle/>
        <a:p>
          <a:r>
            <a:rPr lang="it-IT" sz="1000" dirty="0">
              <a:solidFill>
                <a:schemeClr val="tx1"/>
              </a:solidFill>
            </a:rPr>
            <a:t>WILSON: COMPITO STORICO USA E’ SUPERARE I CONFLITTI  </a:t>
          </a:r>
          <a:r>
            <a:rPr lang="it-IT" sz="1000" dirty="0" err="1">
              <a:solidFill>
                <a:schemeClr val="tx1"/>
              </a:solidFill>
            </a:rPr>
            <a:t>DI</a:t>
          </a:r>
          <a:r>
            <a:rPr lang="it-IT" sz="1000" dirty="0">
              <a:solidFill>
                <a:schemeClr val="tx1"/>
              </a:solidFill>
            </a:rPr>
            <a:t> POTENZA  ED ERIGERE UN SISTEMA MONDIALE FONDATO SULL’AUTODETERMINAZIONE DEMOCRATICA, LA LIBERTA’ </a:t>
          </a:r>
          <a:r>
            <a:rPr lang="it-IT" sz="1000" dirty="0" err="1">
              <a:solidFill>
                <a:schemeClr val="tx1"/>
              </a:solidFill>
            </a:rPr>
            <a:t>DI</a:t>
          </a:r>
          <a:r>
            <a:rPr lang="it-IT" sz="1000" dirty="0">
              <a:solidFill>
                <a:schemeClr val="tx1"/>
              </a:solidFill>
            </a:rPr>
            <a:t> SCAMBIO E LA DIFESA COLLETTIVA DELLA PACE ATTRAVERSO LA  </a:t>
          </a:r>
          <a:r>
            <a:rPr lang="it-IT" sz="1000" dirty="0" err="1">
              <a:solidFill>
                <a:schemeClr val="tx1"/>
              </a:solidFill>
            </a:rPr>
            <a:t>SdN</a:t>
          </a:r>
          <a:endParaRPr lang="it-IT" sz="1000" dirty="0">
            <a:solidFill>
              <a:schemeClr val="tx1"/>
            </a:solidFill>
          </a:endParaRPr>
        </a:p>
      </dgm:t>
    </dgm:pt>
    <dgm:pt modelId="{20D8F111-DFC2-45A1-9A5E-BE1DCC4A9BFB}" type="parTrans" cxnId="{B5FC1802-1F55-44FD-9076-9CA0A1664232}">
      <dgm:prSet/>
      <dgm:spPr/>
      <dgm:t>
        <a:bodyPr/>
        <a:lstStyle/>
        <a:p>
          <a:endParaRPr lang="it-IT"/>
        </a:p>
      </dgm:t>
    </dgm:pt>
    <dgm:pt modelId="{FC921713-DD79-4E4A-BDF3-51C3666F4821}" type="sibTrans" cxnId="{B5FC1802-1F55-44FD-9076-9CA0A1664232}">
      <dgm:prSet/>
      <dgm:spPr/>
      <dgm:t>
        <a:bodyPr/>
        <a:lstStyle/>
        <a:p>
          <a:endParaRPr lang="it-IT"/>
        </a:p>
      </dgm:t>
    </dgm:pt>
    <dgm:pt modelId="{BCC357D6-07EE-435A-A17F-82F66801CD28}">
      <dgm:prSet phldrT="[Testo]"/>
      <dgm:spPr/>
      <dgm:t>
        <a:bodyPr/>
        <a:lstStyle/>
        <a:p>
          <a:r>
            <a:rPr lang="it-IT" dirty="0">
              <a:solidFill>
                <a:schemeClr val="tx1"/>
              </a:solidFill>
            </a:rPr>
            <a:t>ECONOMIA MONDIALE APERTA CON MERCATI LIBERI E INTERCONNESSI: “PORTA APERTA” O “INTERNAZIONALISMO LIBERALE”</a:t>
          </a:r>
        </a:p>
      </dgm:t>
    </dgm:pt>
    <dgm:pt modelId="{FAE32711-2080-4EEA-90C9-3FB6245ADD54}" type="parTrans" cxnId="{A5954CB7-B06D-40E8-84F2-D93E4EF5AA56}">
      <dgm:prSet/>
      <dgm:spPr/>
      <dgm:t>
        <a:bodyPr/>
        <a:lstStyle/>
        <a:p>
          <a:endParaRPr lang="it-IT"/>
        </a:p>
      </dgm:t>
    </dgm:pt>
    <dgm:pt modelId="{249205A3-3749-413C-AD8A-83A24D3FD5D6}" type="sibTrans" cxnId="{A5954CB7-B06D-40E8-84F2-D93E4EF5AA56}">
      <dgm:prSet/>
      <dgm:spPr/>
      <dgm:t>
        <a:bodyPr/>
        <a:lstStyle/>
        <a:p>
          <a:endParaRPr lang="it-IT"/>
        </a:p>
      </dgm:t>
    </dgm:pt>
    <dgm:pt modelId="{1BE3A5FF-8EFF-4663-AC0B-B7ADE97DAAF5}">
      <dgm:prSet phldrT="[Testo]"/>
      <dgm:spPr/>
      <dgm:t>
        <a:bodyPr/>
        <a:lstStyle/>
        <a:p>
          <a:r>
            <a:rPr lang="it-IT" dirty="0">
              <a:solidFill>
                <a:schemeClr val="tx1"/>
              </a:solidFill>
            </a:rPr>
            <a:t>RICOSTRUZIONE: </a:t>
          </a:r>
        </a:p>
        <a:p>
          <a:r>
            <a:rPr lang="it-IT" dirty="0">
              <a:solidFill>
                <a:schemeClr val="tx1"/>
              </a:solidFill>
            </a:rPr>
            <a:t>FONDO  MONETARIO INTERNAZIONALE E </a:t>
          </a:r>
        </a:p>
        <a:p>
          <a:r>
            <a:rPr lang="it-IT" dirty="0">
              <a:solidFill>
                <a:schemeClr val="tx1"/>
              </a:solidFill>
            </a:rPr>
            <a:t>BANCA MONDIALE</a:t>
          </a:r>
        </a:p>
      </dgm:t>
    </dgm:pt>
    <dgm:pt modelId="{9ADFA9E3-41F0-4B40-A22D-F901271CB580}" type="parTrans" cxnId="{846300C1-FDC0-4608-A8AA-D19E1B92518A}">
      <dgm:prSet/>
      <dgm:spPr/>
      <dgm:t>
        <a:bodyPr/>
        <a:lstStyle/>
        <a:p>
          <a:endParaRPr lang="it-IT"/>
        </a:p>
      </dgm:t>
    </dgm:pt>
    <dgm:pt modelId="{46BF994E-9E0D-47D6-9F11-20587BF52666}" type="sibTrans" cxnId="{846300C1-FDC0-4608-A8AA-D19E1B92518A}">
      <dgm:prSet/>
      <dgm:spPr/>
      <dgm:t>
        <a:bodyPr/>
        <a:lstStyle/>
        <a:p>
          <a:endParaRPr lang="it-IT"/>
        </a:p>
      </dgm:t>
    </dgm:pt>
    <dgm:pt modelId="{39ACF591-A257-45CF-A274-41E29797514F}">
      <dgm:prSet phldrT="[Testo]" custT="1"/>
      <dgm:spPr/>
      <dgm:t>
        <a:bodyPr/>
        <a:lstStyle/>
        <a:p>
          <a:r>
            <a:rPr lang="it-IT" sz="1000" dirty="0">
              <a:solidFill>
                <a:schemeClr val="tx1"/>
              </a:solidFill>
            </a:rPr>
            <a:t>RIDISEGNARE IL SISTEMA INTERNAZIONALE ALLA LUCE DELL’ESPERIENZA LIBERALE DELLA NAZIONE OSSIA GARANTIRE LA SICUREZZA DELL’ORGANIZZAZIONE E DEI VALORI DELLA SOCIETA’ AMERICANA</a:t>
          </a:r>
        </a:p>
      </dgm:t>
    </dgm:pt>
    <dgm:pt modelId="{8D9AF8CA-F02C-47D6-9BDE-03C0863FE203}" type="parTrans" cxnId="{DF6B8242-D5FD-4998-B107-5D91C6A646C3}">
      <dgm:prSet/>
      <dgm:spPr/>
      <dgm:t>
        <a:bodyPr/>
        <a:lstStyle/>
        <a:p>
          <a:endParaRPr lang="it-IT"/>
        </a:p>
      </dgm:t>
    </dgm:pt>
    <dgm:pt modelId="{FA151CB8-DF6A-4F88-BCB7-BD127A0165CC}" type="sibTrans" cxnId="{DF6B8242-D5FD-4998-B107-5D91C6A646C3}">
      <dgm:prSet/>
      <dgm:spPr/>
      <dgm:t>
        <a:bodyPr/>
        <a:lstStyle/>
        <a:p>
          <a:endParaRPr lang="it-IT"/>
        </a:p>
      </dgm:t>
    </dgm:pt>
    <dgm:pt modelId="{681FF552-D078-4597-81FD-39342BFEA8AA}">
      <dgm:prSet phldrT="[Testo]"/>
      <dgm:spPr/>
      <dgm:t>
        <a:bodyPr/>
        <a:lstStyle/>
        <a:p>
          <a:r>
            <a:rPr lang="it-IT" dirty="0">
              <a:solidFill>
                <a:schemeClr val="tx1"/>
              </a:solidFill>
            </a:rPr>
            <a:t>CONCEZIONE GLOBALE DELLA SICUREZZA NAZIONALE</a:t>
          </a:r>
        </a:p>
      </dgm:t>
    </dgm:pt>
    <dgm:pt modelId="{76750E62-A01D-4206-9720-CAFB4D689FBF}" type="parTrans" cxnId="{339D42CF-34FC-46B9-B2CE-E62A7C04B63D}">
      <dgm:prSet/>
      <dgm:spPr/>
      <dgm:t>
        <a:bodyPr/>
        <a:lstStyle/>
        <a:p>
          <a:endParaRPr lang="it-IT"/>
        </a:p>
      </dgm:t>
    </dgm:pt>
    <dgm:pt modelId="{66D18CEE-A5CB-4715-8A78-4BBDE39BB944}" type="sibTrans" cxnId="{339D42CF-34FC-46B9-B2CE-E62A7C04B63D}">
      <dgm:prSet/>
      <dgm:spPr/>
      <dgm:t>
        <a:bodyPr/>
        <a:lstStyle/>
        <a:p>
          <a:endParaRPr lang="it-IT"/>
        </a:p>
      </dgm:t>
    </dgm:pt>
    <dgm:pt modelId="{0EECAB9A-C7EB-4CBF-861C-F3CEDEF5D956}" type="pres">
      <dgm:prSet presAssocID="{B114CB6D-EF57-4E75-A13E-D7E4D47423E0}" presName="hierChild1" presStyleCnt="0">
        <dgm:presLayoutVars>
          <dgm:chPref val="1"/>
          <dgm:dir/>
          <dgm:animOne val="branch"/>
          <dgm:animLvl val="lvl"/>
          <dgm:resizeHandles/>
        </dgm:presLayoutVars>
      </dgm:prSet>
      <dgm:spPr/>
    </dgm:pt>
    <dgm:pt modelId="{1D98CEAA-2A68-4D1F-8F59-8C9A4784BEC1}" type="pres">
      <dgm:prSet presAssocID="{3D5E7018-EF72-4936-862C-7BC3EF1DEA2C}" presName="hierRoot1" presStyleCnt="0"/>
      <dgm:spPr/>
    </dgm:pt>
    <dgm:pt modelId="{C0061270-A2E1-4CE4-A702-9830878DC55D}" type="pres">
      <dgm:prSet presAssocID="{3D5E7018-EF72-4936-862C-7BC3EF1DEA2C}" presName="composite" presStyleCnt="0"/>
      <dgm:spPr/>
    </dgm:pt>
    <dgm:pt modelId="{A721FEF2-75F2-4294-A0A4-1E770EAB951D}" type="pres">
      <dgm:prSet presAssocID="{3D5E7018-EF72-4936-862C-7BC3EF1DEA2C}" presName="background" presStyleLbl="node0" presStyleIdx="0" presStyleCnt="1"/>
      <dgm:spPr/>
    </dgm:pt>
    <dgm:pt modelId="{0E92DCB8-2C05-4ECA-97E0-C9A5ABAD098B}" type="pres">
      <dgm:prSet presAssocID="{3D5E7018-EF72-4936-862C-7BC3EF1DEA2C}" presName="text" presStyleLbl="fgAcc0" presStyleIdx="0" presStyleCnt="1" custLinFactNeighborX="0" custLinFactNeighborY="-8860">
        <dgm:presLayoutVars>
          <dgm:chPref val="3"/>
        </dgm:presLayoutVars>
      </dgm:prSet>
      <dgm:spPr/>
    </dgm:pt>
    <dgm:pt modelId="{4594D754-7C54-4DF6-8737-7F8033CA9D51}" type="pres">
      <dgm:prSet presAssocID="{3D5E7018-EF72-4936-862C-7BC3EF1DEA2C}" presName="hierChild2" presStyleCnt="0"/>
      <dgm:spPr/>
    </dgm:pt>
    <dgm:pt modelId="{690469D5-79D0-4E9F-9BC0-00C5165214C7}" type="pres">
      <dgm:prSet presAssocID="{20D8F111-DFC2-45A1-9A5E-BE1DCC4A9BFB}" presName="Name10" presStyleLbl="parChTrans1D2" presStyleIdx="0" presStyleCnt="2"/>
      <dgm:spPr/>
    </dgm:pt>
    <dgm:pt modelId="{C0AB1268-020F-4199-9E9D-306EFDA10BDB}" type="pres">
      <dgm:prSet presAssocID="{EBED6DD1-1D32-4760-A8BF-D6F2C554E7E0}" presName="hierRoot2" presStyleCnt="0"/>
      <dgm:spPr/>
    </dgm:pt>
    <dgm:pt modelId="{D41D4A13-84CB-4514-976F-C0E53252F4AC}" type="pres">
      <dgm:prSet presAssocID="{EBED6DD1-1D32-4760-A8BF-D6F2C554E7E0}" presName="composite2" presStyleCnt="0"/>
      <dgm:spPr/>
    </dgm:pt>
    <dgm:pt modelId="{CEA2761F-963D-466C-8C95-97CB110D9F85}" type="pres">
      <dgm:prSet presAssocID="{EBED6DD1-1D32-4760-A8BF-D6F2C554E7E0}" presName="background2" presStyleLbl="node2" presStyleIdx="0" presStyleCnt="2"/>
      <dgm:spPr/>
    </dgm:pt>
    <dgm:pt modelId="{F3F9F210-1BAD-4BB1-A462-F2C98291A82C}" type="pres">
      <dgm:prSet presAssocID="{EBED6DD1-1D32-4760-A8BF-D6F2C554E7E0}" presName="text2" presStyleLbl="fgAcc2" presStyleIdx="0" presStyleCnt="2" custScaleX="144327" custScaleY="92624" custLinFactNeighborY="-7618">
        <dgm:presLayoutVars>
          <dgm:chPref val="3"/>
        </dgm:presLayoutVars>
      </dgm:prSet>
      <dgm:spPr/>
    </dgm:pt>
    <dgm:pt modelId="{1E8CF8C9-FE38-4820-BB89-EB1A7B22A593}" type="pres">
      <dgm:prSet presAssocID="{EBED6DD1-1D32-4760-A8BF-D6F2C554E7E0}" presName="hierChild3" presStyleCnt="0"/>
      <dgm:spPr/>
    </dgm:pt>
    <dgm:pt modelId="{47775B9F-2399-46E0-B255-EF566F2F24AA}" type="pres">
      <dgm:prSet presAssocID="{FAE32711-2080-4EEA-90C9-3FB6245ADD54}" presName="Name17" presStyleLbl="parChTrans1D3" presStyleIdx="0" presStyleCnt="3"/>
      <dgm:spPr/>
    </dgm:pt>
    <dgm:pt modelId="{2A448F95-F807-4E19-8516-E95DB383B091}" type="pres">
      <dgm:prSet presAssocID="{BCC357D6-07EE-435A-A17F-82F66801CD28}" presName="hierRoot3" presStyleCnt="0"/>
      <dgm:spPr/>
    </dgm:pt>
    <dgm:pt modelId="{849971DA-9DFD-47B1-A46C-CD59544814FC}" type="pres">
      <dgm:prSet presAssocID="{BCC357D6-07EE-435A-A17F-82F66801CD28}" presName="composite3" presStyleCnt="0"/>
      <dgm:spPr/>
    </dgm:pt>
    <dgm:pt modelId="{E396C451-E2E6-4B17-B5EB-3B389D199BEB}" type="pres">
      <dgm:prSet presAssocID="{BCC357D6-07EE-435A-A17F-82F66801CD28}" presName="background3" presStyleLbl="node3" presStyleIdx="0" presStyleCnt="3"/>
      <dgm:spPr/>
    </dgm:pt>
    <dgm:pt modelId="{FF81B96E-24EE-4FBE-A17E-4A6F5AB0DA5F}" type="pres">
      <dgm:prSet presAssocID="{BCC357D6-07EE-435A-A17F-82F66801CD28}" presName="text3" presStyleLbl="fgAcc3" presStyleIdx="0" presStyleCnt="3">
        <dgm:presLayoutVars>
          <dgm:chPref val="3"/>
        </dgm:presLayoutVars>
      </dgm:prSet>
      <dgm:spPr/>
    </dgm:pt>
    <dgm:pt modelId="{0E1B617E-D640-4980-8677-45A0EFFAE8A2}" type="pres">
      <dgm:prSet presAssocID="{BCC357D6-07EE-435A-A17F-82F66801CD28}" presName="hierChild4" presStyleCnt="0"/>
      <dgm:spPr/>
    </dgm:pt>
    <dgm:pt modelId="{0FA514B4-A99A-4EDB-9EA4-A3956DAAE44E}" type="pres">
      <dgm:prSet presAssocID="{9ADFA9E3-41F0-4B40-A22D-F901271CB580}" presName="Name17" presStyleLbl="parChTrans1D3" presStyleIdx="1" presStyleCnt="3"/>
      <dgm:spPr/>
    </dgm:pt>
    <dgm:pt modelId="{9742F328-D3F3-4BED-84A7-CC213D855D6D}" type="pres">
      <dgm:prSet presAssocID="{1BE3A5FF-8EFF-4663-AC0B-B7ADE97DAAF5}" presName="hierRoot3" presStyleCnt="0"/>
      <dgm:spPr/>
    </dgm:pt>
    <dgm:pt modelId="{E591C1BE-7215-4349-9483-48FCB3AA3061}" type="pres">
      <dgm:prSet presAssocID="{1BE3A5FF-8EFF-4663-AC0B-B7ADE97DAAF5}" presName="composite3" presStyleCnt="0"/>
      <dgm:spPr/>
    </dgm:pt>
    <dgm:pt modelId="{89FC9793-955D-42DD-8D9C-876EA1151B5A}" type="pres">
      <dgm:prSet presAssocID="{1BE3A5FF-8EFF-4663-AC0B-B7ADE97DAAF5}" presName="background3" presStyleLbl="node3" presStyleIdx="1" presStyleCnt="3"/>
      <dgm:spPr/>
    </dgm:pt>
    <dgm:pt modelId="{2C05E393-8235-4DF2-8861-F73054EBBBEA}" type="pres">
      <dgm:prSet presAssocID="{1BE3A5FF-8EFF-4663-AC0B-B7ADE97DAAF5}" presName="text3" presStyleLbl="fgAcc3" presStyleIdx="1" presStyleCnt="3">
        <dgm:presLayoutVars>
          <dgm:chPref val="3"/>
        </dgm:presLayoutVars>
      </dgm:prSet>
      <dgm:spPr/>
    </dgm:pt>
    <dgm:pt modelId="{2438A852-4987-4A4D-8134-51FDE7CF2A17}" type="pres">
      <dgm:prSet presAssocID="{1BE3A5FF-8EFF-4663-AC0B-B7ADE97DAAF5}" presName="hierChild4" presStyleCnt="0"/>
      <dgm:spPr/>
    </dgm:pt>
    <dgm:pt modelId="{988E4355-AA9E-4C74-B7F4-FD1076F01521}" type="pres">
      <dgm:prSet presAssocID="{8D9AF8CA-F02C-47D6-9BDE-03C0863FE203}" presName="Name10" presStyleLbl="parChTrans1D2" presStyleIdx="1" presStyleCnt="2"/>
      <dgm:spPr/>
    </dgm:pt>
    <dgm:pt modelId="{701F432A-A8DC-462C-953A-85F6DF112339}" type="pres">
      <dgm:prSet presAssocID="{39ACF591-A257-45CF-A274-41E29797514F}" presName="hierRoot2" presStyleCnt="0"/>
      <dgm:spPr/>
    </dgm:pt>
    <dgm:pt modelId="{A2188785-A9D0-4529-A275-9A7B547F98A9}" type="pres">
      <dgm:prSet presAssocID="{39ACF591-A257-45CF-A274-41E29797514F}" presName="composite2" presStyleCnt="0"/>
      <dgm:spPr/>
    </dgm:pt>
    <dgm:pt modelId="{12D57531-1579-4C29-A576-3F243246BD21}" type="pres">
      <dgm:prSet presAssocID="{39ACF591-A257-45CF-A274-41E29797514F}" presName="background2" presStyleLbl="node2" presStyleIdx="1" presStyleCnt="2"/>
      <dgm:spPr/>
    </dgm:pt>
    <dgm:pt modelId="{03E3FFC1-CFF8-4419-B844-852E60DEB8AC}" type="pres">
      <dgm:prSet presAssocID="{39ACF591-A257-45CF-A274-41E29797514F}" presName="text2" presStyleLbl="fgAcc2" presStyleIdx="1" presStyleCnt="2">
        <dgm:presLayoutVars>
          <dgm:chPref val="3"/>
        </dgm:presLayoutVars>
      </dgm:prSet>
      <dgm:spPr/>
    </dgm:pt>
    <dgm:pt modelId="{0BB99F4D-190B-4311-B25B-B73B2171F77C}" type="pres">
      <dgm:prSet presAssocID="{39ACF591-A257-45CF-A274-41E29797514F}" presName="hierChild3" presStyleCnt="0"/>
      <dgm:spPr/>
    </dgm:pt>
    <dgm:pt modelId="{200CA0D4-9151-4F8B-AABB-EBF1BB98E2D5}" type="pres">
      <dgm:prSet presAssocID="{76750E62-A01D-4206-9720-CAFB4D689FBF}" presName="Name17" presStyleLbl="parChTrans1D3" presStyleIdx="2" presStyleCnt="3"/>
      <dgm:spPr/>
    </dgm:pt>
    <dgm:pt modelId="{BD9CED5E-4467-49CB-84AF-7CECB3C9D1F9}" type="pres">
      <dgm:prSet presAssocID="{681FF552-D078-4597-81FD-39342BFEA8AA}" presName="hierRoot3" presStyleCnt="0"/>
      <dgm:spPr/>
    </dgm:pt>
    <dgm:pt modelId="{6C402A33-3C78-4FA4-9E1B-7BA7C90D9CEA}" type="pres">
      <dgm:prSet presAssocID="{681FF552-D078-4597-81FD-39342BFEA8AA}" presName="composite3" presStyleCnt="0"/>
      <dgm:spPr/>
    </dgm:pt>
    <dgm:pt modelId="{0C0DD7FD-7599-457D-91DB-2F39AED21972}" type="pres">
      <dgm:prSet presAssocID="{681FF552-D078-4597-81FD-39342BFEA8AA}" presName="background3" presStyleLbl="node3" presStyleIdx="2" presStyleCnt="3"/>
      <dgm:spPr/>
    </dgm:pt>
    <dgm:pt modelId="{FEDF4572-C7DF-4C51-9922-31547D352147}" type="pres">
      <dgm:prSet presAssocID="{681FF552-D078-4597-81FD-39342BFEA8AA}" presName="text3" presStyleLbl="fgAcc3" presStyleIdx="2" presStyleCnt="3">
        <dgm:presLayoutVars>
          <dgm:chPref val="3"/>
        </dgm:presLayoutVars>
      </dgm:prSet>
      <dgm:spPr/>
    </dgm:pt>
    <dgm:pt modelId="{A8741C3D-0C3C-47EC-A85B-1D3F111B2769}" type="pres">
      <dgm:prSet presAssocID="{681FF552-D078-4597-81FD-39342BFEA8AA}" presName="hierChild4" presStyleCnt="0"/>
      <dgm:spPr/>
    </dgm:pt>
  </dgm:ptLst>
  <dgm:cxnLst>
    <dgm:cxn modelId="{B5FC1802-1F55-44FD-9076-9CA0A1664232}" srcId="{3D5E7018-EF72-4936-862C-7BC3EF1DEA2C}" destId="{EBED6DD1-1D32-4760-A8BF-D6F2C554E7E0}" srcOrd="0" destOrd="0" parTransId="{20D8F111-DFC2-45A1-9A5E-BE1DCC4A9BFB}" sibTransId="{FC921713-DD79-4E4A-BDF3-51C3666F4821}"/>
    <dgm:cxn modelId="{99504209-2FE6-4B3C-AD32-70E7F55D19EC}" type="presOf" srcId="{681FF552-D078-4597-81FD-39342BFEA8AA}" destId="{FEDF4572-C7DF-4C51-9922-31547D352147}" srcOrd="0" destOrd="0" presId="urn:microsoft.com/office/officeart/2005/8/layout/hierarchy1"/>
    <dgm:cxn modelId="{E4B4B80B-E4D1-4E92-BD0C-0FE37BA10F7E}" type="presOf" srcId="{39ACF591-A257-45CF-A274-41E29797514F}" destId="{03E3FFC1-CFF8-4419-B844-852E60DEB8AC}" srcOrd="0" destOrd="0" presId="urn:microsoft.com/office/officeart/2005/8/layout/hierarchy1"/>
    <dgm:cxn modelId="{CC02382D-12FA-4FF7-8844-144B02E86660}" srcId="{B114CB6D-EF57-4E75-A13E-D7E4D47423E0}" destId="{3D5E7018-EF72-4936-862C-7BC3EF1DEA2C}" srcOrd="0" destOrd="0" parTransId="{E7EA9D01-1E46-4A58-BF41-B0B5A9FB11D9}" sibTransId="{BB832A79-119E-418F-A9BE-CE7C17E0E408}"/>
    <dgm:cxn modelId="{A9AA2B5B-1FC2-44F1-81AB-536B96C97000}" type="presOf" srcId="{3D5E7018-EF72-4936-862C-7BC3EF1DEA2C}" destId="{0E92DCB8-2C05-4ECA-97E0-C9A5ABAD098B}" srcOrd="0" destOrd="0" presId="urn:microsoft.com/office/officeart/2005/8/layout/hierarchy1"/>
    <dgm:cxn modelId="{DF6B8242-D5FD-4998-B107-5D91C6A646C3}" srcId="{3D5E7018-EF72-4936-862C-7BC3EF1DEA2C}" destId="{39ACF591-A257-45CF-A274-41E29797514F}" srcOrd="1" destOrd="0" parTransId="{8D9AF8CA-F02C-47D6-9BDE-03C0863FE203}" sibTransId="{FA151CB8-DF6A-4F88-BCB7-BD127A0165CC}"/>
    <dgm:cxn modelId="{E4D07643-CB70-4213-87C2-1A0C8A27FEA1}" type="presOf" srcId="{8D9AF8CA-F02C-47D6-9BDE-03C0863FE203}" destId="{988E4355-AA9E-4C74-B7F4-FD1076F01521}" srcOrd="0" destOrd="0" presId="urn:microsoft.com/office/officeart/2005/8/layout/hierarchy1"/>
    <dgm:cxn modelId="{7FB96646-623D-4A70-9040-5048D1F14F46}" type="presOf" srcId="{EBED6DD1-1D32-4760-A8BF-D6F2C554E7E0}" destId="{F3F9F210-1BAD-4BB1-A462-F2C98291A82C}" srcOrd="0" destOrd="0" presId="urn:microsoft.com/office/officeart/2005/8/layout/hierarchy1"/>
    <dgm:cxn modelId="{5D749193-0299-47A5-A780-92049A8CF4C2}" type="presOf" srcId="{BCC357D6-07EE-435A-A17F-82F66801CD28}" destId="{FF81B96E-24EE-4FBE-A17E-4A6F5AB0DA5F}" srcOrd="0" destOrd="0" presId="urn:microsoft.com/office/officeart/2005/8/layout/hierarchy1"/>
    <dgm:cxn modelId="{D6140195-9642-4589-A2A7-E81A488F8009}" type="presOf" srcId="{20D8F111-DFC2-45A1-9A5E-BE1DCC4A9BFB}" destId="{690469D5-79D0-4E9F-9BC0-00C5165214C7}" srcOrd="0" destOrd="0" presId="urn:microsoft.com/office/officeart/2005/8/layout/hierarchy1"/>
    <dgm:cxn modelId="{428AEA96-CE49-4809-9BF4-3A9213948FAA}" type="presOf" srcId="{1BE3A5FF-8EFF-4663-AC0B-B7ADE97DAAF5}" destId="{2C05E393-8235-4DF2-8861-F73054EBBBEA}" srcOrd="0" destOrd="0" presId="urn:microsoft.com/office/officeart/2005/8/layout/hierarchy1"/>
    <dgm:cxn modelId="{0F09409A-7C85-4562-A324-AC0BF264B2A1}" type="presOf" srcId="{B114CB6D-EF57-4E75-A13E-D7E4D47423E0}" destId="{0EECAB9A-C7EB-4CBF-861C-F3CEDEF5D956}" srcOrd="0" destOrd="0" presId="urn:microsoft.com/office/officeart/2005/8/layout/hierarchy1"/>
    <dgm:cxn modelId="{79362CA9-4C20-4689-9093-B1E7832CF124}" type="presOf" srcId="{FAE32711-2080-4EEA-90C9-3FB6245ADD54}" destId="{47775B9F-2399-46E0-B255-EF566F2F24AA}" srcOrd="0" destOrd="0" presId="urn:microsoft.com/office/officeart/2005/8/layout/hierarchy1"/>
    <dgm:cxn modelId="{668732AE-5694-42AF-B521-807D3EC91A95}" type="presOf" srcId="{76750E62-A01D-4206-9720-CAFB4D689FBF}" destId="{200CA0D4-9151-4F8B-AABB-EBF1BB98E2D5}" srcOrd="0" destOrd="0" presId="urn:microsoft.com/office/officeart/2005/8/layout/hierarchy1"/>
    <dgm:cxn modelId="{A5954CB7-B06D-40E8-84F2-D93E4EF5AA56}" srcId="{EBED6DD1-1D32-4760-A8BF-D6F2C554E7E0}" destId="{BCC357D6-07EE-435A-A17F-82F66801CD28}" srcOrd="0" destOrd="0" parTransId="{FAE32711-2080-4EEA-90C9-3FB6245ADD54}" sibTransId="{249205A3-3749-413C-AD8A-83A24D3FD5D6}"/>
    <dgm:cxn modelId="{846300C1-FDC0-4608-A8AA-D19E1B92518A}" srcId="{EBED6DD1-1D32-4760-A8BF-D6F2C554E7E0}" destId="{1BE3A5FF-8EFF-4663-AC0B-B7ADE97DAAF5}" srcOrd="1" destOrd="0" parTransId="{9ADFA9E3-41F0-4B40-A22D-F901271CB580}" sibTransId="{46BF994E-9E0D-47D6-9F11-20587BF52666}"/>
    <dgm:cxn modelId="{339D42CF-34FC-46B9-B2CE-E62A7C04B63D}" srcId="{39ACF591-A257-45CF-A274-41E29797514F}" destId="{681FF552-D078-4597-81FD-39342BFEA8AA}" srcOrd="0" destOrd="0" parTransId="{76750E62-A01D-4206-9720-CAFB4D689FBF}" sibTransId="{66D18CEE-A5CB-4715-8A78-4BBDE39BB944}"/>
    <dgm:cxn modelId="{C71283E6-06A9-4620-855C-F1BDA17E18A5}" type="presOf" srcId="{9ADFA9E3-41F0-4B40-A22D-F901271CB580}" destId="{0FA514B4-A99A-4EDB-9EA4-A3956DAAE44E}" srcOrd="0" destOrd="0" presId="urn:microsoft.com/office/officeart/2005/8/layout/hierarchy1"/>
    <dgm:cxn modelId="{AD63A15D-EBB0-4D3F-A04D-E1E5241C4B01}" type="presParOf" srcId="{0EECAB9A-C7EB-4CBF-861C-F3CEDEF5D956}" destId="{1D98CEAA-2A68-4D1F-8F59-8C9A4784BEC1}" srcOrd="0" destOrd="0" presId="urn:microsoft.com/office/officeart/2005/8/layout/hierarchy1"/>
    <dgm:cxn modelId="{119216BA-3DE3-46AC-A05D-F65A892E79E7}" type="presParOf" srcId="{1D98CEAA-2A68-4D1F-8F59-8C9A4784BEC1}" destId="{C0061270-A2E1-4CE4-A702-9830878DC55D}" srcOrd="0" destOrd="0" presId="urn:microsoft.com/office/officeart/2005/8/layout/hierarchy1"/>
    <dgm:cxn modelId="{055C6F1B-8DD5-4145-A44C-13AE3751A7AA}" type="presParOf" srcId="{C0061270-A2E1-4CE4-A702-9830878DC55D}" destId="{A721FEF2-75F2-4294-A0A4-1E770EAB951D}" srcOrd="0" destOrd="0" presId="urn:microsoft.com/office/officeart/2005/8/layout/hierarchy1"/>
    <dgm:cxn modelId="{6B180124-C701-4B28-B2EB-D50425179BCF}" type="presParOf" srcId="{C0061270-A2E1-4CE4-A702-9830878DC55D}" destId="{0E92DCB8-2C05-4ECA-97E0-C9A5ABAD098B}" srcOrd="1" destOrd="0" presId="urn:microsoft.com/office/officeart/2005/8/layout/hierarchy1"/>
    <dgm:cxn modelId="{E04BB89D-28F5-4357-A45C-DE26EECBC842}" type="presParOf" srcId="{1D98CEAA-2A68-4D1F-8F59-8C9A4784BEC1}" destId="{4594D754-7C54-4DF6-8737-7F8033CA9D51}" srcOrd="1" destOrd="0" presId="urn:microsoft.com/office/officeart/2005/8/layout/hierarchy1"/>
    <dgm:cxn modelId="{8997A5EE-D79A-45B0-9964-50097771CB89}" type="presParOf" srcId="{4594D754-7C54-4DF6-8737-7F8033CA9D51}" destId="{690469D5-79D0-4E9F-9BC0-00C5165214C7}" srcOrd="0" destOrd="0" presId="urn:microsoft.com/office/officeart/2005/8/layout/hierarchy1"/>
    <dgm:cxn modelId="{0C6B134F-598A-4D31-953D-7C38855B5FB4}" type="presParOf" srcId="{4594D754-7C54-4DF6-8737-7F8033CA9D51}" destId="{C0AB1268-020F-4199-9E9D-306EFDA10BDB}" srcOrd="1" destOrd="0" presId="urn:microsoft.com/office/officeart/2005/8/layout/hierarchy1"/>
    <dgm:cxn modelId="{91D54E2C-8CB4-4991-8DB4-25FD5FFA1DD9}" type="presParOf" srcId="{C0AB1268-020F-4199-9E9D-306EFDA10BDB}" destId="{D41D4A13-84CB-4514-976F-C0E53252F4AC}" srcOrd="0" destOrd="0" presId="urn:microsoft.com/office/officeart/2005/8/layout/hierarchy1"/>
    <dgm:cxn modelId="{9EF95A32-0794-46DE-8702-AD20BDCCF618}" type="presParOf" srcId="{D41D4A13-84CB-4514-976F-C0E53252F4AC}" destId="{CEA2761F-963D-466C-8C95-97CB110D9F85}" srcOrd="0" destOrd="0" presId="urn:microsoft.com/office/officeart/2005/8/layout/hierarchy1"/>
    <dgm:cxn modelId="{79E8491A-F1AF-4698-9926-2A21C4386D06}" type="presParOf" srcId="{D41D4A13-84CB-4514-976F-C0E53252F4AC}" destId="{F3F9F210-1BAD-4BB1-A462-F2C98291A82C}" srcOrd="1" destOrd="0" presId="urn:microsoft.com/office/officeart/2005/8/layout/hierarchy1"/>
    <dgm:cxn modelId="{4958F561-99C4-42FE-9961-D1B7263DA37A}" type="presParOf" srcId="{C0AB1268-020F-4199-9E9D-306EFDA10BDB}" destId="{1E8CF8C9-FE38-4820-BB89-EB1A7B22A593}" srcOrd="1" destOrd="0" presId="urn:microsoft.com/office/officeart/2005/8/layout/hierarchy1"/>
    <dgm:cxn modelId="{A7578304-1A92-4107-91CD-056DF19E0668}" type="presParOf" srcId="{1E8CF8C9-FE38-4820-BB89-EB1A7B22A593}" destId="{47775B9F-2399-46E0-B255-EF566F2F24AA}" srcOrd="0" destOrd="0" presId="urn:microsoft.com/office/officeart/2005/8/layout/hierarchy1"/>
    <dgm:cxn modelId="{5DB9075B-ADDE-49BC-823E-D464C145915C}" type="presParOf" srcId="{1E8CF8C9-FE38-4820-BB89-EB1A7B22A593}" destId="{2A448F95-F807-4E19-8516-E95DB383B091}" srcOrd="1" destOrd="0" presId="urn:microsoft.com/office/officeart/2005/8/layout/hierarchy1"/>
    <dgm:cxn modelId="{F6FAE1A4-9AAC-40C4-BCEF-57CACDE0060C}" type="presParOf" srcId="{2A448F95-F807-4E19-8516-E95DB383B091}" destId="{849971DA-9DFD-47B1-A46C-CD59544814FC}" srcOrd="0" destOrd="0" presId="urn:microsoft.com/office/officeart/2005/8/layout/hierarchy1"/>
    <dgm:cxn modelId="{1E5D7002-7CF0-4DFF-9BA2-4DD912B4BDD0}" type="presParOf" srcId="{849971DA-9DFD-47B1-A46C-CD59544814FC}" destId="{E396C451-E2E6-4B17-B5EB-3B389D199BEB}" srcOrd="0" destOrd="0" presId="urn:microsoft.com/office/officeart/2005/8/layout/hierarchy1"/>
    <dgm:cxn modelId="{9858BF56-4A12-4E69-ABBE-408926B30586}" type="presParOf" srcId="{849971DA-9DFD-47B1-A46C-CD59544814FC}" destId="{FF81B96E-24EE-4FBE-A17E-4A6F5AB0DA5F}" srcOrd="1" destOrd="0" presId="urn:microsoft.com/office/officeart/2005/8/layout/hierarchy1"/>
    <dgm:cxn modelId="{A8F48796-61B8-4720-8ADE-D4E2561B08FE}" type="presParOf" srcId="{2A448F95-F807-4E19-8516-E95DB383B091}" destId="{0E1B617E-D640-4980-8677-45A0EFFAE8A2}" srcOrd="1" destOrd="0" presId="urn:microsoft.com/office/officeart/2005/8/layout/hierarchy1"/>
    <dgm:cxn modelId="{2A3AF862-F3B4-4AC6-9D93-12B27232B75A}" type="presParOf" srcId="{1E8CF8C9-FE38-4820-BB89-EB1A7B22A593}" destId="{0FA514B4-A99A-4EDB-9EA4-A3956DAAE44E}" srcOrd="2" destOrd="0" presId="urn:microsoft.com/office/officeart/2005/8/layout/hierarchy1"/>
    <dgm:cxn modelId="{5D74FE5F-3793-4210-95AB-72B305081754}" type="presParOf" srcId="{1E8CF8C9-FE38-4820-BB89-EB1A7B22A593}" destId="{9742F328-D3F3-4BED-84A7-CC213D855D6D}" srcOrd="3" destOrd="0" presId="urn:microsoft.com/office/officeart/2005/8/layout/hierarchy1"/>
    <dgm:cxn modelId="{2BE52F71-424D-4FAE-974B-A1D2C4C775ED}" type="presParOf" srcId="{9742F328-D3F3-4BED-84A7-CC213D855D6D}" destId="{E591C1BE-7215-4349-9483-48FCB3AA3061}" srcOrd="0" destOrd="0" presId="urn:microsoft.com/office/officeart/2005/8/layout/hierarchy1"/>
    <dgm:cxn modelId="{3F9AB889-CB86-4780-AF52-36D8FEEA8A96}" type="presParOf" srcId="{E591C1BE-7215-4349-9483-48FCB3AA3061}" destId="{89FC9793-955D-42DD-8D9C-876EA1151B5A}" srcOrd="0" destOrd="0" presId="urn:microsoft.com/office/officeart/2005/8/layout/hierarchy1"/>
    <dgm:cxn modelId="{D0308F9B-39EE-46FC-9CE4-7DD89271265E}" type="presParOf" srcId="{E591C1BE-7215-4349-9483-48FCB3AA3061}" destId="{2C05E393-8235-4DF2-8861-F73054EBBBEA}" srcOrd="1" destOrd="0" presId="urn:microsoft.com/office/officeart/2005/8/layout/hierarchy1"/>
    <dgm:cxn modelId="{31332807-9AEE-432D-BBA2-E800B35DC4E7}" type="presParOf" srcId="{9742F328-D3F3-4BED-84A7-CC213D855D6D}" destId="{2438A852-4987-4A4D-8134-51FDE7CF2A17}" srcOrd="1" destOrd="0" presId="urn:microsoft.com/office/officeart/2005/8/layout/hierarchy1"/>
    <dgm:cxn modelId="{9D98D7E5-3EBD-44C9-AA01-D5486C86CA56}" type="presParOf" srcId="{4594D754-7C54-4DF6-8737-7F8033CA9D51}" destId="{988E4355-AA9E-4C74-B7F4-FD1076F01521}" srcOrd="2" destOrd="0" presId="urn:microsoft.com/office/officeart/2005/8/layout/hierarchy1"/>
    <dgm:cxn modelId="{B9369F7A-6C04-423C-880D-F76145AD61D3}" type="presParOf" srcId="{4594D754-7C54-4DF6-8737-7F8033CA9D51}" destId="{701F432A-A8DC-462C-953A-85F6DF112339}" srcOrd="3" destOrd="0" presId="urn:microsoft.com/office/officeart/2005/8/layout/hierarchy1"/>
    <dgm:cxn modelId="{19BA2631-17AA-4613-86C5-EF879154F504}" type="presParOf" srcId="{701F432A-A8DC-462C-953A-85F6DF112339}" destId="{A2188785-A9D0-4529-A275-9A7B547F98A9}" srcOrd="0" destOrd="0" presId="urn:microsoft.com/office/officeart/2005/8/layout/hierarchy1"/>
    <dgm:cxn modelId="{2DA7C407-49D6-42CE-809D-4FE06284A83E}" type="presParOf" srcId="{A2188785-A9D0-4529-A275-9A7B547F98A9}" destId="{12D57531-1579-4C29-A576-3F243246BD21}" srcOrd="0" destOrd="0" presId="urn:microsoft.com/office/officeart/2005/8/layout/hierarchy1"/>
    <dgm:cxn modelId="{4076C31D-8617-4D1B-AF53-F3F148A3C416}" type="presParOf" srcId="{A2188785-A9D0-4529-A275-9A7B547F98A9}" destId="{03E3FFC1-CFF8-4419-B844-852E60DEB8AC}" srcOrd="1" destOrd="0" presId="urn:microsoft.com/office/officeart/2005/8/layout/hierarchy1"/>
    <dgm:cxn modelId="{176AC9C4-99A6-45CC-B6B3-A2F7BD762C22}" type="presParOf" srcId="{701F432A-A8DC-462C-953A-85F6DF112339}" destId="{0BB99F4D-190B-4311-B25B-B73B2171F77C}" srcOrd="1" destOrd="0" presId="urn:microsoft.com/office/officeart/2005/8/layout/hierarchy1"/>
    <dgm:cxn modelId="{C71590DC-5A5D-42F9-AD78-5D5D6A644CDE}" type="presParOf" srcId="{0BB99F4D-190B-4311-B25B-B73B2171F77C}" destId="{200CA0D4-9151-4F8B-AABB-EBF1BB98E2D5}" srcOrd="0" destOrd="0" presId="urn:microsoft.com/office/officeart/2005/8/layout/hierarchy1"/>
    <dgm:cxn modelId="{A0220027-6D46-4457-B873-74E76CEB7FC5}" type="presParOf" srcId="{0BB99F4D-190B-4311-B25B-B73B2171F77C}" destId="{BD9CED5E-4467-49CB-84AF-7CECB3C9D1F9}" srcOrd="1" destOrd="0" presId="urn:microsoft.com/office/officeart/2005/8/layout/hierarchy1"/>
    <dgm:cxn modelId="{BF11CFE7-7C4E-43CD-9F43-E8389E03F19F}" type="presParOf" srcId="{BD9CED5E-4467-49CB-84AF-7CECB3C9D1F9}" destId="{6C402A33-3C78-4FA4-9E1B-7BA7C90D9CEA}" srcOrd="0" destOrd="0" presId="urn:microsoft.com/office/officeart/2005/8/layout/hierarchy1"/>
    <dgm:cxn modelId="{FB89C337-E387-41DE-8821-A3A79FB35C06}" type="presParOf" srcId="{6C402A33-3C78-4FA4-9E1B-7BA7C90D9CEA}" destId="{0C0DD7FD-7599-457D-91DB-2F39AED21972}" srcOrd="0" destOrd="0" presId="urn:microsoft.com/office/officeart/2005/8/layout/hierarchy1"/>
    <dgm:cxn modelId="{EBDDC41C-7982-4E23-B07A-951F993E3E66}" type="presParOf" srcId="{6C402A33-3C78-4FA4-9E1B-7BA7C90D9CEA}" destId="{FEDF4572-C7DF-4C51-9922-31547D352147}" srcOrd="1" destOrd="0" presId="urn:microsoft.com/office/officeart/2005/8/layout/hierarchy1"/>
    <dgm:cxn modelId="{1375FFC1-21C6-4806-9E6C-3E6598AFE409}" type="presParOf" srcId="{BD9CED5E-4467-49CB-84AF-7CECB3C9D1F9}" destId="{A8741C3D-0C3C-47EC-A85B-1D3F111B276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396F7-566F-4DAA-A4ED-4D2D386AF9B4}">
      <dsp:nvSpPr>
        <dsp:cNvPr id="0" name=""/>
        <dsp:cNvSpPr/>
      </dsp:nvSpPr>
      <dsp:spPr>
        <a:xfrm rot="5400000">
          <a:off x="-245893" y="246137"/>
          <a:ext cx="1639290" cy="1147503"/>
        </a:xfrm>
        <a:prstGeom prst="chevron">
          <a:avLst/>
        </a:prstGeom>
        <a:solidFill>
          <a:schemeClr val="accent2"/>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Paradigma</a:t>
          </a:r>
        </a:p>
        <a:p>
          <a:pPr marL="0" lvl="0" indent="0" algn="ctr" defTabSz="577850">
            <a:lnSpc>
              <a:spcPct val="90000"/>
            </a:lnSpc>
            <a:spcBef>
              <a:spcPct val="0"/>
            </a:spcBef>
            <a:spcAft>
              <a:spcPct val="35000"/>
            </a:spcAft>
            <a:buNone/>
          </a:pPr>
          <a:r>
            <a:rPr lang="it-IT" sz="1300" kern="1200" dirty="0"/>
            <a:t>modernità </a:t>
          </a:r>
        </a:p>
      </dsp:txBody>
      <dsp:txXfrm rot="-5400000">
        <a:off x="1" y="573996"/>
        <a:ext cx="1147503" cy="491787"/>
      </dsp:txXfrm>
    </dsp:sp>
    <dsp:sp modelId="{953FA508-360E-4B4A-A4D7-107A84D1FC21}">
      <dsp:nvSpPr>
        <dsp:cNvPr id="0" name=""/>
        <dsp:cNvSpPr/>
      </dsp:nvSpPr>
      <dsp:spPr>
        <a:xfrm rot="5400000">
          <a:off x="4155782" y="-3008034"/>
          <a:ext cx="1065538" cy="70820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universalistici</a:t>
          </a:r>
        </a:p>
        <a:p>
          <a:pPr marL="114300" lvl="1" indent="-114300" algn="l" defTabSz="622300">
            <a:lnSpc>
              <a:spcPct val="90000"/>
            </a:lnSpc>
            <a:spcBef>
              <a:spcPct val="0"/>
            </a:spcBef>
            <a:spcAft>
              <a:spcPct val="15000"/>
            </a:spcAft>
            <a:buChar char="•"/>
          </a:pPr>
          <a:r>
            <a:rPr lang="it-IT" sz="1400" kern="1200" dirty="0"/>
            <a:t>finalistici</a:t>
          </a:r>
        </a:p>
      </dsp:txBody>
      <dsp:txXfrm rot="-5400000">
        <a:off x="1147504" y="52259"/>
        <a:ext cx="7030081" cy="961508"/>
      </dsp:txXfrm>
    </dsp:sp>
    <dsp:sp modelId="{92D89A45-7C8B-450A-9DD8-33D1BED5759B}">
      <dsp:nvSpPr>
        <dsp:cNvPr id="0" name=""/>
        <dsp:cNvSpPr/>
      </dsp:nvSpPr>
      <dsp:spPr>
        <a:xfrm rot="5400000">
          <a:off x="-245893" y="1691610"/>
          <a:ext cx="1639290" cy="1147503"/>
        </a:xfrm>
        <a:prstGeom prst="chevron">
          <a:avLst/>
        </a:prstGeom>
        <a:solidFill>
          <a:schemeClr val="accent2"/>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Antagonismo</a:t>
          </a:r>
        </a:p>
      </dsp:txBody>
      <dsp:txXfrm rot="-5400000">
        <a:off x="1" y="2019469"/>
        <a:ext cx="1147503" cy="491787"/>
      </dsp:txXfrm>
    </dsp:sp>
    <dsp:sp modelId="{DBC74E8C-66F2-456A-A344-AC29D6009C97}">
      <dsp:nvSpPr>
        <dsp:cNvPr id="0" name=""/>
        <dsp:cNvSpPr/>
      </dsp:nvSpPr>
      <dsp:spPr>
        <a:xfrm rot="5400000">
          <a:off x="4155782" y="-1562561"/>
          <a:ext cx="1065538" cy="70820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2 superpotenze</a:t>
          </a:r>
        </a:p>
        <a:p>
          <a:pPr marL="114300" lvl="1" indent="-114300" algn="l" defTabSz="622300">
            <a:lnSpc>
              <a:spcPct val="90000"/>
            </a:lnSpc>
            <a:spcBef>
              <a:spcPct val="0"/>
            </a:spcBef>
            <a:spcAft>
              <a:spcPct val="15000"/>
            </a:spcAft>
            <a:buChar char="•"/>
          </a:pPr>
          <a:r>
            <a:rPr lang="it-IT" sz="1400" kern="1200" dirty="0"/>
            <a:t>Paesi terzi</a:t>
          </a:r>
        </a:p>
        <a:p>
          <a:pPr marL="114300" lvl="1" indent="-114300" algn="l" defTabSz="622300">
            <a:lnSpc>
              <a:spcPct val="90000"/>
            </a:lnSpc>
            <a:spcBef>
              <a:spcPct val="0"/>
            </a:spcBef>
            <a:spcAft>
              <a:spcPct val="15000"/>
            </a:spcAft>
            <a:buChar char="•"/>
          </a:pPr>
          <a:r>
            <a:rPr lang="it-IT" sz="1400" kern="1200" dirty="0"/>
            <a:t>Europa</a:t>
          </a:r>
        </a:p>
      </dsp:txBody>
      <dsp:txXfrm rot="-5400000">
        <a:off x="1147504" y="1497732"/>
        <a:ext cx="7030081" cy="961508"/>
      </dsp:txXfrm>
    </dsp:sp>
    <dsp:sp modelId="{C7AC6F52-410E-427D-A887-4D0385E83390}">
      <dsp:nvSpPr>
        <dsp:cNvPr id="0" name=""/>
        <dsp:cNvSpPr/>
      </dsp:nvSpPr>
      <dsp:spPr>
        <a:xfrm rot="5400000">
          <a:off x="-245893" y="3137083"/>
          <a:ext cx="1639290" cy="1147503"/>
        </a:xfrm>
        <a:prstGeom prst="chevron">
          <a:avLst/>
        </a:prstGeom>
        <a:solidFill>
          <a:schemeClr val="accent2"/>
        </a:soli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dirty="0"/>
            <a:t>Conflitto ideologico</a:t>
          </a:r>
        </a:p>
      </dsp:txBody>
      <dsp:txXfrm rot="-5400000">
        <a:off x="1" y="3464942"/>
        <a:ext cx="1147503" cy="491787"/>
      </dsp:txXfrm>
    </dsp:sp>
    <dsp:sp modelId="{E4D59A2D-C7AD-47B4-9F0C-EAA4E3330CD6}">
      <dsp:nvSpPr>
        <dsp:cNvPr id="0" name=""/>
        <dsp:cNvSpPr/>
      </dsp:nvSpPr>
      <dsp:spPr>
        <a:xfrm rot="5400000">
          <a:off x="4155782" y="-117088"/>
          <a:ext cx="1065538" cy="7082096"/>
        </a:xfrm>
        <a:prstGeom prst="round2SameRect">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it-IT" sz="1400" kern="1200" dirty="0"/>
            <a:t>Potenza</a:t>
          </a:r>
        </a:p>
        <a:p>
          <a:pPr marL="114300" lvl="1" indent="-114300" algn="l" defTabSz="622300">
            <a:lnSpc>
              <a:spcPct val="90000"/>
            </a:lnSpc>
            <a:spcBef>
              <a:spcPct val="0"/>
            </a:spcBef>
            <a:spcAft>
              <a:spcPct val="15000"/>
            </a:spcAft>
            <a:buChar char="•"/>
          </a:pPr>
          <a:r>
            <a:rPr lang="it-IT" sz="1400" kern="1200" dirty="0"/>
            <a:t>Cultura</a:t>
          </a:r>
        </a:p>
        <a:p>
          <a:pPr marL="114300" lvl="1" indent="-114300" algn="l" defTabSz="622300">
            <a:lnSpc>
              <a:spcPct val="90000"/>
            </a:lnSpc>
            <a:spcBef>
              <a:spcPct val="0"/>
            </a:spcBef>
            <a:spcAft>
              <a:spcPct val="15000"/>
            </a:spcAft>
            <a:buChar char="•"/>
          </a:pPr>
          <a:r>
            <a:rPr lang="it-IT" sz="1400" kern="1200" dirty="0"/>
            <a:t>Geopolitica</a:t>
          </a:r>
        </a:p>
        <a:p>
          <a:pPr marL="114300" lvl="1" indent="-114300" algn="l" defTabSz="622300">
            <a:lnSpc>
              <a:spcPct val="90000"/>
            </a:lnSpc>
            <a:spcBef>
              <a:spcPct val="0"/>
            </a:spcBef>
            <a:spcAft>
              <a:spcPct val="15000"/>
            </a:spcAft>
            <a:buChar char="•"/>
          </a:pPr>
          <a:r>
            <a:rPr lang="it-IT" sz="1400" kern="1200" dirty="0"/>
            <a:t> Ideologia</a:t>
          </a:r>
        </a:p>
      </dsp:txBody>
      <dsp:txXfrm rot="-5400000">
        <a:off x="1147504" y="2943205"/>
        <a:ext cx="7030081" cy="9615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A0D4-9151-4F8B-AABB-EBF1BB98E2D5}">
      <dsp:nvSpPr>
        <dsp:cNvPr id="0" name=""/>
        <dsp:cNvSpPr/>
      </dsp:nvSpPr>
      <dsp:spPr>
        <a:xfrm>
          <a:off x="6961985" y="3006180"/>
          <a:ext cx="91440" cy="559895"/>
        </a:xfrm>
        <a:custGeom>
          <a:avLst/>
          <a:gdLst/>
          <a:ahLst/>
          <a:cxnLst/>
          <a:rect l="0" t="0" r="0" b="0"/>
          <a:pathLst>
            <a:path>
              <a:moveTo>
                <a:pt x="45720" y="0"/>
              </a:moveTo>
              <a:lnTo>
                <a:pt x="45720" y="559895"/>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E4355-AA9E-4C74-B7F4-FD1076F01521}">
      <dsp:nvSpPr>
        <dsp:cNvPr id="0" name=""/>
        <dsp:cNvSpPr/>
      </dsp:nvSpPr>
      <dsp:spPr>
        <a:xfrm>
          <a:off x="5029652" y="1115508"/>
          <a:ext cx="1978053" cy="668206"/>
        </a:xfrm>
        <a:custGeom>
          <a:avLst/>
          <a:gdLst/>
          <a:ahLst/>
          <a:cxnLst/>
          <a:rect l="0" t="0" r="0" b="0"/>
          <a:pathLst>
            <a:path>
              <a:moveTo>
                <a:pt x="0" y="0"/>
              </a:moveTo>
              <a:lnTo>
                <a:pt x="0" y="489863"/>
              </a:lnTo>
              <a:lnTo>
                <a:pt x="1978053" y="489863"/>
              </a:lnTo>
              <a:lnTo>
                <a:pt x="1978053" y="668206"/>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A514B4-A99A-4EDB-9EA4-A3956DAAE44E}">
      <dsp:nvSpPr>
        <dsp:cNvPr id="0" name=""/>
        <dsp:cNvSpPr/>
      </dsp:nvSpPr>
      <dsp:spPr>
        <a:xfrm>
          <a:off x="3478277" y="2822883"/>
          <a:ext cx="1176476" cy="653023"/>
        </a:xfrm>
        <a:custGeom>
          <a:avLst/>
          <a:gdLst/>
          <a:ahLst/>
          <a:cxnLst/>
          <a:rect l="0" t="0" r="0" b="0"/>
          <a:pathLst>
            <a:path>
              <a:moveTo>
                <a:pt x="0" y="0"/>
              </a:moveTo>
              <a:lnTo>
                <a:pt x="0" y="474680"/>
              </a:lnTo>
              <a:lnTo>
                <a:pt x="1176476" y="474680"/>
              </a:lnTo>
              <a:lnTo>
                <a:pt x="1176476" y="653023"/>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775B9F-2399-46E0-B255-EF566F2F24AA}">
      <dsp:nvSpPr>
        <dsp:cNvPr id="0" name=""/>
        <dsp:cNvSpPr/>
      </dsp:nvSpPr>
      <dsp:spPr>
        <a:xfrm>
          <a:off x="2301801" y="2822883"/>
          <a:ext cx="1176476" cy="653023"/>
        </a:xfrm>
        <a:custGeom>
          <a:avLst/>
          <a:gdLst/>
          <a:ahLst/>
          <a:cxnLst/>
          <a:rect l="0" t="0" r="0" b="0"/>
          <a:pathLst>
            <a:path>
              <a:moveTo>
                <a:pt x="1176476" y="0"/>
              </a:moveTo>
              <a:lnTo>
                <a:pt x="1176476" y="474680"/>
              </a:lnTo>
              <a:lnTo>
                <a:pt x="0" y="474680"/>
              </a:lnTo>
              <a:lnTo>
                <a:pt x="0" y="653023"/>
              </a:lnTo>
            </a:path>
          </a:pathLst>
        </a:custGeom>
        <a:noFill/>
        <a:ln w="15875" cap="rnd"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0469D5-79D0-4E9F-9BC0-00C5165214C7}">
      <dsp:nvSpPr>
        <dsp:cNvPr id="0" name=""/>
        <dsp:cNvSpPr/>
      </dsp:nvSpPr>
      <dsp:spPr>
        <a:xfrm>
          <a:off x="3478277" y="1115508"/>
          <a:ext cx="1551374" cy="575078"/>
        </a:xfrm>
        <a:custGeom>
          <a:avLst/>
          <a:gdLst/>
          <a:ahLst/>
          <a:cxnLst/>
          <a:rect l="0" t="0" r="0" b="0"/>
          <a:pathLst>
            <a:path>
              <a:moveTo>
                <a:pt x="1551374" y="0"/>
              </a:moveTo>
              <a:lnTo>
                <a:pt x="1551374" y="396735"/>
              </a:lnTo>
              <a:lnTo>
                <a:pt x="0" y="396735"/>
              </a:lnTo>
              <a:lnTo>
                <a:pt x="0" y="575078"/>
              </a:lnTo>
            </a:path>
          </a:pathLst>
        </a:custGeom>
        <a:noFill/>
        <a:ln w="15875" cap="rnd"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21FEF2-75F2-4294-A0A4-1E770EAB951D}">
      <dsp:nvSpPr>
        <dsp:cNvPr id="0" name=""/>
        <dsp:cNvSpPr/>
      </dsp:nvSpPr>
      <dsp:spPr>
        <a:xfrm>
          <a:off x="4067080" y="-106957"/>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92DCB8-2C05-4ECA-97E0-C9A5ABAD098B}">
      <dsp:nvSpPr>
        <dsp:cNvPr id="0" name=""/>
        <dsp:cNvSpPr/>
      </dsp:nvSpPr>
      <dsp:spPr>
        <a:xfrm>
          <a:off x="4280985" y="96252"/>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b="1" kern="1200" dirty="0">
              <a:solidFill>
                <a:schemeClr val="tx1"/>
              </a:solidFill>
            </a:rPr>
            <a:t>PIANIFICAZIONE DOPOGUERRA: </a:t>
          </a:r>
        </a:p>
        <a:p>
          <a:pPr marL="0" lvl="0" indent="0" algn="ctr" defTabSz="622300">
            <a:lnSpc>
              <a:spcPct val="90000"/>
            </a:lnSpc>
            <a:spcBef>
              <a:spcPct val="0"/>
            </a:spcBef>
            <a:spcAft>
              <a:spcPct val="35000"/>
            </a:spcAft>
            <a:buNone/>
          </a:pPr>
          <a:r>
            <a:rPr lang="it-IT" sz="1400" b="1" kern="1200" dirty="0">
              <a:solidFill>
                <a:schemeClr val="tx1"/>
              </a:solidFill>
            </a:rPr>
            <a:t>CONCEZIONE PACIFICA DELLA MODERNITA</a:t>
          </a:r>
          <a:r>
            <a:rPr lang="it-IT" sz="1400" kern="1200" dirty="0"/>
            <a:t>’</a:t>
          </a:r>
        </a:p>
      </dsp:txBody>
      <dsp:txXfrm>
        <a:off x="4316790" y="132057"/>
        <a:ext cx="1853532" cy="1150855"/>
      </dsp:txXfrm>
    </dsp:sp>
    <dsp:sp modelId="{CEA2761F-963D-466C-8C95-97CB110D9F85}">
      <dsp:nvSpPr>
        <dsp:cNvPr id="0" name=""/>
        <dsp:cNvSpPr/>
      </dsp:nvSpPr>
      <dsp:spPr>
        <a:xfrm>
          <a:off x="2089026" y="1690586"/>
          <a:ext cx="2778500" cy="1132296"/>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F9F210-1BAD-4BB1-A462-F2C98291A82C}">
      <dsp:nvSpPr>
        <dsp:cNvPr id="0" name=""/>
        <dsp:cNvSpPr/>
      </dsp:nvSpPr>
      <dsp:spPr>
        <a:xfrm>
          <a:off x="2302931" y="1893796"/>
          <a:ext cx="2778500" cy="1132296"/>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WILSON: COMPITO STORICO USA E’ SUPERARE I CONFLITTI  </a:t>
          </a:r>
          <a:r>
            <a:rPr lang="it-IT" sz="1000" kern="1200" dirty="0" err="1">
              <a:solidFill>
                <a:schemeClr val="tx1"/>
              </a:solidFill>
            </a:rPr>
            <a:t>DI</a:t>
          </a:r>
          <a:r>
            <a:rPr lang="it-IT" sz="1000" kern="1200" dirty="0">
              <a:solidFill>
                <a:schemeClr val="tx1"/>
              </a:solidFill>
            </a:rPr>
            <a:t> POTENZA  ED ERIGERE UN SISTEMA MONDIALE FONDATO SULL’AUTODETERMINAZIONE DEMOCRATICA, LA LIBERTA’ </a:t>
          </a:r>
          <a:r>
            <a:rPr lang="it-IT" sz="1000" kern="1200" dirty="0" err="1">
              <a:solidFill>
                <a:schemeClr val="tx1"/>
              </a:solidFill>
            </a:rPr>
            <a:t>DI</a:t>
          </a:r>
          <a:r>
            <a:rPr lang="it-IT" sz="1000" kern="1200" dirty="0">
              <a:solidFill>
                <a:schemeClr val="tx1"/>
              </a:solidFill>
            </a:rPr>
            <a:t> SCAMBIO E LA DIFESA COLLETTIVA DELLA PACE ATTRAVERSO LA  </a:t>
          </a:r>
          <a:r>
            <a:rPr lang="it-IT" sz="1000" kern="1200" dirty="0" err="1">
              <a:solidFill>
                <a:schemeClr val="tx1"/>
              </a:solidFill>
            </a:rPr>
            <a:t>SdN</a:t>
          </a:r>
          <a:endParaRPr lang="it-IT" sz="1000" kern="1200" dirty="0">
            <a:solidFill>
              <a:schemeClr val="tx1"/>
            </a:solidFill>
          </a:endParaRPr>
        </a:p>
      </dsp:txBody>
      <dsp:txXfrm>
        <a:off x="2336095" y="1926960"/>
        <a:ext cx="2712172" cy="1065968"/>
      </dsp:txXfrm>
    </dsp:sp>
    <dsp:sp modelId="{E396C451-E2E6-4B17-B5EB-3B389D199BEB}">
      <dsp:nvSpPr>
        <dsp:cNvPr id="0" name=""/>
        <dsp:cNvSpPr/>
      </dsp:nvSpPr>
      <dsp:spPr>
        <a:xfrm>
          <a:off x="1339229" y="3475906"/>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81B96E-24EE-4FBE-A17E-4A6F5AB0DA5F}">
      <dsp:nvSpPr>
        <dsp:cNvPr id="0" name=""/>
        <dsp:cNvSpPr/>
      </dsp:nvSpPr>
      <dsp:spPr>
        <a:xfrm>
          <a:off x="1553134" y="3679116"/>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ECONOMIA MONDIALE APERTA CON MERCATI LIBERI E INTERCONNESSI: “PORTA APERTA” O “INTERNAZIONALISMO LIBERALE”</a:t>
          </a:r>
        </a:p>
      </dsp:txBody>
      <dsp:txXfrm>
        <a:off x="1588939" y="3714921"/>
        <a:ext cx="1853532" cy="1150855"/>
      </dsp:txXfrm>
    </dsp:sp>
    <dsp:sp modelId="{89FC9793-955D-42DD-8D9C-876EA1151B5A}">
      <dsp:nvSpPr>
        <dsp:cNvPr id="0" name=""/>
        <dsp:cNvSpPr/>
      </dsp:nvSpPr>
      <dsp:spPr>
        <a:xfrm>
          <a:off x="3692182" y="3475906"/>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05E393-8235-4DF2-8861-F73054EBBBEA}">
      <dsp:nvSpPr>
        <dsp:cNvPr id="0" name=""/>
        <dsp:cNvSpPr/>
      </dsp:nvSpPr>
      <dsp:spPr>
        <a:xfrm>
          <a:off x="3906086" y="3679116"/>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RICOSTRUZIONE: </a:t>
          </a:r>
        </a:p>
        <a:p>
          <a:pPr marL="0" lvl="0" indent="0" algn="ctr" defTabSz="533400">
            <a:lnSpc>
              <a:spcPct val="90000"/>
            </a:lnSpc>
            <a:spcBef>
              <a:spcPct val="0"/>
            </a:spcBef>
            <a:spcAft>
              <a:spcPct val="35000"/>
            </a:spcAft>
            <a:buNone/>
          </a:pPr>
          <a:r>
            <a:rPr lang="it-IT" sz="1200" kern="1200" dirty="0">
              <a:solidFill>
                <a:schemeClr val="tx1"/>
              </a:solidFill>
            </a:rPr>
            <a:t>FONDO  MONETARIO INTERNAZIONALE E </a:t>
          </a:r>
        </a:p>
        <a:p>
          <a:pPr marL="0" lvl="0" indent="0" algn="ctr" defTabSz="533400">
            <a:lnSpc>
              <a:spcPct val="90000"/>
            </a:lnSpc>
            <a:spcBef>
              <a:spcPct val="0"/>
            </a:spcBef>
            <a:spcAft>
              <a:spcPct val="35000"/>
            </a:spcAft>
            <a:buNone/>
          </a:pPr>
          <a:r>
            <a:rPr lang="it-IT" sz="1200" kern="1200" dirty="0">
              <a:solidFill>
                <a:schemeClr val="tx1"/>
              </a:solidFill>
            </a:rPr>
            <a:t>BANCA MONDIALE</a:t>
          </a:r>
        </a:p>
      </dsp:txBody>
      <dsp:txXfrm>
        <a:off x="3941891" y="3714921"/>
        <a:ext cx="1853532" cy="1150855"/>
      </dsp:txXfrm>
    </dsp:sp>
    <dsp:sp modelId="{12D57531-1579-4C29-A576-3F243246BD21}">
      <dsp:nvSpPr>
        <dsp:cNvPr id="0" name=""/>
        <dsp:cNvSpPr/>
      </dsp:nvSpPr>
      <dsp:spPr>
        <a:xfrm>
          <a:off x="6045134" y="1783714"/>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E3FFC1-CFF8-4419-B844-852E60DEB8AC}">
      <dsp:nvSpPr>
        <dsp:cNvPr id="0" name=""/>
        <dsp:cNvSpPr/>
      </dsp:nvSpPr>
      <dsp:spPr>
        <a:xfrm>
          <a:off x="6259039" y="1986923"/>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sz="1000" kern="1200" dirty="0">
              <a:solidFill>
                <a:schemeClr val="tx1"/>
              </a:solidFill>
            </a:rPr>
            <a:t>RIDISEGNARE IL SISTEMA INTERNAZIONALE ALLA LUCE DELL’ESPERIENZA LIBERALE DELLA NAZIONE OSSIA GARANTIRE LA SICUREZZA DELL’ORGANIZZAZIONE E DEI VALORI DELLA SOCIETA’ AMERICANA</a:t>
          </a:r>
        </a:p>
      </dsp:txBody>
      <dsp:txXfrm>
        <a:off x="6294844" y="2022728"/>
        <a:ext cx="1853532" cy="1150855"/>
      </dsp:txXfrm>
    </dsp:sp>
    <dsp:sp modelId="{0C0DD7FD-7599-457D-91DB-2F39AED21972}">
      <dsp:nvSpPr>
        <dsp:cNvPr id="0" name=""/>
        <dsp:cNvSpPr/>
      </dsp:nvSpPr>
      <dsp:spPr>
        <a:xfrm>
          <a:off x="6045134" y="3566075"/>
          <a:ext cx="1925142" cy="1222465"/>
        </a:xfrm>
        <a:prstGeom prst="roundRect">
          <a:avLst>
            <a:gd name="adj" fmla="val 10000"/>
          </a:avLst>
        </a:prstGeom>
        <a:solidFill>
          <a:schemeClr val="lt1">
            <a:hueOff val="0"/>
            <a:satOff val="0"/>
            <a:lumOff val="0"/>
            <a:alphaOff val="0"/>
          </a:schemeClr>
        </a:solidFill>
        <a:ln w="15875" cap="rnd"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DF4572-C7DF-4C51-9922-31547D352147}">
      <dsp:nvSpPr>
        <dsp:cNvPr id="0" name=""/>
        <dsp:cNvSpPr/>
      </dsp:nvSpPr>
      <dsp:spPr>
        <a:xfrm>
          <a:off x="6259039" y="3769285"/>
          <a:ext cx="1925142" cy="1222465"/>
        </a:xfrm>
        <a:prstGeom prst="roundRect">
          <a:avLst>
            <a:gd name="adj" fmla="val 10000"/>
          </a:avLst>
        </a:prstGeom>
        <a:solidFill>
          <a:schemeClr val="dk2">
            <a:alpha val="90000"/>
            <a:tint val="40000"/>
            <a:hueOff val="0"/>
            <a:satOff val="0"/>
            <a:lumOff val="0"/>
            <a:alphaOff val="0"/>
          </a:schemeClr>
        </a:solidFill>
        <a:ln w="1587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sz="1200" kern="1200" dirty="0">
              <a:solidFill>
                <a:schemeClr val="tx1"/>
              </a:solidFill>
            </a:rPr>
            <a:t>CONCEZIONE GLOBALE DELLA SICUREZZA NAZIONALE</a:t>
          </a:r>
        </a:p>
      </dsp:txBody>
      <dsp:txXfrm>
        <a:off x="6294844" y="3805090"/>
        <a:ext cx="1853532" cy="115085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0240-26C8-42AF-BCEE-89BFC4617285}" type="datetimeFigureOut">
              <a:rPr lang="it-IT" smtClean="0"/>
              <a:t>05/01/2024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9EDF84-6C3A-41FA-BEE1-5E62F7F0E6E0}" type="slidenum">
              <a:rPr lang="it-IT" smtClean="0"/>
              <a:t>‹N›</a:t>
            </a:fld>
            <a:endParaRPr lang="it-IT"/>
          </a:p>
        </p:txBody>
      </p:sp>
    </p:spTree>
    <p:extLst>
      <p:ext uri="{BB962C8B-B14F-4D97-AF65-F5344CB8AC3E}">
        <p14:creationId xmlns:p14="http://schemas.microsoft.com/office/powerpoint/2010/main" val="3237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8F782577-4A4B-41CA-8BFA-E19FA7A2CA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F418EE-4128-453D-B659-554C9E539EDB}" type="slidenum">
              <a:rPr lang="it-IT" altLang="it-IT" smtClean="0"/>
              <a:pPr/>
              <a:t>1</a:t>
            </a:fld>
            <a:endParaRPr lang="it-IT" altLang="it-IT"/>
          </a:p>
        </p:txBody>
      </p:sp>
      <p:sp>
        <p:nvSpPr>
          <p:cNvPr id="6147" name="Rectangle 2">
            <a:extLst>
              <a:ext uri="{FF2B5EF4-FFF2-40B4-BE49-F238E27FC236}">
                <a16:creationId xmlns:a16="http://schemas.microsoft.com/office/drawing/2014/main" id="{EAF3402E-EC73-4DC4-AC80-62EECD209440}"/>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FDA007F-5C8D-42B0-8967-DB7A85A21D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563A0FF-07A7-4EA5-B6C4-E3BCD8454C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08845AF-FA85-4E8A-8062-66D30658E8B3}" type="slidenum">
              <a:rPr lang="it-IT" altLang="it-IT" smtClean="0"/>
              <a:pPr/>
              <a:t>3</a:t>
            </a:fld>
            <a:endParaRPr lang="it-IT" altLang="it-IT"/>
          </a:p>
        </p:txBody>
      </p:sp>
      <p:sp>
        <p:nvSpPr>
          <p:cNvPr id="19459" name="Rectangle 2">
            <a:extLst>
              <a:ext uri="{FF2B5EF4-FFF2-40B4-BE49-F238E27FC236}">
                <a16:creationId xmlns:a16="http://schemas.microsoft.com/office/drawing/2014/main" id="{BC591308-C45B-41A2-889A-ADB38433AE0A}"/>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1429120D-472B-4B30-92E6-6674331F7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163AA32B-3714-4DB4-9DE8-D219CD2EB4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B272C1-BB30-480A-BDCA-B2ADD05E1BCE}" type="slidenum">
              <a:rPr lang="it-IT" altLang="it-IT" smtClean="0"/>
              <a:pPr/>
              <a:t>7</a:t>
            </a:fld>
            <a:endParaRPr lang="it-IT" altLang="it-IT"/>
          </a:p>
        </p:txBody>
      </p:sp>
      <p:sp>
        <p:nvSpPr>
          <p:cNvPr id="11267" name="Rectangle 2">
            <a:extLst>
              <a:ext uri="{FF2B5EF4-FFF2-40B4-BE49-F238E27FC236}">
                <a16:creationId xmlns:a16="http://schemas.microsoft.com/office/drawing/2014/main" id="{5E24D43B-E66A-44F6-9722-99143B7ACB20}"/>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8B0117C8-15E0-49E9-BAA5-64177C2BEC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1182436B-0DFD-4C14-836D-69E4EB7C28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B21917-2327-4C3B-A69C-0959AFDCCBA0}" type="slidenum">
              <a:rPr lang="it-IT" altLang="it-IT" smtClean="0"/>
              <a:pPr/>
              <a:t>10</a:t>
            </a:fld>
            <a:endParaRPr lang="it-IT" altLang="it-IT"/>
          </a:p>
        </p:txBody>
      </p:sp>
      <p:sp>
        <p:nvSpPr>
          <p:cNvPr id="30723" name="Rectangle 2">
            <a:extLst>
              <a:ext uri="{FF2B5EF4-FFF2-40B4-BE49-F238E27FC236}">
                <a16:creationId xmlns:a16="http://schemas.microsoft.com/office/drawing/2014/main" id="{77F6DFEB-78C3-456F-BD2A-EA5C6EB59039}"/>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2792343A-FE49-486D-9BB7-AE11D9ACF4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8F03927-467F-4906-8870-BE8ACB5652A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9FE6699-C036-4D09-AF9E-30F8749BC5D5}" type="slidenum">
              <a:rPr lang="it-IT" altLang="it-IT" smtClean="0"/>
              <a:pPr/>
              <a:t>11</a:t>
            </a:fld>
            <a:endParaRPr lang="it-IT" altLang="it-IT"/>
          </a:p>
        </p:txBody>
      </p:sp>
      <p:sp>
        <p:nvSpPr>
          <p:cNvPr id="32771" name="Rectangle 2">
            <a:extLst>
              <a:ext uri="{FF2B5EF4-FFF2-40B4-BE49-F238E27FC236}">
                <a16:creationId xmlns:a16="http://schemas.microsoft.com/office/drawing/2014/main" id="{2AAC6F01-7F2A-4C18-845B-44842D645E2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ACE65EB-162B-4E59-9848-2ABE193987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01E971E9-425F-4849-9E6C-1F26637543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0B286FA-3A0E-47D9-BD1D-204833F6F40B}" type="slidenum">
              <a:rPr lang="it-IT" altLang="it-IT" smtClean="0"/>
              <a:pPr/>
              <a:t>12</a:t>
            </a:fld>
            <a:endParaRPr lang="it-IT" altLang="it-IT"/>
          </a:p>
        </p:txBody>
      </p:sp>
      <p:sp>
        <p:nvSpPr>
          <p:cNvPr id="34819" name="Rectangle 2">
            <a:extLst>
              <a:ext uri="{FF2B5EF4-FFF2-40B4-BE49-F238E27FC236}">
                <a16:creationId xmlns:a16="http://schemas.microsoft.com/office/drawing/2014/main" id="{18D18D7A-95B0-4C71-A304-89C12E1AC1C6}"/>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7DB3ADB8-11C1-4A20-A12E-A375D74690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Media">
  <p:cSld name="Titolo, testo e clip multimedi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7814"/>
            <a:ext cx="10972800" cy="1139825"/>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risorsa multimediale 3"/>
          <p:cNvSpPr>
            <a:spLocks noGrp="1"/>
          </p:cNvSpPr>
          <p:nvPr>
            <p:ph type="media" sz="half" idx="2"/>
          </p:nvPr>
        </p:nvSpPr>
        <p:spPr>
          <a:xfrm>
            <a:off x="6197600" y="1600201"/>
            <a:ext cx="5384800" cy="4530725"/>
          </a:xfrm>
        </p:spPr>
        <p:txBody>
          <a:bodyPr/>
          <a:lstStyle/>
          <a:p>
            <a:pPr lvl="0"/>
            <a:endParaRPr lang="it-IT" noProof="0"/>
          </a:p>
        </p:txBody>
      </p:sp>
      <p:sp>
        <p:nvSpPr>
          <p:cNvPr id="5" name="Rectangle 4">
            <a:extLst>
              <a:ext uri="{FF2B5EF4-FFF2-40B4-BE49-F238E27FC236}">
                <a16:creationId xmlns:a16="http://schemas.microsoft.com/office/drawing/2014/main" id="{14F83875-CD8F-49C6-8C55-647A915469B7}"/>
              </a:ext>
            </a:extLst>
          </p:cNvPr>
          <p:cNvSpPr>
            <a:spLocks noGrp="1" noChangeArrowheads="1"/>
          </p:cNvSpPr>
          <p:nvPr>
            <p:ph type="dt" sz="half" idx="10"/>
          </p:nvPr>
        </p:nvSpPr>
        <p:spPr>
          <a:ln/>
        </p:spPr>
        <p:txBody>
          <a:bodyPr/>
          <a:lstStyle>
            <a:lvl1pPr>
              <a:defRPr/>
            </a:lvl1pPr>
          </a:lstStyle>
          <a:p>
            <a:pPr>
              <a:defRPr/>
            </a:pPr>
            <a:endParaRPr lang="it-IT"/>
          </a:p>
        </p:txBody>
      </p:sp>
      <p:sp>
        <p:nvSpPr>
          <p:cNvPr id="6" name="Rectangle 5">
            <a:extLst>
              <a:ext uri="{FF2B5EF4-FFF2-40B4-BE49-F238E27FC236}">
                <a16:creationId xmlns:a16="http://schemas.microsoft.com/office/drawing/2014/main" id="{471FB573-3D6E-450C-B332-C6B51039A286}"/>
              </a:ext>
            </a:extLst>
          </p:cNvPr>
          <p:cNvSpPr>
            <a:spLocks noGrp="1" noChangeArrowheads="1"/>
          </p:cNvSpPr>
          <p:nvPr>
            <p:ph type="ftr" sz="quarter" idx="11"/>
          </p:nvPr>
        </p:nvSpPr>
        <p:spPr>
          <a:ln/>
        </p:spPr>
        <p:txBody>
          <a:bodyPr/>
          <a:lstStyle>
            <a:lvl1pPr>
              <a:defRPr/>
            </a:lvl1pPr>
          </a:lstStyle>
          <a:p>
            <a:pPr>
              <a:defRPr/>
            </a:pPr>
            <a:endParaRPr lang="it-IT"/>
          </a:p>
        </p:txBody>
      </p:sp>
      <p:sp>
        <p:nvSpPr>
          <p:cNvPr id="7" name="Rectangle 6">
            <a:extLst>
              <a:ext uri="{FF2B5EF4-FFF2-40B4-BE49-F238E27FC236}">
                <a16:creationId xmlns:a16="http://schemas.microsoft.com/office/drawing/2014/main" id="{D104144C-DE9A-4778-A580-559AD670DD24}"/>
              </a:ext>
            </a:extLst>
          </p:cNvPr>
          <p:cNvSpPr>
            <a:spLocks noGrp="1" noChangeArrowheads="1"/>
          </p:cNvSpPr>
          <p:nvPr>
            <p:ph type="sldNum" sz="quarter" idx="12"/>
          </p:nvPr>
        </p:nvSpPr>
        <p:spPr>
          <a:ln/>
        </p:spPr>
        <p:txBody>
          <a:bodyPr/>
          <a:lstStyle>
            <a:lvl1pPr>
              <a:defRPr/>
            </a:lvl1pPr>
          </a:lstStyle>
          <a:p>
            <a:pPr>
              <a:defRPr/>
            </a:pPr>
            <a:fld id="{8B7FC1DD-14EC-4922-97CD-AB5907C53CA3}" type="slidenum">
              <a:rPr lang="it-IT" altLang="it-IT"/>
              <a:pPr>
                <a:defRPr/>
              </a:pPr>
              <a:t>‹N›</a:t>
            </a:fld>
            <a:endParaRPr lang="it-IT" altLang="it-IT"/>
          </a:p>
        </p:txBody>
      </p:sp>
    </p:spTree>
    <p:extLst>
      <p:ext uri="{BB962C8B-B14F-4D97-AF65-F5344CB8AC3E}">
        <p14:creationId xmlns:p14="http://schemas.microsoft.com/office/powerpoint/2010/main" val="1923971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09600" y="277813"/>
            <a:ext cx="10972800" cy="5853112"/>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3" name="Rectangle 4">
            <a:extLst>
              <a:ext uri="{FF2B5EF4-FFF2-40B4-BE49-F238E27FC236}">
                <a16:creationId xmlns:a16="http://schemas.microsoft.com/office/drawing/2014/main" id="{706E4093-A835-4FE3-9400-7A7D6A38F600}"/>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5">
            <a:extLst>
              <a:ext uri="{FF2B5EF4-FFF2-40B4-BE49-F238E27FC236}">
                <a16:creationId xmlns:a16="http://schemas.microsoft.com/office/drawing/2014/main" id="{483E20B6-6042-4D1B-B37B-56A69B3FEC40}"/>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6">
            <a:extLst>
              <a:ext uri="{FF2B5EF4-FFF2-40B4-BE49-F238E27FC236}">
                <a16:creationId xmlns:a16="http://schemas.microsoft.com/office/drawing/2014/main" id="{E02D9247-E77A-4CCB-BDD4-E6A6A67624EC}"/>
              </a:ext>
            </a:extLst>
          </p:cNvPr>
          <p:cNvSpPr>
            <a:spLocks noGrp="1" noChangeArrowheads="1"/>
          </p:cNvSpPr>
          <p:nvPr>
            <p:ph type="sldNum" sz="quarter" idx="12"/>
          </p:nvPr>
        </p:nvSpPr>
        <p:spPr>
          <a:ln/>
        </p:spPr>
        <p:txBody>
          <a:bodyPr/>
          <a:lstStyle>
            <a:lvl1pPr>
              <a:defRPr/>
            </a:lvl1pPr>
          </a:lstStyle>
          <a:p>
            <a:pPr>
              <a:defRPr/>
            </a:pPr>
            <a:fld id="{F5852F7D-C8B2-47D5-9BC9-00EAA5821955}" type="slidenum">
              <a:rPr lang="it-IT" altLang="it-IT"/>
              <a:pPr>
                <a:defRPr/>
              </a:pPr>
              <a:t>‹N›</a:t>
            </a:fld>
            <a:endParaRPr lang="it-IT" altLang="it-IT"/>
          </a:p>
        </p:txBody>
      </p:sp>
    </p:spTree>
    <p:extLst>
      <p:ext uri="{BB962C8B-B14F-4D97-AF65-F5344CB8AC3E}">
        <p14:creationId xmlns:p14="http://schemas.microsoft.com/office/powerpoint/2010/main" val="217271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812800" y="304800"/>
            <a:ext cx="103632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1117600" y="1905000"/>
            <a:ext cx="5080000" cy="4114800"/>
          </a:xfrm>
        </p:spPr>
        <p:txBody>
          <a:bodyPr/>
          <a:lstStyle/>
          <a:p>
            <a:pPr lvl="0"/>
            <a:endParaRPr lang="it-IT" noProof="0"/>
          </a:p>
        </p:txBody>
      </p:sp>
      <p:sp>
        <p:nvSpPr>
          <p:cNvPr id="4" name="Segnaposto testo 3"/>
          <p:cNvSpPr>
            <a:spLocks noGrp="1"/>
          </p:cNvSpPr>
          <p:nvPr>
            <p:ph type="body" sz="half" idx="2"/>
          </p:nvPr>
        </p:nvSpPr>
        <p:spPr>
          <a:xfrm>
            <a:off x="6400800" y="1905000"/>
            <a:ext cx="508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F889268-BC12-432A-BEFA-BAA687307BB6}"/>
              </a:ext>
            </a:extLst>
          </p:cNvPr>
          <p:cNvSpPr>
            <a:spLocks noGrp="1"/>
          </p:cNvSpPr>
          <p:nvPr>
            <p:ph type="dt" sz="half" idx="10"/>
          </p:nvPr>
        </p:nvSpPr>
        <p:spPr>
          <a:xfrm>
            <a:off x="914400" y="6248400"/>
            <a:ext cx="2540000" cy="457200"/>
          </a:xfrm>
        </p:spPr>
        <p:txBody>
          <a:bodyPr/>
          <a:lstStyle>
            <a:lvl1pPr>
              <a:defRPr/>
            </a:lvl1pPr>
          </a:lstStyle>
          <a:p>
            <a:pPr>
              <a:defRPr/>
            </a:pPr>
            <a:endParaRPr lang="it-IT"/>
          </a:p>
        </p:txBody>
      </p:sp>
      <p:sp>
        <p:nvSpPr>
          <p:cNvPr id="6" name="Segnaposto piè di pagina 5">
            <a:extLst>
              <a:ext uri="{FF2B5EF4-FFF2-40B4-BE49-F238E27FC236}">
                <a16:creationId xmlns:a16="http://schemas.microsoft.com/office/drawing/2014/main" id="{5AB5C1F2-2B2B-4BD1-83D8-6425BA3CC00D}"/>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6">
            <a:extLst>
              <a:ext uri="{FF2B5EF4-FFF2-40B4-BE49-F238E27FC236}">
                <a16:creationId xmlns:a16="http://schemas.microsoft.com/office/drawing/2014/main" id="{BEEA514D-378A-47BB-AAAA-32F0283792C9}"/>
              </a:ext>
            </a:extLst>
          </p:cNvPr>
          <p:cNvSpPr>
            <a:spLocks noGrp="1"/>
          </p:cNvSpPr>
          <p:nvPr>
            <p:ph type="sldNum" sz="quarter" idx="12"/>
          </p:nvPr>
        </p:nvSpPr>
        <p:spPr>
          <a:xfrm>
            <a:off x="8737600" y="6248400"/>
            <a:ext cx="2540000" cy="457200"/>
          </a:xfrm>
        </p:spPr>
        <p:txBody>
          <a:bodyPr/>
          <a:lstStyle>
            <a:lvl1pPr>
              <a:defRPr/>
            </a:lvl1pPr>
          </a:lstStyle>
          <a:p>
            <a:pPr>
              <a:defRPr/>
            </a:pPr>
            <a:fld id="{16151454-A3A0-4A25-805A-CD88731B0B93}" type="slidenum">
              <a:rPr lang="it-IT" altLang="it-IT"/>
              <a:pPr>
                <a:defRPr/>
              </a:pPr>
              <a:t>‹N›</a:t>
            </a:fld>
            <a:endParaRPr lang="it-IT" altLang="it-IT"/>
          </a:p>
        </p:txBody>
      </p:sp>
    </p:spTree>
    <p:extLst>
      <p:ext uri="{BB962C8B-B14F-4D97-AF65-F5344CB8AC3E}">
        <p14:creationId xmlns:p14="http://schemas.microsoft.com/office/powerpoint/2010/main" val="1353895139"/>
      </p:ext>
    </p:extLst>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1/5/2024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9" r:id="rId19"/>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A0B9C9-F75B-4494-9242-CD137397A344}"/>
              </a:ext>
            </a:extLst>
          </p:cNvPr>
          <p:cNvSpPr>
            <a:spLocks noGrp="1" noChangeArrowheads="1"/>
          </p:cNvSpPr>
          <p:nvPr>
            <p:ph type="ctrTitle"/>
          </p:nvPr>
        </p:nvSpPr>
        <p:spPr/>
        <p:txBody>
          <a:bodyPr>
            <a:normAutofit fontScale="90000"/>
          </a:bodyPr>
          <a:lstStyle/>
          <a:p>
            <a:pPr algn="ctr" eaLnBrk="1" hangingPunct="1"/>
            <a:r>
              <a:rPr lang="it-IT" altLang="it-IT" sz="4400" dirty="0"/>
              <a:t>L’integrazione economica e strategica dell’Europa. </a:t>
            </a:r>
            <a:br>
              <a:rPr lang="it-IT" altLang="it-IT" sz="4400" dirty="0"/>
            </a:br>
            <a:br>
              <a:rPr lang="it-IT" altLang="it-IT" dirty="0"/>
            </a:br>
            <a:endParaRPr lang="it-IT" altLang="it-IT" b="1" dirty="0"/>
          </a:p>
        </p:txBody>
      </p:sp>
      <p:sp>
        <p:nvSpPr>
          <p:cNvPr id="5123" name="Rectangle 3">
            <a:extLst>
              <a:ext uri="{FF2B5EF4-FFF2-40B4-BE49-F238E27FC236}">
                <a16:creationId xmlns:a16="http://schemas.microsoft.com/office/drawing/2014/main" id="{F268F6E2-25A4-4C65-A3B2-F447DD8B1C1D}"/>
              </a:ext>
            </a:extLst>
          </p:cNvPr>
          <p:cNvSpPr>
            <a:spLocks noGrp="1" noChangeArrowheads="1"/>
          </p:cNvSpPr>
          <p:nvPr>
            <p:ph type="subTitle" idx="1"/>
          </p:nvPr>
        </p:nvSpPr>
        <p:spPr/>
        <p:txBody>
          <a:bodyPr>
            <a:normAutofit fontScale="92500" lnSpcReduction="20000"/>
          </a:bodyPr>
          <a:lstStyle/>
          <a:p>
            <a:pPr>
              <a:defRPr/>
            </a:pPr>
            <a:r>
              <a:rPr lang="it-IT" sz="2000" b="1" dirty="0">
                <a:latin typeface="Times New Roman" pitchFamily="18" charset="0"/>
                <a:cs typeface="Times New Roman" pitchFamily="18" charset="0"/>
              </a:rPr>
              <a:t>Prof. Pasquale </a:t>
            </a:r>
            <a:r>
              <a:rPr lang="it-IT" sz="2000" b="1" dirty="0" err="1">
                <a:latin typeface="Times New Roman" pitchFamily="18" charset="0"/>
                <a:cs typeface="Times New Roman" pitchFamily="18" charset="0"/>
              </a:rPr>
              <a:t>Iuso</a:t>
            </a:r>
            <a:endParaRPr lang="it-IT" sz="2000" b="1" dirty="0">
              <a:latin typeface="Times New Roman" pitchFamily="18" charset="0"/>
              <a:cs typeface="Times New Roman" pitchFamily="18" charset="0"/>
            </a:endParaRPr>
          </a:p>
          <a:p>
            <a:pPr marL="514350" indent="-514350">
              <a:defRPr/>
            </a:pPr>
            <a:r>
              <a:rPr lang="it-IT" sz="2000" b="1" dirty="0">
                <a:latin typeface="Times New Roman" pitchFamily="18" charset="0"/>
                <a:cs typeface="Times New Roman" pitchFamily="18" charset="0"/>
              </a:rPr>
              <a:t>Corso di laurea in Politiche Internazionali e dello Sviluppo</a:t>
            </a:r>
          </a:p>
          <a:p>
            <a:pPr marL="514350" indent="-514350">
              <a:defRPr/>
            </a:pPr>
            <a:r>
              <a:rPr lang="it-IT" sz="2000" b="1" dirty="0">
                <a:latin typeface="Times New Roman" pitchFamily="18" charset="0"/>
                <a:cs typeface="Times New Roman" pitchFamily="18" charset="0"/>
              </a:rPr>
              <a:t>Storia e Geopolitica del Novecento</a:t>
            </a:r>
          </a:p>
          <a:p>
            <a:pPr eaLnBrk="1" hangingPunct="1">
              <a:defRPr/>
            </a:pPr>
            <a:endParaRPr lang="it-IT"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016728CB-1258-4CC4-890F-CBD3EC5E6DBA}"/>
              </a:ext>
            </a:extLst>
          </p:cNvPr>
          <p:cNvSpPr>
            <a:spLocks noGrp="1" noChangeArrowheads="1"/>
          </p:cNvSpPr>
          <p:nvPr>
            <p:ph type="title"/>
          </p:nvPr>
        </p:nvSpPr>
        <p:spPr>
          <a:xfrm>
            <a:off x="1636714" y="1331912"/>
            <a:ext cx="4289953" cy="470957"/>
          </a:xfrm>
        </p:spPr>
        <p:txBody>
          <a:bodyPr>
            <a:normAutofit/>
          </a:bodyPr>
          <a:lstStyle/>
          <a:p>
            <a:pPr algn="ctr" eaLnBrk="1" hangingPunct="1">
              <a:lnSpc>
                <a:spcPct val="90000"/>
              </a:lnSpc>
              <a:defRPr/>
            </a:pPr>
            <a:r>
              <a:rPr lang="it-IT" sz="2400" dirty="0">
                <a:solidFill>
                  <a:schemeClr val="tx1"/>
                </a:solidFill>
                <a:latin typeface="+mn-lt"/>
              </a:rPr>
              <a:t>1) </a:t>
            </a:r>
            <a:r>
              <a:rPr lang="it-IT" sz="1800" dirty="0">
                <a:solidFill>
                  <a:schemeClr val="tx1"/>
                </a:solidFill>
                <a:latin typeface="+mn-lt"/>
              </a:rPr>
              <a:t>Dottrina Truman</a:t>
            </a:r>
            <a:endParaRPr lang="it-IT" sz="2400" i="1" dirty="0">
              <a:solidFill>
                <a:schemeClr val="tx1"/>
              </a:solidFill>
              <a:latin typeface="+mn-lt"/>
            </a:endParaRPr>
          </a:p>
        </p:txBody>
      </p:sp>
      <p:sp>
        <p:nvSpPr>
          <p:cNvPr id="29699" name="Rectangle 3">
            <a:extLst>
              <a:ext uri="{FF2B5EF4-FFF2-40B4-BE49-F238E27FC236}">
                <a16:creationId xmlns:a16="http://schemas.microsoft.com/office/drawing/2014/main" id="{22321E31-7824-4F29-9946-D0A97C130757}"/>
              </a:ext>
            </a:extLst>
          </p:cNvPr>
          <p:cNvSpPr>
            <a:spLocks noGrp="1" noChangeArrowheads="1"/>
          </p:cNvSpPr>
          <p:nvPr>
            <p:ph type="body" sz="half" idx="1"/>
          </p:nvPr>
        </p:nvSpPr>
        <p:spPr>
          <a:xfrm>
            <a:off x="1326777" y="2099734"/>
            <a:ext cx="5523288" cy="3818468"/>
          </a:xfrm>
        </p:spPr>
        <p:txBody>
          <a:bodyPr>
            <a:normAutofit/>
          </a:bodyPr>
          <a:lstStyle/>
          <a:p>
            <a:pPr lvl="1" algn="just"/>
            <a:r>
              <a:rPr lang="it-IT" altLang="it-IT" sz="1800" dirty="0">
                <a:solidFill>
                  <a:schemeClr val="tx1"/>
                </a:solidFill>
              </a:rPr>
              <a:t>Annunciata </a:t>
            </a:r>
            <a:r>
              <a:rPr lang="it-IT" sz="1800" dirty="0">
                <a:solidFill>
                  <a:schemeClr val="tx1"/>
                </a:solidFill>
              </a:rPr>
              <a:t>al senato, il 12 marzo 1947 (in occasione degli aiuti alla Grecia per la guerra civile)</a:t>
            </a:r>
            <a:endParaRPr lang="it-IT" altLang="it-IT" sz="1800" dirty="0">
              <a:solidFill>
                <a:schemeClr val="tx1"/>
              </a:solidFill>
            </a:endParaRPr>
          </a:p>
          <a:p>
            <a:pPr lvl="1" algn="just" eaLnBrk="1" hangingPunct="1"/>
            <a:r>
              <a:rPr lang="it-IT" altLang="it-IT" sz="1800" dirty="0">
                <a:solidFill>
                  <a:schemeClr val="tx1"/>
                </a:solidFill>
              </a:rPr>
              <a:t>Impegno a sostenere militarmente e finanziariamente i governi minacciati dal comunismo “contenimento” vs “intervento”</a:t>
            </a:r>
          </a:p>
          <a:p>
            <a:pPr lvl="1" algn="just" eaLnBrk="1" hangingPunct="1"/>
            <a:r>
              <a:rPr lang="it-IT" altLang="it-IT" sz="1800" dirty="0">
                <a:solidFill>
                  <a:schemeClr val="tx1"/>
                </a:solidFill>
              </a:rPr>
              <a:t>Elaborazione di una politica di potenza che dominerà la politica estera statunitense per lungo tempo</a:t>
            </a:r>
          </a:p>
          <a:p>
            <a:pPr lvl="1" algn="just" eaLnBrk="1" hangingPunct="1"/>
            <a:r>
              <a:rPr lang="it-IT" altLang="it-IT" sz="1800" dirty="0" err="1">
                <a:solidFill>
                  <a:schemeClr val="tx1"/>
                </a:solidFill>
              </a:rPr>
              <a:t>Covert</a:t>
            </a:r>
            <a:r>
              <a:rPr lang="it-IT" altLang="it-IT" sz="1800" dirty="0">
                <a:solidFill>
                  <a:schemeClr val="tx1"/>
                </a:solidFill>
              </a:rPr>
              <a:t> Operation, NSC, forza militare. </a:t>
            </a:r>
          </a:p>
          <a:p>
            <a:pPr lvl="1" eaLnBrk="1" hangingPunct="1"/>
            <a:endParaRPr lang="it-IT" altLang="it-IT" sz="2000" dirty="0"/>
          </a:p>
          <a:p>
            <a:pPr eaLnBrk="1" hangingPunct="1"/>
            <a:endParaRPr lang="it-IT" altLang="it-IT" sz="2400" dirty="0"/>
          </a:p>
          <a:p>
            <a:pPr eaLnBrk="1" hangingPunct="1"/>
            <a:endParaRPr lang="it-IT" altLang="it-IT" sz="2400" dirty="0"/>
          </a:p>
          <a:p>
            <a:pPr eaLnBrk="1" hangingPunct="1"/>
            <a:endParaRPr lang="it-IT" altLang="it-IT" sz="2400" dirty="0"/>
          </a:p>
          <a:p>
            <a:pPr eaLnBrk="1" hangingPunct="1"/>
            <a:endParaRPr lang="it-IT" altLang="it-IT" sz="2400" dirty="0"/>
          </a:p>
          <a:p>
            <a:pPr eaLnBrk="1" hangingPunct="1"/>
            <a:endParaRPr lang="it-IT" altLang="it-IT" sz="2400" dirty="0"/>
          </a:p>
          <a:p>
            <a:pPr eaLnBrk="1" hangingPunct="1">
              <a:buFont typeface="Wingdings" panose="05000000000000000000" pitchFamily="2" charset="2"/>
              <a:buNone/>
            </a:pPr>
            <a:endParaRPr lang="it-IT" altLang="it-IT" sz="2400" dirty="0"/>
          </a:p>
        </p:txBody>
      </p:sp>
      <p:sp>
        <p:nvSpPr>
          <p:cNvPr id="29700" name="Rectangle 5">
            <a:extLst>
              <a:ext uri="{FF2B5EF4-FFF2-40B4-BE49-F238E27FC236}">
                <a16:creationId xmlns:a16="http://schemas.microsoft.com/office/drawing/2014/main" id="{59140D4A-112F-4466-9661-3C3ED8979165}"/>
              </a:ext>
            </a:extLst>
          </p:cNvPr>
          <p:cNvSpPr>
            <a:spLocks noChangeArrowheads="1"/>
          </p:cNvSpPr>
          <p:nvPr/>
        </p:nvSpPr>
        <p:spPr bwMode="auto">
          <a:xfrm>
            <a:off x="2407179" y="291307"/>
            <a:ext cx="8229600" cy="594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3200" dirty="0">
                <a:latin typeface="+mn-lt"/>
              </a:rPr>
              <a:t>I tre pilastri del sistema occidentale</a:t>
            </a:r>
          </a:p>
        </p:txBody>
      </p:sp>
      <p:pic>
        <p:nvPicPr>
          <p:cNvPr id="5" name="Segnaposto risorsa multimediale 4">
            <a:extLst>
              <a:ext uri="{FF2B5EF4-FFF2-40B4-BE49-F238E27FC236}">
                <a16:creationId xmlns:a16="http://schemas.microsoft.com/office/drawing/2014/main" id="{1D863393-E877-4856-880E-8BB5617967FF}"/>
              </a:ext>
            </a:extLst>
          </p:cNvPr>
          <p:cNvPicPr>
            <a:picLocks noGrp="1" noChangeAspect="1"/>
          </p:cNvPicPr>
          <p:nvPr>
            <p:ph type="media" sz="half" idx="2"/>
          </p:nvPr>
        </p:nvPicPr>
        <p:blipFill>
          <a:blip r:embed="rId3"/>
          <a:stretch>
            <a:fillRect/>
          </a:stretch>
        </p:blipFill>
        <p:spPr>
          <a:xfrm>
            <a:off x="7556715" y="1730188"/>
            <a:ext cx="4515008" cy="39175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9" name="Rectangle 3">
            <a:extLst>
              <a:ext uri="{FF2B5EF4-FFF2-40B4-BE49-F238E27FC236}">
                <a16:creationId xmlns:a16="http://schemas.microsoft.com/office/drawing/2014/main" id="{57EE630F-D951-4511-B10F-07EBDADC4E5C}"/>
              </a:ext>
            </a:extLst>
          </p:cNvPr>
          <p:cNvSpPr>
            <a:spLocks noGrp="1" noChangeArrowheads="1"/>
          </p:cNvSpPr>
          <p:nvPr>
            <p:ph type="title"/>
          </p:nvPr>
        </p:nvSpPr>
        <p:spPr>
          <a:xfrm>
            <a:off x="1992314" y="1210235"/>
            <a:ext cx="8372475" cy="1124982"/>
          </a:xfrm>
        </p:spPr>
        <p:txBody>
          <a:bodyPr>
            <a:normAutofit/>
          </a:bodyPr>
          <a:lstStyle/>
          <a:p>
            <a:pPr eaLnBrk="1" hangingPunct="1">
              <a:defRPr/>
            </a:pPr>
            <a:r>
              <a:rPr lang="it-IT" sz="1800" dirty="0">
                <a:latin typeface="+mn-lt"/>
              </a:rPr>
              <a:t>2) Piano Marshall: </a:t>
            </a:r>
            <a:r>
              <a:rPr lang="it-IT" sz="1800" dirty="0">
                <a:solidFill>
                  <a:schemeClr val="tx1"/>
                </a:solidFill>
                <a:latin typeface="+mn-lt"/>
              </a:rPr>
              <a:t>Discorso del segretario di stato americano alla cerimonia di consegna dei diplomi ad Harvard</a:t>
            </a:r>
            <a:r>
              <a:rPr lang="it-IT" sz="1800" dirty="0">
                <a:latin typeface="+mn-lt"/>
              </a:rPr>
              <a:t> 5 giugno 1947</a:t>
            </a:r>
            <a:endParaRPr lang="it-IT" sz="1800" i="1" dirty="0">
              <a:latin typeface="+mn-lt"/>
            </a:endParaRPr>
          </a:p>
        </p:txBody>
      </p:sp>
      <p:sp>
        <p:nvSpPr>
          <p:cNvPr id="31748" name="Rectangle 4">
            <a:extLst>
              <a:ext uri="{FF2B5EF4-FFF2-40B4-BE49-F238E27FC236}">
                <a16:creationId xmlns:a16="http://schemas.microsoft.com/office/drawing/2014/main" id="{4BA3BC0D-2276-4FB5-B04B-0C20CB791186}"/>
              </a:ext>
            </a:extLst>
          </p:cNvPr>
          <p:cNvSpPr>
            <a:spLocks noGrp="1" noChangeArrowheads="1"/>
          </p:cNvSpPr>
          <p:nvPr>
            <p:ph type="body" sz="half" idx="1"/>
          </p:nvPr>
        </p:nvSpPr>
        <p:spPr>
          <a:xfrm>
            <a:off x="1919287" y="2531533"/>
            <a:ext cx="5584171" cy="3993093"/>
          </a:xfrm>
        </p:spPr>
        <p:txBody>
          <a:bodyPr>
            <a:normAutofit fontScale="92500" lnSpcReduction="10000"/>
          </a:bodyPr>
          <a:lstStyle/>
          <a:p>
            <a:pPr>
              <a:lnSpc>
                <a:spcPct val="120000"/>
              </a:lnSpc>
            </a:pPr>
            <a:r>
              <a:rPr lang="it-IT" altLang="it-IT" sz="1900" dirty="0"/>
              <a:t>Sostegno alle economie europee: </a:t>
            </a:r>
            <a:r>
              <a:rPr lang="it-IT" altLang="it-IT" sz="1900" dirty="0" err="1"/>
              <a:t>European</a:t>
            </a:r>
            <a:r>
              <a:rPr lang="it-IT" altLang="it-IT" sz="1900" dirty="0"/>
              <a:t> Recovery Program (OECE aprile 1948)</a:t>
            </a:r>
          </a:p>
          <a:p>
            <a:pPr>
              <a:lnSpc>
                <a:spcPct val="120000"/>
              </a:lnSpc>
            </a:pPr>
            <a:r>
              <a:rPr lang="it-IT" altLang="it-IT" sz="1900" dirty="0"/>
              <a:t>In totale furono investiti in Europa circa 13 miliardi di dollari del 1947</a:t>
            </a:r>
          </a:p>
          <a:p>
            <a:pPr>
              <a:lnSpc>
                <a:spcPct val="120000"/>
              </a:lnSpc>
            </a:pPr>
            <a:r>
              <a:rPr lang="it-IT" altLang="it-IT" sz="1900" dirty="0"/>
              <a:t>Importazione del modello di Industrial democracy</a:t>
            </a:r>
          </a:p>
          <a:p>
            <a:pPr>
              <a:lnSpc>
                <a:spcPct val="120000"/>
              </a:lnSpc>
            </a:pPr>
            <a:r>
              <a:rPr lang="it-IT" altLang="it-IT" sz="1900" dirty="0"/>
              <a:t>Knowhow USA industriale e tecnologico ma con forti implicazioni politiche e culturali</a:t>
            </a:r>
          </a:p>
          <a:p>
            <a:pPr>
              <a:lnSpc>
                <a:spcPct val="120000"/>
              </a:lnSpc>
            </a:pPr>
            <a:r>
              <a:rPr lang="it-IT" altLang="it-IT" sz="1900" dirty="0"/>
              <a:t>Nel 1950 la ricostruzione poteva dirsi conclusa:  la produzione industriale in Europa aveva raggiunto i valore anteguerra</a:t>
            </a:r>
          </a:p>
          <a:p>
            <a:pPr eaLnBrk="1" hangingPunct="1"/>
            <a:endParaRPr lang="it-IT" altLang="it-IT" sz="14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endParaRPr lang="it-IT" altLang="it-IT" sz="2000" dirty="0"/>
          </a:p>
          <a:p>
            <a:pPr eaLnBrk="1" hangingPunct="1">
              <a:buFont typeface="Wingdings" panose="05000000000000000000" pitchFamily="2" charset="2"/>
              <a:buNone/>
            </a:pPr>
            <a:endParaRPr lang="it-IT" altLang="it-IT" sz="2000" dirty="0"/>
          </a:p>
        </p:txBody>
      </p:sp>
      <p:sp>
        <p:nvSpPr>
          <p:cNvPr id="31749" name="Rectangle 5">
            <a:extLst>
              <a:ext uri="{FF2B5EF4-FFF2-40B4-BE49-F238E27FC236}">
                <a16:creationId xmlns:a16="http://schemas.microsoft.com/office/drawing/2014/main" id="{677F74AC-49F1-48E4-AC70-DD6FE5B9CB30}"/>
              </a:ext>
            </a:extLst>
          </p:cNvPr>
          <p:cNvSpPr>
            <a:spLocks noChangeArrowheads="1"/>
          </p:cNvSpPr>
          <p:nvPr/>
        </p:nvSpPr>
        <p:spPr bwMode="auto">
          <a:xfrm>
            <a:off x="1992313" y="260352"/>
            <a:ext cx="8229600" cy="63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0" algn="ctr">
              <a:spcBef>
                <a:spcPct val="0"/>
              </a:spcBef>
              <a:buClrTx/>
              <a:buSzTx/>
              <a:buNone/>
            </a:pPr>
            <a:r>
              <a:rPr lang="it-IT" altLang="it-IT" sz="3200" dirty="0">
                <a:solidFill>
                  <a:prstClr val="black"/>
                </a:solidFill>
                <a:latin typeface="+mn-lt"/>
              </a:rPr>
              <a:t>I tre pilastri del sistema occidentale</a:t>
            </a:r>
          </a:p>
        </p:txBody>
      </p:sp>
      <p:pic>
        <p:nvPicPr>
          <p:cNvPr id="4" name="Segnaposto risorsa multimediale 3">
            <a:extLst>
              <a:ext uri="{FF2B5EF4-FFF2-40B4-BE49-F238E27FC236}">
                <a16:creationId xmlns:a16="http://schemas.microsoft.com/office/drawing/2014/main" id="{B9DED787-2D23-4ED0-A970-C3EEDF2DA9DC}"/>
              </a:ext>
            </a:extLst>
          </p:cNvPr>
          <p:cNvPicPr>
            <a:picLocks noGrp="1" noChangeAspect="1"/>
          </p:cNvPicPr>
          <p:nvPr>
            <p:ph type="media" sz="half" idx="2"/>
          </p:nvPr>
        </p:nvPicPr>
        <p:blipFill>
          <a:blip r:embed="rId3"/>
          <a:stretch>
            <a:fillRect/>
          </a:stretch>
        </p:blipFill>
        <p:spPr>
          <a:xfrm>
            <a:off x="8677836" y="1995321"/>
            <a:ext cx="3219420" cy="4395581"/>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a:extLst>
              <a:ext uri="{FF2B5EF4-FFF2-40B4-BE49-F238E27FC236}">
                <a16:creationId xmlns:a16="http://schemas.microsoft.com/office/drawing/2014/main" id="{D6F9EBB0-662F-4AD3-8C49-0CC41B8CAB5B}"/>
              </a:ext>
            </a:extLst>
          </p:cNvPr>
          <p:cNvGraphicFramePr>
            <a:graphicFrameLocks noGrp="1" noChangeAspect="1"/>
          </p:cNvGraphicFramePr>
          <p:nvPr>
            <p:ph/>
            <p:extLst>
              <p:ext uri="{D42A27DB-BD31-4B8C-83A1-F6EECF244321}">
                <p14:modId xmlns:p14="http://schemas.microsoft.com/office/powerpoint/2010/main" val="2309977157"/>
              </p:ext>
            </p:extLst>
          </p:nvPr>
        </p:nvGraphicFramePr>
        <p:xfrm>
          <a:off x="2235200" y="1141414"/>
          <a:ext cx="9889067" cy="5392737"/>
        </p:xfrm>
        <a:graphic>
          <a:graphicData uri="http://schemas.openxmlformats.org/presentationml/2006/ole">
            <mc:AlternateContent xmlns:mc="http://schemas.openxmlformats.org/markup-compatibility/2006">
              <mc:Choice xmlns:v="urn:schemas-microsoft-com:vml" Requires="v">
                <p:oleObj spid="_x0000_s1033" name="Documento" r:id="rId4" imgW="7915324" imgH="5580142" progId="Word.Document.8">
                  <p:embed/>
                </p:oleObj>
              </mc:Choice>
              <mc:Fallback>
                <p:oleObj name="Documento" r:id="rId4" imgW="7915324" imgH="5580142" progId="Word.Document.8">
                  <p:embed/>
                  <p:pic>
                    <p:nvPicPr>
                      <p:cNvPr id="33794" name="Object 2">
                        <a:extLst>
                          <a:ext uri="{FF2B5EF4-FFF2-40B4-BE49-F238E27FC236}">
                            <a16:creationId xmlns:a16="http://schemas.microsoft.com/office/drawing/2014/main" id="{D6F9EBB0-662F-4AD3-8C49-0CC41B8CAB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5200" y="1141414"/>
                        <a:ext cx="9889067" cy="5392737"/>
                      </a:xfrm>
                      <a:prstGeom prst="rect">
                        <a:avLst/>
                      </a:prstGeom>
                      <a:noFill/>
                      <a:ln>
                        <a:noFill/>
                      </a:ln>
                      <a:effectLst/>
                    </p:spPr>
                  </p:pic>
                </p:oleObj>
              </mc:Fallback>
            </mc:AlternateContent>
          </a:graphicData>
        </a:graphic>
      </p:graphicFrame>
      <p:sp>
        <p:nvSpPr>
          <p:cNvPr id="2" name="CasellaDiTesto 1">
            <a:extLst>
              <a:ext uri="{FF2B5EF4-FFF2-40B4-BE49-F238E27FC236}">
                <a16:creationId xmlns:a16="http://schemas.microsoft.com/office/drawing/2014/main" id="{7E51EBAC-AB45-40B5-9610-BCAC89E9A70E}"/>
              </a:ext>
            </a:extLst>
          </p:cNvPr>
          <p:cNvSpPr txBox="1"/>
          <p:nvPr/>
        </p:nvSpPr>
        <p:spPr>
          <a:xfrm>
            <a:off x="3843867" y="506414"/>
            <a:ext cx="5782733" cy="523220"/>
          </a:xfrm>
          <a:prstGeom prst="rect">
            <a:avLst/>
          </a:prstGeom>
          <a:noFill/>
        </p:spPr>
        <p:txBody>
          <a:bodyPr wrap="square" rtlCol="0">
            <a:spAutoFit/>
          </a:bodyPr>
          <a:lstStyle/>
          <a:p>
            <a:r>
              <a:rPr lang="it-IT" sz="2800" dirty="0"/>
              <a:t>Gli aiuti del Piano Marshall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FA81B9-0BF8-4ABA-9615-8F173C1CED5E}"/>
              </a:ext>
            </a:extLst>
          </p:cNvPr>
          <p:cNvSpPr>
            <a:spLocks noGrp="1"/>
          </p:cNvSpPr>
          <p:nvPr>
            <p:ph type="title"/>
          </p:nvPr>
        </p:nvSpPr>
        <p:spPr>
          <a:xfrm>
            <a:off x="2592925" y="624110"/>
            <a:ext cx="8911687" cy="603557"/>
          </a:xfrm>
        </p:spPr>
        <p:txBody>
          <a:bodyPr/>
          <a:lstStyle/>
          <a:p>
            <a:pPr algn="ctr"/>
            <a:r>
              <a:rPr lang="it-IT" altLang="it-IT" sz="3200" dirty="0">
                <a:solidFill>
                  <a:prstClr val="black"/>
                </a:solidFill>
                <a:latin typeface="+mn-lt"/>
              </a:rPr>
              <a:t>I tre pilastri del sistema occidentale</a:t>
            </a:r>
            <a:endParaRPr lang="it-IT" dirty="0">
              <a:latin typeface="+mn-lt"/>
            </a:endParaRPr>
          </a:p>
        </p:txBody>
      </p:sp>
      <p:sp>
        <p:nvSpPr>
          <p:cNvPr id="3" name="Segnaposto contenuto 2">
            <a:extLst>
              <a:ext uri="{FF2B5EF4-FFF2-40B4-BE49-F238E27FC236}">
                <a16:creationId xmlns:a16="http://schemas.microsoft.com/office/drawing/2014/main" id="{C3FC3142-A29A-4B99-A338-042F75642872}"/>
              </a:ext>
            </a:extLst>
          </p:cNvPr>
          <p:cNvSpPr>
            <a:spLocks noGrp="1"/>
          </p:cNvSpPr>
          <p:nvPr>
            <p:ph idx="1"/>
          </p:nvPr>
        </p:nvSpPr>
        <p:spPr>
          <a:xfrm>
            <a:off x="2090431" y="1312335"/>
            <a:ext cx="8915400" cy="3352798"/>
          </a:xfrm>
        </p:spPr>
        <p:txBody>
          <a:bodyPr>
            <a:noAutofit/>
          </a:bodyPr>
          <a:lstStyle/>
          <a:p>
            <a:pPr marL="0" indent="0">
              <a:buNone/>
            </a:pPr>
            <a:r>
              <a:rPr lang="it-IT" dirty="0">
                <a:solidFill>
                  <a:schemeClr val="tx1"/>
                </a:solidFill>
              </a:rPr>
              <a:t>3) Il Patto Atlantico e la NATO </a:t>
            </a:r>
          </a:p>
          <a:p>
            <a:r>
              <a:rPr lang="it-IT" dirty="0">
                <a:solidFill>
                  <a:schemeClr val="tx1"/>
                </a:solidFill>
              </a:rPr>
              <a:t>Siglato il 4 aprile 1949; venne istituita al suo interno la NATO organismo politico militare per la difesa dei suoi aderenti. </a:t>
            </a:r>
          </a:p>
          <a:p>
            <a:r>
              <a:rPr lang="it-IT" dirty="0">
                <a:solidFill>
                  <a:schemeClr val="tx1"/>
                </a:solidFill>
              </a:rPr>
              <a:t>Esso derivava da un precedente patto, quello di Bruxelles del 1948 (</a:t>
            </a:r>
            <a:r>
              <a:rPr lang="it-IT" dirty="0" err="1">
                <a:solidFill>
                  <a:schemeClr val="tx1"/>
                </a:solidFill>
              </a:rPr>
              <a:t>Fr</a:t>
            </a:r>
            <a:r>
              <a:rPr lang="it-IT" dirty="0">
                <a:solidFill>
                  <a:schemeClr val="tx1"/>
                </a:solidFill>
              </a:rPr>
              <a:t>, Gr. B., Benelux) a cui si aggiunsero gli Stati Uniti e numerosi altri paesi.</a:t>
            </a:r>
            <a:br>
              <a:rPr lang="it-IT" dirty="0">
                <a:solidFill>
                  <a:schemeClr val="tx1"/>
                </a:solidFill>
              </a:rPr>
            </a:br>
            <a:r>
              <a:rPr lang="it-IT" dirty="0">
                <a:solidFill>
                  <a:schemeClr val="tx1"/>
                </a:solidFill>
              </a:rPr>
              <a:t>Fu siglato a Washington. </a:t>
            </a:r>
          </a:p>
          <a:p>
            <a:r>
              <a:rPr lang="it-IT" dirty="0">
                <a:solidFill>
                  <a:schemeClr val="tx1"/>
                </a:solidFill>
              </a:rPr>
              <a:t>La NATO poneva ‘Europa sotto OMBRELLO ATOMICO americano. </a:t>
            </a:r>
          </a:p>
          <a:p>
            <a:r>
              <a:rPr lang="it-IT" dirty="0">
                <a:solidFill>
                  <a:schemeClr val="tx1"/>
                </a:solidFill>
              </a:rPr>
              <a:t>Tra gli obiettivi non dichiarati vi era quello di impedire l’ascesa al potere dei comunisti nei paesi che facevano parte dell’organizzazione.</a:t>
            </a:r>
          </a:p>
          <a:p>
            <a:pPr marL="0" indent="0">
              <a:buNone/>
            </a:pPr>
            <a:br>
              <a:rPr lang="it-IT" sz="1600" dirty="0">
                <a:solidFill>
                  <a:schemeClr val="tx1"/>
                </a:solidFill>
                <a:latin typeface="Arial" charset="0"/>
              </a:rPr>
            </a:br>
            <a:endParaRPr lang="it-IT" sz="1600" dirty="0">
              <a:solidFill>
                <a:schemeClr val="tx1"/>
              </a:solidFill>
            </a:endParaRPr>
          </a:p>
        </p:txBody>
      </p:sp>
      <p:sp>
        <p:nvSpPr>
          <p:cNvPr id="4" name="Rectangle 4">
            <a:extLst>
              <a:ext uri="{FF2B5EF4-FFF2-40B4-BE49-F238E27FC236}">
                <a16:creationId xmlns:a16="http://schemas.microsoft.com/office/drawing/2014/main" id="{B2E1F04E-C65B-4494-81AA-93A1CFB42301}"/>
              </a:ext>
            </a:extLst>
          </p:cNvPr>
          <p:cNvSpPr>
            <a:spLocks noChangeArrowheads="1"/>
          </p:cNvSpPr>
          <p:nvPr/>
        </p:nvSpPr>
        <p:spPr bwMode="auto">
          <a:xfrm>
            <a:off x="2226733" y="4792133"/>
            <a:ext cx="8779098" cy="1774826"/>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SzTx/>
              <a:buFontTx/>
              <a:buNone/>
            </a:pPr>
            <a:r>
              <a:rPr lang="it-IT" altLang="it-IT" sz="1200" i="1" dirty="0"/>
              <a:t>Analoghi patti vennero siglati nelle altre aree:</a:t>
            </a:r>
          </a:p>
          <a:p>
            <a:pPr eaLnBrk="1" hangingPunct="1">
              <a:spcBef>
                <a:spcPct val="0"/>
              </a:spcBef>
              <a:buClrTx/>
              <a:buSzTx/>
              <a:buFontTx/>
              <a:buNone/>
            </a:pPr>
            <a:endParaRPr lang="it-IT" altLang="it-IT" sz="1200" i="1" dirty="0"/>
          </a:p>
          <a:p>
            <a:pPr eaLnBrk="1" hangingPunct="1">
              <a:spcBef>
                <a:spcPct val="0"/>
              </a:spcBef>
              <a:buClrTx/>
              <a:buSzTx/>
              <a:buFontTx/>
              <a:buChar char="•"/>
            </a:pPr>
            <a:r>
              <a:rPr lang="it-IT" altLang="it-IT" sz="1200" i="1" dirty="0"/>
              <a:t> </a:t>
            </a:r>
            <a:r>
              <a:rPr lang="it-IT" altLang="it-IT" sz="1200" b="1" i="1" dirty="0"/>
              <a:t>MEDIO ORIENTE-ASIA ORIENTALE</a:t>
            </a:r>
            <a:r>
              <a:rPr lang="it-IT" altLang="it-IT" sz="1200" i="1" dirty="0"/>
              <a:t>: Cento, Organizzazione del trattato centrale (1955-1959)</a:t>
            </a:r>
          </a:p>
          <a:p>
            <a:pPr eaLnBrk="1" hangingPunct="1">
              <a:spcBef>
                <a:spcPct val="0"/>
              </a:spcBef>
              <a:buClrTx/>
              <a:buSzTx/>
              <a:buFontTx/>
              <a:buChar char="•"/>
            </a:pPr>
            <a:endParaRPr lang="it-IT" altLang="it-IT" sz="1200" i="1" dirty="0"/>
          </a:p>
          <a:p>
            <a:pPr eaLnBrk="1" hangingPunct="1">
              <a:spcBef>
                <a:spcPct val="0"/>
              </a:spcBef>
              <a:buClrTx/>
              <a:buSzTx/>
              <a:buFontTx/>
              <a:buChar char="•"/>
            </a:pPr>
            <a:r>
              <a:rPr lang="it-IT" altLang="it-IT" sz="1200" b="1" i="1" dirty="0"/>
              <a:t>ESTREMO ORIENTE</a:t>
            </a:r>
            <a:r>
              <a:rPr lang="it-IT" altLang="it-IT" sz="1200" i="1" dirty="0"/>
              <a:t>: </a:t>
            </a:r>
            <a:r>
              <a:rPr lang="it-IT" altLang="it-IT" sz="1200" i="1" dirty="0" err="1"/>
              <a:t>Seato</a:t>
            </a:r>
            <a:r>
              <a:rPr lang="it-IT" altLang="it-IT" sz="1200" i="1" dirty="0"/>
              <a:t>, Organizzazione  del trattato dell’Asia del Sud Est (1954)</a:t>
            </a:r>
          </a:p>
          <a:p>
            <a:pPr eaLnBrk="1" hangingPunct="1">
              <a:spcBef>
                <a:spcPct val="0"/>
              </a:spcBef>
              <a:buClrTx/>
              <a:buSzTx/>
              <a:buFontTx/>
              <a:buNone/>
            </a:pPr>
            <a:endParaRPr lang="it-IT" altLang="it-IT" sz="1200" i="1" dirty="0"/>
          </a:p>
          <a:p>
            <a:pPr eaLnBrk="1" hangingPunct="1">
              <a:spcBef>
                <a:spcPct val="0"/>
              </a:spcBef>
              <a:buClrTx/>
              <a:buSzTx/>
              <a:buFontTx/>
              <a:buChar char="•"/>
            </a:pPr>
            <a:r>
              <a:rPr lang="it-IT" altLang="it-IT" sz="1200" b="1" i="1" dirty="0"/>
              <a:t>AMERICA LATINA</a:t>
            </a:r>
          </a:p>
        </p:txBody>
      </p:sp>
    </p:spTree>
    <p:extLst>
      <p:ext uri="{BB962C8B-B14F-4D97-AF65-F5344CB8AC3E}">
        <p14:creationId xmlns:p14="http://schemas.microsoft.com/office/powerpoint/2010/main" val="917451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4411B5B-D74E-46C8-ADBD-152E0FA211F7}"/>
              </a:ext>
            </a:extLst>
          </p:cNvPr>
          <p:cNvPicPr>
            <a:picLocks noChangeAspect="1"/>
          </p:cNvPicPr>
          <p:nvPr/>
        </p:nvPicPr>
        <p:blipFill>
          <a:blip r:embed="rId2"/>
          <a:stretch>
            <a:fillRect/>
          </a:stretch>
        </p:blipFill>
        <p:spPr>
          <a:xfrm>
            <a:off x="1729086" y="184484"/>
            <a:ext cx="10178874" cy="6489032"/>
          </a:xfrm>
          <a:prstGeom prst="rect">
            <a:avLst/>
          </a:prstGeom>
        </p:spPr>
      </p:pic>
    </p:spTree>
    <p:extLst>
      <p:ext uri="{BB962C8B-B14F-4D97-AF65-F5344CB8AC3E}">
        <p14:creationId xmlns:p14="http://schemas.microsoft.com/office/powerpoint/2010/main" val="2525159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E81262C0-2B7F-41AA-9B60-F9F6DB7B4843}"/>
              </a:ext>
            </a:extLst>
          </p:cNvPr>
          <p:cNvSpPr>
            <a:spLocks noGrp="1" noChangeArrowheads="1"/>
          </p:cNvSpPr>
          <p:nvPr>
            <p:ph type="title"/>
          </p:nvPr>
        </p:nvSpPr>
        <p:spPr>
          <a:xfrm>
            <a:off x="2644588" y="277813"/>
            <a:ext cx="8818748" cy="703262"/>
          </a:xfrm>
        </p:spPr>
        <p:txBody>
          <a:bodyPr>
            <a:normAutofit/>
          </a:bodyPr>
          <a:lstStyle/>
          <a:p>
            <a:pPr algn="ctr"/>
            <a:r>
              <a:rPr lang="it-IT" altLang="it-IT" sz="2800" dirty="0"/>
              <a:t>Il contenimento e il Piano Marshall: considerazioni</a:t>
            </a:r>
          </a:p>
        </p:txBody>
      </p:sp>
      <p:sp>
        <p:nvSpPr>
          <p:cNvPr id="3" name="Segnaposto contenuto 2">
            <a:extLst>
              <a:ext uri="{FF2B5EF4-FFF2-40B4-BE49-F238E27FC236}">
                <a16:creationId xmlns:a16="http://schemas.microsoft.com/office/drawing/2014/main" id="{DCAFF284-BC2E-4E9E-89F8-8CFB40969203}"/>
              </a:ext>
            </a:extLst>
          </p:cNvPr>
          <p:cNvSpPr>
            <a:spLocks noGrp="1"/>
          </p:cNvSpPr>
          <p:nvPr>
            <p:ph idx="1"/>
          </p:nvPr>
        </p:nvSpPr>
        <p:spPr>
          <a:xfrm>
            <a:off x="1998662" y="1083734"/>
            <a:ext cx="9482137" cy="4859868"/>
          </a:xfrm>
        </p:spPr>
        <p:txBody>
          <a:bodyPr>
            <a:normAutofit/>
          </a:bodyPr>
          <a:lstStyle/>
          <a:p>
            <a:pPr algn="just">
              <a:lnSpc>
                <a:spcPct val="120000"/>
              </a:lnSpc>
              <a:defRPr/>
            </a:pPr>
            <a:endParaRPr lang="it-IT" altLang="it-IT" sz="1600" dirty="0"/>
          </a:p>
          <a:p>
            <a:pPr algn="just">
              <a:lnSpc>
                <a:spcPct val="120000"/>
              </a:lnSpc>
              <a:defRPr/>
            </a:pPr>
            <a:r>
              <a:rPr lang="it-IT" altLang="it-IT" dirty="0"/>
              <a:t>Il 5 giugno 1947, George Marshall, Segretario di Stato dell'amministrazione Truman, in occasione del conferimento delle lauree all’Università di Harward, tracciò le linee teoriche dell’ERP: «È logico che gli Stati Uniti facciano tutto ciò che essi possono per ridare al mondo una condizione economica sana, senza la quale non vi possono essere né stabilità politica né pace sicura. La nostra politica non è indirizzata contro un paese o una dottrina, ma contro la fame, la povertà, la disperazione e il caos. Chiunque sia disposto a dare un aiuto per la ripresa europea troverà la piena collaborazione degli Stati Uniti».</a:t>
            </a:r>
            <a:r>
              <a:rPr lang="it-IT" altLang="it-IT" b="1" dirty="0"/>
              <a:t> </a:t>
            </a:r>
          </a:p>
          <a:p>
            <a:pPr algn="just">
              <a:lnSpc>
                <a:spcPct val="120000"/>
              </a:lnSpc>
              <a:defRPr/>
            </a:pPr>
            <a:r>
              <a:rPr lang="it-IT" altLang="it-IT" dirty="0"/>
              <a:t>Il Piano Marshall fu il punto di svolta dei rapporti americano-sovietici</a:t>
            </a:r>
          </a:p>
          <a:p>
            <a:pPr algn="just">
              <a:lnSpc>
                <a:spcPct val="120000"/>
              </a:lnSpc>
              <a:defRPr/>
            </a:pPr>
            <a:r>
              <a:rPr lang="it-IT" altLang="it-IT" dirty="0"/>
              <a:t>La decisione di promuoverlo si fondava sulla convinzione che la stabilità economica dell’Europa fosse essenziale per la sua stabilità politica. </a:t>
            </a:r>
          </a:p>
          <a:p>
            <a:pPr marL="0" indent="0">
              <a:buNone/>
              <a:defRPr/>
            </a:pPr>
            <a:endParaRPr lang="it-IT"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a:extLst>
              <a:ext uri="{FF2B5EF4-FFF2-40B4-BE49-F238E27FC236}">
                <a16:creationId xmlns:a16="http://schemas.microsoft.com/office/drawing/2014/main" id="{E81262C0-2B7F-41AA-9B60-F9F6DB7B4843}"/>
              </a:ext>
            </a:extLst>
          </p:cNvPr>
          <p:cNvSpPr>
            <a:spLocks noGrp="1" noChangeArrowheads="1"/>
          </p:cNvSpPr>
          <p:nvPr>
            <p:ph type="title"/>
          </p:nvPr>
        </p:nvSpPr>
        <p:spPr>
          <a:xfrm>
            <a:off x="1981199" y="277813"/>
            <a:ext cx="9389533" cy="703262"/>
          </a:xfrm>
        </p:spPr>
        <p:txBody>
          <a:bodyPr>
            <a:normAutofit/>
          </a:bodyPr>
          <a:lstStyle/>
          <a:p>
            <a:pPr algn="ctr"/>
            <a:r>
              <a:rPr lang="it-IT" altLang="it-IT" sz="2800" dirty="0"/>
              <a:t>Il contenimento e il Piano Marshall: considerazioni</a:t>
            </a:r>
          </a:p>
        </p:txBody>
      </p:sp>
      <p:sp>
        <p:nvSpPr>
          <p:cNvPr id="3" name="Segnaposto contenuto 2">
            <a:extLst>
              <a:ext uri="{FF2B5EF4-FFF2-40B4-BE49-F238E27FC236}">
                <a16:creationId xmlns:a16="http://schemas.microsoft.com/office/drawing/2014/main" id="{DCAFF284-BC2E-4E9E-89F8-8CFB40969203}"/>
              </a:ext>
            </a:extLst>
          </p:cNvPr>
          <p:cNvSpPr>
            <a:spLocks noGrp="1"/>
          </p:cNvSpPr>
          <p:nvPr>
            <p:ph idx="1"/>
          </p:nvPr>
        </p:nvSpPr>
        <p:spPr>
          <a:xfrm>
            <a:off x="1998662" y="1532467"/>
            <a:ext cx="9482137" cy="4411135"/>
          </a:xfrm>
        </p:spPr>
        <p:txBody>
          <a:bodyPr>
            <a:normAutofit/>
          </a:bodyPr>
          <a:lstStyle/>
          <a:p>
            <a:pPr algn="just">
              <a:lnSpc>
                <a:spcPct val="120000"/>
              </a:lnSpc>
              <a:defRPr/>
            </a:pPr>
            <a:r>
              <a:rPr lang="it-IT" altLang="it-IT" dirty="0"/>
              <a:t>Un’Europa distrutta economicamente e debole politicamente avrebbe favorito l’affermazione dei partiti comunisti e l’estensione del sistema sovietico dall’Europa Orientale a quello Occidentale. </a:t>
            </a:r>
          </a:p>
          <a:p>
            <a:pPr algn="just">
              <a:lnSpc>
                <a:spcPct val="120000"/>
              </a:lnSpc>
              <a:defRPr/>
            </a:pPr>
            <a:r>
              <a:rPr lang="it-IT" altLang="it-IT" dirty="0"/>
              <a:t>Gli oltre 13 miliardi di dollari, impedirono la disintegrazione dell’Europa e stimolarono l’espansione industriale: creazione in Europa di un nuovo ordine economico fondato sulla leadership americana. </a:t>
            </a:r>
          </a:p>
          <a:p>
            <a:pPr algn="just">
              <a:lnSpc>
                <a:spcPct val="120000"/>
              </a:lnSpc>
              <a:defRPr/>
            </a:pPr>
            <a:r>
              <a:rPr lang="it-IT" altLang="it-IT" dirty="0"/>
              <a:t>L’ERP fu la prima concreta applicazione della dottrina del contenimento, nacque per creare una sicura sfera d’influenza americana che avrebbe permesso libertà, democrazia apertura dei mercati.</a:t>
            </a:r>
          </a:p>
          <a:p>
            <a:pPr algn="just">
              <a:lnSpc>
                <a:spcPct val="120000"/>
              </a:lnSpc>
              <a:defRPr/>
            </a:pPr>
            <a:r>
              <a:rPr lang="it-IT" altLang="it-IT" dirty="0"/>
              <a:t>Prezzi e condizionamenti del Piani Marshall</a:t>
            </a:r>
          </a:p>
          <a:p>
            <a:pPr marL="0" indent="0">
              <a:buNone/>
              <a:defRPr/>
            </a:pPr>
            <a:endParaRPr lang="it-IT" dirty="0"/>
          </a:p>
        </p:txBody>
      </p:sp>
    </p:spTree>
    <p:extLst>
      <p:ext uri="{BB962C8B-B14F-4D97-AF65-F5344CB8AC3E}">
        <p14:creationId xmlns:p14="http://schemas.microsoft.com/office/powerpoint/2010/main" val="4133886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696A9C-0684-4AF0-8F7D-457C167BE081}"/>
              </a:ext>
            </a:extLst>
          </p:cNvPr>
          <p:cNvSpPr>
            <a:spLocks noGrp="1"/>
          </p:cNvSpPr>
          <p:nvPr>
            <p:ph type="title"/>
          </p:nvPr>
        </p:nvSpPr>
        <p:spPr>
          <a:xfrm>
            <a:off x="1828801" y="624110"/>
            <a:ext cx="10075332" cy="569690"/>
          </a:xfrm>
        </p:spPr>
        <p:txBody>
          <a:bodyPr>
            <a:noAutofit/>
          </a:bodyPr>
          <a:lstStyle/>
          <a:p>
            <a:pPr algn="ctr"/>
            <a:r>
              <a:rPr lang="it-IT" sz="2400" dirty="0"/>
              <a:t>Le fasi del processo di integrazione economica dell’Europa</a:t>
            </a:r>
          </a:p>
        </p:txBody>
      </p:sp>
      <p:sp>
        <p:nvSpPr>
          <p:cNvPr id="3" name="Segnaposto contenuto 2">
            <a:extLst>
              <a:ext uri="{FF2B5EF4-FFF2-40B4-BE49-F238E27FC236}">
                <a16:creationId xmlns:a16="http://schemas.microsoft.com/office/drawing/2014/main" id="{77CFA462-9CC8-4945-A2BB-4F4FF3A88AB6}"/>
              </a:ext>
            </a:extLst>
          </p:cNvPr>
          <p:cNvSpPr>
            <a:spLocks noGrp="1"/>
          </p:cNvSpPr>
          <p:nvPr>
            <p:ph idx="1"/>
          </p:nvPr>
        </p:nvSpPr>
        <p:spPr>
          <a:xfrm>
            <a:off x="2589212" y="1422400"/>
            <a:ext cx="8915400" cy="4488822"/>
          </a:xfrm>
        </p:spPr>
        <p:txBody>
          <a:bodyPr/>
          <a:lstStyle/>
          <a:p>
            <a:pPr algn="just"/>
            <a:r>
              <a:rPr lang="it-IT" dirty="0"/>
              <a:t>Il processo di integrazione europea si sviluppa a partire dal 1941 (Manifesto di Ventotene. Spinelli – Ernesto Rossi – Eugenio </a:t>
            </a:r>
            <a:r>
              <a:rPr lang="it-IT" dirty="0" err="1"/>
              <a:t>Colorni</a:t>
            </a:r>
            <a:r>
              <a:rPr lang="it-IT" dirty="0"/>
              <a:t> confinati a Ventotene – è uno dei testi fondanti dell’UE) attraversa 4 TAPPE PRINCIPALI:</a:t>
            </a:r>
          </a:p>
          <a:p>
            <a:pPr lvl="1" algn="just"/>
            <a:r>
              <a:rPr lang="it-IT" dirty="0"/>
              <a:t>Le prime forme di cooperazione intergovernativa in ambito economico e militarie tra stati dell’Occidente europeo (forza lavoro; uomini/carbone).</a:t>
            </a:r>
          </a:p>
          <a:p>
            <a:pPr lvl="1" algn="just"/>
            <a:r>
              <a:rPr lang="it-IT" dirty="0"/>
              <a:t>Lo sviluppo del metodo comunitario (</a:t>
            </a:r>
            <a:r>
              <a:rPr lang="it-IT" dirty="0" err="1"/>
              <a:t>Schuman</a:t>
            </a:r>
            <a:r>
              <a:rPr lang="it-IT" dirty="0"/>
              <a:t> 1950) che si concretizza in tre comunità europee in altrettanti settori (CECA, </a:t>
            </a:r>
            <a:r>
              <a:rPr lang="it-IT" dirty="0" err="1"/>
              <a:t>Euratom</a:t>
            </a:r>
            <a:r>
              <a:rPr lang="it-IT" dirty="0"/>
              <a:t>, MEC)</a:t>
            </a:r>
          </a:p>
          <a:p>
            <a:pPr lvl="1" algn="just"/>
            <a:r>
              <a:rPr lang="it-IT" dirty="0"/>
              <a:t>La valorizzazione del metodo comunitario e l’allargamento a nuovi stati, l’ampliamento degli ambiti di intervento e il rafforzamento dei poteri delle istituzioni comunitarie:  1986 (atto Unico Europeo), 1992 (Trattato sull’Unione Maastricht); Trattato Amsterdam 1997; trattato di Nizza 2001</a:t>
            </a:r>
          </a:p>
          <a:p>
            <a:pPr lvl="1" algn="just"/>
            <a:r>
              <a:rPr lang="it-IT" dirty="0"/>
              <a:t>La riconduzione del processo di integrazione a un concetto di unitarietà: la UE sostituisce la CEE per effetto del Trattato di Lisbona 2009 (che segue la battuta d’arresto legata al fallimento del progetto di Costituzione Europea)</a:t>
            </a:r>
          </a:p>
          <a:p>
            <a:pPr lvl="1"/>
            <a:endParaRPr lang="it-IT" dirty="0"/>
          </a:p>
        </p:txBody>
      </p:sp>
    </p:spTree>
    <p:extLst>
      <p:ext uri="{BB962C8B-B14F-4D97-AF65-F5344CB8AC3E}">
        <p14:creationId xmlns:p14="http://schemas.microsoft.com/office/powerpoint/2010/main" val="1383069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BBE1CB-1D90-4583-A761-A65E58E4E752}"/>
              </a:ext>
            </a:extLst>
          </p:cNvPr>
          <p:cNvSpPr>
            <a:spLocks noGrp="1"/>
          </p:cNvSpPr>
          <p:nvPr>
            <p:ph type="title"/>
          </p:nvPr>
        </p:nvSpPr>
        <p:spPr>
          <a:xfrm>
            <a:off x="2592925" y="624110"/>
            <a:ext cx="8911687" cy="498837"/>
          </a:xfrm>
        </p:spPr>
        <p:txBody>
          <a:bodyPr>
            <a:normAutofit fontScale="90000"/>
          </a:bodyPr>
          <a:lstStyle/>
          <a:p>
            <a:pPr algn="ctr"/>
            <a:r>
              <a:rPr lang="it-IT" dirty="0"/>
              <a:t>La cooperazione militare </a:t>
            </a:r>
          </a:p>
        </p:txBody>
      </p:sp>
      <p:sp>
        <p:nvSpPr>
          <p:cNvPr id="3" name="Segnaposto contenuto 2">
            <a:extLst>
              <a:ext uri="{FF2B5EF4-FFF2-40B4-BE49-F238E27FC236}">
                <a16:creationId xmlns:a16="http://schemas.microsoft.com/office/drawing/2014/main" id="{49E896B2-85B8-4343-A0A2-232B98CB1C30}"/>
              </a:ext>
            </a:extLst>
          </p:cNvPr>
          <p:cNvSpPr>
            <a:spLocks noGrp="1"/>
          </p:cNvSpPr>
          <p:nvPr>
            <p:ph idx="1"/>
          </p:nvPr>
        </p:nvSpPr>
        <p:spPr>
          <a:xfrm>
            <a:off x="2589212" y="1520435"/>
            <a:ext cx="8915400" cy="4950522"/>
          </a:xfrm>
        </p:spPr>
        <p:txBody>
          <a:bodyPr>
            <a:normAutofit/>
          </a:bodyPr>
          <a:lstStyle/>
          <a:p>
            <a:pPr algn="just"/>
            <a:r>
              <a:rPr lang="it-IT" dirty="0"/>
              <a:t>La cooperazione nel settore militare nasce dall’esigenza di garantire la difesa collettiva in caso di attacco da parte del blocco sovietico </a:t>
            </a:r>
          </a:p>
          <a:p>
            <a:pPr algn="just"/>
            <a:r>
              <a:rPr lang="it-IT" dirty="0"/>
              <a:t>Trova attuazione in due alleanze: </a:t>
            </a:r>
          </a:p>
          <a:p>
            <a:pPr lvl="1" algn="just"/>
            <a:r>
              <a:rPr lang="it-IT" dirty="0"/>
              <a:t>la UEO (Unione dell’Europa Occidentale), fondata nel 1948 con il Trattato di Bruxelles ed istituita nel 1954 a Parigi, che riunisce in origine sette Stati aderenti (Belgio, Paesi Bassi, Lussemburgo, Francia, Regno Unito, Italia, Germania), cui si aggiungono, in tempi diversi, altri tre Stati membri (Spagna, Portogallo, Grecia); </a:t>
            </a:r>
          </a:p>
          <a:p>
            <a:pPr lvl="1" algn="just"/>
            <a:r>
              <a:rPr lang="it-IT" dirty="0"/>
              <a:t>la NATO, fondata nel 1949 con il Trattato di Washington sottoscritto da alcuni Stati dell’Europa Occidentale (Belgio, Paesi Bassi, Lussemburgo, Francia, Regno Unito, Italia, Portogallo, Danimarca, Norvegia, Islanda), con l’aggiunta di Stati extraeuropei (Canada e Stati Uniti), successivamente allargata alla partecipazione di altri Stati. A seguito della dissoluzione del blocco sovietico l’organizzazione ha mutato i suoi scopi, assumendo compiti diretti al mantenimento della pace.</a:t>
            </a:r>
          </a:p>
        </p:txBody>
      </p:sp>
    </p:spTree>
    <p:extLst>
      <p:ext uri="{BB962C8B-B14F-4D97-AF65-F5344CB8AC3E}">
        <p14:creationId xmlns:p14="http://schemas.microsoft.com/office/powerpoint/2010/main" val="2666534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a:extLst>
              <a:ext uri="{FF2B5EF4-FFF2-40B4-BE49-F238E27FC236}">
                <a16:creationId xmlns:a16="http://schemas.microsoft.com/office/drawing/2014/main" id="{CEBB154F-67B6-4877-A3D4-0144313D9267}"/>
              </a:ext>
            </a:extLst>
          </p:cNvPr>
          <p:cNvSpPr>
            <a:spLocks noGrp="1" noChangeArrowheads="1"/>
          </p:cNvSpPr>
          <p:nvPr>
            <p:ph type="title"/>
          </p:nvPr>
        </p:nvSpPr>
        <p:spPr>
          <a:xfrm>
            <a:off x="609600" y="277814"/>
            <a:ext cx="10972800" cy="518053"/>
          </a:xfrm>
        </p:spPr>
        <p:txBody>
          <a:bodyPr>
            <a:normAutofit fontScale="90000"/>
          </a:bodyPr>
          <a:lstStyle/>
          <a:p>
            <a:pPr algn="ctr"/>
            <a:r>
              <a:rPr lang="it-IT" altLang="it-IT" dirty="0"/>
              <a:t>Integrazione economica</a:t>
            </a:r>
          </a:p>
        </p:txBody>
      </p:sp>
      <p:sp>
        <p:nvSpPr>
          <p:cNvPr id="46083" name="Segnaposto testo 2">
            <a:extLst>
              <a:ext uri="{FF2B5EF4-FFF2-40B4-BE49-F238E27FC236}">
                <a16:creationId xmlns:a16="http://schemas.microsoft.com/office/drawing/2014/main" id="{7F3708CE-20A0-497B-B212-A1DDC118DCCF}"/>
              </a:ext>
            </a:extLst>
          </p:cNvPr>
          <p:cNvSpPr>
            <a:spLocks noGrp="1" noChangeArrowheads="1"/>
          </p:cNvSpPr>
          <p:nvPr>
            <p:ph type="body" sz="half" idx="1"/>
          </p:nvPr>
        </p:nvSpPr>
        <p:spPr>
          <a:xfrm>
            <a:off x="1524000" y="1707621"/>
            <a:ext cx="5384800" cy="4530725"/>
          </a:xfrm>
        </p:spPr>
        <p:txBody>
          <a:bodyPr/>
          <a:lstStyle/>
          <a:p>
            <a:pPr algn="just"/>
            <a:r>
              <a:rPr lang="it-IT" altLang="it-IT" sz="1600" dirty="0"/>
              <a:t>Francia:</a:t>
            </a:r>
          </a:p>
          <a:p>
            <a:pPr lvl="1" algn="just"/>
            <a:r>
              <a:rPr lang="it-IT" altLang="it-IT" dirty="0"/>
              <a:t>Stabilizzazione continente e riacquisizione leadership regionale</a:t>
            </a:r>
          </a:p>
          <a:p>
            <a:pPr algn="just"/>
            <a:r>
              <a:rPr lang="it-IT" altLang="it-IT" sz="1600" dirty="0"/>
              <a:t>Germania: </a:t>
            </a:r>
          </a:p>
          <a:p>
            <a:pPr lvl="1" algn="just"/>
            <a:r>
              <a:rPr lang="it-IT" altLang="it-IT" dirty="0"/>
              <a:t>Ricostruzione identità della Nazione: “una nuova ideologia […] può essere soltanto un’ideologia europea”</a:t>
            </a:r>
          </a:p>
          <a:p>
            <a:pPr algn="just"/>
            <a:r>
              <a:rPr lang="it-IT" altLang="it-IT" sz="1600" dirty="0"/>
              <a:t>Contesto </a:t>
            </a:r>
            <a:r>
              <a:rPr lang="it-IT" altLang="it-IT" sz="1600" u="sng" dirty="0"/>
              <a:t>europeo</a:t>
            </a:r>
            <a:r>
              <a:rPr lang="it-IT" altLang="it-IT" sz="1600" dirty="0"/>
              <a:t> era </a:t>
            </a:r>
            <a:r>
              <a:rPr lang="it-IT" altLang="it-IT" sz="1600" u="sng" dirty="0"/>
              <a:t>complementare</a:t>
            </a:r>
            <a:r>
              <a:rPr lang="it-IT" altLang="it-IT" sz="1600" dirty="0"/>
              <a:t> e non alternativo a quello </a:t>
            </a:r>
            <a:r>
              <a:rPr lang="it-IT" altLang="it-IT" sz="1600" u="sng" dirty="0"/>
              <a:t>atlantico</a:t>
            </a:r>
            <a:r>
              <a:rPr lang="it-IT" altLang="it-IT" sz="1600" dirty="0"/>
              <a:t> e funzionale agli stati europei per rifondare un proprio ruolo internazionale e coalizzare le risorse per esercitare maggiore influenza</a:t>
            </a:r>
            <a:endParaRPr lang="it-IT" altLang="it-IT" sz="1600" u="sng" dirty="0"/>
          </a:p>
          <a:p>
            <a:pPr lvl="1" algn="just"/>
            <a:endParaRPr lang="it-IT" altLang="it-IT" dirty="0"/>
          </a:p>
        </p:txBody>
      </p:sp>
      <p:pic>
        <p:nvPicPr>
          <p:cNvPr id="46084" name="Picture 2" descr="C:\Users\Seven\Pictures\2011-03-27 ci5\enlargement_52.gif">
            <a:extLst>
              <a:ext uri="{FF2B5EF4-FFF2-40B4-BE49-F238E27FC236}">
                <a16:creationId xmlns:a16="http://schemas.microsoft.com/office/drawing/2014/main" id="{AE7C8D22-141B-4103-B1B2-7FF0E019B6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1666346"/>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1EDD45-89FB-44AF-9B52-F096640C0ADE}"/>
              </a:ext>
            </a:extLst>
          </p:cNvPr>
          <p:cNvSpPr>
            <a:spLocks noGrp="1"/>
          </p:cNvSpPr>
          <p:nvPr>
            <p:ph type="title"/>
          </p:nvPr>
        </p:nvSpPr>
        <p:spPr>
          <a:xfrm>
            <a:off x="2592925" y="624110"/>
            <a:ext cx="8911687" cy="579048"/>
          </a:xfrm>
        </p:spPr>
        <p:txBody>
          <a:bodyPr>
            <a:normAutofit fontScale="90000"/>
          </a:bodyPr>
          <a:lstStyle/>
          <a:p>
            <a:pPr algn="ctr"/>
            <a:r>
              <a:rPr lang="it-IT" dirty="0"/>
              <a:t>Le premesse occidentali</a:t>
            </a:r>
          </a:p>
        </p:txBody>
      </p:sp>
      <p:sp>
        <p:nvSpPr>
          <p:cNvPr id="3" name="Segnaposto contenuto 2">
            <a:extLst>
              <a:ext uri="{FF2B5EF4-FFF2-40B4-BE49-F238E27FC236}">
                <a16:creationId xmlns:a16="http://schemas.microsoft.com/office/drawing/2014/main" id="{7D91EBDA-2F49-4E69-9621-223A064B4876}"/>
              </a:ext>
            </a:extLst>
          </p:cNvPr>
          <p:cNvSpPr>
            <a:spLocks noGrp="1"/>
          </p:cNvSpPr>
          <p:nvPr>
            <p:ph idx="1"/>
          </p:nvPr>
        </p:nvSpPr>
        <p:spPr>
          <a:xfrm>
            <a:off x="2589212" y="1617133"/>
            <a:ext cx="8915400" cy="4294089"/>
          </a:xfrm>
        </p:spPr>
        <p:txBody>
          <a:bodyPr>
            <a:normAutofit/>
          </a:bodyPr>
          <a:lstStyle/>
          <a:p>
            <a:pPr algn="just"/>
            <a:r>
              <a:rPr lang="it-IT" dirty="0"/>
              <a:t>Le premesse dei processi di integrazione ricadono in quattro  passaggi che precedono e seguono immediatamente la fine della guerra:</a:t>
            </a:r>
          </a:p>
          <a:p>
            <a:pPr lvl="1" algn="just"/>
            <a:r>
              <a:rPr lang="it-IT" dirty="0"/>
              <a:t>Le 4 conferenze dei tre grandi</a:t>
            </a:r>
          </a:p>
          <a:p>
            <a:pPr lvl="1" algn="just"/>
            <a:r>
              <a:rPr lang="it-IT" dirty="0"/>
              <a:t>Gli accordi di </a:t>
            </a:r>
            <a:r>
              <a:rPr lang="it-IT" dirty="0" err="1"/>
              <a:t>Bretton</a:t>
            </a:r>
            <a:r>
              <a:rPr lang="it-IT" dirty="0"/>
              <a:t> Woods (1944) e il Sistema delle N.U.</a:t>
            </a:r>
          </a:p>
          <a:p>
            <a:pPr lvl="1" algn="just"/>
            <a:r>
              <a:rPr lang="it-IT" dirty="0"/>
              <a:t>Il Piano Marshall: integrazione come strumento per evitare protezionismi e scivolamento verso il comunismo sovietico (elemento politico) (1947-1953)</a:t>
            </a:r>
          </a:p>
          <a:p>
            <a:pPr lvl="1" algn="just"/>
            <a:r>
              <a:rPr lang="it-IT" dirty="0"/>
              <a:t>Il Patto Atlantico/NATO: lo strumento di difesa principale dello schieramento occidentale in Europa negli anni della Guerra fredda (1949)</a:t>
            </a:r>
          </a:p>
          <a:p>
            <a:pPr algn="just"/>
            <a:r>
              <a:rPr lang="it-IT" dirty="0"/>
              <a:t>Dobbiamo quindi inquadrare l’avvio dei processi di integrazione in un sistema geopolitico esterno all’Europa: un sistema bipolare a controllo esterno e nel quadro della lotta fra comunismo e anticomunismo</a:t>
            </a:r>
          </a:p>
          <a:p>
            <a:pPr algn="just"/>
            <a:r>
              <a:rPr lang="it-IT" dirty="0"/>
              <a:t>Non solo esigenze di ricostruzione e sviluppo, ma anche di difesa e schieramento </a:t>
            </a:r>
          </a:p>
        </p:txBody>
      </p:sp>
    </p:spTree>
    <p:extLst>
      <p:ext uri="{BB962C8B-B14F-4D97-AF65-F5344CB8AC3E}">
        <p14:creationId xmlns:p14="http://schemas.microsoft.com/office/powerpoint/2010/main" val="1470364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66D2F91B-778C-4660-889D-18CC9BDFBE11}"/>
              </a:ext>
            </a:extLst>
          </p:cNvPr>
          <p:cNvSpPr>
            <a:spLocks noGrp="1" noChangeArrowheads="1"/>
          </p:cNvSpPr>
          <p:nvPr>
            <p:ph type="title"/>
          </p:nvPr>
        </p:nvSpPr>
        <p:spPr>
          <a:xfrm>
            <a:off x="812800" y="304800"/>
            <a:ext cx="10363200" cy="821267"/>
          </a:xfrm>
        </p:spPr>
        <p:txBody>
          <a:bodyPr/>
          <a:lstStyle/>
          <a:p>
            <a:pPr algn="ctr"/>
            <a:r>
              <a:rPr lang="it-IT" altLang="it-IT" dirty="0"/>
              <a:t>L’invenzione comunitaria</a:t>
            </a:r>
          </a:p>
        </p:txBody>
      </p:sp>
      <p:sp>
        <p:nvSpPr>
          <p:cNvPr id="47107" name="Rectangle 4" descr="Rectangle: Click to edit Master text styles&#10;Second level&#10;Third level&#10;Fourth level&#10;Fifth level">
            <a:extLst>
              <a:ext uri="{FF2B5EF4-FFF2-40B4-BE49-F238E27FC236}">
                <a16:creationId xmlns:a16="http://schemas.microsoft.com/office/drawing/2014/main" id="{E712DD02-C409-440B-BD98-CEC25F2DF326}"/>
              </a:ext>
            </a:extLst>
          </p:cNvPr>
          <p:cNvSpPr>
            <a:spLocks noGrp="1" noChangeArrowheads="1"/>
          </p:cNvSpPr>
          <p:nvPr>
            <p:ph type="body" sz="half" idx="2"/>
          </p:nvPr>
        </p:nvSpPr>
        <p:spPr>
          <a:xfrm>
            <a:off x="4929188" y="1905000"/>
            <a:ext cx="5205412" cy="4114800"/>
          </a:xfrm>
        </p:spPr>
        <p:txBody>
          <a:bodyPr>
            <a:normAutofit/>
          </a:bodyPr>
          <a:lstStyle/>
          <a:p>
            <a:pPr algn="just"/>
            <a:r>
              <a:rPr lang="it-IT" altLang="it-IT" b="1" dirty="0"/>
              <a:t>Jean </a:t>
            </a:r>
            <a:r>
              <a:rPr lang="it-IT" altLang="it-IT" b="1" dirty="0" err="1"/>
              <a:t>Monnet</a:t>
            </a:r>
            <a:r>
              <a:rPr lang="it-IT" altLang="it-IT" b="1" dirty="0"/>
              <a:t> (1888-1979)</a:t>
            </a:r>
          </a:p>
          <a:p>
            <a:pPr algn="just"/>
            <a:r>
              <a:rPr lang="it-IT" altLang="it-IT" dirty="0"/>
              <a:t>consulente economico e uomo politico francese, dedicò la sua vita alla causa dell'integrazione europea. Fu lui l'ispiratore del «piano </a:t>
            </a:r>
            <a:r>
              <a:rPr lang="it-IT" altLang="it-IT" dirty="0" err="1"/>
              <a:t>Schuman</a:t>
            </a:r>
            <a:r>
              <a:rPr lang="it-IT" altLang="it-IT" dirty="0"/>
              <a:t>».</a:t>
            </a:r>
          </a:p>
          <a:p>
            <a:pPr algn="just"/>
            <a:r>
              <a:rPr lang="it-IT" altLang="it-IT" dirty="0"/>
              <a:t>Tra il 1952 e il 1955 fu il primo presidente dell'organo esecutivo della Comunità, l'Alta Autorità.</a:t>
            </a:r>
          </a:p>
          <a:p>
            <a:endParaRPr lang="it-IT" altLang="it-IT" sz="2400" dirty="0"/>
          </a:p>
        </p:txBody>
      </p:sp>
      <p:pic>
        <p:nvPicPr>
          <p:cNvPr id="4" name="Segnaposto immagine online 3">
            <a:extLst>
              <a:ext uri="{FF2B5EF4-FFF2-40B4-BE49-F238E27FC236}">
                <a16:creationId xmlns:a16="http://schemas.microsoft.com/office/drawing/2014/main" id="{72069DFC-C0EE-443B-B8AE-5C15AA073512}"/>
              </a:ext>
            </a:extLst>
          </p:cNvPr>
          <p:cNvPicPr>
            <a:picLocks noGrp="1" noChangeAspect="1"/>
          </p:cNvPicPr>
          <p:nvPr>
            <p:ph type="clipArt" sz="half" idx="1"/>
          </p:nvPr>
        </p:nvPicPr>
        <p:blipFill>
          <a:blip r:embed="rId2"/>
          <a:stretch>
            <a:fillRect/>
          </a:stretch>
        </p:blipFill>
        <p:spPr>
          <a:xfrm>
            <a:off x="812800" y="1905000"/>
            <a:ext cx="3902753" cy="3103673"/>
          </a:xfrm>
          <a:prstGeom prst="rect">
            <a:avLst/>
          </a:prstGeom>
        </p:spPr>
      </p:pic>
    </p:spTree>
  </p:cSld>
  <p:clrMapOvr>
    <a:masterClrMapping/>
  </p:clrMapOvr>
  <p:transition>
    <p:blinds/>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FC796F-9A8B-4D82-8437-35A381237C10}"/>
              </a:ext>
            </a:extLst>
          </p:cNvPr>
          <p:cNvSpPr>
            <a:spLocks noGrp="1"/>
          </p:cNvSpPr>
          <p:nvPr>
            <p:ph type="title"/>
          </p:nvPr>
        </p:nvSpPr>
        <p:spPr>
          <a:xfrm>
            <a:off x="1921934" y="624110"/>
            <a:ext cx="9582678" cy="696690"/>
          </a:xfrm>
        </p:spPr>
        <p:txBody>
          <a:bodyPr>
            <a:normAutofit/>
          </a:bodyPr>
          <a:lstStyle/>
          <a:p>
            <a:pPr algn="ctr"/>
            <a:r>
              <a:rPr lang="it-IT" sz="2800" dirty="0"/>
              <a:t>L’invenzione comunitaria: i due punti di partenza</a:t>
            </a:r>
          </a:p>
        </p:txBody>
      </p:sp>
      <p:sp>
        <p:nvSpPr>
          <p:cNvPr id="3" name="Segnaposto testo 2">
            <a:extLst>
              <a:ext uri="{FF2B5EF4-FFF2-40B4-BE49-F238E27FC236}">
                <a16:creationId xmlns:a16="http://schemas.microsoft.com/office/drawing/2014/main" id="{3E33B6BC-D450-4769-9F55-799241BAFC3E}"/>
              </a:ext>
            </a:extLst>
          </p:cNvPr>
          <p:cNvSpPr>
            <a:spLocks noGrp="1"/>
          </p:cNvSpPr>
          <p:nvPr>
            <p:ph type="body" idx="1"/>
          </p:nvPr>
        </p:nvSpPr>
        <p:spPr>
          <a:xfrm>
            <a:off x="2939373" y="1583236"/>
            <a:ext cx="3992732" cy="576262"/>
          </a:xfrm>
        </p:spPr>
        <p:txBody>
          <a:bodyPr/>
          <a:lstStyle/>
          <a:p>
            <a:pPr algn="ctr"/>
            <a:r>
              <a:rPr lang="it-IT" dirty="0"/>
              <a:t>Idea funzionalista</a:t>
            </a:r>
          </a:p>
        </p:txBody>
      </p:sp>
      <p:sp>
        <p:nvSpPr>
          <p:cNvPr id="4" name="Segnaposto contenuto 3">
            <a:extLst>
              <a:ext uri="{FF2B5EF4-FFF2-40B4-BE49-F238E27FC236}">
                <a16:creationId xmlns:a16="http://schemas.microsoft.com/office/drawing/2014/main" id="{9C9D885A-602A-4EE0-8506-D5A94C480E8E}"/>
              </a:ext>
            </a:extLst>
          </p:cNvPr>
          <p:cNvSpPr>
            <a:spLocks noGrp="1"/>
          </p:cNvSpPr>
          <p:nvPr>
            <p:ph sz="half" idx="2"/>
          </p:nvPr>
        </p:nvSpPr>
        <p:spPr/>
        <p:txBody>
          <a:bodyPr>
            <a:normAutofit fontScale="92500" lnSpcReduction="10000"/>
          </a:bodyPr>
          <a:lstStyle/>
          <a:p>
            <a:pPr algn="just">
              <a:lnSpc>
                <a:spcPct val="110000"/>
              </a:lnSpc>
            </a:pPr>
            <a:r>
              <a:rPr lang="it-IT" dirty="0"/>
              <a:t>I fautori auspicavano un processo di integrazione sovranazionale europea più graduale, che partisse dalla cooperazione tra gli Stati su specifici settori. </a:t>
            </a:r>
          </a:p>
          <a:p>
            <a:pPr algn="just">
              <a:lnSpc>
                <a:spcPct val="110000"/>
              </a:lnSpc>
            </a:pPr>
            <a:r>
              <a:rPr lang="it-IT" dirty="0"/>
              <a:t>Per questa loro visione pratica furono chiamati «funzionalisti».</a:t>
            </a:r>
          </a:p>
          <a:p>
            <a:pPr algn="just">
              <a:lnSpc>
                <a:spcPct val="110000"/>
              </a:lnSpc>
            </a:pPr>
            <a:r>
              <a:rPr lang="it-IT" dirty="0"/>
              <a:t>L’approccio funzionalista, si realizzò grazie alla nascita della Comunità europea del carbone e dell’acciaio (Ceca)</a:t>
            </a:r>
          </a:p>
        </p:txBody>
      </p:sp>
      <p:sp>
        <p:nvSpPr>
          <p:cNvPr id="5" name="Segnaposto testo 4">
            <a:extLst>
              <a:ext uri="{FF2B5EF4-FFF2-40B4-BE49-F238E27FC236}">
                <a16:creationId xmlns:a16="http://schemas.microsoft.com/office/drawing/2014/main" id="{0C8461A6-1D40-4226-867B-B0DCF54DB91A}"/>
              </a:ext>
            </a:extLst>
          </p:cNvPr>
          <p:cNvSpPr>
            <a:spLocks noGrp="1"/>
          </p:cNvSpPr>
          <p:nvPr>
            <p:ph type="body" sz="quarter" idx="3"/>
          </p:nvPr>
        </p:nvSpPr>
        <p:spPr>
          <a:xfrm>
            <a:off x="7438895" y="1583236"/>
            <a:ext cx="3999001" cy="576262"/>
          </a:xfrm>
        </p:spPr>
        <p:txBody>
          <a:bodyPr/>
          <a:lstStyle/>
          <a:p>
            <a:pPr algn="ctr"/>
            <a:r>
              <a:rPr lang="it-IT" dirty="0"/>
              <a:t>Idea federalista</a:t>
            </a:r>
          </a:p>
        </p:txBody>
      </p:sp>
      <p:sp>
        <p:nvSpPr>
          <p:cNvPr id="6" name="Segnaposto contenuto 5">
            <a:extLst>
              <a:ext uri="{FF2B5EF4-FFF2-40B4-BE49-F238E27FC236}">
                <a16:creationId xmlns:a16="http://schemas.microsoft.com/office/drawing/2014/main" id="{049B9F29-BD75-4B23-A674-5F2E2C22F0F3}"/>
              </a:ext>
            </a:extLst>
          </p:cNvPr>
          <p:cNvSpPr>
            <a:spLocks noGrp="1"/>
          </p:cNvSpPr>
          <p:nvPr>
            <p:ph sz="quarter" idx="4"/>
          </p:nvPr>
        </p:nvSpPr>
        <p:spPr/>
        <p:txBody>
          <a:bodyPr>
            <a:normAutofit fontScale="92500" lnSpcReduction="10000"/>
          </a:bodyPr>
          <a:lstStyle/>
          <a:p>
            <a:pPr algn="just">
              <a:lnSpc>
                <a:spcPct val="110000"/>
              </a:lnSpc>
            </a:pPr>
            <a:r>
              <a:rPr lang="it-IT" dirty="0"/>
              <a:t>I fautori auspicavano un’unione politica (Stati Uniti d’Europa). </a:t>
            </a:r>
          </a:p>
          <a:p>
            <a:pPr algn="just">
              <a:lnSpc>
                <a:spcPct val="110000"/>
              </a:lnSpc>
            </a:pPr>
            <a:r>
              <a:rPr lang="it-IT" dirty="0"/>
              <a:t>Il raggiungimento della federazione europea presupponeva la rinuncia della sovranità nazionale da parte degli Stati di appartenenza. </a:t>
            </a:r>
          </a:p>
          <a:p>
            <a:pPr algn="just">
              <a:lnSpc>
                <a:spcPct val="110000"/>
              </a:lnSpc>
            </a:pPr>
            <a:r>
              <a:rPr lang="it-IT" dirty="0"/>
              <a:t>Approccio risultato minoritario e sostanzialmente sconfitto (almeno finora)</a:t>
            </a:r>
          </a:p>
        </p:txBody>
      </p:sp>
    </p:spTree>
    <p:extLst>
      <p:ext uri="{BB962C8B-B14F-4D97-AF65-F5344CB8AC3E}">
        <p14:creationId xmlns:p14="http://schemas.microsoft.com/office/powerpoint/2010/main" val="1963413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4E77EF11-B8C0-48B9-99F3-62D66BEFFD8F}"/>
              </a:ext>
            </a:extLst>
          </p:cNvPr>
          <p:cNvSpPr>
            <a:spLocks noGrp="1" noChangeArrowheads="1"/>
          </p:cNvSpPr>
          <p:nvPr>
            <p:ph type="title"/>
          </p:nvPr>
        </p:nvSpPr>
        <p:spPr>
          <a:xfrm>
            <a:off x="2592925" y="624110"/>
            <a:ext cx="8911687" cy="654357"/>
          </a:xfrm>
        </p:spPr>
        <p:txBody>
          <a:bodyPr>
            <a:normAutofit/>
          </a:bodyPr>
          <a:lstStyle/>
          <a:p>
            <a:pPr algn="ctr"/>
            <a:r>
              <a:rPr lang="it-IT" altLang="it-IT" sz="3200" dirty="0"/>
              <a:t>Tappe del processo di integrazione</a:t>
            </a:r>
          </a:p>
        </p:txBody>
      </p:sp>
      <p:sp>
        <p:nvSpPr>
          <p:cNvPr id="48131" name="Rectangle 3" descr="Rectangle: Click to edit Master text styles&#10;Second level&#10;Third level&#10;Fourth level&#10;Fifth level">
            <a:extLst>
              <a:ext uri="{FF2B5EF4-FFF2-40B4-BE49-F238E27FC236}">
                <a16:creationId xmlns:a16="http://schemas.microsoft.com/office/drawing/2014/main" id="{F7BE15A3-BC6D-4333-829C-F9873E32A63D}"/>
              </a:ext>
            </a:extLst>
          </p:cNvPr>
          <p:cNvSpPr>
            <a:spLocks noGrp="1" noChangeArrowheads="1"/>
          </p:cNvSpPr>
          <p:nvPr>
            <p:ph type="body" idx="1"/>
          </p:nvPr>
        </p:nvSpPr>
        <p:spPr>
          <a:xfrm>
            <a:off x="2589212" y="1405467"/>
            <a:ext cx="8915400" cy="5122333"/>
          </a:xfrm>
        </p:spPr>
        <p:txBody>
          <a:bodyPr>
            <a:normAutofit fontScale="92500" lnSpcReduction="10000"/>
          </a:bodyPr>
          <a:lstStyle/>
          <a:p>
            <a:pPr>
              <a:lnSpc>
                <a:spcPct val="120000"/>
              </a:lnSpc>
            </a:pPr>
            <a:r>
              <a:rPr lang="it-IT" altLang="it-IT" sz="1900" dirty="0"/>
              <a:t> 9 maggio 1950: la dichiarazione di </a:t>
            </a:r>
            <a:r>
              <a:rPr lang="it-IT" altLang="it-IT" sz="1900" dirty="0" err="1"/>
              <a:t>Schuman</a:t>
            </a:r>
            <a:r>
              <a:rPr lang="it-IT" altLang="it-IT" sz="1900" dirty="0"/>
              <a:t> e la CECA</a:t>
            </a:r>
          </a:p>
          <a:p>
            <a:pPr lvl="1" algn="just">
              <a:lnSpc>
                <a:spcPct val="120000"/>
              </a:lnSpc>
            </a:pPr>
            <a:r>
              <a:rPr lang="it-IT" altLang="it-IT" sz="1700" dirty="0"/>
              <a:t>La dichiarazione </a:t>
            </a:r>
            <a:r>
              <a:rPr lang="it-IT" altLang="it-IT" sz="1700" dirty="0" err="1"/>
              <a:t>Schuman</a:t>
            </a:r>
            <a:r>
              <a:rPr lang="it-IT" altLang="it-IT" sz="1700" dirty="0"/>
              <a:t>, ministro degli Esteri francese, il 9 maggio 1950, proponeva la creazione di una Comunità europea del carbone e dell'acciaio, i cui membri avrebbero messo in comune le produzioni di carbone e acciaio.</a:t>
            </a:r>
          </a:p>
          <a:p>
            <a:pPr lvl="1" algn="just">
              <a:lnSpc>
                <a:spcPct val="120000"/>
              </a:lnSpc>
            </a:pPr>
            <a:r>
              <a:rPr lang="it-IT" altLang="it-IT" sz="1700" dirty="0"/>
              <a:t>La CECA (paesi fondatori: Francia, Germania occidentale, Italia, Paesi Bassi, Belgio e Lussemburgo – Parigi 18 aprile 1951) è stata la prima di una serie di istituzioni europee sovranazionali che avrebbero condotto a quella che si chiama oggi "Unione europea".</a:t>
            </a:r>
          </a:p>
          <a:p>
            <a:pPr>
              <a:lnSpc>
                <a:spcPct val="120000"/>
              </a:lnSpc>
            </a:pPr>
            <a:r>
              <a:rPr lang="it-IT" altLang="it-IT" sz="1900" dirty="0"/>
              <a:t>Avvio di una cooperazione del tutto inedita tra i 6 stati membri della prima comunità con l’obiettivo di </a:t>
            </a:r>
          </a:p>
          <a:p>
            <a:pPr lvl="1" algn="just">
              <a:lnSpc>
                <a:spcPct val="120000"/>
              </a:lnSpc>
            </a:pPr>
            <a:r>
              <a:rPr lang="it-IT" altLang="it-IT" sz="1700" dirty="0"/>
              <a:t>Razionalizzare le produzioni siderurgiche – cruciali per l’espansione dell’economia industriale-  modernizzare gli impianti e ottenere la massima efficienza produttiva.</a:t>
            </a:r>
          </a:p>
          <a:p>
            <a:pPr lvl="1" algn="just">
              <a:lnSpc>
                <a:spcPct val="120000"/>
              </a:lnSpc>
            </a:pPr>
            <a:r>
              <a:rPr lang="it-IT" altLang="it-IT" sz="1700" dirty="0"/>
              <a:t>Legare indissolubilmente la Germania all’Europa, rendendo impossibile un uso nazionalistico delle risorse industriali. Di fatto in linea con l’idea USA del rischio di scivolamento ad est</a:t>
            </a:r>
          </a:p>
          <a:p>
            <a:pPr>
              <a:buFont typeface="Wingdings" panose="05000000000000000000" pitchFamily="2" charset="2"/>
              <a:buNone/>
            </a:pPr>
            <a:endParaRPr lang="it-IT" altLang="it-IT"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FB14352-7BDD-40B9-A373-E636A15FD38E}"/>
              </a:ext>
            </a:extLst>
          </p:cNvPr>
          <p:cNvSpPr>
            <a:spLocks noGrp="1" noChangeArrowheads="1"/>
          </p:cNvSpPr>
          <p:nvPr>
            <p:ph type="title"/>
          </p:nvPr>
        </p:nvSpPr>
        <p:spPr>
          <a:xfrm>
            <a:off x="2133600" y="839788"/>
            <a:ext cx="7772400" cy="608012"/>
          </a:xfrm>
        </p:spPr>
        <p:txBody>
          <a:bodyPr>
            <a:normAutofit fontScale="90000"/>
          </a:bodyPr>
          <a:lstStyle/>
          <a:p>
            <a:pPr algn="ctr"/>
            <a:r>
              <a:rPr lang="it-IT" altLang="it-IT" dirty="0"/>
              <a:t>La battaglia della CED</a:t>
            </a:r>
          </a:p>
        </p:txBody>
      </p:sp>
      <p:sp>
        <p:nvSpPr>
          <p:cNvPr id="49155" name="Rectangle 4" descr="Rectangle: Click to edit Master text styles&#10;Second level&#10;Third level&#10;Fourth level&#10;Fifth level">
            <a:extLst>
              <a:ext uri="{FF2B5EF4-FFF2-40B4-BE49-F238E27FC236}">
                <a16:creationId xmlns:a16="http://schemas.microsoft.com/office/drawing/2014/main" id="{44676064-D6F0-4508-AB3B-CEA50D7AED7B}"/>
              </a:ext>
            </a:extLst>
          </p:cNvPr>
          <p:cNvSpPr>
            <a:spLocks noGrp="1" noChangeArrowheads="1"/>
          </p:cNvSpPr>
          <p:nvPr>
            <p:ph type="body" sz="half" idx="2"/>
          </p:nvPr>
        </p:nvSpPr>
        <p:spPr>
          <a:xfrm>
            <a:off x="2480733" y="1659466"/>
            <a:ext cx="8661400" cy="3708401"/>
          </a:xfrm>
        </p:spPr>
        <p:txBody>
          <a:bodyPr>
            <a:normAutofit lnSpcReduction="10000"/>
          </a:bodyPr>
          <a:lstStyle/>
          <a:p>
            <a:pPr algn="just">
              <a:lnSpc>
                <a:spcPct val="120000"/>
              </a:lnSpc>
            </a:pPr>
            <a:r>
              <a:rPr lang="it-IT" altLang="it-IT" dirty="0"/>
              <a:t>Piano Pleven (24 0ttobre 1950) e la CED: fu un progetto di collaborazione militare tra gli stati europei proposto e sostenuto dalla Francia e dal primo ministro René Pleven con la collaborazione dell'Italia di Alcide De Gasperi. </a:t>
            </a:r>
          </a:p>
          <a:p>
            <a:pPr algn="just">
              <a:lnSpc>
                <a:spcPct val="120000"/>
              </a:lnSpc>
            </a:pPr>
            <a:r>
              <a:rPr lang="it-IT" altLang="it-IT" dirty="0"/>
              <a:t>Il progetto fallì per l'opposizione politica della Francia, dovuta a un suo successivo ripensamento.</a:t>
            </a:r>
          </a:p>
          <a:p>
            <a:pPr algn="just">
              <a:lnSpc>
                <a:spcPct val="120000"/>
              </a:lnSpc>
            </a:pPr>
            <a:r>
              <a:rPr lang="it-IT" altLang="it-IT" dirty="0"/>
              <a:t>La caduta del trattato della CED (30 agosto 1954)</a:t>
            </a:r>
          </a:p>
          <a:p>
            <a:pPr algn="just">
              <a:lnSpc>
                <a:spcPct val="120000"/>
              </a:lnSpc>
            </a:pPr>
            <a:r>
              <a:rPr lang="it-IT" altLang="it-IT" dirty="0"/>
              <a:t>La soluzione diplomatica: UEO (il Consiglio dell’Unione dell’Europa Occidentale)</a:t>
            </a:r>
          </a:p>
          <a:p>
            <a:pPr algn="just">
              <a:lnSpc>
                <a:spcPct val="120000"/>
              </a:lnSpc>
            </a:pPr>
            <a:r>
              <a:rPr lang="it-IT" altLang="it-IT" dirty="0"/>
              <a:t>Crisi del processo di integrazione </a:t>
            </a:r>
          </a:p>
        </p:txBody>
      </p:sp>
    </p:spTree>
  </p:cSld>
  <p:clrMapOvr>
    <a:masterClrMapping/>
  </p:clrMapOvr>
  <p:transition>
    <p:blind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F5890A95-4374-46D0-9F92-7B10A13E3208}"/>
              </a:ext>
            </a:extLst>
          </p:cNvPr>
          <p:cNvSpPr>
            <a:spLocks noGrp="1" noChangeArrowheads="1"/>
          </p:cNvSpPr>
          <p:nvPr>
            <p:ph type="title"/>
          </p:nvPr>
        </p:nvSpPr>
        <p:spPr>
          <a:xfrm>
            <a:off x="2592925" y="624110"/>
            <a:ext cx="8911687" cy="696690"/>
          </a:xfrm>
        </p:spPr>
        <p:txBody>
          <a:bodyPr/>
          <a:lstStyle/>
          <a:p>
            <a:pPr algn="ctr"/>
            <a:r>
              <a:rPr lang="it-IT" altLang="it-IT" sz="3200" dirty="0"/>
              <a:t>Integrazione</a:t>
            </a:r>
            <a:r>
              <a:rPr lang="it-IT" altLang="it-IT" dirty="0"/>
              <a:t> europea</a:t>
            </a:r>
          </a:p>
        </p:txBody>
      </p:sp>
      <p:sp>
        <p:nvSpPr>
          <p:cNvPr id="50179" name="Rectangle 3" descr="Rectangle: Click to edit Master text styles&#10;Second level&#10;Third level&#10;Fourth level&#10;Fifth level">
            <a:extLst>
              <a:ext uri="{FF2B5EF4-FFF2-40B4-BE49-F238E27FC236}">
                <a16:creationId xmlns:a16="http://schemas.microsoft.com/office/drawing/2014/main" id="{31899D11-A7A9-4A12-9913-149B804BC546}"/>
              </a:ext>
            </a:extLst>
          </p:cNvPr>
          <p:cNvSpPr>
            <a:spLocks noGrp="1" noChangeArrowheads="1"/>
          </p:cNvSpPr>
          <p:nvPr>
            <p:ph type="body" idx="1"/>
          </p:nvPr>
        </p:nvSpPr>
        <p:spPr>
          <a:xfrm>
            <a:off x="2585499" y="1888066"/>
            <a:ext cx="8915400" cy="4100290"/>
          </a:xfrm>
        </p:spPr>
        <p:txBody>
          <a:bodyPr>
            <a:normAutofit lnSpcReduction="10000"/>
          </a:bodyPr>
          <a:lstStyle/>
          <a:p>
            <a:pPr algn="just"/>
            <a:r>
              <a:rPr lang="it-IT" altLang="it-IT" dirty="0"/>
              <a:t>I trattati di Roma – firmati il 25 marzo 1957 e entrati in vigore il 1º gennaio 1958 – furono il terreno di rilancio dell’azione comunitaria attraverso la definizione di un mercato comune.</a:t>
            </a:r>
          </a:p>
          <a:p>
            <a:pPr algn="just"/>
            <a:endParaRPr lang="it-IT" altLang="it-IT" dirty="0"/>
          </a:p>
          <a:p>
            <a:pPr algn="just"/>
            <a:r>
              <a:rPr lang="it-IT" altLang="it-IT" dirty="0"/>
              <a:t>Trattati di Roma: istituiscono la Comunità economica europea (CEE) e la Comunità europea dell’energia atomica (EURATOM) ed hanno a fondamento programmatico “quattro libertà”: circolazione di merci, servizi, persone e capitali all’interno della Comunità. </a:t>
            </a:r>
          </a:p>
          <a:p>
            <a:pPr algn="just"/>
            <a:endParaRPr lang="it-IT" altLang="it-IT" dirty="0"/>
          </a:p>
          <a:p>
            <a:pPr algn="just"/>
            <a:r>
              <a:rPr lang="it-IT" altLang="it-IT" dirty="0"/>
              <a:t>Viene fissato un periodo transitorio di 12 anni (31 dicembre 1969) entro cui si sarebbe dovuto realizzare il mercato unico, vale a dire la libera circolazione di merci, servizi, persone e capitali su tutto il territorio dei sei Paesi aderenti (Francia, Germania, Italia, Paesi Bassi, Belgio e Lussemburgo). </a:t>
            </a:r>
          </a:p>
          <a:p>
            <a:endParaRPr lang="it-IT" altLang="it-IT" sz="1600" dirty="0"/>
          </a:p>
          <a:p>
            <a:pPr marL="0" indent="0" algn="just">
              <a:buNone/>
            </a:pPr>
            <a:endParaRPr lang="it-IT" altLang="it-IT" sz="1400"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a:extLst>
              <a:ext uri="{FF2B5EF4-FFF2-40B4-BE49-F238E27FC236}">
                <a16:creationId xmlns:a16="http://schemas.microsoft.com/office/drawing/2014/main" id="{A1A622D6-9978-4F2A-8672-9A969B0C0578}"/>
              </a:ext>
            </a:extLst>
          </p:cNvPr>
          <p:cNvSpPr>
            <a:spLocks noGrp="1" noChangeArrowheads="1"/>
          </p:cNvSpPr>
          <p:nvPr>
            <p:ph type="title"/>
          </p:nvPr>
        </p:nvSpPr>
        <p:spPr>
          <a:xfrm>
            <a:off x="2592925" y="624110"/>
            <a:ext cx="8911687" cy="866023"/>
          </a:xfrm>
        </p:spPr>
        <p:txBody>
          <a:bodyPr>
            <a:normAutofit/>
          </a:bodyPr>
          <a:lstStyle/>
          <a:p>
            <a:pPr algn="ctr"/>
            <a:r>
              <a:rPr lang="it-IT" altLang="it-IT" sz="3200" dirty="0"/>
              <a:t>Integrazione europea: gli anni Ottanta</a:t>
            </a:r>
          </a:p>
        </p:txBody>
      </p:sp>
      <p:sp>
        <p:nvSpPr>
          <p:cNvPr id="51203" name="Segnaposto contenuto 2">
            <a:extLst>
              <a:ext uri="{FF2B5EF4-FFF2-40B4-BE49-F238E27FC236}">
                <a16:creationId xmlns:a16="http://schemas.microsoft.com/office/drawing/2014/main" id="{72A0DB26-FBA7-4BC6-80DD-F0BACD3918A8}"/>
              </a:ext>
            </a:extLst>
          </p:cNvPr>
          <p:cNvSpPr>
            <a:spLocks noGrp="1" noChangeArrowheads="1"/>
          </p:cNvSpPr>
          <p:nvPr>
            <p:ph idx="1"/>
          </p:nvPr>
        </p:nvSpPr>
        <p:spPr/>
        <p:txBody>
          <a:bodyPr>
            <a:normAutofit/>
          </a:bodyPr>
          <a:lstStyle/>
          <a:p>
            <a:pPr algn="just"/>
            <a:r>
              <a:rPr lang="it-IT" altLang="it-IT" dirty="0"/>
              <a:t>Dalla “piccola” Europa dei 6 paesi fondatori (Belgio, Francia, Germania Occidentale, Italia, Lussemburgo, Paesi Bassi) ai primi allargamenti a Danimarca, Gran Bretagna e Repubblica d’Irlanda (1973), all’adesione delle nuove democrazie del Sud Europa, Grecia (1981), Portogallo e Spagna (1986). </a:t>
            </a:r>
          </a:p>
          <a:p>
            <a:pPr algn="just"/>
            <a:r>
              <a:rPr lang="it-IT" altLang="it-IT" dirty="0"/>
              <a:t>1979. L’elezione diretta del Parlamento europeo e i cittadini protagonisti di una svolta democratica. </a:t>
            </a:r>
          </a:p>
          <a:p>
            <a:pPr algn="just"/>
            <a:r>
              <a:rPr lang="it-IT" altLang="it-IT" dirty="0"/>
              <a:t>Gli anni Ottanta (non a caso dopo la grande crisi economica del decennio precedente e di fronte alla nuova glaciazione dei rapporti fra USA e URSS) segnano il rilancio del processo di integrazione</a:t>
            </a:r>
          </a:p>
          <a:p>
            <a:pPr algn="just"/>
            <a:endParaRPr lang="it-IT" altLang="it-IT" dirty="0"/>
          </a:p>
          <a:p>
            <a:endParaRPr lang="it-IT" alt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a:extLst>
              <a:ext uri="{FF2B5EF4-FFF2-40B4-BE49-F238E27FC236}">
                <a16:creationId xmlns:a16="http://schemas.microsoft.com/office/drawing/2014/main" id="{B344D76A-803F-404D-9FDD-3304C57D0947}"/>
              </a:ext>
            </a:extLst>
          </p:cNvPr>
          <p:cNvSpPr>
            <a:spLocks noGrp="1" noChangeArrowheads="1"/>
          </p:cNvSpPr>
          <p:nvPr>
            <p:ph type="title"/>
          </p:nvPr>
        </p:nvSpPr>
        <p:spPr>
          <a:xfrm>
            <a:off x="2592925" y="624110"/>
            <a:ext cx="8911687" cy="662823"/>
          </a:xfrm>
        </p:spPr>
        <p:txBody>
          <a:bodyPr>
            <a:normAutofit/>
          </a:bodyPr>
          <a:lstStyle/>
          <a:p>
            <a:pPr algn="ctr"/>
            <a:r>
              <a:rPr lang="it-IT" altLang="it-IT" sz="3200" dirty="0"/>
              <a:t>Integrazione europea</a:t>
            </a:r>
          </a:p>
        </p:txBody>
      </p:sp>
      <p:sp>
        <p:nvSpPr>
          <p:cNvPr id="52227" name="Segnaposto contenuto 2">
            <a:extLst>
              <a:ext uri="{FF2B5EF4-FFF2-40B4-BE49-F238E27FC236}">
                <a16:creationId xmlns:a16="http://schemas.microsoft.com/office/drawing/2014/main" id="{9770CEDD-3B9E-451B-A533-05F70AA89DD8}"/>
              </a:ext>
            </a:extLst>
          </p:cNvPr>
          <p:cNvSpPr>
            <a:spLocks noGrp="1" noChangeArrowheads="1"/>
          </p:cNvSpPr>
          <p:nvPr>
            <p:ph idx="1"/>
          </p:nvPr>
        </p:nvSpPr>
        <p:spPr>
          <a:xfrm>
            <a:off x="2589212" y="1490133"/>
            <a:ext cx="8915400" cy="5012267"/>
          </a:xfrm>
        </p:spPr>
        <p:txBody>
          <a:bodyPr>
            <a:normAutofit fontScale="92500" lnSpcReduction="10000"/>
          </a:bodyPr>
          <a:lstStyle/>
          <a:p>
            <a:pPr>
              <a:lnSpc>
                <a:spcPct val="120000"/>
              </a:lnSpc>
            </a:pPr>
            <a:r>
              <a:rPr lang="it-IT" altLang="it-IT" dirty="0"/>
              <a:t>Dal Progetto di Trattato che avrebbe istituito l’Unione europea – proposto da Altiero Spinelli, approvato dal Parlamento europeo (1984) e respinto dai governi – si giunse all’Atto unico europeo (1986) con l’introduzione di nuove politiche comuni, tra le quali l’ambiente. </a:t>
            </a:r>
          </a:p>
          <a:p>
            <a:pPr algn="just">
              <a:lnSpc>
                <a:spcPct val="120000"/>
              </a:lnSpc>
            </a:pPr>
            <a:endParaRPr lang="it-IT" altLang="it-IT" dirty="0"/>
          </a:p>
          <a:p>
            <a:pPr algn="just">
              <a:lnSpc>
                <a:spcPct val="120000"/>
              </a:lnSpc>
            </a:pPr>
            <a:r>
              <a:rPr lang="it-IT" altLang="it-IT" dirty="0"/>
              <a:t>Nel 1986, l'Atto unico europeo permise di conseguire l'attuazione delle prime tre libertà fondamentali, vale a dire la libera circolazione dei lavoratori, delle merci e dei capitali), mentre lasciava ancora irrisolti una serie di problematiche di ordine pratico relative alla libera circolazione dei servizi.</a:t>
            </a:r>
          </a:p>
          <a:p>
            <a:pPr>
              <a:lnSpc>
                <a:spcPct val="120000"/>
              </a:lnSpc>
            </a:pPr>
            <a:endParaRPr lang="it-IT" altLang="it-IT" dirty="0"/>
          </a:p>
          <a:p>
            <a:pPr algn="just">
              <a:lnSpc>
                <a:spcPct val="120000"/>
              </a:lnSpc>
            </a:pPr>
            <a:r>
              <a:rPr lang="it-IT" altLang="it-IT" dirty="0"/>
              <a:t>1989. La caduta del Muro di Berlino. Si apre il confronto tra l’opportunità dell’allargamento ai paesi dell’Europa centrale ed orientale (oltre che a Cipro e Malta) e la sfida dell’approfondimento delle istituzioni europee, del loro carattere democratico, dell’estensione delle competenze e dell’esigenza di nuove regole di funzionamento. </a:t>
            </a:r>
          </a:p>
          <a:p>
            <a:endParaRPr lang="it-IT" alt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a:extLst>
              <a:ext uri="{FF2B5EF4-FFF2-40B4-BE49-F238E27FC236}">
                <a16:creationId xmlns:a16="http://schemas.microsoft.com/office/drawing/2014/main" id="{B5D8FF6B-C68E-4C83-9FC9-404B91A4D5B0}"/>
              </a:ext>
            </a:extLst>
          </p:cNvPr>
          <p:cNvSpPr>
            <a:spLocks noGrp="1" noChangeArrowheads="1"/>
          </p:cNvSpPr>
          <p:nvPr>
            <p:ph type="title"/>
          </p:nvPr>
        </p:nvSpPr>
        <p:spPr>
          <a:xfrm>
            <a:off x="2592925" y="624110"/>
            <a:ext cx="8911687" cy="815223"/>
          </a:xfrm>
        </p:spPr>
        <p:txBody>
          <a:bodyPr>
            <a:normAutofit/>
          </a:bodyPr>
          <a:lstStyle/>
          <a:p>
            <a:pPr algn="ctr"/>
            <a:r>
              <a:rPr lang="it-IT" altLang="it-IT" sz="3200" dirty="0"/>
              <a:t>Integrazione europea</a:t>
            </a:r>
          </a:p>
        </p:txBody>
      </p:sp>
      <p:sp>
        <p:nvSpPr>
          <p:cNvPr id="53251" name="Segnaposto contenuto 2">
            <a:extLst>
              <a:ext uri="{FF2B5EF4-FFF2-40B4-BE49-F238E27FC236}">
                <a16:creationId xmlns:a16="http://schemas.microsoft.com/office/drawing/2014/main" id="{761D152B-DF46-46FF-8F74-D218571BB445}"/>
              </a:ext>
            </a:extLst>
          </p:cNvPr>
          <p:cNvSpPr>
            <a:spLocks noGrp="1" noChangeArrowheads="1"/>
          </p:cNvSpPr>
          <p:nvPr>
            <p:ph idx="1"/>
          </p:nvPr>
        </p:nvSpPr>
        <p:spPr>
          <a:xfrm>
            <a:off x="2589212" y="1498600"/>
            <a:ext cx="8915400" cy="4412622"/>
          </a:xfrm>
        </p:spPr>
        <p:txBody>
          <a:bodyPr>
            <a:normAutofit lnSpcReduction="10000"/>
          </a:bodyPr>
          <a:lstStyle/>
          <a:p>
            <a:pPr algn="just">
              <a:lnSpc>
                <a:spcPct val="110000"/>
              </a:lnSpc>
            </a:pPr>
            <a:r>
              <a:rPr lang="it-IT" altLang="it-IT" dirty="0"/>
              <a:t>1992. L’Europa senza frontiere. Il piano di Jacques Delors, Presidente della Commissione europea, per la realizzazione del Mercato unico. </a:t>
            </a:r>
          </a:p>
          <a:p>
            <a:pPr algn="just">
              <a:lnSpc>
                <a:spcPct val="110000"/>
              </a:lnSpc>
            </a:pPr>
            <a:r>
              <a:rPr lang="it-IT" altLang="it-IT" dirty="0"/>
              <a:t>Un successo che trasformerà radicalmente la vita dei cittadini europei cominciando ad attuare le quattro libertà previste dal Trattato di Roma, compresa la libera circolazione delle persone (Accordi di Schengen) e la progressiva abolizione delle frontiere fisiche e materiali all’interno dello spazio unico, costituito dai Paesi che fanno parte dell’Unione. </a:t>
            </a:r>
          </a:p>
          <a:p>
            <a:pPr algn="just">
              <a:lnSpc>
                <a:spcPct val="110000"/>
              </a:lnSpc>
            </a:pPr>
            <a:r>
              <a:rPr lang="it-IT" altLang="it-IT" dirty="0"/>
              <a:t>1° gennaio 1999. Nasce l’Euro (che sostituirà le monete nazionali all’inizio del 2001), ovvero una “Moneta senza Stato”, come dirà Jacques Delors. </a:t>
            </a:r>
          </a:p>
          <a:p>
            <a:pPr algn="just">
              <a:lnSpc>
                <a:spcPct val="110000"/>
              </a:lnSpc>
            </a:pPr>
            <a:r>
              <a:rPr lang="it-IT" altLang="it-IT" dirty="0"/>
              <a:t>Un passo che non aveva precedenti nella storia moderna e che uno degli artefici, Carlo Azeglio Ciampi, definirà “zoppo” perché ancora privo delle decisioni (il Trattato di Maastricht in effetti prevedeva la nascita di una Unione economica e monetaria) in materia di </a:t>
            </a:r>
            <a:r>
              <a:rPr lang="it-IT" altLang="it-IT" dirty="0" err="1"/>
              <a:t>governance</a:t>
            </a:r>
            <a:r>
              <a:rPr lang="it-IT" altLang="it-IT" dirty="0"/>
              <a:t> economica, armonizzazione fiscale, istituzione di un Tesoro europeo. </a:t>
            </a:r>
          </a:p>
          <a:p>
            <a:pPr algn="just"/>
            <a:endParaRPr lang="it-IT" altLang="it-IT" dirty="0"/>
          </a:p>
          <a:p>
            <a:pPr algn="just"/>
            <a:endParaRPr lang="it-IT" altLang="it-IT" dirty="0"/>
          </a:p>
          <a:p>
            <a:endParaRPr lang="it-IT" alt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a:extLst>
              <a:ext uri="{FF2B5EF4-FFF2-40B4-BE49-F238E27FC236}">
                <a16:creationId xmlns:a16="http://schemas.microsoft.com/office/drawing/2014/main" id="{71A7B250-70AE-4B1A-9B89-93F92115FBFA}"/>
              </a:ext>
            </a:extLst>
          </p:cNvPr>
          <p:cNvSpPr>
            <a:spLocks noGrp="1" noChangeArrowheads="1"/>
          </p:cNvSpPr>
          <p:nvPr>
            <p:ph type="title"/>
          </p:nvPr>
        </p:nvSpPr>
        <p:spPr>
          <a:xfrm>
            <a:off x="2592925" y="624110"/>
            <a:ext cx="8911687" cy="739023"/>
          </a:xfrm>
        </p:spPr>
        <p:txBody>
          <a:bodyPr>
            <a:normAutofit/>
          </a:bodyPr>
          <a:lstStyle/>
          <a:p>
            <a:pPr algn="ctr"/>
            <a:r>
              <a:rPr lang="it-IT" altLang="it-IT" sz="3200" dirty="0"/>
              <a:t>Integrazione europea</a:t>
            </a:r>
          </a:p>
        </p:txBody>
      </p:sp>
      <p:sp>
        <p:nvSpPr>
          <p:cNvPr id="54275" name="Segnaposto contenuto 2">
            <a:extLst>
              <a:ext uri="{FF2B5EF4-FFF2-40B4-BE49-F238E27FC236}">
                <a16:creationId xmlns:a16="http://schemas.microsoft.com/office/drawing/2014/main" id="{F7FEDA50-EFBD-4F2B-BD92-AA7DBC656BC0}"/>
              </a:ext>
            </a:extLst>
          </p:cNvPr>
          <p:cNvSpPr>
            <a:spLocks noGrp="1" noChangeArrowheads="1"/>
          </p:cNvSpPr>
          <p:nvPr>
            <p:ph idx="1"/>
          </p:nvPr>
        </p:nvSpPr>
        <p:spPr>
          <a:xfrm>
            <a:off x="2589212" y="1617133"/>
            <a:ext cx="8915400" cy="4419600"/>
          </a:xfrm>
        </p:spPr>
        <p:txBody>
          <a:bodyPr>
            <a:normAutofit fontScale="92500"/>
          </a:bodyPr>
          <a:lstStyle/>
          <a:p>
            <a:pPr algn="just">
              <a:lnSpc>
                <a:spcPct val="110000"/>
              </a:lnSpc>
            </a:pPr>
            <a:r>
              <a:rPr lang="it-IT" altLang="it-IT" dirty="0"/>
              <a:t>L’Unione a 15 (Austria, Finlandia e Svezia,1995), poi a 25 (Repubblica Ceca, Cipro, Estonia, Ungheria, Lettonia, Lituania, Malta, Polonia, Slovacchia, Slovenia), a 27 (Bulgaria e Romania, 2007) e a 28 (Croazia, 2013). </a:t>
            </a:r>
          </a:p>
          <a:p>
            <a:pPr algn="just">
              <a:lnSpc>
                <a:spcPct val="110000"/>
              </a:lnSpc>
            </a:pPr>
            <a:r>
              <a:rPr lang="it-IT" altLang="it-IT" dirty="0"/>
              <a:t>L'obiettivo di un unico mercato europeo comune è stato costantemente menzionato dai principali trattati: Maastricht (1992),  Amsterdam (1999),  sul funzionamento dell'Unione europea (2007) e  di Lisbona (2009). </a:t>
            </a:r>
          </a:p>
          <a:p>
            <a:pPr algn="just">
              <a:lnSpc>
                <a:spcPct val="110000"/>
              </a:lnSpc>
            </a:pPr>
            <a:r>
              <a:rPr lang="it-IT" altLang="it-IT" dirty="0"/>
              <a:t>Lo strettissimo passaggio della crisi del 2008.</a:t>
            </a:r>
          </a:p>
          <a:p>
            <a:pPr algn="just">
              <a:lnSpc>
                <a:spcPct val="110000"/>
              </a:lnSpc>
            </a:pPr>
            <a:r>
              <a:rPr lang="it-IT" altLang="it-IT" dirty="0"/>
              <a:t>Le questioni aperte: le sfide della globalizzazione e il problema irrisolto della </a:t>
            </a:r>
            <a:r>
              <a:rPr lang="it-IT" altLang="it-IT" dirty="0" err="1"/>
              <a:t>governance</a:t>
            </a:r>
            <a:r>
              <a:rPr lang="it-IT" altLang="it-IT" dirty="0"/>
              <a:t> economica europea; la persistente deriva “intergovernativa” e la conseguente rinazionalizzazione di processi decisionali  che rendono meno funzionale lo sviluppo del progetto europeo. </a:t>
            </a:r>
          </a:p>
          <a:p>
            <a:pPr algn="just">
              <a:lnSpc>
                <a:spcPct val="110000"/>
              </a:lnSpc>
            </a:pPr>
            <a:r>
              <a:rPr lang="it-IT" altLang="it-IT" dirty="0"/>
              <a:t>Le questioni nuove: transizione energetica, crisi energetica, guerra in Europa, politica estera comune, questione militare e ruolo dell’Europa nella NATO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9E65F58-D800-419B-A639-ACC00DC79F7C}"/>
              </a:ext>
            </a:extLst>
          </p:cNvPr>
          <p:cNvSpPr>
            <a:spLocks noGrp="1" noChangeArrowheads="1"/>
          </p:cNvSpPr>
          <p:nvPr>
            <p:ph type="title"/>
          </p:nvPr>
        </p:nvSpPr>
        <p:spPr>
          <a:xfrm>
            <a:off x="1992313" y="188915"/>
            <a:ext cx="8229600" cy="649286"/>
          </a:xfrm>
        </p:spPr>
        <p:txBody>
          <a:bodyPr>
            <a:normAutofit/>
          </a:bodyPr>
          <a:lstStyle/>
          <a:p>
            <a:pPr eaLnBrk="1" hangingPunct="1"/>
            <a:r>
              <a:rPr lang="it-IT" altLang="it-IT" sz="3200" dirty="0"/>
              <a:t>Le 4 conferenze dei tre grandi</a:t>
            </a:r>
          </a:p>
        </p:txBody>
      </p:sp>
      <p:sp>
        <p:nvSpPr>
          <p:cNvPr id="18435" name="Rectangle 3">
            <a:extLst>
              <a:ext uri="{FF2B5EF4-FFF2-40B4-BE49-F238E27FC236}">
                <a16:creationId xmlns:a16="http://schemas.microsoft.com/office/drawing/2014/main" id="{6D9C6A11-C8F5-491D-A7FC-8F0195534B85}"/>
              </a:ext>
            </a:extLst>
          </p:cNvPr>
          <p:cNvSpPr>
            <a:spLocks noGrp="1" noChangeArrowheads="1"/>
          </p:cNvSpPr>
          <p:nvPr>
            <p:ph type="body" idx="1"/>
          </p:nvPr>
        </p:nvSpPr>
        <p:spPr>
          <a:xfrm>
            <a:off x="1100667" y="838201"/>
            <a:ext cx="7848600" cy="5168152"/>
          </a:xfrm>
        </p:spPr>
        <p:txBody>
          <a:bodyPr>
            <a:noAutofit/>
          </a:bodyPr>
          <a:lstStyle/>
          <a:p>
            <a:pPr marL="365125" indent="-365125"/>
            <a:endParaRPr lang="it-IT" altLang="it-IT" sz="1500" b="1" dirty="0"/>
          </a:p>
          <a:p>
            <a:pPr marL="365125" indent="-365125"/>
            <a:r>
              <a:rPr lang="it-IT" altLang="it-IT" sz="1500" b="1" dirty="0"/>
              <a:t>Conferenza di Teheran (novembre 1943)</a:t>
            </a:r>
            <a:endParaRPr lang="it-IT" altLang="it-IT" sz="1500" dirty="0"/>
          </a:p>
          <a:p>
            <a:pPr marL="830263" lvl="1"/>
            <a:r>
              <a:rPr lang="it-IT" altLang="it-IT" sz="1500" dirty="0"/>
              <a:t>Definizione dei confini polacchi e definizione politica dell’apertura del fronte nel nord della Francia (operazione </a:t>
            </a:r>
            <a:r>
              <a:rPr lang="it-IT" altLang="it-IT" sz="1500" dirty="0" err="1"/>
              <a:t>Overlord</a:t>
            </a:r>
            <a:r>
              <a:rPr lang="it-IT" altLang="it-IT" sz="1500" dirty="0"/>
              <a:t> – D-Day)</a:t>
            </a:r>
          </a:p>
          <a:p>
            <a:pPr marL="430213"/>
            <a:r>
              <a:rPr lang="it-IT" altLang="it-IT" sz="1500" b="1" dirty="0"/>
              <a:t>Conferenza di Mosca (ottobre 1944): </a:t>
            </a:r>
          </a:p>
          <a:p>
            <a:pPr marL="830263" lvl="1"/>
            <a:r>
              <a:rPr lang="it-IT" altLang="it-IT" sz="1500" dirty="0"/>
              <a:t>la spartizione a percentuale dei Balcani e dell’Europa Orientale tra Churchill e Stalin: Romania e Bulgaria al 90 e 75% alla Russia; Grecia per il 90% alla GB; Jugoslavia e Ungheria al 50% (i fatti non andarono poi così)</a:t>
            </a:r>
          </a:p>
          <a:p>
            <a:pPr marL="430213"/>
            <a:r>
              <a:rPr lang="it-IT" altLang="it-IT" sz="1500" b="1" dirty="0"/>
              <a:t>Conferenza di Yalta (febbraio 1945):</a:t>
            </a:r>
          </a:p>
          <a:p>
            <a:pPr marL="830263" lvl="1"/>
            <a:r>
              <a:rPr lang="it-IT" altLang="it-IT" sz="1500" dirty="0"/>
              <a:t>Riconoscimento delle conquiste dell’armata rossa (Romania, Bulgaria, gran parte della Polonia, Ungheria, paesi baltici, Jugoslavia); conferma dei principi generali per il mondo nel dopoguerra (libere elezioni, commercio internazionale aperto, autodeterminazione dei popoli); divisione della Germania e divisione del mondo in zone di influenza</a:t>
            </a:r>
          </a:p>
          <a:p>
            <a:pPr marL="430213"/>
            <a:r>
              <a:rPr lang="it-IT" altLang="it-IT" sz="1500" b="1" dirty="0"/>
              <a:t>Conferenza di Postdam (luglio 1945) –  Truman (USA) e </a:t>
            </a:r>
            <a:r>
              <a:rPr lang="it-IT" altLang="it-IT" sz="1500" b="1" dirty="0" err="1"/>
              <a:t>Attlee</a:t>
            </a:r>
            <a:r>
              <a:rPr lang="it-IT" altLang="it-IT" sz="1500" b="1" dirty="0"/>
              <a:t> (GB)</a:t>
            </a:r>
          </a:p>
          <a:p>
            <a:pPr marL="830263" lvl="1"/>
            <a:r>
              <a:rPr lang="it-IT" altLang="it-IT" sz="1500" dirty="0"/>
              <a:t>Ribadito il principio che gli Alleati avrebbero avuto una  responsabilità comune per la Germania (smilitarizzata e priva della sua forza industriale).</a:t>
            </a:r>
          </a:p>
          <a:p>
            <a:pPr marL="830263" lvl="1"/>
            <a:endParaRPr lang="it-IT" altLang="it-IT" dirty="0"/>
          </a:p>
        </p:txBody>
      </p:sp>
      <p:pic>
        <p:nvPicPr>
          <p:cNvPr id="18436" name="Picture 5" descr="Conferenza_teheran">
            <a:extLst>
              <a:ext uri="{FF2B5EF4-FFF2-40B4-BE49-F238E27FC236}">
                <a16:creationId xmlns:a16="http://schemas.microsoft.com/office/drawing/2014/main" id="{0D732831-FDFE-4C5C-AC5F-CF7B65E27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730" y="165245"/>
            <a:ext cx="2579687"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6">
            <a:extLst>
              <a:ext uri="{FF2B5EF4-FFF2-40B4-BE49-F238E27FC236}">
                <a16:creationId xmlns:a16="http://schemas.microsoft.com/office/drawing/2014/main" id="{7C2F347F-E749-46C1-A620-1CAD204F87BF}"/>
              </a:ext>
            </a:extLst>
          </p:cNvPr>
          <p:cNvSpPr>
            <a:spLocks noChangeArrowheads="1"/>
          </p:cNvSpPr>
          <p:nvPr/>
        </p:nvSpPr>
        <p:spPr bwMode="auto">
          <a:xfrm>
            <a:off x="1992314" y="3789363"/>
            <a:ext cx="8281987"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365125">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830263"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lvl="1" eaLnBrk="1" hangingPunct="1">
              <a:lnSpc>
                <a:spcPct val="80000"/>
              </a:lnSpc>
              <a:buFont typeface="Wingdings" panose="05000000000000000000" pitchFamily="2" charset="2"/>
              <a:buNone/>
            </a:pPr>
            <a:endParaRPr lang="it-IT" altLang="it-IT" sz="1800" dirty="0"/>
          </a:p>
        </p:txBody>
      </p:sp>
      <p:pic>
        <p:nvPicPr>
          <p:cNvPr id="2" name="Immagine 1">
            <a:extLst>
              <a:ext uri="{FF2B5EF4-FFF2-40B4-BE49-F238E27FC236}">
                <a16:creationId xmlns:a16="http://schemas.microsoft.com/office/drawing/2014/main" id="{A559F367-FD85-4778-813E-6B62B5532E03}"/>
              </a:ext>
            </a:extLst>
          </p:cNvPr>
          <p:cNvPicPr>
            <a:picLocks noChangeAspect="1"/>
          </p:cNvPicPr>
          <p:nvPr/>
        </p:nvPicPr>
        <p:blipFill>
          <a:blip r:embed="rId4"/>
          <a:stretch>
            <a:fillRect/>
          </a:stretch>
        </p:blipFill>
        <p:spPr>
          <a:xfrm>
            <a:off x="8902701" y="2189957"/>
            <a:ext cx="3097036" cy="2164268"/>
          </a:xfrm>
          <a:prstGeom prst="rect">
            <a:avLst/>
          </a:prstGeom>
        </p:spPr>
      </p:pic>
      <p:pic>
        <p:nvPicPr>
          <p:cNvPr id="3" name="Immagine 2">
            <a:extLst>
              <a:ext uri="{FF2B5EF4-FFF2-40B4-BE49-F238E27FC236}">
                <a16:creationId xmlns:a16="http://schemas.microsoft.com/office/drawing/2014/main" id="{8A630EF5-7252-4581-B5B2-87F4B1273FCD}"/>
              </a:ext>
            </a:extLst>
          </p:cNvPr>
          <p:cNvPicPr>
            <a:picLocks noChangeAspect="1"/>
          </p:cNvPicPr>
          <p:nvPr/>
        </p:nvPicPr>
        <p:blipFill>
          <a:blip r:embed="rId5"/>
          <a:stretch>
            <a:fillRect/>
          </a:stretch>
        </p:blipFill>
        <p:spPr>
          <a:xfrm>
            <a:off x="9080937" y="4437039"/>
            <a:ext cx="2859272" cy="22557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a:extLst>
              <a:ext uri="{FF2B5EF4-FFF2-40B4-BE49-F238E27FC236}">
                <a16:creationId xmlns:a16="http://schemas.microsoft.com/office/drawing/2014/main" id="{3D730BB0-ADB3-4F39-BB5A-CF6186286C82}"/>
              </a:ext>
            </a:extLst>
          </p:cNvPr>
          <p:cNvSpPr>
            <a:spLocks noGrp="1" noChangeArrowheads="1"/>
          </p:cNvSpPr>
          <p:nvPr>
            <p:ph type="title"/>
          </p:nvPr>
        </p:nvSpPr>
        <p:spPr>
          <a:xfrm>
            <a:off x="2592925" y="624110"/>
            <a:ext cx="8911687" cy="866023"/>
          </a:xfrm>
        </p:spPr>
        <p:txBody>
          <a:bodyPr>
            <a:normAutofit/>
          </a:bodyPr>
          <a:lstStyle/>
          <a:p>
            <a:pPr algn="ctr"/>
            <a:r>
              <a:rPr lang="it-IT" altLang="it-IT" sz="3200" dirty="0"/>
              <a:t>L’Europa nel sistema bipolare</a:t>
            </a:r>
          </a:p>
        </p:txBody>
      </p:sp>
      <p:graphicFrame>
        <p:nvGraphicFramePr>
          <p:cNvPr id="4" name="Segnaposto contenuto 3">
            <a:extLst>
              <a:ext uri="{FF2B5EF4-FFF2-40B4-BE49-F238E27FC236}">
                <a16:creationId xmlns:a16="http://schemas.microsoft.com/office/drawing/2014/main" id="{87B74637-515B-489A-BA26-54DDAFDFDE7F}"/>
              </a:ext>
            </a:extLst>
          </p:cNvPr>
          <p:cNvGraphicFramePr>
            <a:graphicFrameLocks noGrp="1"/>
          </p:cNvGraphicFramePr>
          <p:nvPr>
            <p:ph idx="1"/>
            <p:extLst>
              <p:ext uri="{D42A27DB-BD31-4B8C-83A1-F6EECF244321}">
                <p14:modId xmlns:p14="http://schemas.microsoft.com/office/powerpoint/2010/main" val="4235947306"/>
              </p:ext>
            </p:extLst>
          </p:nvPr>
        </p:nvGraphicFramePr>
        <p:xfrm>
          <a:off x="1981200" y="1600201"/>
          <a:ext cx="8229600" cy="4530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172" name="Oval 7">
            <a:extLst>
              <a:ext uri="{FF2B5EF4-FFF2-40B4-BE49-F238E27FC236}">
                <a16:creationId xmlns:a16="http://schemas.microsoft.com/office/drawing/2014/main" id="{BEF9281B-78A5-4306-86C3-B85352DA1B5B}"/>
              </a:ext>
            </a:extLst>
          </p:cNvPr>
          <p:cNvSpPr>
            <a:spLocks noChangeArrowheads="1"/>
          </p:cNvSpPr>
          <p:nvPr/>
        </p:nvSpPr>
        <p:spPr bwMode="auto">
          <a:xfrm>
            <a:off x="7096126" y="2143125"/>
            <a:ext cx="3000375" cy="2643188"/>
          </a:xfrm>
          <a:prstGeom prst="ellipse">
            <a:avLst/>
          </a:prstGeom>
          <a:solidFill>
            <a:schemeClr val="bg2"/>
          </a:solidFill>
          <a:ln w="9525">
            <a:solidFill>
              <a:schemeClr val="tx1"/>
            </a:solidFill>
            <a:round/>
            <a:headEnd/>
            <a:tailEnd/>
          </a:ln>
        </p:spPr>
        <p:txBody>
          <a:bodyPr wrap="none" anchor="ct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sz="2000">
                <a:solidFill>
                  <a:schemeClr val="tx1"/>
                </a:solidFill>
                <a:latin typeface="Verdana" panose="020B0604030504040204" pitchFamily="34" charset="0"/>
              </a:defRPr>
            </a:lvl9pPr>
          </a:lstStyle>
          <a:p>
            <a:pPr algn="ctr">
              <a:spcBef>
                <a:spcPct val="0"/>
              </a:spcBef>
              <a:buClrTx/>
              <a:buSzTx/>
              <a:buFontTx/>
              <a:buNone/>
            </a:pPr>
            <a:r>
              <a:rPr lang="it-IT" altLang="it-IT" sz="1800">
                <a:solidFill>
                  <a:schemeClr val="tx2"/>
                </a:solidFill>
                <a:latin typeface="Arial" panose="020B0604020202020204" pitchFamily="34" charset="0"/>
              </a:rPr>
              <a:t>Entità </a:t>
            </a:r>
          </a:p>
          <a:p>
            <a:pPr algn="ctr">
              <a:spcBef>
                <a:spcPct val="0"/>
              </a:spcBef>
              <a:buClrTx/>
              <a:buSzTx/>
              <a:buFontTx/>
              <a:buNone/>
            </a:pPr>
            <a:r>
              <a:rPr lang="it-IT" altLang="it-IT" sz="1800">
                <a:solidFill>
                  <a:schemeClr val="tx2"/>
                </a:solidFill>
                <a:latin typeface="Arial" panose="020B0604020202020204" pitchFamily="34" charset="0"/>
              </a:rPr>
              <a:t>continentali e </a:t>
            </a:r>
          </a:p>
          <a:p>
            <a:pPr algn="ctr">
              <a:spcBef>
                <a:spcPct val="0"/>
              </a:spcBef>
              <a:buClrTx/>
              <a:buSzTx/>
              <a:buFontTx/>
              <a:buNone/>
            </a:pPr>
            <a:r>
              <a:rPr lang="it-IT" altLang="it-IT" sz="1800">
                <a:solidFill>
                  <a:schemeClr val="tx2"/>
                </a:solidFill>
                <a:latin typeface="Arial" panose="020B0604020202020204" pitchFamily="34" charset="0"/>
              </a:rPr>
              <a:t>multietniche</a:t>
            </a:r>
          </a:p>
          <a:p>
            <a:pPr algn="ctr">
              <a:spcBef>
                <a:spcPct val="0"/>
              </a:spcBef>
              <a:buClrTx/>
              <a:buSzTx/>
              <a:buFontTx/>
              <a:buNone/>
            </a:pPr>
            <a:r>
              <a:rPr lang="it-IT" altLang="it-IT" sz="1800">
                <a:solidFill>
                  <a:schemeClr val="tx2"/>
                </a:solidFill>
                <a:latin typeface="Arial" panose="020B0604020202020204" pitchFamily="34" charset="0"/>
              </a:rPr>
              <a:t>vs</a:t>
            </a:r>
          </a:p>
          <a:p>
            <a:pPr algn="ctr">
              <a:spcBef>
                <a:spcPct val="0"/>
              </a:spcBef>
              <a:buClrTx/>
              <a:buSzTx/>
              <a:buFontTx/>
              <a:buNone/>
            </a:pPr>
            <a:r>
              <a:rPr lang="it-IT" altLang="it-IT" sz="1800">
                <a:solidFill>
                  <a:schemeClr val="tx2"/>
                </a:solidFill>
                <a:latin typeface="Arial" panose="020B0604020202020204" pitchFamily="34" charset="0"/>
              </a:rPr>
              <a:t>St. Nazione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a:extLst>
              <a:ext uri="{FF2B5EF4-FFF2-40B4-BE49-F238E27FC236}">
                <a16:creationId xmlns:a16="http://schemas.microsoft.com/office/drawing/2014/main" id="{2FF45266-895D-4E90-BB0E-DB2FA9DB5344}"/>
              </a:ext>
            </a:extLst>
          </p:cNvPr>
          <p:cNvSpPr>
            <a:spLocks noGrp="1" noChangeArrowheads="1"/>
          </p:cNvSpPr>
          <p:nvPr>
            <p:ph type="title"/>
          </p:nvPr>
        </p:nvSpPr>
        <p:spPr>
          <a:xfrm>
            <a:off x="2592925" y="624110"/>
            <a:ext cx="8911687" cy="798290"/>
          </a:xfrm>
        </p:spPr>
        <p:txBody>
          <a:bodyPr>
            <a:normAutofit/>
          </a:bodyPr>
          <a:lstStyle/>
          <a:p>
            <a:pPr algn="ctr"/>
            <a:r>
              <a:rPr lang="it-IT" altLang="it-IT" sz="3200" dirty="0"/>
              <a:t>Europa 1945: il nuovo ordine internazionale</a:t>
            </a:r>
          </a:p>
        </p:txBody>
      </p:sp>
      <p:sp>
        <p:nvSpPr>
          <p:cNvPr id="8195" name="Segnaposto contenuto 2">
            <a:extLst>
              <a:ext uri="{FF2B5EF4-FFF2-40B4-BE49-F238E27FC236}">
                <a16:creationId xmlns:a16="http://schemas.microsoft.com/office/drawing/2014/main" id="{ADC1628B-2EDF-457B-962A-66F38D5745F0}"/>
              </a:ext>
            </a:extLst>
          </p:cNvPr>
          <p:cNvSpPr>
            <a:spLocks noGrp="1" noChangeArrowheads="1"/>
          </p:cNvSpPr>
          <p:nvPr>
            <p:ph idx="1"/>
          </p:nvPr>
        </p:nvSpPr>
        <p:spPr>
          <a:xfrm>
            <a:off x="1981199" y="1600200"/>
            <a:ext cx="9160933" cy="4757738"/>
          </a:xfrm>
        </p:spPr>
        <p:txBody>
          <a:bodyPr>
            <a:normAutofit lnSpcReduction="10000"/>
          </a:bodyPr>
          <a:lstStyle/>
          <a:p>
            <a:pPr algn="just">
              <a:lnSpc>
                <a:spcPct val="120000"/>
              </a:lnSpc>
            </a:pPr>
            <a:r>
              <a:rPr lang="it-IT" altLang="it-IT" sz="2000" dirty="0"/>
              <a:t>2 ipotesi per l’Europa per non lasciarla cedere al Leninismo</a:t>
            </a:r>
          </a:p>
          <a:p>
            <a:pPr lvl="1" algn="just">
              <a:lnSpc>
                <a:spcPct val="120000"/>
              </a:lnSpc>
            </a:pPr>
            <a:r>
              <a:rPr lang="it-IT" altLang="it-IT" sz="2000" dirty="0"/>
              <a:t>Internazionalismo wilsoniano (elemento persistente)</a:t>
            </a:r>
          </a:p>
          <a:p>
            <a:pPr lvl="1" algn="just">
              <a:lnSpc>
                <a:spcPct val="120000"/>
              </a:lnSpc>
            </a:pPr>
            <a:r>
              <a:rPr lang="it-IT" altLang="it-IT" sz="2000" dirty="0"/>
              <a:t>Integrazione economica e militare (elemento nuovo)</a:t>
            </a:r>
          </a:p>
          <a:p>
            <a:pPr lvl="1" algn="just">
              <a:lnSpc>
                <a:spcPct val="120000"/>
              </a:lnSpc>
            </a:pPr>
            <a:endParaRPr lang="it-IT" altLang="it-IT" sz="2000" dirty="0"/>
          </a:p>
          <a:p>
            <a:pPr algn="just">
              <a:lnSpc>
                <a:spcPct val="120000"/>
              </a:lnSpc>
            </a:pPr>
            <a:r>
              <a:rPr lang="it-IT" altLang="it-IT" sz="2000" dirty="0"/>
              <a:t>Alle tendenze neo-isolazioniste si sovrappone la lotta al comunismo inteso come pericolo per la sicurezza nazionale USA e per la sua possibilità di diffondersi in un’Europa distrutta. </a:t>
            </a:r>
          </a:p>
          <a:p>
            <a:pPr algn="just">
              <a:lnSpc>
                <a:spcPct val="120000"/>
              </a:lnSpc>
            </a:pPr>
            <a:endParaRPr lang="it-IT" altLang="it-IT" sz="2000" dirty="0"/>
          </a:p>
          <a:p>
            <a:pPr algn="just">
              <a:lnSpc>
                <a:spcPct val="120000"/>
              </a:lnSpc>
            </a:pPr>
            <a:r>
              <a:rPr lang="it-IT" altLang="it-IT" sz="2000" dirty="0"/>
              <a:t>Si definiscono così i caposaldi della presenza USA nel vecchio continente: </a:t>
            </a:r>
          </a:p>
          <a:p>
            <a:pPr lvl="1" algn="just">
              <a:lnSpc>
                <a:spcPct val="120000"/>
              </a:lnSpc>
            </a:pPr>
            <a:r>
              <a:rPr lang="it-IT" altLang="it-IT" sz="1800" dirty="0"/>
              <a:t>ERP, Patto Atlantico - NATO</a:t>
            </a:r>
          </a:p>
          <a:p>
            <a:pPr lvl="1"/>
            <a:endParaRPr lang="it-IT" altLang="it-IT" sz="1800" dirty="0"/>
          </a:p>
          <a:p>
            <a:pPr lvl="2"/>
            <a:endParaRPr lang="it-IT" alt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28615660-56D8-49E0-B7F6-487E1BFCDDA7}"/>
              </a:ext>
            </a:extLst>
          </p:cNvPr>
          <p:cNvSpPr>
            <a:spLocks noGrp="1" noChangeArrowheads="1"/>
          </p:cNvSpPr>
          <p:nvPr>
            <p:ph type="title"/>
          </p:nvPr>
        </p:nvSpPr>
        <p:spPr>
          <a:xfrm>
            <a:off x="2592925" y="624110"/>
            <a:ext cx="8911687" cy="595090"/>
          </a:xfrm>
        </p:spPr>
        <p:txBody>
          <a:bodyPr>
            <a:normAutofit/>
          </a:bodyPr>
          <a:lstStyle/>
          <a:p>
            <a:pPr algn="ctr"/>
            <a:r>
              <a:rPr lang="it-IT" altLang="it-IT" sz="3200" dirty="0"/>
              <a:t>USA. Internazionalismo wilsoniano </a:t>
            </a:r>
          </a:p>
        </p:txBody>
      </p:sp>
      <p:graphicFrame>
        <p:nvGraphicFramePr>
          <p:cNvPr id="4" name="Segnaposto contenuto 3">
            <a:extLst>
              <a:ext uri="{FF2B5EF4-FFF2-40B4-BE49-F238E27FC236}">
                <a16:creationId xmlns:a16="http://schemas.microsoft.com/office/drawing/2014/main" id="{1D7F5453-06AD-43AA-891E-B20721D4F1BF}"/>
              </a:ext>
            </a:extLst>
          </p:cNvPr>
          <p:cNvGraphicFramePr>
            <a:graphicFrameLocks noGrp="1"/>
          </p:cNvGraphicFramePr>
          <p:nvPr>
            <p:ph idx="1"/>
            <p:extLst>
              <p:ext uri="{D42A27DB-BD31-4B8C-83A1-F6EECF244321}">
                <p14:modId xmlns:p14="http://schemas.microsoft.com/office/powerpoint/2010/main" val="2431954681"/>
              </p:ext>
            </p:extLst>
          </p:nvPr>
        </p:nvGraphicFramePr>
        <p:xfrm>
          <a:off x="1981200" y="1600201"/>
          <a:ext cx="9523412" cy="4993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D7010B9-9A25-4E2D-9878-B512E888CAE9}"/>
              </a:ext>
            </a:extLst>
          </p:cNvPr>
          <p:cNvSpPr>
            <a:spLocks noGrp="1" noChangeArrowheads="1"/>
          </p:cNvSpPr>
          <p:nvPr>
            <p:ph type="title"/>
          </p:nvPr>
        </p:nvSpPr>
        <p:spPr>
          <a:xfrm>
            <a:off x="1634067" y="389467"/>
            <a:ext cx="9177866" cy="533400"/>
          </a:xfrm>
        </p:spPr>
        <p:txBody>
          <a:bodyPr>
            <a:normAutofit fontScale="90000"/>
          </a:bodyPr>
          <a:lstStyle/>
          <a:p>
            <a:pPr algn="ctr" eaLnBrk="1" hangingPunct="1"/>
            <a:r>
              <a:rPr lang="it-IT" altLang="it-IT" sz="3100" dirty="0"/>
              <a:t>Gli accordi di </a:t>
            </a:r>
            <a:r>
              <a:rPr lang="it-IT" altLang="it-IT" sz="3100" dirty="0" err="1"/>
              <a:t>Bretton</a:t>
            </a:r>
            <a:r>
              <a:rPr lang="it-IT" altLang="it-IT" sz="3100" dirty="0"/>
              <a:t> Woods e il Sistema delle N.U</a:t>
            </a:r>
            <a:r>
              <a:rPr lang="it-IT" altLang="it-IT" dirty="0"/>
              <a:t>.</a:t>
            </a:r>
          </a:p>
        </p:txBody>
      </p:sp>
      <p:sp>
        <p:nvSpPr>
          <p:cNvPr id="10243" name="Rectangle 3">
            <a:extLst>
              <a:ext uri="{FF2B5EF4-FFF2-40B4-BE49-F238E27FC236}">
                <a16:creationId xmlns:a16="http://schemas.microsoft.com/office/drawing/2014/main" id="{06641356-8BA0-402A-A1D3-9E894D7DB2E8}"/>
              </a:ext>
            </a:extLst>
          </p:cNvPr>
          <p:cNvSpPr>
            <a:spLocks noGrp="1" noChangeArrowheads="1"/>
          </p:cNvSpPr>
          <p:nvPr>
            <p:ph type="body" idx="1"/>
          </p:nvPr>
        </p:nvSpPr>
        <p:spPr>
          <a:xfrm>
            <a:off x="1981199" y="1422400"/>
            <a:ext cx="9260541" cy="5175250"/>
          </a:xfrm>
        </p:spPr>
        <p:txBody>
          <a:bodyPr>
            <a:normAutofit fontScale="92500" lnSpcReduction="10000"/>
          </a:bodyPr>
          <a:lstStyle/>
          <a:p>
            <a:pPr marL="365125" indent="-365125"/>
            <a:r>
              <a:rPr lang="it-IT" altLang="it-IT" sz="1900" dirty="0"/>
              <a:t>Accordi di </a:t>
            </a:r>
            <a:r>
              <a:rPr lang="it-IT" altLang="it-IT" sz="1900" dirty="0" err="1"/>
              <a:t>Bretton</a:t>
            </a:r>
            <a:r>
              <a:rPr lang="it-IT" altLang="it-IT" sz="1900" dirty="0"/>
              <a:t> Woods: estate del 1944 </a:t>
            </a:r>
          </a:p>
          <a:p>
            <a:pPr marL="830263" lvl="1"/>
            <a:r>
              <a:rPr lang="it-IT" altLang="it-IT" sz="1900" dirty="0"/>
              <a:t>Istituzione Banca Mondiale per finanziare lo sviluppo</a:t>
            </a:r>
          </a:p>
          <a:p>
            <a:pPr marL="830263" lvl="1"/>
            <a:r>
              <a:rPr lang="it-IT" altLang="it-IT" sz="1900" dirty="0"/>
              <a:t>Istituzione del Fondo Monetario Internazionale per la stabilizzazione delle monete</a:t>
            </a:r>
          </a:p>
          <a:p>
            <a:pPr marL="830263" lvl="1"/>
            <a:r>
              <a:rPr lang="it-IT" altLang="it-IT" sz="1900" dirty="0"/>
              <a:t>Dollaro moneta di riferimento</a:t>
            </a:r>
          </a:p>
          <a:p>
            <a:pPr marL="830263" lvl="1"/>
            <a:r>
              <a:rPr lang="it-IT" altLang="it-IT" sz="1900" dirty="0"/>
              <a:t>Sistema economico aperto: Accordo generale sul commercio e le tariffe GATT (1947)</a:t>
            </a:r>
          </a:p>
          <a:p>
            <a:pPr marL="830263" lvl="1">
              <a:buNone/>
            </a:pPr>
            <a:endParaRPr lang="it-IT" altLang="it-IT" sz="1900" dirty="0"/>
          </a:p>
          <a:p>
            <a:pPr marL="430213"/>
            <a:r>
              <a:rPr lang="it-IT" altLang="it-IT" sz="1900" dirty="0"/>
              <a:t>Fondazione delle Nazioni Unite: giugno 1945 a S. Francisco (50 stati, sede N.Y.)</a:t>
            </a:r>
          </a:p>
          <a:p>
            <a:pPr marL="830263" lvl="1"/>
            <a:r>
              <a:rPr lang="it-IT" altLang="it-IT" sz="1900" dirty="0"/>
              <a:t>Assemblea Generale: utopia democratica wilsoniana</a:t>
            </a:r>
          </a:p>
          <a:p>
            <a:pPr marL="830263" lvl="1"/>
            <a:r>
              <a:rPr lang="it-IT" altLang="it-IT" sz="1900" dirty="0"/>
              <a:t>Consiglio di Sicurezza: 10 eletti ogni 2 anni dall’Assemblea + 5 membri permanenti con diritto di veto (le potenze vincitrici: USA, URSS, GB, F + Cina)</a:t>
            </a:r>
          </a:p>
          <a:p>
            <a:pPr marL="830263" lvl="1"/>
            <a:r>
              <a:rPr lang="it-IT" altLang="it-IT" sz="1900" dirty="0"/>
              <a:t>Consiglio Economico e Sociale (agenzie specializzate: </a:t>
            </a:r>
            <a:r>
              <a:rPr lang="it-IT" altLang="it-IT" sz="1900" dirty="0" err="1"/>
              <a:t>Fao</a:t>
            </a:r>
            <a:r>
              <a:rPr lang="it-IT" altLang="it-IT" sz="1900" dirty="0"/>
              <a:t>, Unesco,…)</a:t>
            </a:r>
          </a:p>
          <a:p>
            <a:pPr marL="830263" lvl="1"/>
            <a:r>
              <a:rPr lang="it-IT" altLang="it-IT" sz="1900" dirty="0"/>
              <a:t>Corte Internazionale di Giustizia</a:t>
            </a:r>
          </a:p>
          <a:p>
            <a:pPr marL="430213"/>
            <a:endParaRPr lang="it-IT" altLang="it-IT" sz="2000" dirty="0"/>
          </a:p>
          <a:p>
            <a:pPr marL="365125" indent="-365125"/>
            <a:endParaRPr lang="it-IT" alt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18108682-501C-4655-BCFC-E69D06C5164B}"/>
              </a:ext>
            </a:extLst>
          </p:cNvPr>
          <p:cNvSpPr>
            <a:spLocks noGrp="1" noChangeArrowheads="1"/>
          </p:cNvSpPr>
          <p:nvPr>
            <p:ph type="title"/>
          </p:nvPr>
        </p:nvSpPr>
        <p:spPr>
          <a:xfrm>
            <a:off x="2592925" y="624110"/>
            <a:ext cx="8911687" cy="679757"/>
          </a:xfrm>
        </p:spPr>
        <p:txBody>
          <a:bodyPr>
            <a:normAutofit fontScale="90000"/>
          </a:bodyPr>
          <a:lstStyle/>
          <a:p>
            <a:pPr algn="ctr"/>
            <a:r>
              <a:rPr lang="it-IT" altLang="it-IT" sz="3200" dirty="0"/>
              <a:t>Postulati e strategia di sicurezza nazionale USA</a:t>
            </a:r>
          </a:p>
        </p:txBody>
      </p:sp>
      <p:sp>
        <p:nvSpPr>
          <p:cNvPr id="14339" name="Segnaposto contenuto 2">
            <a:extLst>
              <a:ext uri="{FF2B5EF4-FFF2-40B4-BE49-F238E27FC236}">
                <a16:creationId xmlns:a16="http://schemas.microsoft.com/office/drawing/2014/main" id="{661BAD59-B1A2-45A1-A8FD-F0B4EC30364D}"/>
              </a:ext>
            </a:extLst>
          </p:cNvPr>
          <p:cNvSpPr>
            <a:spLocks noGrp="1" noChangeArrowheads="1"/>
          </p:cNvSpPr>
          <p:nvPr>
            <p:ph idx="1"/>
          </p:nvPr>
        </p:nvSpPr>
        <p:spPr>
          <a:xfrm>
            <a:off x="2362200" y="1456267"/>
            <a:ext cx="9142412" cy="4454955"/>
          </a:xfrm>
        </p:spPr>
        <p:txBody>
          <a:bodyPr>
            <a:normAutofit fontScale="92500" lnSpcReduction="20000"/>
          </a:bodyPr>
          <a:lstStyle/>
          <a:p>
            <a:pPr algn="just">
              <a:lnSpc>
                <a:spcPct val="120000"/>
              </a:lnSpc>
            </a:pPr>
            <a:r>
              <a:rPr lang="it-IT" altLang="it-IT" dirty="0"/>
              <a:t>Non permettere a nessuna potenza ostile di controllare le risorse dell’Eurasia</a:t>
            </a:r>
          </a:p>
          <a:p>
            <a:pPr algn="just">
              <a:lnSpc>
                <a:spcPct val="120000"/>
              </a:lnSpc>
            </a:pPr>
            <a:r>
              <a:rPr lang="it-IT" altLang="it-IT" dirty="0"/>
              <a:t>Predominio cielo e mari e spostare fuori dall’emisfero americano le “frontiere avanzate della guerra della difesa”</a:t>
            </a:r>
          </a:p>
          <a:p>
            <a:pPr algn="just">
              <a:lnSpc>
                <a:spcPct val="120000"/>
              </a:lnSpc>
            </a:pPr>
            <a:r>
              <a:rPr lang="it-IT" altLang="it-IT" dirty="0"/>
              <a:t>Mantenere una supremazia strategica che le garantisca un ruolo di arbitro e garante nella collaborazione diplomatica tra le potenze vincitrici</a:t>
            </a:r>
          </a:p>
          <a:p>
            <a:pPr lvl="0">
              <a:lnSpc>
                <a:spcPct val="120000"/>
              </a:lnSpc>
              <a:buClr>
                <a:srgbClr val="A53010"/>
              </a:buClr>
            </a:pPr>
            <a:r>
              <a:rPr lang="it-IT" altLang="it-IT" dirty="0"/>
              <a:t>Nell’Europa del dopoguerra: </a:t>
            </a:r>
            <a:r>
              <a:rPr lang="it-IT" altLang="it-IT" dirty="0">
                <a:solidFill>
                  <a:prstClr val="black">
                    <a:lumMod val="75000"/>
                    <a:lumOff val="25000"/>
                  </a:prstClr>
                </a:solidFill>
              </a:rPr>
              <a:t>svanisce la potenza tedesca, si sgretola la potenza francese, l’Italia è esclusa dai ranghi di grande potenza, si crea un condominio URSS-Gran Bretagna (schema di </a:t>
            </a:r>
            <a:r>
              <a:rPr lang="it-IT" altLang="it-IT" dirty="0" err="1">
                <a:solidFill>
                  <a:prstClr val="black">
                    <a:lumMod val="75000"/>
                    <a:lumOff val="25000"/>
                  </a:prstClr>
                </a:solidFill>
              </a:rPr>
              <a:t>Mackinder</a:t>
            </a:r>
            <a:r>
              <a:rPr lang="it-IT" altLang="it-IT" dirty="0">
                <a:solidFill>
                  <a:prstClr val="black">
                    <a:lumMod val="75000"/>
                    <a:lumOff val="25000"/>
                  </a:prstClr>
                </a:solidFill>
              </a:rPr>
              <a:t>)che potrebbe mettere in difficoltà – una volta che il comunismo avanzasse verso ovest – la potenza USA (</a:t>
            </a:r>
            <a:r>
              <a:rPr lang="it-IT" altLang="it-IT" dirty="0" err="1">
                <a:solidFill>
                  <a:prstClr val="black">
                    <a:lumMod val="75000"/>
                    <a:lumOff val="25000"/>
                  </a:prstClr>
                </a:solidFill>
              </a:rPr>
              <a:t>Mahan</a:t>
            </a:r>
            <a:r>
              <a:rPr lang="it-IT" altLang="it-IT" dirty="0">
                <a:solidFill>
                  <a:prstClr val="black">
                    <a:lumMod val="75000"/>
                    <a:lumOff val="25000"/>
                  </a:prstClr>
                </a:solidFill>
              </a:rPr>
              <a:t> ma anche </a:t>
            </a:r>
            <a:r>
              <a:rPr lang="it-IT" altLang="it-IT" dirty="0" err="1">
                <a:solidFill>
                  <a:prstClr val="black">
                    <a:lumMod val="75000"/>
                    <a:lumOff val="25000"/>
                  </a:prstClr>
                </a:solidFill>
              </a:rPr>
              <a:t>Spykman</a:t>
            </a:r>
            <a:r>
              <a:rPr lang="it-IT" altLang="it-IT" dirty="0">
                <a:solidFill>
                  <a:prstClr val="black">
                    <a:lumMod val="75000"/>
                    <a:lumOff val="25000"/>
                  </a:prstClr>
                </a:solidFill>
              </a:rPr>
              <a:t>)</a:t>
            </a:r>
          </a:p>
          <a:p>
            <a:pPr lvl="0">
              <a:lnSpc>
                <a:spcPct val="120000"/>
              </a:lnSpc>
              <a:buClr>
                <a:srgbClr val="A53010"/>
              </a:buClr>
            </a:pPr>
            <a:r>
              <a:rPr lang="it-IT" altLang="it-IT" dirty="0">
                <a:solidFill>
                  <a:prstClr val="black">
                    <a:lumMod val="75000"/>
                    <a:lumOff val="25000"/>
                  </a:prstClr>
                </a:solidFill>
              </a:rPr>
              <a:t>Di conseguenza: rapporto bilaterale USA-GB; inquadramento dell’Europa in processi di integrazione economica e militare, necessità di definire i contorni fra l’occidente e l’oriente europei, necessità di definire nuovi rapporti diplomatici interalleati e di questi verso Mosca.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7B184F9A-599F-47D1-B3D2-22C63E9220DE}"/>
              </a:ext>
            </a:extLst>
          </p:cNvPr>
          <p:cNvSpPr>
            <a:spLocks noGrp="1" noChangeArrowheads="1"/>
          </p:cNvSpPr>
          <p:nvPr>
            <p:ph type="title"/>
          </p:nvPr>
        </p:nvSpPr>
        <p:spPr>
          <a:xfrm>
            <a:off x="2592925" y="624110"/>
            <a:ext cx="8911687" cy="586623"/>
          </a:xfrm>
        </p:spPr>
        <p:txBody>
          <a:bodyPr>
            <a:normAutofit fontScale="90000"/>
          </a:bodyPr>
          <a:lstStyle/>
          <a:p>
            <a:pPr algn="ctr"/>
            <a:r>
              <a:rPr lang="it-IT" altLang="it-IT" dirty="0"/>
              <a:t>L’Europa in un nuovo sistema internazionale</a:t>
            </a:r>
          </a:p>
        </p:txBody>
      </p:sp>
      <p:sp>
        <p:nvSpPr>
          <p:cNvPr id="24579" name="Segnaposto contenuto 2">
            <a:extLst>
              <a:ext uri="{FF2B5EF4-FFF2-40B4-BE49-F238E27FC236}">
                <a16:creationId xmlns:a16="http://schemas.microsoft.com/office/drawing/2014/main" id="{C1000A37-2E42-4FDA-96CF-90AB99616912}"/>
              </a:ext>
            </a:extLst>
          </p:cNvPr>
          <p:cNvSpPr>
            <a:spLocks noGrp="1" noChangeArrowheads="1"/>
          </p:cNvSpPr>
          <p:nvPr>
            <p:ph idx="1"/>
          </p:nvPr>
        </p:nvSpPr>
        <p:spPr>
          <a:xfrm>
            <a:off x="2782361" y="1828800"/>
            <a:ext cx="8911687" cy="3777622"/>
          </a:xfrm>
        </p:spPr>
        <p:txBody>
          <a:bodyPr>
            <a:normAutofit/>
          </a:bodyPr>
          <a:lstStyle/>
          <a:p>
            <a:r>
              <a:rPr lang="it-IT" altLang="it-IT" sz="1900" dirty="0"/>
              <a:t>L’Europa per la prima volta nella sua storia si trova ai margini del gioco mondiale ed inserita in un sistema rigido bipolare</a:t>
            </a:r>
          </a:p>
          <a:p>
            <a:r>
              <a:rPr lang="it-IT" altLang="it-IT" sz="1900" dirty="0"/>
              <a:t>Perde definitivamente la centralità del sistema e delle relazioni internazionali</a:t>
            </a:r>
          </a:p>
          <a:p>
            <a:r>
              <a:rPr lang="it-IT" altLang="it-IT" sz="1900" dirty="0"/>
              <a:t>E’ il prodotto di due guerre mondiali e della centralità della questione tedesca negli sviluppi novecenteschi del continente (teoria dell’unica guerra)</a:t>
            </a:r>
          </a:p>
          <a:p>
            <a:r>
              <a:rPr lang="it-IT" altLang="it-IT" sz="1900" dirty="0"/>
              <a:t>Non è autonoma. Gli stati sia occidentali sia orientali vivono una sorta di sovranità limitata </a:t>
            </a:r>
          </a:p>
          <a:p>
            <a:r>
              <a:rPr lang="it-IT" altLang="it-IT" sz="1900" dirty="0"/>
              <a:t>La Germania rimane il baricentro geopolitico europeo</a:t>
            </a:r>
          </a:p>
          <a:p>
            <a:endParaRPr lang="it-IT" altLang="it-IT" dirty="0"/>
          </a:p>
        </p:txBody>
      </p:sp>
    </p:spTree>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209</TotalTime>
  <Words>3091</Words>
  <Application>Microsoft Office PowerPoint</Application>
  <PresentationFormat>Widescreen</PresentationFormat>
  <Paragraphs>210</Paragraphs>
  <Slides>28</Slides>
  <Notes>6</Notes>
  <HiddenSlides>0</HiddenSlides>
  <MMClips>0</MMClips>
  <ScaleCrop>false</ScaleCrop>
  <HeadingPairs>
    <vt:vector size="8" baseType="variant">
      <vt:variant>
        <vt:lpstr>Caratteri utilizzati</vt:lpstr>
      </vt:variant>
      <vt:variant>
        <vt:i4>7</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7" baseType="lpstr">
      <vt:lpstr>Arial</vt:lpstr>
      <vt:lpstr>Calibri</vt:lpstr>
      <vt:lpstr>Century Gothic</vt:lpstr>
      <vt:lpstr>Times New Roman</vt:lpstr>
      <vt:lpstr>Verdana</vt:lpstr>
      <vt:lpstr>Wingdings</vt:lpstr>
      <vt:lpstr>Wingdings 3</vt:lpstr>
      <vt:lpstr>Filo</vt:lpstr>
      <vt:lpstr>Documento</vt:lpstr>
      <vt:lpstr>L’integrazione economica e strategica dell’Europa.   </vt:lpstr>
      <vt:lpstr>Le premesse occidentali</vt:lpstr>
      <vt:lpstr>Le 4 conferenze dei tre grandi</vt:lpstr>
      <vt:lpstr>L’Europa nel sistema bipolare</vt:lpstr>
      <vt:lpstr>Europa 1945: il nuovo ordine internazionale</vt:lpstr>
      <vt:lpstr>USA. Internazionalismo wilsoniano </vt:lpstr>
      <vt:lpstr>Gli accordi di Bretton Woods e il Sistema delle N.U.</vt:lpstr>
      <vt:lpstr>Postulati e strategia di sicurezza nazionale USA</vt:lpstr>
      <vt:lpstr>L’Europa in un nuovo sistema internazionale</vt:lpstr>
      <vt:lpstr>1) Dottrina Truman</vt:lpstr>
      <vt:lpstr>2) Piano Marshall: Discorso del segretario di stato americano alla cerimonia di consegna dei diplomi ad Harvard 5 giugno 1947</vt:lpstr>
      <vt:lpstr>Presentazione standard di PowerPoint</vt:lpstr>
      <vt:lpstr>I tre pilastri del sistema occidentale</vt:lpstr>
      <vt:lpstr>Presentazione standard di PowerPoint</vt:lpstr>
      <vt:lpstr>Il contenimento e il Piano Marshall: considerazioni</vt:lpstr>
      <vt:lpstr>Il contenimento e il Piano Marshall: considerazioni</vt:lpstr>
      <vt:lpstr>Le fasi del processo di integrazione economica dell’Europa</vt:lpstr>
      <vt:lpstr>La cooperazione militare </vt:lpstr>
      <vt:lpstr>Integrazione economica</vt:lpstr>
      <vt:lpstr>L’invenzione comunitaria</vt:lpstr>
      <vt:lpstr>L’invenzione comunitaria: i due punti di partenza</vt:lpstr>
      <vt:lpstr>Tappe del processo di integrazione</vt:lpstr>
      <vt:lpstr>La battaglia della CED</vt:lpstr>
      <vt:lpstr>Integrazione europea</vt:lpstr>
      <vt:lpstr>Integrazione europea: gli anni Ottanta</vt:lpstr>
      <vt:lpstr>Integrazione europea</vt:lpstr>
      <vt:lpstr>Integrazione europea</vt:lpstr>
      <vt:lpstr>Integrazione europea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L’integrazione economica e strategica dell’Europa.  1945-1992</dc:title>
  <dc:creator>utente</dc:creator>
  <cp:lastModifiedBy>utente</cp:lastModifiedBy>
  <cp:revision>22</cp:revision>
  <dcterms:created xsi:type="dcterms:W3CDTF">2023-01-09T16:04:56Z</dcterms:created>
  <dcterms:modified xsi:type="dcterms:W3CDTF">2024-01-05T11:43:56Z</dcterms:modified>
</cp:coreProperties>
</file>