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63" r:id="rId2"/>
    <p:sldId id="264" r:id="rId3"/>
    <p:sldId id="257" r:id="rId4"/>
    <p:sldId id="259" r:id="rId5"/>
    <p:sldId id="323" r:id="rId6"/>
    <p:sldId id="294" r:id="rId7"/>
    <p:sldId id="308" r:id="rId8"/>
    <p:sldId id="309" r:id="rId9"/>
    <p:sldId id="310" r:id="rId10"/>
    <p:sldId id="312" r:id="rId11"/>
    <p:sldId id="313" r:id="rId12"/>
    <p:sldId id="314" r:id="rId13"/>
    <p:sldId id="326" r:id="rId14"/>
    <p:sldId id="316" r:id="rId15"/>
    <p:sldId id="300" r:id="rId16"/>
    <p:sldId id="301" r:id="rId17"/>
    <p:sldId id="304" r:id="rId18"/>
    <p:sldId id="338" r:id="rId19"/>
    <p:sldId id="302" r:id="rId20"/>
    <p:sldId id="327" r:id="rId21"/>
    <p:sldId id="329" r:id="rId22"/>
    <p:sldId id="332" r:id="rId23"/>
    <p:sldId id="335" r:id="rId24"/>
    <p:sldId id="331" r:id="rId25"/>
    <p:sldId id="330" r:id="rId26"/>
    <p:sldId id="334" r:id="rId27"/>
    <p:sldId id="30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772E2-5BB7-483B-B310-6444385B510F}" type="datetimeFigureOut">
              <a:rPr lang="it-IT" smtClean="0"/>
              <a:t>28/12/2023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493D0-2828-4225-BE05-D1111565E14F}" type="slidenum">
              <a:rPr lang="it-IT" smtClean="0"/>
              <a:t>‹N›</a:t>
            </a:fld>
            <a:endParaRPr lang="it-IT"/>
          </a:p>
        </p:txBody>
      </p:sp>
    </p:spTree>
    <p:extLst>
      <p:ext uri="{BB962C8B-B14F-4D97-AF65-F5344CB8AC3E}">
        <p14:creationId xmlns:p14="http://schemas.microsoft.com/office/powerpoint/2010/main" val="381203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29E0D-586D-4FB2-9C93-9B87EFCB617D}" type="slidenum">
              <a:rPr lang="it-IT"/>
              <a:pPr/>
              <a:t>3</a:t>
            </a:fld>
            <a:endParaRPr lang="it-IT"/>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093FC-E458-4B2D-BA01-2A6271F5496C}" type="slidenum">
              <a:rPr lang="it-IT"/>
              <a:pPr/>
              <a:t>4</a:t>
            </a:fld>
            <a:endParaRPr lang="it-IT"/>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36F5C-7A63-46DD-BCA4-B726F8E79D93}" type="slidenum">
              <a:rPr lang="it-IT"/>
              <a:pPr/>
              <a:t>7</a:t>
            </a:fld>
            <a:endParaRPr lang="it-IT"/>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8090-9D6A-4780-97D9-108D94D29383}" type="slidenum">
              <a:rPr lang="it-IT"/>
              <a:pPr/>
              <a:t>8</a:t>
            </a:fld>
            <a:endParaRPr lang="it-IT"/>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A2739-EC03-4C66-B32E-0C48A6C2A0F9}" type="slidenum">
              <a:rPr lang="it-IT"/>
              <a:pPr/>
              <a:t>9</a:t>
            </a:fld>
            <a:endParaRPr lang="it-IT"/>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2D50A-4849-4AC6-B001-8E968A9EBBB8}" type="slidenum">
              <a:rPr lang="it-IT"/>
              <a:pPr/>
              <a:t>10</a:t>
            </a:fld>
            <a:endParaRPr lang="it-IT"/>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39BA5-F749-4B58-A2D1-25EAE9F133DC}" type="slidenum">
              <a:rPr lang="it-IT"/>
              <a:pPr/>
              <a:t>11</a:t>
            </a:fld>
            <a:endParaRPr lang="it-IT"/>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CE5C2-0964-409C-8A92-D735A7FB18CC}" type="slidenum">
              <a:rPr lang="it-IT"/>
              <a:pPr/>
              <a:t>12</a:t>
            </a:fld>
            <a:endParaRPr lang="it-IT"/>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D499F-472E-4086-9D74-9379DF19A84A}" type="slidenum">
              <a:rPr lang="it-IT"/>
              <a:pPr/>
              <a:t>14</a:t>
            </a:fld>
            <a:endParaRPr lang="it-IT"/>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7813"/>
            <a:ext cx="109728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p:cNvSpPr>
            <a:spLocks noGrp="1"/>
          </p:cNvSpPr>
          <p:nvPr>
            <p:ph type="dt" sz="half" idx="10"/>
          </p:nvPr>
        </p:nvSpPr>
        <p:spPr>
          <a:xfrm>
            <a:off x="609600" y="6248400"/>
            <a:ext cx="2844800" cy="457200"/>
          </a:xfrm>
        </p:spPr>
        <p:txBody>
          <a:bodyPr/>
          <a:lstStyle>
            <a:lvl1pPr>
              <a:defRPr/>
            </a:lvl1pPr>
          </a:lstStyle>
          <a:p>
            <a:endParaRPr lang="it-IT"/>
          </a:p>
        </p:txBody>
      </p:sp>
      <p:sp>
        <p:nvSpPr>
          <p:cNvPr id="4" name="Segnaposto piè di pagina 3"/>
          <p:cNvSpPr>
            <a:spLocks noGrp="1"/>
          </p:cNvSpPr>
          <p:nvPr>
            <p:ph type="ftr" sz="quarter" idx="11"/>
          </p:nvPr>
        </p:nvSpPr>
        <p:spPr>
          <a:xfrm>
            <a:off x="4165600" y="6248400"/>
            <a:ext cx="3860800" cy="457200"/>
          </a:xfrm>
        </p:spPr>
        <p:txBody>
          <a:bodyPr/>
          <a:lstStyle>
            <a:lvl1pPr>
              <a:defRPr/>
            </a:lvl1pPr>
          </a:lstStyle>
          <a:p>
            <a:endParaRPr lang="it-IT"/>
          </a:p>
        </p:txBody>
      </p:sp>
      <p:sp>
        <p:nvSpPr>
          <p:cNvPr id="5" name="Segnaposto numero diapositiva 4"/>
          <p:cNvSpPr>
            <a:spLocks noGrp="1"/>
          </p:cNvSpPr>
          <p:nvPr>
            <p:ph type="sldNum" sz="quarter" idx="12"/>
          </p:nvPr>
        </p:nvSpPr>
        <p:spPr>
          <a:xfrm>
            <a:off x="8737600" y="6248400"/>
            <a:ext cx="2844800" cy="457200"/>
          </a:xfrm>
        </p:spPr>
        <p:txBody>
          <a:bodyPr/>
          <a:lstStyle>
            <a:lvl1pPr>
              <a:defRPr/>
            </a:lvl1pPr>
          </a:lstStyle>
          <a:p>
            <a:fld id="{82FC8B0D-BA13-4D7F-ABBB-99F62DD5CE3B}" type="slidenum">
              <a:rPr lang="it-IT"/>
              <a:pPr/>
              <a:t>‹N›</a:t>
            </a:fld>
            <a:endParaRPr lang="it-IT"/>
          </a:p>
        </p:txBody>
      </p:sp>
    </p:spTree>
    <p:extLst>
      <p:ext uri="{BB962C8B-B14F-4D97-AF65-F5344CB8AC3E}">
        <p14:creationId xmlns:p14="http://schemas.microsoft.com/office/powerpoint/2010/main" val="288730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it.wikipedia.org/wiki/Immagine:Missili-cubani.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p:txBody>
          <a:bodyPr>
            <a:normAutofit/>
          </a:bodyPr>
          <a:lstStyle/>
          <a:p>
            <a:r>
              <a:rPr lang="it-IT" sz="4000" dirty="0"/>
              <a:t>Geopolitica della guerra fredda 1956-1970</a:t>
            </a:r>
          </a:p>
        </p:txBody>
      </p:sp>
      <p:sp>
        <p:nvSpPr>
          <p:cNvPr id="3" name="Sottotitolo 2"/>
          <p:cNvSpPr>
            <a:spLocks noGrp="1"/>
          </p:cNvSpPr>
          <p:nvPr>
            <p:ph type="subTitle" idx="1"/>
          </p:nvPr>
        </p:nvSpPr>
        <p:spPr/>
        <p:txBody>
          <a:bodyPr>
            <a:normAutofit fontScale="62500" lnSpcReduction="20000"/>
          </a:bodyPr>
          <a:lstStyle/>
          <a:p>
            <a:pPr>
              <a:defRPr/>
            </a:pPr>
            <a:endParaRPr lang="it-IT" sz="2000" b="1" dirty="0">
              <a:latin typeface="Times New Roman" pitchFamily="18" charset="0"/>
              <a:cs typeface="Times New Roman" pitchFamily="18" charset="0"/>
            </a:endParaRPr>
          </a:p>
          <a:p>
            <a:pPr>
              <a:defRPr/>
            </a:pPr>
            <a:r>
              <a:rPr lang="it-IT" sz="2000" b="1" dirty="0">
                <a:solidFill>
                  <a:schemeClr val="tx1"/>
                </a:solidFill>
                <a:latin typeface="Times New Roman" pitchFamily="18" charset="0"/>
                <a:cs typeface="Times New Roman" pitchFamily="18" charset="0"/>
              </a:rPr>
              <a:t>Prof. Pasquale </a:t>
            </a:r>
            <a:r>
              <a:rPr lang="it-IT" sz="2000" b="1" dirty="0" err="1">
                <a:solidFill>
                  <a:schemeClr val="tx1"/>
                </a:solidFill>
                <a:latin typeface="Times New Roman" pitchFamily="18" charset="0"/>
                <a:cs typeface="Times New Roman" pitchFamily="18" charset="0"/>
              </a:rPr>
              <a:t>Iuso</a:t>
            </a:r>
            <a:endParaRPr lang="it-IT" sz="2000" b="1" dirty="0">
              <a:solidFill>
                <a:schemeClr val="tx1"/>
              </a:solidFill>
              <a:latin typeface="Times New Roman" pitchFamily="18" charset="0"/>
              <a:cs typeface="Times New Roman" pitchFamily="18" charset="0"/>
            </a:endParaRPr>
          </a:p>
          <a:p>
            <a:pPr marL="514350" indent="-514350">
              <a:defRPr/>
            </a:pPr>
            <a:r>
              <a:rPr lang="it-IT" sz="2000" b="1" dirty="0">
                <a:solidFill>
                  <a:schemeClr val="tx1"/>
                </a:solidFill>
                <a:latin typeface="Times New Roman" pitchFamily="18" charset="0"/>
                <a:cs typeface="Times New Roman" pitchFamily="18" charset="0"/>
              </a:rPr>
              <a:t>Corso di laurea in Politiche Internazionali e della Sostenibilità</a:t>
            </a:r>
          </a:p>
          <a:p>
            <a:pPr marL="514350" indent="-514350">
              <a:defRPr/>
            </a:pPr>
            <a:r>
              <a:rPr lang="it-IT" sz="2000" b="1" dirty="0">
                <a:solidFill>
                  <a:schemeClr val="tx1"/>
                </a:solidFill>
                <a:latin typeface="Times New Roman" pitchFamily="18" charset="0"/>
                <a:cs typeface="Times New Roman" pitchFamily="18" charset="0"/>
              </a:rPr>
              <a:t>Storia e geopolitica del Novecento</a:t>
            </a:r>
          </a:p>
          <a:p>
            <a:pPr>
              <a:defRPr/>
            </a:pP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92314" y="641099"/>
            <a:ext cx="8911687" cy="688223"/>
          </a:xfrm>
        </p:spPr>
        <p:txBody>
          <a:bodyPr/>
          <a:lstStyle/>
          <a:p>
            <a:pPr algn="ctr"/>
            <a:r>
              <a:rPr lang="it-IT" sz="3200" dirty="0"/>
              <a:t> </a:t>
            </a:r>
            <a:r>
              <a:rPr lang="it-IT" sz="2800" dirty="0"/>
              <a:t>Il sistema USA dopo il 1956</a:t>
            </a:r>
            <a:endParaRPr lang="it-IT" sz="3200" dirty="0"/>
          </a:p>
        </p:txBody>
      </p:sp>
      <p:sp>
        <p:nvSpPr>
          <p:cNvPr id="28675" name="Rectangle 3"/>
          <p:cNvSpPr>
            <a:spLocks noGrp="1" noChangeArrowheads="1"/>
          </p:cNvSpPr>
          <p:nvPr>
            <p:ph type="body" idx="1"/>
          </p:nvPr>
        </p:nvSpPr>
        <p:spPr>
          <a:xfrm>
            <a:off x="1524000" y="1854088"/>
            <a:ext cx="5302250" cy="4631380"/>
          </a:xfrm>
        </p:spPr>
        <p:txBody>
          <a:bodyPr>
            <a:normAutofit fontScale="92500" lnSpcReduction="20000"/>
          </a:bodyPr>
          <a:lstStyle/>
          <a:p>
            <a:pPr algn="just">
              <a:lnSpc>
                <a:spcPct val="110000"/>
              </a:lnSpc>
            </a:pPr>
            <a:r>
              <a:rPr lang="it-IT" sz="1400" dirty="0"/>
              <a:t>Controverso e dinamico dialogo coi sovietici; dalla “rappresaglia massiccia”,  (Eisenhower e </a:t>
            </a:r>
            <a:r>
              <a:rPr lang="it-IT" sz="1400" dirty="0" err="1"/>
              <a:t>J.Foster</a:t>
            </a:r>
            <a:r>
              <a:rPr lang="it-IT" sz="1400" dirty="0"/>
              <a:t> </a:t>
            </a:r>
            <a:r>
              <a:rPr lang="it-IT" sz="1400" dirty="0" err="1"/>
              <a:t>Dulles</a:t>
            </a:r>
            <a:r>
              <a:rPr lang="it-IT" sz="1400" dirty="0"/>
              <a:t>), concepita ufficialmente nel 1954 e in vigore fino al 1960. </a:t>
            </a:r>
            <a:r>
              <a:rPr lang="it-IT" sz="1400" u="sng" dirty="0"/>
              <a:t>S</a:t>
            </a:r>
            <a:r>
              <a:rPr lang="it-IT" sz="1400" dirty="0"/>
              <a:t>i fondava sul concetto di dissuasione nucleare, come minaccia di infliggere ‘danni insopportabili’ a un eventuale aggressore, e prevedeva il ricorso immediato al potenziale atomico strategico anche in risposta a un attacco convenzionale. In seguito allo sviluppo della capacità nucleare sovietica e con l’evoluzione tecnologica delle armi atomiche e la loro crescente diversificazione che ne rendeva possibile, almeno teoricamente, un uso più flessibile, tale dottrina nel corso degli anni 1960 divenne sempre meno credibile.</a:t>
            </a:r>
          </a:p>
          <a:p>
            <a:pPr algn="just">
              <a:lnSpc>
                <a:spcPct val="110000"/>
              </a:lnSpc>
            </a:pPr>
            <a:r>
              <a:rPr lang="it-IT" sz="1400" dirty="0"/>
              <a:t>La rappresagli massiccia sfuma dal 1960 (Kennedy), nella “risposta flessibile”, alla quale si affiancano le idee della Nuova Frontiera (aiuti allo sviluppo, sostegno per i paesi dell’America latina </a:t>
            </a:r>
            <a:r>
              <a:rPr lang="it-IT" sz="1400" dirty="0">
                <a:solidFill>
                  <a:prstClr val="black">
                    <a:lumMod val="75000"/>
                    <a:lumOff val="25000"/>
                  </a:prstClr>
                </a:solidFill>
              </a:rPr>
              <a:t>(spazio di interesse prioritario USA); rigidità nei confronti dei sovietici</a:t>
            </a:r>
          </a:p>
          <a:p>
            <a:pPr algn="just">
              <a:lnSpc>
                <a:spcPct val="110000"/>
              </a:lnSpc>
            </a:pPr>
            <a:r>
              <a:rPr lang="it-IT" sz="1400" dirty="0"/>
              <a:t>Permanere di un forte apparato militare per la difesa dell’ovest</a:t>
            </a:r>
          </a:p>
          <a:p>
            <a:pPr algn="just">
              <a:lnSpc>
                <a:spcPct val="110000"/>
              </a:lnSpc>
            </a:pPr>
            <a:r>
              <a:rPr lang="it-IT" sz="1400" dirty="0"/>
              <a:t>Competizione spaziale (Apollo e </a:t>
            </a:r>
            <a:r>
              <a:rPr lang="it-IT" sz="1400" dirty="0" err="1"/>
              <a:t>Soyouz</a:t>
            </a:r>
            <a:r>
              <a:rPr lang="it-IT" sz="1400" dirty="0"/>
              <a:t>)</a:t>
            </a:r>
          </a:p>
        </p:txBody>
      </p:sp>
      <p:pic>
        <p:nvPicPr>
          <p:cNvPr id="28676" name="Picture 4" descr="425d279287cde_big"/>
          <p:cNvPicPr>
            <a:picLocks noChangeAspect="1" noChangeArrowheads="1"/>
          </p:cNvPicPr>
          <p:nvPr/>
        </p:nvPicPr>
        <p:blipFill>
          <a:blip r:embed="rId3"/>
          <a:srcRect/>
          <a:stretch>
            <a:fillRect/>
          </a:stretch>
        </p:blipFill>
        <p:spPr bwMode="auto">
          <a:xfrm>
            <a:off x="7222067" y="1901365"/>
            <a:ext cx="3833813" cy="4424823"/>
          </a:xfrm>
          <a:prstGeom prst="rect">
            <a:avLst/>
          </a:prstGeom>
          <a:noFill/>
        </p:spPr>
      </p:pic>
      <p:sp>
        <p:nvSpPr>
          <p:cNvPr id="28677" name="Rectangle 5"/>
          <p:cNvSpPr>
            <a:spLocks noChangeArrowheads="1"/>
          </p:cNvSpPr>
          <p:nvPr/>
        </p:nvSpPr>
        <p:spPr bwMode="auto">
          <a:xfrm>
            <a:off x="3067580" y="1515533"/>
            <a:ext cx="6577442" cy="338554"/>
          </a:xfrm>
          <a:prstGeom prst="rect">
            <a:avLst/>
          </a:prstGeom>
          <a:no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it-IT" sz="2000" dirty="0"/>
              <a:t>1961(elezioni ’60 vs Nixon): John Fitzgerald Kennedy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92314" y="624110"/>
            <a:ext cx="8911687" cy="661765"/>
          </a:xfrm>
        </p:spPr>
        <p:txBody>
          <a:bodyPr>
            <a:normAutofit fontScale="90000"/>
          </a:bodyPr>
          <a:lstStyle/>
          <a:p>
            <a:pPr algn="ctr"/>
            <a:r>
              <a:rPr lang="it-IT" sz="3200" dirty="0"/>
              <a:t>Crisi di Cuba</a:t>
            </a:r>
            <a:br>
              <a:rPr lang="it-IT" b="1" dirty="0"/>
            </a:br>
            <a:endParaRPr lang="it-IT" sz="1200" b="1" dirty="0"/>
          </a:p>
        </p:txBody>
      </p:sp>
      <p:sp>
        <p:nvSpPr>
          <p:cNvPr id="30723" name="Rectangle 3"/>
          <p:cNvSpPr>
            <a:spLocks noGrp="1" noChangeArrowheads="1"/>
          </p:cNvSpPr>
          <p:nvPr>
            <p:ph type="body" sz="half" idx="1"/>
          </p:nvPr>
        </p:nvSpPr>
        <p:spPr>
          <a:xfrm>
            <a:off x="1992314" y="1285875"/>
            <a:ext cx="4476219" cy="5095876"/>
          </a:xfrm>
        </p:spPr>
        <p:txBody>
          <a:bodyPr>
            <a:normAutofit fontScale="92500" lnSpcReduction="20000"/>
          </a:bodyPr>
          <a:lstStyle/>
          <a:p>
            <a:pPr algn="just">
              <a:lnSpc>
                <a:spcPct val="110000"/>
              </a:lnSpc>
            </a:pPr>
            <a:r>
              <a:rPr lang="it-IT" dirty="0">
                <a:solidFill>
                  <a:schemeClr val="tx1"/>
                </a:solidFill>
                <a:latin typeface="Verdana" pitchFamily="34" charset="0"/>
              </a:rPr>
              <a:t>Dopo la vittoria del 1959 della guerriglia castrista contro Batista: </a:t>
            </a:r>
            <a:r>
              <a:rPr lang="it-IT" sz="1800" dirty="0">
                <a:solidFill>
                  <a:schemeClr val="tx1"/>
                </a:solidFill>
              </a:rPr>
              <a:t>Riforma agraria; Nazionalizzazione delle raffinerie di zucchero anche di Proprietà USA Nazionalizzazione delle raffinerie di petrolio</a:t>
            </a:r>
          </a:p>
          <a:p>
            <a:pPr algn="just">
              <a:lnSpc>
                <a:spcPct val="110000"/>
              </a:lnSpc>
            </a:pPr>
            <a:r>
              <a:rPr lang="it-IT" dirty="0">
                <a:solidFill>
                  <a:schemeClr val="tx1"/>
                </a:solidFill>
              </a:rPr>
              <a:t>RISPOSTA AMERICANA (Eisenhower): </a:t>
            </a:r>
            <a:r>
              <a:rPr lang="it-IT" sz="1800" dirty="0">
                <a:solidFill>
                  <a:schemeClr val="tx1"/>
                </a:solidFill>
              </a:rPr>
              <a:t>blocco delle esportazioni delle zucchero cubano in tutto il continente</a:t>
            </a:r>
          </a:p>
          <a:p>
            <a:pPr algn="just">
              <a:lnSpc>
                <a:spcPct val="110000"/>
              </a:lnSpc>
            </a:pPr>
            <a:r>
              <a:rPr lang="it-IT" dirty="0">
                <a:solidFill>
                  <a:schemeClr val="tx1"/>
                </a:solidFill>
              </a:rPr>
              <a:t>AIUTI SOVIETICI: </a:t>
            </a:r>
            <a:r>
              <a:rPr lang="it-IT" sz="1800" dirty="0">
                <a:solidFill>
                  <a:schemeClr val="tx1"/>
                </a:solidFill>
              </a:rPr>
              <a:t>Acquisto dello zucchero Aiuto tecnico e finanziario</a:t>
            </a:r>
          </a:p>
          <a:p>
            <a:pPr algn="just">
              <a:lnSpc>
                <a:spcPct val="110000"/>
              </a:lnSpc>
            </a:pPr>
            <a:r>
              <a:rPr lang="it-IT" dirty="0">
                <a:solidFill>
                  <a:schemeClr val="tx1"/>
                </a:solidFill>
              </a:rPr>
              <a:t>Gennaio 1961:  rottura relazioni diplomatiche Usa-Cuba; la crisi aveva toccato uno dei perni del Sea Power USA istallando la potenza nemica all’interno della propria area prioritaria e di esclusivo interesse nazionale</a:t>
            </a:r>
          </a:p>
          <a:p>
            <a:pPr>
              <a:lnSpc>
                <a:spcPct val="90000"/>
              </a:lnSpc>
            </a:pPr>
            <a:endParaRPr lang="it-IT" sz="1600" dirty="0"/>
          </a:p>
        </p:txBody>
      </p:sp>
      <p:pic>
        <p:nvPicPr>
          <p:cNvPr id="2" name="Immagine 1">
            <a:extLst>
              <a:ext uri="{FF2B5EF4-FFF2-40B4-BE49-F238E27FC236}">
                <a16:creationId xmlns:a16="http://schemas.microsoft.com/office/drawing/2014/main" id="{045C61DD-6E49-4F8C-B985-2D8B66E61812}"/>
              </a:ext>
            </a:extLst>
          </p:cNvPr>
          <p:cNvPicPr>
            <a:picLocks noChangeAspect="1"/>
          </p:cNvPicPr>
          <p:nvPr/>
        </p:nvPicPr>
        <p:blipFill>
          <a:blip r:embed="rId3"/>
          <a:stretch>
            <a:fillRect/>
          </a:stretch>
        </p:blipFill>
        <p:spPr>
          <a:xfrm>
            <a:off x="6652993" y="1230313"/>
            <a:ext cx="4716385" cy="520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92924" y="419100"/>
            <a:ext cx="8911687" cy="799068"/>
          </a:xfrm>
        </p:spPr>
        <p:txBody>
          <a:bodyPr>
            <a:normAutofit fontScale="90000"/>
          </a:bodyPr>
          <a:lstStyle/>
          <a:p>
            <a:r>
              <a:rPr lang="it-IT" dirty="0"/>
              <a:t>Crisi di Cuba </a:t>
            </a:r>
            <a:br>
              <a:rPr lang="it-IT" dirty="0"/>
            </a:br>
            <a:endParaRPr lang="it-IT" sz="1800" b="1" dirty="0"/>
          </a:p>
        </p:txBody>
      </p:sp>
      <p:sp>
        <p:nvSpPr>
          <p:cNvPr id="32771" name="Rectangle 3"/>
          <p:cNvSpPr>
            <a:spLocks noGrp="1" noChangeArrowheads="1"/>
          </p:cNvSpPr>
          <p:nvPr>
            <p:ph type="body" sz="half" idx="1"/>
          </p:nvPr>
        </p:nvSpPr>
        <p:spPr>
          <a:xfrm>
            <a:off x="2073277" y="1218168"/>
            <a:ext cx="4965698" cy="5354082"/>
          </a:xfrm>
        </p:spPr>
        <p:txBody>
          <a:bodyPr>
            <a:noAutofit/>
          </a:bodyPr>
          <a:lstStyle/>
          <a:p>
            <a:pPr>
              <a:lnSpc>
                <a:spcPct val="110000"/>
              </a:lnSpc>
            </a:pPr>
            <a:r>
              <a:rPr lang="it-IT" dirty="0">
                <a:solidFill>
                  <a:schemeClr val="tx1"/>
                </a:solidFill>
              </a:rPr>
              <a:t>17 aprile 1961: </a:t>
            </a:r>
            <a:r>
              <a:rPr lang="it-IT" sz="1800" dirty="0">
                <a:solidFill>
                  <a:schemeClr val="tx1"/>
                </a:solidFill>
              </a:rPr>
              <a:t> Baia dei Porci, un gruppo di esuli castristi in esecuzione di un piano ordito dalla CIA si risolse in un fallimento BRUTTO COLPO per l’AMMINISTRAZIONE KENNEDY</a:t>
            </a:r>
          </a:p>
          <a:p>
            <a:pPr>
              <a:lnSpc>
                <a:spcPct val="110000"/>
              </a:lnSpc>
            </a:pPr>
            <a:endParaRPr lang="it-IT" sz="1800" dirty="0">
              <a:solidFill>
                <a:schemeClr val="tx1"/>
              </a:solidFill>
            </a:endParaRPr>
          </a:p>
          <a:p>
            <a:pPr>
              <a:lnSpc>
                <a:spcPct val="110000"/>
              </a:lnSpc>
            </a:pPr>
            <a:r>
              <a:rPr lang="it-IT" dirty="0">
                <a:solidFill>
                  <a:schemeClr val="tx1"/>
                </a:solidFill>
              </a:rPr>
              <a:t>1 maggio 1961: proclamata la </a:t>
            </a:r>
            <a:r>
              <a:rPr lang="it-IT" sz="1800" dirty="0">
                <a:solidFill>
                  <a:schemeClr val="tx1"/>
                </a:solidFill>
              </a:rPr>
              <a:t>Repubblica socialista di Cuba Kennedy risponde con il piano ALIANZA PARA EL PROGRESO (agosto 196):aiuti allo sviluppo in AM. Latina tranne Cuba (isolamento)</a:t>
            </a:r>
          </a:p>
          <a:p>
            <a:pPr>
              <a:lnSpc>
                <a:spcPct val="110000"/>
              </a:lnSpc>
            </a:pPr>
            <a:endParaRPr lang="it-IT" sz="1800" dirty="0">
              <a:solidFill>
                <a:schemeClr val="tx1"/>
              </a:solidFill>
            </a:endParaRPr>
          </a:p>
          <a:p>
            <a:pPr>
              <a:lnSpc>
                <a:spcPct val="110000"/>
              </a:lnSpc>
            </a:pPr>
            <a:r>
              <a:rPr lang="it-IT" dirty="0">
                <a:solidFill>
                  <a:schemeClr val="tx1"/>
                </a:solidFill>
              </a:rPr>
              <a:t>Agosto 1962: </a:t>
            </a:r>
            <a:r>
              <a:rPr lang="it-IT" sz="1800" dirty="0">
                <a:solidFill>
                  <a:schemeClr val="tx1"/>
                </a:solidFill>
              </a:rPr>
              <a:t> installazioni missili sovietici a media gittata a Cuba</a:t>
            </a:r>
          </a:p>
        </p:txBody>
      </p:sp>
      <p:pic>
        <p:nvPicPr>
          <p:cNvPr id="32773" name="Picture 5" descr="Foto di una delle postazioni missilistiche sovietiche a Cuba">
            <a:hlinkClick r:id="rId3" tooltip="Foto di una delle postazioni missilistiche sovietiche a Cuba"/>
          </p:cNvPr>
          <p:cNvPicPr>
            <a:picLocks noChangeAspect="1" noChangeArrowheads="1"/>
          </p:cNvPicPr>
          <p:nvPr/>
        </p:nvPicPr>
        <p:blipFill>
          <a:blip r:embed="rId4"/>
          <a:srcRect/>
          <a:stretch>
            <a:fillRect/>
          </a:stretch>
        </p:blipFill>
        <p:spPr bwMode="auto">
          <a:xfrm>
            <a:off x="7182643" y="419100"/>
            <a:ext cx="4178300" cy="2571195"/>
          </a:xfrm>
          <a:prstGeom prst="rect">
            <a:avLst/>
          </a:prstGeom>
          <a:noFill/>
        </p:spPr>
      </p:pic>
      <p:sp>
        <p:nvSpPr>
          <p:cNvPr id="32774" name="Rectangle 6"/>
          <p:cNvSpPr>
            <a:spLocks noChangeArrowheads="1"/>
          </p:cNvSpPr>
          <p:nvPr/>
        </p:nvSpPr>
        <p:spPr bwMode="auto">
          <a:xfrm>
            <a:off x="7038975" y="3152775"/>
            <a:ext cx="4392613" cy="3444876"/>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it-IT" dirty="0"/>
              <a:t>16 ottobre: inizio crisi</a:t>
            </a:r>
          </a:p>
          <a:p>
            <a:pPr marL="342900" indent="-342900">
              <a:lnSpc>
                <a:spcPct val="80000"/>
              </a:lnSpc>
              <a:spcBef>
                <a:spcPct val="20000"/>
              </a:spcBef>
              <a:buFontTx/>
              <a:buChar char="•"/>
            </a:pPr>
            <a:r>
              <a:rPr lang="it-IT" dirty="0"/>
              <a:t>22 ottobre: </a:t>
            </a:r>
          </a:p>
          <a:p>
            <a:pPr marL="742950" lvl="1" indent="-285750">
              <a:lnSpc>
                <a:spcPct val="80000"/>
              </a:lnSpc>
              <a:spcBef>
                <a:spcPct val="20000"/>
              </a:spcBef>
              <a:buFontTx/>
              <a:buChar char="–"/>
            </a:pPr>
            <a:r>
              <a:rPr lang="it-IT" dirty="0"/>
              <a:t>discorso Kennedy alla nazione</a:t>
            </a:r>
          </a:p>
          <a:p>
            <a:pPr marL="742950" lvl="1" indent="-285750">
              <a:lnSpc>
                <a:spcPct val="80000"/>
              </a:lnSpc>
              <a:spcBef>
                <a:spcPct val="20000"/>
              </a:spcBef>
              <a:buFontTx/>
              <a:buChar char="–"/>
            </a:pPr>
            <a:r>
              <a:rPr lang="it-IT" dirty="0"/>
              <a:t>Ricorso all’Onu di A. Stevenson</a:t>
            </a:r>
          </a:p>
          <a:p>
            <a:pPr marL="742950" lvl="1" indent="-285750">
              <a:lnSpc>
                <a:spcPct val="80000"/>
              </a:lnSpc>
              <a:spcBef>
                <a:spcPct val="20000"/>
              </a:spcBef>
              <a:buFontTx/>
              <a:buChar char="–"/>
            </a:pPr>
            <a:r>
              <a:rPr lang="it-IT" dirty="0"/>
              <a:t>Lettera di Kennedy a </a:t>
            </a:r>
            <a:r>
              <a:rPr lang="it-IT" dirty="0" err="1"/>
              <a:t>Chruscev</a:t>
            </a:r>
            <a:endParaRPr lang="it-IT" dirty="0"/>
          </a:p>
          <a:p>
            <a:pPr marL="742950" lvl="1" indent="-285750">
              <a:lnSpc>
                <a:spcPct val="80000"/>
              </a:lnSpc>
              <a:spcBef>
                <a:spcPct val="20000"/>
              </a:spcBef>
            </a:pPr>
            <a:endParaRPr lang="it-IT" dirty="0"/>
          </a:p>
          <a:p>
            <a:pPr marL="342900" indent="-342900">
              <a:lnSpc>
                <a:spcPct val="80000"/>
              </a:lnSpc>
              <a:spcBef>
                <a:spcPct val="20000"/>
              </a:spcBef>
              <a:buFontTx/>
              <a:buChar char="•"/>
            </a:pPr>
            <a:r>
              <a:rPr lang="it-IT" dirty="0"/>
              <a:t>26-27 ottobre:  lettere di </a:t>
            </a:r>
            <a:r>
              <a:rPr lang="it-IT" dirty="0" err="1"/>
              <a:t>Chruscev</a:t>
            </a:r>
            <a:r>
              <a:rPr lang="it-IT" dirty="0"/>
              <a:t> a Kennedy (cuba vs missili </a:t>
            </a:r>
            <a:r>
              <a:rPr lang="it-IT" dirty="0" err="1"/>
              <a:t>jupiter</a:t>
            </a:r>
            <a:r>
              <a:rPr lang="it-IT" dirty="0"/>
              <a:t> in Turchia Italia senza sentire ONU)</a:t>
            </a:r>
          </a:p>
          <a:p>
            <a:pPr marL="342900" indent="-342900">
              <a:lnSpc>
                <a:spcPct val="80000"/>
              </a:lnSpc>
              <a:spcBef>
                <a:spcPct val="20000"/>
              </a:spcBef>
              <a:buFontTx/>
              <a:buChar char="•"/>
            </a:pPr>
            <a:endParaRPr lang="it-IT" dirty="0"/>
          </a:p>
          <a:p>
            <a:pPr marL="342900" indent="-342900">
              <a:lnSpc>
                <a:spcPct val="80000"/>
              </a:lnSpc>
              <a:spcBef>
                <a:spcPct val="20000"/>
              </a:spcBef>
              <a:buFontTx/>
              <a:buChar char="•"/>
            </a:pPr>
            <a:r>
              <a:rPr lang="it-IT" dirty="0"/>
              <a:t>28 ottobre:  rientro crisi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7722B-345C-4FBF-98D7-EBA85EBC756C}"/>
              </a:ext>
            </a:extLst>
          </p:cNvPr>
          <p:cNvSpPr>
            <a:spLocks noGrp="1"/>
          </p:cNvSpPr>
          <p:nvPr>
            <p:ph type="title"/>
          </p:nvPr>
        </p:nvSpPr>
        <p:spPr>
          <a:xfrm>
            <a:off x="2592925" y="624110"/>
            <a:ext cx="8911687" cy="772890"/>
          </a:xfrm>
        </p:spPr>
        <p:txBody>
          <a:bodyPr>
            <a:normAutofit/>
          </a:bodyPr>
          <a:lstStyle/>
          <a:p>
            <a:pPr algn="ctr"/>
            <a:r>
              <a:rPr lang="it-IT" sz="3200" dirty="0"/>
              <a:t>Il Muro di Berlino</a:t>
            </a:r>
          </a:p>
        </p:txBody>
      </p:sp>
      <p:sp>
        <p:nvSpPr>
          <p:cNvPr id="3" name="Segnaposto contenuto 2">
            <a:extLst>
              <a:ext uri="{FF2B5EF4-FFF2-40B4-BE49-F238E27FC236}">
                <a16:creationId xmlns:a16="http://schemas.microsoft.com/office/drawing/2014/main" id="{5AECA033-1506-40B2-9EF8-20F3698A630B}"/>
              </a:ext>
            </a:extLst>
          </p:cNvPr>
          <p:cNvSpPr>
            <a:spLocks noGrp="1"/>
          </p:cNvSpPr>
          <p:nvPr>
            <p:ph idx="1"/>
          </p:nvPr>
        </p:nvSpPr>
        <p:spPr>
          <a:xfrm>
            <a:off x="1786467" y="1303867"/>
            <a:ext cx="9948333" cy="2209801"/>
          </a:xfrm>
        </p:spPr>
        <p:txBody>
          <a:bodyPr>
            <a:normAutofit lnSpcReduction="10000"/>
          </a:bodyPr>
          <a:lstStyle/>
          <a:p>
            <a:r>
              <a:rPr lang="it-IT" dirty="0"/>
              <a:t>Superfluo descrivere il muro di Berlino nato dal 15 agosto 1961 attorno alla zona occidentale della città, lungo 155 km ed alto circa 3,5 metri, dotato di sistemi di controllo e di alcuni punti di transito.</a:t>
            </a:r>
          </a:p>
          <a:p>
            <a:r>
              <a:rPr lang="it-IT" dirty="0"/>
              <a:t>Di fatto ha rappresentato il simbolo concreto della Guerra Fredda segnando la cristallizzazione dell’Europa</a:t>
            </a:r>
          </a:p>
          <a:p>
            <a:r>
              <a:rPr lang="it-IT" dirty="0"/>
              <a:t>Il suo crollo segnò la fine di un’epoca: 9 novembre 1989: riunificazione tedesca  3 ottobre 1990 fine della DDR</a:t>
            </a:r>
          </a:p>
        </p:txBody>
      </p:sp>
      <p:pic>
        <p:nvPicPr>
          <p:cNvPr id="4" name="Immagine 3">
            <a:extLst>
              <a:ext uri="{FF2B5EF4-FFF2-40B4-BE49-F238E27FC236}">
                <a16:creationId xmlns:a16="http://schemas.microsoft.com/office/drawing/2014/main" id="{109E1122-2237-4050-9915-C6C5C306EA07}"/>
              </a:ext>
            </a:extLst>
          </p:cNvPr>
          <p:cNvPicPr>
            <a:picLocks noChangeAspect="1"/>
          </p:cNvPicPr>
          <p:nvPr/>
        </p:nvPicPr>
        <p:blipFill>
          <a:blip r:embed="rId2"/>
          <a:stretch>
            <a:fillRect/>
          </a:stretch>
        </p:blipFill>
        <p:spPr>
          <a:xfrm>
            <a:off x="677533" y="3517899"/>
            <a:ext cx="3183388" cy="2120902"/>
          </a:xfrm>
          <a:prstGeom prst="rect">
            <a:avLst/>
          </a:prstGeom>
        </p:spPr>
      </p:pic>
      <p:pic>
        <p:nvPicPr>
          <p:cNvPr id="5" name="Immagine 4">
            <a:extLst>
              <a:ext uri="{FF2B5EF4-FFF2-40B4-BE49-F238E27FC236}">
                <a16:creationId xmlns:a16="http://schemas.microsoft.com/office/drawing/2014/main" id="{1EFE6D21-F5FB-4810-AD7C-A5D6898F7CEF}"/>
              </a:ext>
            </a:extLst>
          </p:cNvPr>
          <p:cNvPicPr>
            <a:picLocks noChangeAspect="1"/>
          </p:cNvPicPr>
          <p:nvPr/>
        </p:nvPicPr>
        <p:blipFill>
          <a:blip r:embed="rId3"/>
          <a:stretch>
            <a:fillRect/>
          </a:stretch>
        </p:blipFill>
        <p:spPr>
          <a:xfrm>
            <a:off x="4318121" y="3513667"/>
            <a:ext cx="3724202" cy="2129367"/>
          </a:xfrm>
          <a:prstGeom prst="rect">
            <a:avLst/>
          </a:prstGeom>
        </p:spPr>
      </p:pic>
      <p:pic>
        <p:nvPicPr>
          <p:cNvPr id="6" name="Immagine 5">
            <a:extLst>
              <a:ext uri="{FF2B5EF4-FFF2-40B4-BE49-F238E27FC236}">
                <a16:creationId xmlns:a16="http://schemas.microsoft.com/office/drawing/2014/main" id="{708723A4-B4EA-45B0-9F69-80C8B9FFC3F4}"/>
              </a:ext>
            </a:extLst>
          </p:cNvPr>
          <p:cNvPicPr>
            <a:picLocks noChangeAspect="1"/>
          </p:cNvPicPr>
          <p:nvPr/>
        </p:nvPicPr>
        <p:blipFill>
          <a:blip r:embed="rId4"/>
          <a:stretch>
            <a:fillRect/>
          </a:stretch>
        </p:blipFill>
        <p:spPr>
          <a:xfrm>
            <a:off x="8393432" y="3513668"/>
            <a:ext cx="3798568" cy="2125133"/>
          </a:xfrm>
          <a:prstGeom prst="rect">
            <a:avLst/>
          </a:prstGeom>
        </p:spPr>
      </p:pic>
    </p:spTree>
    <p:extLst>
      <p:ext uri="{BB962C8B-B14F-4D97-AF65-F5344CB8AC3E}">
        <p14:creationId xmlns:p14="http://schemas.microsoft.com/office/powerpoint/2010/main" val="347272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92924" y="624110"/>
            <a:ext cx="8911687" cy="833215"/>
          </a:xfrm>
        </p:spPr>
        <p:txBody>
          <a:bodyPr>
            <a:normAutofit/>
          </a:bodyPr>
          <a:lstStyle/>
          <a:p>
            <a:r>
              <a:rPr lang="it-IT" sz="3200" dirty="0"/>
              <a:t>Distensione e nuovi equilibri regionali</a:t>
            </a:r>
          </a:p>
        </p:txBody>
      </p:sp>
      <p:sp>
        <p:nvSpPr>
          <p:cNvPr id="36867" name="Rectangle 3"/>
          <p:cNvSpPr>
            <a:spLocks noGrp="1" noChangeArrowheads="1"/>
          </p:cNvSpPr>
          <p:nvPr>
            <p:ph type="body" sz="half" idx="1"/>
          </p:nvPr>
        </p:nvSpPr>
        <p:spPr>
          <a:xfrm>
            <a:off x="1847851" y="1628776"/>
            <a:ext cx="4475163" cy="4530725"/>
          </a:xfrm>
        </p:spPr>
        <p:txBody>
          <a:bodyPr>
            <a:normAutofit/>
          </a:bodyPr>
          <a:lstStyle/>
          <a:p>
            <a:r>
              <a:rPr lang="it-IT" sz="2000" dirty="0">
                <a:solidFill>
                  <a:schemeClr val="tx1"/>
                </a:solidFill>
              </a:rPr>
              <a:t>URSS</a:t>
            </a:r>
            <a:r>
              <a:rPr lang="it-IT" sz="2000" dirty="0"/>
              <a:t> doveva far fronte a questioni economiche interne:</a:t>
            </a:r>
          </a:p>
          <a:p>
            <a:pPr lvl="1"/>
            <a:r>
              <a:rPr lang="it-IT" sz="2000" dirty="0"/>
              <a:t>Importazione di grano dai paesi occidentali</a:t>
            </a:r>
          </a:p>
          <a:p>
            <a:pPr lvl="1"/>
            <a:r>
              <a:rPr lang="it-IT" sz="2000" dirty="0"/>
              <a:t>Rinnovamento del proprio apparato industriale</a:t>
            </a:r>
          </a:p>
          <a:p>
            <a:pPr lvl="1"/>
            <a:r>
              <a:rPr lang="it-IT" sz="2000" dirty="0"/>
              <a:t>Necessità della riduzione delle spese militari</a:t>
            </a:r>
          </a:p>
          <a:p>
            <a:pPr lvl="1"/>
            <a:endParaRPr lang="it-IT" sz="2600" dirty="0"/>
          </a:p>
          <a:p>
            <a:endParaRPr lang="it-IT" dirty="0"/>
          </a:p>
        </p:txBody>
      </p:sp>
      <p:sp>
        <p:nvSpPr>
          <p:cNvPr id="36868" name="Rectangle 4"/>
          <p:cNvSpPr>
            <a:spLocks noGrp="1" noChangeArrowheads="1"/>
          </p:cNvSpPr>
          <p:nvPr>
            <p:ph type="body" sz="half" idx="2"/>
          </p:nvPr>
        </p:nvSpPr>
        <p:spPr>
          <a:xfrm>
            <a:off x="6240463" y="1628776"/>
            <a:ext cx="4248150" cy="3219449"/>
          </a:xfrm>
        </p:spPr>
        <p:txBody>
          <a:bodyPr>
            <a:normAutofit/>
          </a:bodyPr>
          <a:lstStyle/>
          <a:p>
            <a:pPr>
              <a:lnSpc>
                <a:spcPct val="90000"/>
              </a:lnSpc>
            </a:pPr>
            <a:r>
              <a:rPr lang="it-IT" sz="2000" dirty="0">
                <a:solidFill>
                  <a:schemeClr val="tx1"/>
                </a:solidFill>
              </a:rPr>
              <a:t>STATI UNITI</a:t>
            </a:r>
            <a:r>
              <a:rPr lang="it-IT" sz="2000" b="1" dirty="0">
                <a:solidFill>
                  <a:schemeClr val="tx2"/>
                </a:solidFill>
                <a:effectLst>
                  <a:outerShdw blurRad="38100" dist="38100" dir="2700000" algn="tl">
                    <a:srgbClr val="C0C0C0"/>
                  </a:outerShdw>
                </a:effectLst>
              </a:rPr>
              <a:t>:</a:t>
            </a:r>
          </a:p>
          <a:p>
            <a:pPr lvl="1">
              <a:lnSpc>
                <a:spcPct val="90000"/>
              </a:lnSpc>
            </a:pPr>
            <a:r>
              <a:rPr lang="it-IT" sz="2000" dirty="0"/>
              <a:t>Tagliare le spese militari per finanziarie i progetti di Welfare State di Kennedy</a:t>
            </a:r>
          </a:p>
          <a:p>
            <a:pPr lvl="1">
              <a:lnSpc>
                <a:spcPct val="90000"/>
              </a:lnSpc>
              <a:buFontTx/>
              <a:buNone/>
            </a:pPr>
            <a:endParaRPr lang="it-IT" sz="2000" dirty="0"/>
          </a:p>
          <a:p>
            <a:pPr lvl="1">
              <a:lnSpc>
                <a:spcPct val="90000"/>
              </a:lnSpc>
            </a:pPr>
            <a:r>
              <a:rPr lang="it-IT" sz="2000" dirty="0"/>
              <a:t>Concorrenza dell’Europa e del Giappone e la necessità di uno sbocco nel mercato socialista</a:t>
            </a:r>
          </a:p>
        </p:txBody>
      </p:sp>
      <p:sp>
        <p:nvSpPr>
          <p:cNvPr id="36869" name="Rectangle 5"/>
          <p:cNvSpPr>
            <a:spLocks noChangeArrowheads="1"/>
          </p:cNvSpPr>
          <p:nvPr/>
        </p:nvSpPr>
        <p:spPr bwMode="auto">
          <a:xfrm>
            <a:off x="2255045" y="5229224"/>
            <a:ext cx="8135937" cy="503237"/>
          </a:xfrm>
          <a:prstGeom prst="rect">
            <a:avLst/>
          </a:prstGeom>
          <a:solidFill>
            <a:schemeClr val="accent2"/>
          </a:solidFill>
          <a:ln w="9525">
            <a:solidFill>
              <a:schemeClr val="tx1"/>
            </a:solidFill>
            <a:miter lim="800000"/>
            <a:headEnd/>
            <a:tailEnd/>
          </a:ln>
          <a:effectLst/>
        </p:spPr>
        <p:txBody>
          <a:bodyPr wrap="none" anchor="ctr"/>
          <a:lstStyle/>
          <a:p>
            <a:pPr algn="ctr"/>
            <a:r>
              <a:rPr lang="it-IT" dirty="0"/>
              <a:t>La linea telefonica rossa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592924" y="624110"/>
            <a:ext cx="8911687" cy="544290"/>
          </a:xfrm>
        </p:spPr>
        <p:txBody>
          <a:bodyPr>
            <a:normAutofit/>
          </a:bodyPr>
          <a:lstStyle/>
          <a:p>
            <a:pPr algn="ctr"/>
            <a:r>
              <a:rPr lang="it-IT" sz="2800" dirty="0"/>
              <a:t>Distensione e nuovi equilibri regionali (1968-1974)</a:t>
            </a:r>
          </a:p>
        </p:txBody>
      </p:sp>
      <p:sp>
        <p:nvSpPr>
          <p:cNvPr id="118787" name="Rectangle 3"/>
          <p:cNvSpPr>
            <a:spLocks noGrp="1" noChangeArrowheads="1"/>
          </p:cNvSpPr>
          <p:nvPr>
            <p:ph type="body" sz="half" idx="1"/>
          </p:nvPr>
        </p:nvSpPr>
        <p:spPr>
          <a:xfrm>
            <a:off x="1390650" y="1371600"/>
            <a:ext cx="6017683" cy="5232399"/>
          </a:xfrm>
        </p:spPr>
        <p:txBody>
          <a:bodyPr>
            <a:normAutofit fontScale="40000" lnSpcReduction="20000"/>
          </a:bodyPr>
          <a:lstStyle/>
          <a:p>
            <a:pPr algn="just">
              <a:lnSpc>
                <a:spcPct val="120000"/>
              </a:lnSpc>
            </a:pPr>
            <a:r>
              <a:rPr lang="it-IT" sz="4000" dirty="0"/>
              <a:t>Europa:</a:t>
            </a:r>
          </a:p>
          <a:p>
            <a:pPr lvl="1" algn="just">
              <a:lnSpc>
                <a:spcPct val="120000"/>
              </a:lnSpc>
            </a:pPr>
            <a:r>
              <a:rPr lang="it-IT" sz="4000" dirty="0"/>
              <a:t>1957 </a:t>
            </a:r>
            <a:r>
              <a:rPr lang="it-IT" sz="4000" dirty="0" err="1"/>
              <a:t>Mec</a:t>
            </a:r>
            <a:endParaRPr lang="it-IT" sz="4000" dirty="0"/>
          </a:p>
          <a:p>
            <a:pPr lvl="1" algn="just">
              <a:lnSpc>
                <a:spcPct val="120000"/>
              </a:lnSpc>
            </a:pPr>
            <a:r>
              <a:rPr lang="it-IT" sz="4000" dirty="0"/>
              <a:t>1959: </a:t>
            </a:r>
            <a:r>
              <a:rPr lang="it-IT" sz="4000" dirty="0" err="1"/>
              <a:t>Efta</a:t>
            </a:r>
            <a:endParaRPr lang="it-IT" sz="4000" dirty="0"/>
          </a:p>
          <a:p>
            <a:pPr lvl="1" algn="just">
              <a:lnSpc>
                <a:spcPct val="120000"/>
              </a:lnSpc>
            </a:pPr>
            <a:r>
              <a:rPr lang="it-IT" sz="4000" dirty="0"/>
              <a:t>1960: Francia fuori dalla Nato</a:t>
            </a:r>
          </a:p>
          <a:p>
            <a:pPr lvl="1" algn="just">
              <a:lnSpc>
                <a:spcPct val="120000"/>
              </a:lnSpc>
            </a:pPr>
            <a:r>
              <a:rPr lang="it-IT" sz="4000" dirty="0"/>
              <a:t>1961: Piano </a:t>
            </a:r>
            <a:r>
              <a:rPr lang="it-IT" sz="4000" dirty="0" err="1"/>
              <a:t>Fouchet</a:t>
            </a:r>
            <a:r>
              <a:rPr lang="it-IT" sz="4000" dirty="0"/>
              <a:t>: negoziato sull'unione politica voluto da De Gaulle; prevedeva un Consiglio dei ministri che deliberava solo all'unanimità, una Assemblea parlamentare, un Comitato dei ministri della difesa ed una Commissione esecutiva. Se questo piano fosse stato accettato si sarebbe verificata la presenza di due concezioni diverse di unità europea: quella funzionalista di </a:t>
            </a:r>
            <a:r>
              <a:rPr lang="it-IT" sz="4000" dirty="0" err="1"/>
              <a:t>Monnet</a:t>
            </a:r>
            <a:r>
              <a:rPr lang="it-IT" sz="4000" dirty="0"/>
              <a:t> e quella federalista di De Gaulle. Il progetto non fu approvato dagli altri stati che preferirono non modificare il trattato in vista dell'adesione della Gran Bretagna.</a:t>
            </a:r>
          </a:p>
          <a:p>
            <a:pPr lvl="1" algn="just">
              <a:lnSpc>
                <a:spcPct val="120000"/>
              </a:lnSpc>
            </a:pPr>
            <a:r>
              <a:rPr lang="it-IT" sz="4000" dirty="0"/>
              <a:t>1966: Ostpolitik (Willy Brandt)</a:t>
            </a:r>
            <a:endParaRPr lang="it-IT" sz="2900" dirty="0"/>
          </a:p>
        </p:txBody>
      </p:sp>
      <p:sp>
        <p:nvSpPr>
          <p:cNvPr id="118788" name="Rectangle 4"/>
          <p:cNvSpPr>
            <a:spLocks noGrp="1" noChangeArrowheads="1"/>
          </p:cNvSpPr>
          <p:nvPr>
            <p:ph type="body" sz="half" idx="2"/>
          </p:nvPr>
        </p:nvSpPr>
        <p:spPr>
          <a:xfrm>
            <a:off x="7810757" y="1845733"/>
            <a:ext cx="4033837" cy="4862290"/>
          </a:xfrm>
        </p:spPr>
        <p:txBody>
          <a:bodyPr>
            <a:noAutofit/>
          </a:bodyPr>
          <a:lstStyle/>
          <a:p>
            <a:pPr>
              <a:lnSpc>
                <a:spcPct val="90000"/>
              </a:lnSpc>
            </a:pPr>
            <a:r>
              <a:rPr lang="it-IT" sz="1600" dirty="0"/>
              <a:t>Asia e America Latina:</a:t>
            </a:r>
          </a:p>
          <a:p>
            <a:pPr lvl="1">
              <a:lnSpc>
                <a:spcPct val="90000"/>
              </a:lnSpc>
            </a:pPr>
            <a:r>
              <a:rPr lang="it-IT" dirty="0"/>
              <a:t>Crescita Giappone (10% annuo) che di fatto assume la leadership commerciale in Asia (la Cina è «chiusa»)</a:t>
            </a:r>
          </a:p>
          <a:p>
            <a:pPr lvl="1">
              <a:lnSpc>
                <a:spcPct val="90000"/>
              </a:lnSpc>
            </a:pPr>
            <a:r>
              <a:rPr lang="it-IT" dirty="0"/>
              <a:t>In America Latina dal 1961 si inaugura l’alleanza per il progresso a guida (USA – Kennedy) che di fatto inserisce il continente sudamericano in orbita USA) 1961 Kennedy:</a:t>
            </a:r>
          </a:p>
          <a:p>
            <a:pPr lvl="1">
              <a:lnSpc>
                <a:spcPct val="90000"/>
              </a:lnSpc>
            </a:pPr>
            <a:r>
              <a:rPr lang="it-IT" dirty="0"/>
              <a:t>1965: “Molti Vietnam”: Brasile, Uruguay, Argentina</a:t>
            </a:r>
          </a:p>
          <a:p>
            <a:pPr lvl="1">
              <a:lnSpc>
                <a:spcPct val="90000"/>
              </a:lnSpc>
            </a:pPr>
            <a:r>
              <a:rPr lang="it-IT" dirty="0"/>
              <a:t>1973: </a:t>
            </a:r>
            <a:r>
              <a:rPr lang="it-IT" dirty="0" err="1"/>
              <a:t>Cile-Pinochet</a:t>
            </a:r>
            <a:endParaRPr lang="it-IT"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Grp="1" noChangeAspect="1" noChangeArrowheads="1"/>
          </p:cNvPicPr>
          <p:nvPr>
            <p:ph type="body" idx="1"/>
          </p:nvPr>
        </p:nvPicPr>
        <p:blipFill>
          <a:blip r:embed="rId2"/>
          <a:srcRect l="11279" t="17490" r="27055" b="20232"/>
          <a:stretch>
            <a:fillRect/>
          </a:stretch>
        </p:blipFill>
        <p:spPr>
          <a:xfrm>
            <a:off x="2432346" y="312055"/>
            <a:ext cx="8311853" cy="6233890"/>
          </a:xfrm>
          <a:noFill/>
          <a:ln/>
        </p:spPr>
      </p:pic>
    </p:spTree>
    <p:extLst>
      <p:ext uri="{BB962C8B-B14F-4D97-AF65-F5344CB8AC3E}">
        <p14:creationId xmlns:p14="http://schemas.microsoft.com/office/powerpoint/2010/main" val="386124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592924" y="624110"/>
            <a:ext cx="8911687" cy="739023"/>
          </a:xfrm>
        </p:spPr>
        <p:txBody>
          <a:bodyPr/>
          <a:lstStyle/>
          <a:p>
            <a:pPr algn="ctr"/>
            <a:r>
              <a:rPr lang="it-IT"/>
              <a:t>1968: Primavera di Praga</a:t>
            </a:r>
          </a:p>
        </p:txBody>
      </p:sp>
      <p:sp>
        <p:nvSpPr>
          <p:cNvPr id="120835" name="Rectangle 3"/>
          <p:cNvSpPr>
            <a:spLocks noGrp="1" noChangeArrowheads="1"/>
          </p:cNvSpPr>
          <p:nvPr>
            <p:ph type="body" sz="half" idx="1"/>
          </p:nvPr>
        </p:nvSpPr>
        <p:spPr>
          <a:xfrm>
            <a:off x="2062162" y="1524001"/>
            <a:ext cx="4033838" cy="4530725"/>
          </a:xfrm>
        </p:spPr>
        <p:txBody>
          <a:bodyPr>
            <a:normAutofit fontScale="85000" lnSpcReduction="20000"/>
          </a:bodyPr>
          <a:lstStyle/>
          <a:p>
            <a:pPr algn="just">
              <a:lnSpc>
                <a:spcPct val="110000"/>
              </a:lnSpc>
            </a:pPr>
            <a:r>
              <a:rPr lang="it-IT" sz="1900" dirty="0"/>
              <a:t>Cecoslovacchia. A. Dubcek:  Allentamento cesura ideologica; Decentramento economico; Affermazione della libera dialettica politica nelle cariche; Autonomia dei partiti comunisti</a:t>
            </a:r>
          </a:p>
          <a:p>
            <a:pPr algn="just">
              <a:lnSpc>
                <a:spcPct val="110000"/>
              </a:lnSpc>
            </a:pPr>
            <a:endParaRPr lang="it-IT" sz="1900" dirty="0"/>
          </a:p>
          <a:p>
            <a:pPr algn="just">
              <a:lnSpc>
                <a:spcPct val="110000"/>
              </a:lnSpc>
            </a:pPr>
            <a:r>
              <a:rPr lang="it-IT" sz="1900" dirty="0"/>
              <a:t>1964 </a:t>
            </a:r>
            <a:r>
              <a:rPr lang="it-IT" sz="1900" dirty="0" err="1"/>
              <a:t>Breznev</a:t>
            </a:r>
            <a:r>
              <a:rPr lang="it-IT" sz="1900" dirty="0"/>
              <a:t>: lancia la dottrina della sovranità limitata che rimarrà di fatto in campo fino alla sua morte; Crescita spesa militare: 4-5% annui</a:t>
            </a:r>
          </a:p>
          <a:p>
            <a:pPr marL="0" indent="0" algn="just">
              <a:lnSpc>
                <a:spcPct val="110000"/>
              </a:lnSpc>
              <a:buNone/>
            </a:pPr>
            <a:endParaRPr lang="it-IT" sz="1900" dirty="0"/>
          </a:p>
          <a:p>
            <a:pPr algn="just">
              <a:lnSpc>
                <a:spcPct val="110000"/>
              </a:lnSpc>
            </a:pPr>
            <a:r>
              <a:rPr lang="it-IT" sz="1900" dirty="0"/>
              <a:t>Praga ultimo episodio della GF in Europa fino al 1989. Anche in questo caso non l’Ovest non interviene</a:t>
            </a:r>
          </a:p>
          <a:p>
            <a:pPr>
              <a:lnSpc>
                <a:spcPct val="90000"/>
              </a:lnSpc>
              <a:buFont typeface="Wingdings" pitchFamily="2" charset="2"/>
              <a:buNone/>
            </a:pPr>
            <a:endParaRPr lang="it-IT" dirty="0"/>
          </a:p>
          <a:p>
            <a:pPr>
              <a:lnSpc>
                <a:spcPct val="90000"/>
              </a:lnSpc>
            </a:pPr>
            <a:endParaRPr lang="it-IT" sz="2000" dirty="0"/>
          </a:p>
        </p:txBody>
      </p:sp>
      <p:pic>
        <p:nvPicPr>
          <p:cNvPr id="120836" name="Picture 4" descr="praga"/>
          <p:cNvPicPr>
            <a:picLocks noGrp="1" noChangeAspect="1" noChangeArrowheads="1"/>
          </p:cNvPicPr>
          <p:nvPr>
            <p:ph type="body" sz="half" idx="2"/>
          </p:nvPr>
        </p:nvPicPr>
        <p:blipFill>
          <a:blip r:embed="rId2"/>
          <a:srcRect/>
          <a:stretch>
            <a:fillRect/>
          </a:stretch>
        </p:blipFill>
        <p:spPr>
          <a:xfrm>
            <a:off x="6389823" y="1597505"/>
            <a:ext cx="5576906" cy="4379962"/>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F9251-88EF-4238-9016-9427C1DABAB4}"/>
              </a:ext>
            </a:extLst>
          </p:cNvPr>
          <p:cNvSpPr>
            <a:spLocks noGrp="1"/>
          </p:cNvSpPr>
          <p:nvPr>
            <p:ph type="title"/>
          </p:nvPr>
        </p:nvSpPr>
        <p:spPr/>
        <p:txBody>
          <a:bodyPr>
            <a:normAutofit/>
          </a:bodyPr>
          <a:lstStyle/>
          <a:p>
            <a:pPr algn="ctr"/>
            <a:r>
              <a:rPr lang="it-IT" sz="2800" dirty="0"/>
              <a:t>La dottrina </a:t>
            </a:r>
            <a:r>
              <a:rPr lang="it-IT" sz="2800" dirty="0" err="1"/>
              <a:t>Breznev</a:t>
            </a:r>
            <a:r>
              <a:rPr lang="it-IT" sz="2800" dirty="0"/>
              <a:t> o della sovranità limitata</a:t>
            </a:r>
          </a:p>
        </p:txBody>
      </p:sp>
      <p:sp>
        <p:nvSpPr>
          <p:cNvPr id="3" name="Segnaposto contenuto 2">
            <a:extLst>
              <a:ext uri="{FF2B5EF4-FFF2-40B4-BE49-F238E27FC236}">
                <a16:creationId xmlns:a16="http://schemas.microsoft.com/office/drawing/2014/main" id="{9BF1B461-3EAB-49BC-9329-C9A3A776F1CD}"/>
              </a:ext>
            </a:extLst>
          </p:cNvPr>
          <p:cNvSpPr>
            <a:spLocks noGrp="1"/>
          </p:cNvSpPr>
          <p:nvPr>
            <p:ph idx="1"/>
          </p:nvPr>
        </p:nvSpPr>
        <p:spPr>
          <a:xfrm>
            <a:off x="2040467" y="1667933"/>
            <a:ext cx="9464145" cy="4859867"/>
          </a:xfrm>
        </p:spPr>
        <p:txBody>
          <a:bodyPr>
            <a:normAutofit lnSpcReduction="10000"/>
          </a:bodyPr>
          <a:lstStyle/>
          <a:p>
            <a:pPr algn="just">
              <a:lnSpc>
                <a:spcPct val="120000"/>
              </a:lnSpc>
            </a:pPr>
            <a:r>
              <a:rPr lang="it-IT" sz="1600" dirty="0"/>
              <a:t>Introdotta da Leonid </a:t>
            </a:r>
            <a:r>
              <a:rPr lang="it-IT" sz="1600" dirty="0" err="1"/>
              <a:t>Brežnev</a:t>
            </a:r>
            <a:r>
              <a:rPr lang="it-IT" sz="1600" dirty="0"/>
              <a:t> in un discorso tenuto davanti al quinto congresso del Partito Operaio Unificato Polacco il 13 novembre 1968: «quando le forze che sono ostili al socialismo cercano di portare lo sviluppo di alcuni paesi socialisti verso il capitalismo, questo non diventa solo un problema del paese coinvolto, ma un problema comune e una preoccupazione per tutti i paesi socialisti.» </a:t>
            </a:r>
          </a:p>
          <a:p>
            <a:pPr algn="just">
              <a:lnSpc>
                <a:spcPct val="120000"/>
              </a:lnSpc>
            </a:pPr>
            <a:r>
              <a:rPr lang="it-IT" sz="1600" dirty="0"/>
              <a:t>Ciò significò in pratica che a nessuna nazione era consentito lasciare il Patto di Varsavia, né di turbare gli equilibri dei regimi a partito unico nei paesi del Blocco orientale. </a:t>
            </a:r>
          </a:p>
          <a:p>
            <a:pPr algn="just">
              <a:lnSpc>
                <a:spcPct val="120000"/>
              </a:lnSpc>
            </a:pPr>
            <a:r>
              <a:rPr lang="it-IT" sz="1600" dirty="0"/>
              <a:t>L'affermazione di </a:t>
            </a:r>
            <a:r>
              <a:rPr lang="it-IT" sz="1600" dirty="0" err="1"/>
              <a:t>Breznev</a:t>
            </a:r>
            <a:r>
              <a:rPr lang="it-IT" sz="1600" dirty="0"/>
              <a:t> fu interpretata come una minaccia di non interferire negli affari dei paesi appartenenti alla sfera di influenza dell'URSS da parte del Patto Atlantico. </a:t>
            </a:r>
          </a:p>
          <a:p>
            <a:pPr algn="just">
              <a:lnSpc>
                <a:spcPct val="120000"/>
              </a:lnSpc>
            </a:pPr>
            <a:r>
              <a:rPr lang="it-IT" sz="1600" dirty="0"/>
              <a:t>La Dottrina </a:t>
            </a:r>
            <a:r>
              <a:rPr lang="it-IT" sz="1600" dirty="0" err="1"/>
              <a:t>Brežnev</a:t>
            </a:r>
            <a:r>
              <a:rPr lang="it-IT" sz="1600" dirty="0"/>
              <a:t> venne usata per giustificare l'invasione della Cecoslovacchia 1968 e l'invasione dell'Afghanistan (non appartenente al Patto di Varsavia) nel 1979. </a:t>
            </a:r>
          </a:p>
          <a:p>
            <a:pPr algn="just">
              <a:lnSpc>
                <a:spcPct val="120000"/>
              </a:lnSpc>
            </a:pPr>
            <a:r>
              <a:rPr lang="it-IT" sz="1600" dirty="0"/>
              <a:t>La Dottrina </a:t>
            </a:r>
            <a:r>
              <a:rPr lang="it-IT" sz="1600" dirty="0" err="1"/>
              <a:t>Brežnev</a:t>
            </a:r>
            <a:r>
              <a:rPr lang="it-IT" sz="1600" dirty="0"/>
              <a:t> venne sostituita nel 1988 da quella che venne scherzosamente definita Dottrina Sinatra da M. Gorbaciov, che dichiarò decaduta la sovranità limitata dei paesi alleati e che ogni partito dovesse essere libero di scegliere la propria strada per il socialismo.</a:t>
            </a:r>
          </a:p>
        </p:txBody>
      </p:sp>
    </p:spTree>
    <p:extLst>
      <p:ext uri="{BB962C8B-B14F-4D97-AF65-F5344CB8AC3E}">
        <p14:creationId xmlns:p14="http://schemas.microsoft.com/office/powerpoint/2010/main" val="292639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43100" y="214103"/>
            <a:ext cx="8911687" cy="690339"/>
          </a:xfrm>
        </p:spPr>
        <p:txBody>
          <a:bodyPr/>
          <a:lstStyle/>
          <a:p>
            <a:r>
              <a:rPr lang="it-IT" dirty="0"/>
              <a:t>Distensione </a:t>
            </a:r>
          </a:p>
        </p:txBody>
      </p:sp>
      <p:sp>
        <p:nvSpPr>
          <p:cNvPr id="121859" name="Rectangle 3"/>
          <p:cNvSpPr>
            <a:spLocks noGrp="1" noChangeArrowheads="1"/>
          </p:cNvSpPr>
          <p:nvPr>
            <p:ph type="body" sz="half" idx="1"/>
          </p:nvPr>
        </p:nvSpPr>
        <p:spPr>
          <a:xfrm>
            <a:off x="1354667" y="1314450"/>
            <a:ext cx="5548409" cy="5128684"/>
          </a:xfrm>
          <a:noFill/>
          <a:ln/>
        </p:spPr>
        <p:txBody>
          <a:bodyPr>
            <a:normAutofit fontScale="47500" lnSpcReduction="20000"/>
          </a:bodyPr>
          <a:lstStyle/>
          <a:p>
            <a:pPr>
              <a:lnSpc>
                <a:spcPct val="120000"/>
              </a:lnSpc>
            </a:pPr>
            <a:r>
              <a:rPr lang="it-IT" sz="3400" dirty="0"/>
              <a:t>1963: Limited Test </a:t>
            </a:r>
            <a:r>
              <a:rPr lang="it-IT" sz="3400" dirty="0" err="1"/>
              <a:t>Ban</a:t>
            </a:r>
            <a:r>
              <a:rPr lang="it-IT" sz="3400" dirty="0"/>
              <a:t> Treaty (MOSCA) impediva gli esperimenti atomici nell’atmosfera. </a:t>
            </a:r>
            <a:r>
              <a:rPr lang="it-IT" sz="3400" dirty="0" err="1"/>
              <a:t>Pres</a:t>
            </a:r>
            <a:r>
              <a:rPr lang="it-IT" sz="3400" dirty="0"/>
              <a:t>. Johnson e </a:t>
            </a:r>
            <a:r>
              <a:rPr lang="it-IT" sz="3400" dirty="0" err="1"/>
              <a:t>Segr</a:t>
            </a:r>
            <a:r>
              <a:rPr lang="it-IT" sz="3400" dirty="0"/>
              <a:t>. Kruscev </a:t>
            </a:r>
          </a:p>
          <a:p>
            <a:pPr>
              <a:lnSpc>
                <a:spcPct val="120000"/>
              </a:lnSpc>
            </a:pPr>
            <a:r>
              <a:rPr lang="it-IT" sz="3400" dirty="0"/>
              <a:t>1968: Non </a:t>
            </a:r>
            <a:r>
              <a:rPr lang="it-IT" sz="3400" dirty="0" err="1"/>
              <a:t>Proliferation</a:t>
            </a:r>
            <a:r>
              <a:rPr lang="it-IT" sz="3400" dirty="0"/>
              <a:t> Treaty (NO: </a:t>
            </a:r>
            <a:r>
              <a:rPr lang="it-IT" sz="3400" dirty="0" err="1"/>
              <a:t>Fr</a:t>
            </a:r>
            <a:r>
              <a:rPr lang="it-IT" sz="3400" dirty="0"/>
              <a:t>-Cina); </a:t>
            </a:r>
            <a:r>
              <a:rPr lang="it-IT" sz="3400" dirty="0" err="1"/>
              <a:t>Pres</a:t>
            </a:r>
            <a:r>
              <a:rPr lang="it-IT" sz="3400" dirty="0"/>
              <a:t>. Johnson, </a:t>
            </a:r>
            <a:r>
              <a:rPr lang="it-IT" sz="3400" dirty="0" err="1"/>
              <a:t>Segret</a:t>
            </a:r>
            <a:r>
              <a:rPr lang="it-IT" sz="3400" dirty="0"/>
              <a:t>. </a:t>
            </a:r>
            <a:r>
              <a:rPr lang="it-IT" sz="3400" dirty="0" err="1"/>
              <a:t>Breznev</a:t>
            </a:r>
            <a:r>
              <a:rPr lang="it-IT" sz="3400" dirty="0"/>
              <a:t> </a:t>
            </a:r>
          </a:p>
          <a:p>
            <a:pPr>
              <a:lnSpc>
                <a:spcPct val="120000"/>
              </a:lnSpc>
            </a:pPr>
            <a:r>
              <a:rPr lang="it-IT" sz="3400" dirty="0"/>
              <a:t>1972: Salt I, </a:t>
            </a:r>
            <a:r>
              <a:rPr lang="it-IT" sz="3400" dirty="0" err="1"/>
              <a:t>Pres</a:t>
            </a:r>
            <a:r>
              <a:rPr lang="it-IT" sz="3400" dirty="0"/>
              <a:t>. Nixon, </a:t>
            </a:r>
            <a:r>
              <a:rPr lang="it-IT" sz="3400" dirty="0" err="1"/>
              <a:t>Segr</a:t>
            </a:r>
            <a:r>
              <a:rPr lang="it-IT" sz="3400" dirty="0"/>
              <a:t>. </a:t>
            </a:r>
            <a:r>
              <a:rPr lang="it-IT" sz="3400" dirty="0" err="1"/>
              <a:t>Breznev</a:t>
            </a:r>
            <a:r>
              <a:rPr lang="it-IT" sz="3400" dirty="0"/>
              <a:t>. Congelamento del numero di missili strategici posseduti.</a:t>
            </a:r>
          </a:p>
          <a:p>
            <a:pPr>
              <a:lnSpc>
                <a:spcPct val="120000"/>
              </a:lnSpc>
            </a:pPr>
            <a:r>
              <a:rPr lang="it-IT" sz="3400" dirty="0"/>
              <a:t>1972 Protocolli </a:t>
            </a:r>
            <a:r>
              <a:rPr lang="it-IT" sz="3400" dirty="0" err="1"/>
              <a:t>Breznev</a:t>
            </a:r>
            <a:r>
              <a:rPr lang="it-IT" sz="3400" dirty="0"/>
              <a:t>-Nixon definiscono i “Principi fondamentali delle relazioni Usa-Urss”:  Coesistenza pacifica; Scambi commerciali; Urss clausola della nazione più favorita</a:t>
            </a:r>
          </a:p>
          <a:p>
            <a:pPr>
              <a:lnSpc>
                <a:spcPct val="120000"/>
              </a:lnSpc>
            </a:pPr>
            <a:r>
              <a:rPr lang="it-IT" sz="3400" dirty="0"/>
              <a:t>1973:  visita Nixon a Mosca</a:t>
            </a:r>
          </a:p>
          <a:p>
            <a:pPr>
              <a:lnSpc>
                <a:spcPct val="120000"/>
              </a:lnSpc>
            </a:pPr>
            <a:r>
              <a:rPr lang="it-IT" sz="3400" dirty="0"/>
              <a:t>1974 </a:t>
            </a:r>
            <a:r>
              <a:rPr lang="it-IT" sz="3400" dirty="0" err="1"/>
              <a:t>Vladivostock</a:t>
            </a:r>
            <a:r>
              <a:rPr lang="it-IT" sz="3400" dirty="0"/>
              <a:t>, vertice Ford-</a:t>
            </a:r>
            <a:r>
              <a:rPr lang="it-IT" sz="3400" dirty="0" err="1"/>
              <a:t>Breznev</a:t>
            </a:r>
            <a:r>
              <a:rPr lang="it-IT" sz="3400" dirty="0"/>
              <a:t>:  accordo interinale Salt II</a:t>
            </a:r>
          </a:p>
          <a:p>
            <a:pPr>
              <a:lnSpc>
                <a:spcPct val="120000"/>
              </a:lnSpc>
            </a:pPr>
            <a:r>
              <a:rPr lang="it-IT" sz="3400" dirty="0"/>
              <a:t>1975: Conferenza di Helsinki “cooperazione e sicurezza in Europa”</a:t>
            </a:r>
          </a:p>
        </p:txBody>
      </p:sp>
      <p:sp>
        <p:nvSpPr>
          <p:cNvPr id="121860" name="Rectangle 4"/>
          <p:cNvSpPr>
            <a:spLocks noGrp="1" noChangeArrowheads="1"/>
          </p:cNvSpPr>
          <p:nvPr>
            <p:ph type="body" sz="half" idx="2"/>
          </p:nvPr>
        </p:nvSpPr>
        <p:spPr>
          <a:xfrm>
            <a:off x="7302352" y="2032001"/>
            <a:ext cx="4313864" cy="4492624"/>
          </a:xfrm>
        </p:spPr>
        <p:txBody>
          <a:bodyPr/>
          <a:lstStyle/>
          <a:p>
            <a:r>
              <a:rPr lang="it-IT" sz="1600" dirty="0"/>
              <a:t>1969 Nixon Presidenza Usa: Calmierare corsa armamenti; Limitare impegni militari fuori dell’area geografica continentale e atlantica</a:t>
            </a:r>
          </a:p>
          <a:p>
            <a:r>
              <a:rPr lang="it-IT" sz="1600" dirty="0"/>
              <a:t>5 poli di riferimento mondiali: Usa-Urss-Cina-Europa-Giappone</a:t>
            </a:r>
          </a:p>
          <a:p>
            <a:r>
              <a:rPr lang="it-IT" sz="1600" dirty="0"/>
              <a:t>1969: scontri Cina-Urss nell’Ussuri</a:t>
            </a:r>
          </a:p>
          <a:p>
            <a:r>
              <a:rPr lang="it-IT" sz="1600" dirty="0"/>
              <a:t>Avvicinamento Usa-Cina “diplomazia del </a:t>
            </a:r>
            <a:r>
              <a:rPr lang="it-IT" sz="1600" dirty="0" err="1"/>
              <a:t>ping</a:t>
            </a:r>
            <a:r>
              <a:rPr lang="it-IT" sz="1600" dirty="0"/>
              <a:t> </a:t>
            </a:r>
            <a:r>
              <a:rPr lang="it-IT" sz="1600" dirty="0" err="1"/>
              <a:t>pong</a:t>
            </a:r>
            <a:r>
              <a:rPr lang="it-IT" sz="1600" dirty="0"/>
              <a:t>”: 1971: riconoscimento diplomatico Cina; 1972: visita Nixon in Cina</a:t>
            </a:r>
          </a:p>
          <a:p>
            <a:r>
              <a:rPr lang="it-IT" sz="1600" dirty="0"/>
              <a:t>1973: Usa ritira truppe dal Vietnam</a:t>
            </a:r>
          </a:p>
          <a:p>
            <a:r>
              <a:rPr lang="it-IT" sz="1600" dirty="0"/>
              <a:t>1974: dimissioni Nixon (</a:t>
            </a:r>
            <a:r>
              <a:rPr lang="it-IT" sz="1600" dirty="0" err="1"/>
              <a:t>Watergate</a:t>
            </a:r>
            <a:r>
              <a:rPr lang="it-IT" sz="1600" dirty="0"/>
              <a:t>)</a:t>
            </a:r>
          </a:p>
          <a:p>
            <a:pPr>
              <a:lnSpc>
                <a:spcPct val="80000"/>
              </a:lnSpc>
            </a:pPr>
            <a:endParaRPr lang="it-IT" sz="1200" dirty="0"/>
          </a:p>
        </p:txBody>
      </p:sp>
      <p:sp>
        <p:nvSpPr>
          <p:cNvPr id="121861" name="Oval 5"/>
          <p:cNvSpPr>
            <a:spLocks noChangeArrowheads="1"/>
          </p:cNvSpPr>
          <p:nvPr/>
        </p:nvSpPr>
        <p:spPr bwMode="auto">
          <a:xfrm>
            <a:off x="7079141" y="183468"/>
            <a:ext cx="4537075" cy="1628399"/>
          </a:xfrm>
          <a:prstGeom prst="ellipse">
            <a:avLst/>
          </a:prstGeom>
          <a:solidFill>
            <a:schemeClr val="accent1"/>
          </a:solidFill>
          <a:ln w="9525">
            <a:solidFill>
              <a:schemeClr val="tx1"/>
            </a:solidFill>
            <a:round/>
            <a:headEnd/>
            <a:tailEnd/>
          </a:ln>
          <a:effectLst/>
        </p:spPr>
        <p:txBody>
          <a:bodyPr wrap="none" anchor="ctr"/>
          <a:lstStyle/>
          <a:p>
            <a:pPr algn="ctr"/>
            <a:r>
              <a:rPr lang="it-IT" b="1" u="sng" dirty="0"/>
              <a:t>Distensione</a:t>
            </a:r>
          </a:p>
          <a:p>
            <a:pPr algn="ctr"/>
            <a:r>
              <a:rPr lang="it-IT" dirty="0"/>
              <a:t>Uso della diplomazia per frenare i </a:t>
            </a:r>
          </a:p>
          <a:p>
            <a:pPr algn="ctr"/>
            <a:r>
              <a:rPr lang="it-IT" dirty="0"/>
              <a:t>costi economici</a:t>
            </a:r>
          </a:p>
          <a:p>
            <a:pPr algn="ctr"/>
            <a:r>
              <a:rPr lang="it-IT" dirty="0"/>
              <a:t>della gara nucleare e spaziale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81357"/>
          </a:xfrm>
        </p:spPr>
        <p:txBody>
          <a:bodyPr>
            <a:normAutofit/>
          </a:bodyPr>
          <a:lstStyle/>
          <a:p>
            <a:pPr algn="ctr"/>
            <a:r>
              <a:rPr lang="it-IT" sz="3200" dirty="0"/>
              <a:t>Dal disgelo alla coesistenza competitiva</a:t>
            </a:r>
          </a:p>
        </p:txBody>
      </p:sp>
      <p:sp>
        <p:nvSpPr>
          <p:cNvPr id="3" name="Segnaposto contenuto 2"/>
          <p:cNvSpPr>
            <a:spLocks noGrp="1"/>
          </p:cNvSpPr>
          <p:nvPr>
            <p:ph idx="1"/>
          </p:nvPr>
        </p:nvSpPr>
        <p:spPr>
          <a:xfrm>
            <a:off x="2589212" y="1693333"/>
            <a:ext cx="8915400" cy="4217889"/>
          </a:xfrm>
        </p:spPr>
        <p:txBody>
          <a:bodyPr>
            <a:normAutofit fontScale="92500" lnSpcReduction="10000"/>
          </a:bodyPr>
          <a:lstStyle/>
          <a:p>
            <a:pPr algn="just"/>
            <a:r>
              <a:rPr lang="it-IT" dirty="0"/>
              <a:t>Seconda e terza fase della guerra fredda attorno a tre concetti</a:t>
            </a:r>
          </a:p>
          <a:p>
            <a:pPr lvl="1" algn="just"/>
            <a:r>
              <a:rPr lang="it-IT" sz="1800" b="1" dirty="0"/>
              <a:t>Disgelo</a:t>
            </a:r>
            <a:r>
              <a:rPr lang="it-IT" sz="1800" dirty="0"/>
              <a:t> 1955-1964 (Lato USA) o </a:t>
            </a:r>
            <a:r>
              <a:rPr lang="it-IT" sz="1800" b="1" dirty="0"/>
              <a:t>Coesistenza Pacifica </a:t>
            </a:r>
            <a:r>
              <a:rPr lang="it-IT" sz="1800" dirty="0"/>
              <a:t>(1953-60) lato URSS</a:t>
            </a:r>
          </a:p>
          <a:p>
            <a:pPr lvl="1" algn="just"/>
            <a:r>
              <a:rPr lang="it-IT" sz="1800" b="1" dirty="0"/>
              <a:t>Coesistenza competitiva </a:t>
            </a:r>
            <a:r>
              <a:rPr lang="it-IT" sz="1800" dirty="0"/>
              <a:t>1965-1975. L’esito della crisi cubana dimostrò la possibile alternativa allo scontro frontale: la rottura con la Cina e la questione cecoslovacca da una parte; la sconfitta in </a:t>
            </a:r>
            <a:r>
              <a:rPr lang="it-IT" sz="1800" dirty="0" err="1"/>
              <a:t>VietNam</a:t>
            </a:r>
            <a:r>
              <a:rPr lang="it-IT" sz="1800" dirty="0"/>
              <a:t> dall’altra alimentano questa ipotesi</a:t>
            </a:r>
          </a:p>
          <a:p>
            <a:pPr algn="just"/>
            <a:r>
              <a:rPr lang="it-IT" dirty="0"/>
              <a:t>Fasi in cui il confronto non cessa e la competizione diventa globale: dalla terra allo spazio, ma anche </a:t>
            </a:r>
            <a:r>
              <a:rPr lang="it-IT" sz="1800" dirty="0"/>
              <a:t>Rivoluzione Castrista, Crisi missilistica a Cuba, Muro di Berlino,  mutamento degli interessi USA (Brasile Argentina) e – anni 70 - Operazione Condor </a:t>
            </a:r>
          </a:p>
          <a:p>
            <a:pPr algn="just"/>
            <a:r>
              <a:rPr lang="it-IT" dirty="0"/>
              <a:t>I mutamenti più interessanti nel quadro delle relazioni bipolari e del gioco delle superpotenze si registrano ad est (Kruscev e la «coesistenza pacifica»). Poi con la fine del decennio (avvio MEC, Kennedy, Papa Giovanni XXIII)sembra aprirsi uno spiraglio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E53C9-ED68-4BBE-B81E-B39C1204C98E}"/>
              </a:ext>
            </a:extLst>
          </p:cNvPr>
          <p:cNvSpPr>
            <a:spLocks noGrp="1"/>
          </p:cNvSpPr>
          <p:nvPr>
            <p:ph type="title"/>
          </p:nvPr>
        </p:nvSpPr>
        <p:spPr/>
        <p:txBody>
          <a:bodyPr>
            <a:normAutofit/>
          </a:bodyPr>
          <a:lstStyle/>
          <a:p>
            <a:pPr algn="ctr"/>
            <a:r>
              <a:rPr lang="it-IT" sz="3200" dirty="0"/>
              <a:t>Nuovi e vecchi punti di attrito</a:t>
            </a:r>
          </a:p>
        </p:txBody>
      </p:sp>
      <p:sp>
        <p:nvSpPr>
          <p:cNvPr id="3" name="Segnaposto contenuto 2">
            <a:extLst>
              <a:ext uri="{FF2B5EF4-FFF2-40B4-BE49-F238E27FC236}">
                <a16:creationId xmlns:a16="http://schemas.microsoft.com/office/drawing/2014/main" id="{170B84F7-D7A5-44A4-AF38-6FA177F742FE}"/>
              </a:ext>
            </a:extLst>
          </p:cNvPr>
          <p:cNvSpPr>
            <a:spLocks noGrp="1"/>
          </p:cNvSpPr>
          <p:nvPr>
            <p:ph idx="1"/>
          </p:nvPr>
        </p:nvSpPr>
        <p:spPr/>
        <p:txBody>
          <a:bodyPr/>
          <a:lstStyle/>
          <a:p>
            <a:pPr algn="just"/>
            <a:r>
              <a:rPr lang="it-IT" dirty="0"/>
              <a:t>Con l’ingresso negli anni 70 possiamo fissare tre nuovi e vecchi punti di attrito. </a:t>
            </a:r>
          </a:p>
          <a:p>
            <a:pPr algn="just"/>
            <a:r>
              <a:rPr lang="it-IT" dirty="0"/>
              <a:t>Il primo è in continente sud-americano investito dalle operazioni della CIA (Condor) che di fatto favoriscono l’instaurazione di dittature militari.</a:t>
            </a:r>
          </a:p>
          <a:p>
            <a:pPr algn="just"/>
            <a:r>
              <a:rPr lang="it-IT" dirty="0"/>
              <a:t>Il secondo è la crisi economica mondiale che si innesca dal 1971 per il crollo della convertibilità dell’oro. </a:t>
            </a:r>
          </a:p>
          <a:p>
            <a:pPr algn="just"/>
            <a:r>
              <a:rPr lang="it-IT" dirty="0"/>
              <a:t>Il terzo è la guerra dello Yom Kippur (6 ottobre 1973-18 gennaio 1974 – si svolge sul fronte siriano e sul fronte egiziano) che investe ancora una volta le relazioni arabo-israeliane. Il Medio Oriente diventa protagonista degli equilibri geopolitici, terreno del conflitto fra le due superpotenze.  </a:t>
            </a:r>
          </a:p>
        </p:txBody>
      </p:sp>
    </p:spTree>
    <p:extLst>
      <p:ext uri="{BB962C8B-B14F-4D97-AF65-F5344CB8AC3E}">
        <p14:creationId xmlns:p14="http://schemas.microsoft.com/office/powerpoint/2010/main" val="79125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4A559-E1BA-4C4C-B1E1-029F6FE71222}"/>
              </a:ext>
            </a:extLst>
          </p:cNvPr>
          <p:cNvSpPr>
            <a:spLocks noGrp="1"/>
          </p:cNvSpPr>
          <p:nvPr>
            <p:ph type="title"/>
          </p:nvPr>
        </p:nvSpPr>
        <p:spPr>
          <a:xfrm>
            <a:off x="2887133" y="624110"/>
            <a:ext cx="8617479" cy="620490"/>
          </a:xfrm>
        </p:spPr>
        <p:txBody>
          <a:bodyPr>
            <a:normAutofit/>
          </a:bodyPr>
          <a:lstStyle/>
          <a:p>
            <a:r>
              <a:rPr lang="it-IT" sz="2800" dirty="0"/>
              <a:t>Sintesi del conflitto arabo-israeliano: 1948 1973</a:t>
            </a:r>
          </a:p>
        </p:txBody>
      </p:sp>
      <p:sp>
        <p:nvSpPr>
          <p:cNvPr id="3" name="Segnaposto contenuto 2">
            <a:extLst>
              <a:ext uri="{FF2B5EF4-FFF2-40B4-BE49-F238E27FC236}">
                <a16:creationId xmlns:a16="http://schemas.microsoft.com/office/drawing/2014/main" id="{4BA34077-CE19-4165-A82B-5137D7D82A2B}"/>
              </a:ext>
            </a:extLst>
          </p:cNvPr>
          <p:cNvSpPr>
            <a:spLocks noGrp="1"/>
          </p:cNvSpPr>
          <p:nvPr>
            <p:ph idx="1"/>
          </p:nvPr>
        </p:nvSpPr>
        <p:spPr>
          <a:xfrm>
            <a:off x="2589212" y="1337733"/>
            <a:ext cx="8915400" cy="4896157"/>
          </a:xfrm>
        </p:spPr>
        <p:txBody>
          <a:bodyPr>
            <a:normAutofit fontScale="92500" lnSpcReduction="20000"/>
          </a:bodyPr>
          <a:lstStyle/>
          <a:p>
            <a:pPr algn="just">
              <a:lnSpc>
                <a:spcPct val="120000"/>
              </a:lnSpc>
            </a:pPr>
            <a:r>
              <a:rPr lang="it-IT" dirty="0"/>
              <a:t>La zona – rimasta per secoli nell’orbita dell’Impero Ottomano - assunse grande valore strategico (economico e militare) a partire dal 1869, anno in cui fu aperto il canale di Suez, cui si aggiunse la scoperta dei giacimenti petroliferi che entrarono negli interessi del sistema di potenza europeo prima e dopo la guerra 14-18. </a:t>
            </a:r>
          </a:p>
          <a:p>
            <a:pPr algn="just">
              <a:lnSpc>
                <a:spcPct val="120000"/>
              </a:lnSpc>
            </a:pPr>
            <a:r>
              <a:rPr lang="it-IT" dirty="0"/>
              <a:t>Inizia la fase di occupazione imperiale che stimola i popoli, già uniti in parte dalla comune religione islamica, ad una forte identità nazionale </a:t>
            </a:r>
          </a:p>
          <a:p>
            <a:pPr algn="just">
              <a:lnSpc>
                <a:spcPct val="120000"/>
              </a:lnSpc>
            </a:pPr>
            <a:r>
              <a:rPr lang="it-IT" dirty="0"/>
              <a:t>Le popolazioni erano a forte maggioranza araba. Alla fine dell’800 e poi lungo i primi decenni del 900 iniziò un flusso di popolazioni ebraiche, favorito sia dagli Ottomani che da Londra, che alterò la composizione demografica della zona innalzando la componente ebraica al 33% nel 1947. </a:t>
            </a:r>
          </a:p>
          <a:p>
            <a:pPr algn="just">
              <a:lnSpc>
                <a:spcPct val="120000"/>
              </a:lnSpc>
            </a:pPr>
            <a:r>
              <a:rPr lang="it-IT" dirty="0"/>
              <a:t>La nascita dello stato di Israele nel 1948 (risoluzione ONU) produsse un ulteriore spostamento di popolazioni arabo-palestinesi verso gli stati confinanti che crebbe dopo la sconfitta degli stati arabi (Egitto, Siria, Libano, Iraq e Transgiordania) nella prima guerra iniziata all’indomani della dichiarazione di indipendenza di Israele.</a:t>
            </a:r>
          </a:p>
          <a:p>
            <a:endParaRPr lang="it-IT" dirty="0"/>
          </a:p>
        </p:txBody>
      </p:sp>
    </p:spTree>
    <p:extLst>
      <p:ext uri="{BB962C8B-B14F-4D97-AF65-F5344CB8AC3E}">
        <p14:creationId xmlns:p14="http://schemas.microsoft.com/office/powerpoint/2010/main" val="152288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4EF83-A390-4CDD-85BF-4D7409CAB254}"/>
              </a:ext>
            </a:extLst>
          </p:cNvPr>
          <p:cNvSpPr>
            <a:spLocks noGrp="1"/>
          </p:cNvSpPr>
          <p:nvPr>
            <p:ph type="title"/>
          </p:nvPr>
        </p:nvSpPr>
        <p:spPr/>
        <p:txBody>
          <a:bodyPr/>
          <a:lstStyle/>
          <a:p>
            <a:pPr algn="ctr"/>
            <a:r>
              <a:rPr lang="it-IT" sz="2800" dirty="0">
                <a:solidFill>
                  <a:prstClr val="black">
                    <a:lumMod val="85000"/>
                    <a:lumOff val="15000"/>
                  </a:prstClr>
                </a:solidFill>
              </a:rPr>
              <a:t>Sintesi del conflitto arabo-israeliano: 1948 1973</a:t>
            </a:r>
            <a:endParaRPr lang="it-IT" dirty="0"/>
          </a:p>
        </p:txBody>
      </p:sp>
      <p:sp>
        <p:nvSpPr>
          <p:cNvPr id="3" name="Segnaposto contenuto 2">
            <a:extLst>
              <a:ext uri="{FF2B5EF4-FFF2-40B4-BE49-F238E27FC236}">
                <a16:creationId xmlns:a16="http://schemas.microsoft.com/office/drawing/2014/main" id="{E997DAB5-998F-42D3-AD9A-00F087A66DA1}"/>
              </a:ext>
            </a:extLst>
          </p:cNvPr>
          <p:cNvSpPr>
            <a:spLocks noGrp="1"/>
          </p:cNvSpPr>
          <p:nvPr>
            <p:ph idx="1"/>
          </p:nvPr>
        </p:nvSpPr>
        <p:spPr>
          <a:xfrm>
            <a:off x="2592925" y="1736601"/>
            <a:ext cx="8915400" cy="4497289"/>
          </a:xfrm>
        </p:spPr>
        <p:txBody>
          <a:bodyPr/>
          <a:lstStyle/>
          <a:p>
            <a:pPr algn="just"/>
            <a:r>
              <a:rPr lang="it-IT" dirty="0"/>
              <a:t>I conflitti arabo-israeliani sono 4: 1948-49 (cosiddetta di indipendenza israeliana); guerra con l’Egitto del 1956 (crisi di Suez); Guerra dei Sei giorni (1967); Guerra dello Yom Kippur (1973)</a:t>
            </a:r>
          </a:p>
          <a:p>
            <a:pPr algn="just"/>
            <a:r>
              <a:rPr lang="it-IT" dirty="0"/>
              <a:t>A parte la prima che possiamo considerare di assestamento del disegno postbellico e fortemente legata alle dinamiche postbelliche, la seconda investì in pieno le grandi potenze. </a:t>
            </a:r>
          </a:p>
          <a:p>
            <a:pPr algn="just"/>
            <a:r>
              <a:rPr lang="it-IT" dirty="0"/>
              <a:t>Il controllo del Canale di Suez era (ed è ) uno dei punti di maggior attrito strategico sia dal punto di vista militare (arabo e israeliano) sia – soprattutto – dal punto di vista economico commerciale (stretti e corridoi).  Un problema globale. Nazionalizzazione di Nasser (Egitto – 1956: ultimo intervento coloniale franco-inglese che fallisce per le pressioni USA e Urss</a:t>
            </a:r>
          </a:p>
          <a:p>
            <a:pPr algn="just"/>
            <a:r>
              <a:rPr lang="it-IT" dirty="0"/>
              <a:t>La terza e la quarta guerra  portano ancora oggi conseguenze negli equilibri geopolitici regionali.</a:t>
            </a:r>
          </a:p>
        </p:txBody>
      </p:sp>
    </p:spTree>
    <p:extLst>
      <p:ext uri="{BB962C8B-B14F-4D97-AF65-F5344CB8AC3E}">
        <p14:creationId xmlns:p14="http://schemas.microsoft.com/office/powerpoint/2010/main" val="51547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7E2AF-60A4-46EC-8998-1D2F3FB624A8}"/>
              </a:ext>
            </a:extLst>
          </p:cNvPr>
          <p:cNvSpPr>
            <a:spLocks noGrp="1"/>
          </p:cNvSpPr>
          <p:nvPr>
            <p:ph type="title"/>
          </p:nvPr>
        </p:nvSpPr>
        <p:spPr/>
        <p:txBody>
          <a:bodyPr>
            <a:normAutofit/>
          </a:bodyPr>
          <a:lstStyle/>
          <a:p>
            <a:pPr algn="ctr"/>
            <a:r>
              <a:rPr lang="it-IT" sz="3200" dirty="0"/>
              <a:t>Palestina e Israele 1945-1949</a:t>
            </a:r>
          </a:p>
        </p:txBody>
      </p:sp>
      <p:pic>
        <p:nvPicPr>
          <p:cNvPr id="5" name="Segnaposto contenuto 4">
            <a:extLst>
              <a:ext uri="{FF2B5EF4-FFF2-40B4-BE49-F238E27FC236}">
                <a16:creationId xmlns:a16="http://schemas.microsoft.com/office/drawing/2014/main" id="{E8F737C0-E2C4-46C5-8DB9-14B6B6740EEF}"/>
              </a:ext>
            </a:extLst>
          </p:cNvPr>
          <p:cNvPicPr>
            <a:picLocks noGrp="1" noChangeAspect="1"/>
          </p:cNvPicPr>
          <p:nvPr>
            <p:ph idx="1"/>
          </p:nvPr>
        </p:nvPicPr>
        <p:blipFill>
          <a:blip r:embed="rId2"/>
          <a:stretch>
            <a:fillRect/>
          </a:stretch>
        </p:blipFill>
        <p:spPr>
          <a:xfrm>
            <a:off x="3220126" y="1461104"/>
            <a:ext cx="7642907" cy="5111751"/>
          </a:xfrm>
        </p:spPr>
      </p:pic>
      <p:sp>
        <p:nvSpPr>
          <p:cNvPr id="6" name="CasellaDiTesto 5">
            <a:extLst>
              <a:ext uri="{FF2B5EF4-FFF2-40B4-BE49-F238E27FC236}">
                <a16:creationId xmlns:a16="http://schemas.microsoft.com/office/drawing/2014/main" id="{56320B5F-4EB2-447B-BE7F-5181A4F0F500}"/>
              </a:ext>
            </a:extLst>
          </p:cNvPr>
          <p:cNvSpPr txBox="1"/>
          <p:nvPr/>
        </p:nvSpPr>
        <p:spPr>
          <a:xfrm>
            <a:off x="1328967" y="5649525"/>
            <a:ext cx="1898347" cy="923330"/>
          </a:xfrm>
          <a:prstGeom prst="rect">
            <a:avLst/>
          </a:prstGeom>
          <a:noFill/>
        </p:spPr>
        <p:txBody>
          <a:bodyPr wrap="square" rtlCol="0">
            <a:spAutoFit/>
          </a:bodyPr>
          <a:lstStyle/>
          <a:p>
            <a:r>
              <a:rPr lang="it-IT" dirty="0"/>
              <a:t>Limes 2/2002, Guerra Santa in Terra Santa</a:t>
            </a:r>
          </a:p>
        </p:txBody>
      </p:sp>
    </p:spTree>
    <p:extLst>
      <p:ext uri="{BB962C8B-B14F-4D97-AF65-F5344CB8AC3E}">
        <p14:creationId xmlns:p14="http://schemas.microsoft.com/office/powerpoint/2010/main" val="371284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20DBA05-2C35-4114-AA87-A02D355E4437}"/>
              </a:ext>
            </a:extLst>
          </p:cNvPr>
          <p:cNvPicPr>
            <a:picLocks noChangeAspect="1"/>
          </p:cNvPicPr>
          <p:nvPr/>
        </p:nvPicPr>
        <p:blipFill>
          <a:blip r:embed="rId2"/>
          <a:stretch>
            <a:fillRect/>
          </a:stretch>
        </p:blipFill>
        <p:spPr>
          <a:xfrm>
            <a:off x="3062989" y="332794"/>
            <a:ext cx="6699078" cy="6353975"/>
          </a:xfrm>
          <a:prstGeom prst="rect">
            <a:avLst/>
          </a:prstGeom>
        </p:spPr>
      </p:pic>
    </p:spTree>
    <p:extLst>
      <p:ext uri="{BB962C8B-B14F-4D97-AF65-F5344CB8AC3E}">
        <p14:creationId xmlns:p14="http://schemas.microsoft.com/office/powerpoint/2010/main" val="311930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C860208F-1A2E-475D-B44A-CD1D535B08D7}"/>
              </a:ext>
            </a:extLst>
          </p:cNvPr>
          <p:cNvPicPr>
            <a:picLocks noGrp="1" noChangeAspect="1"/>
          </p:cNvPicPr>
          <p:nvPr>
            <p:ph/>
          </p:nvPr>
        </p:nvPicPr>
        <p:blipFill>
          <a:blip r:embed="rId2"/>
          <a:stretch>
            <a:fillRect/>
          </a:stretch>
        </p:blipFill>
        <p:spPr>
          <a:xfrm>
            <a:off x="2761192" y="502444"/>
            <a:ext cx="7804149" cy="5853112"/>
          </a:xfrm>
        </p:spPr>
      </p:pic>
    </p:spTree>
    <p:extLst>
      <p:ext uri="{BB962C8B-B14F-4D97-AF65-F5344CB8AC3E}">
        <p14:creationId xmlns:p14="http://schemas.microsoft.com/office/powerpoint/2010/main" val="149929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A369F23-702B-4B99-9482-182134ADEC5A}"/>
              </a:ext>
            </a:extLst>
          </p:cNvPr>
          <p:cNvPicPr>
            <a:picLocks noChangeAspect="1"/>
          </p:cNvPicPr>
          <p:nvPr/>
        </p:nvPicPr>
        <p:blipFill>
          <a:blip r:embed="rId2"/>
          <a:stretch>
            <a:fillRect/>
          </a:stretch>
        </p:blipFill>
        <p:spPr>
          <a:xfrm>
            <a:off x="3538286" y="823912"/>
            <a:ext cx="7810500" cy="5210175"/>
          </a:xfrm>
          <a:prstGeom prst="rect">
            <a:avLst/>
          </a:prstGeom>
        </p:spPr>
      </p:pic>
      <p:sp>
        <p:nvSpPr>
          <p:cNvPr id="4" name="CasellaDiTesto 3">
            <a:extLst>
              <a:ext uri="{FF2B5EF4-FFF2-40B4-BE49-F238E27FC236}">
                <a16:creationId xmlns:a16="http://schemas.microsoft.com/office/drawing/2014/main" id="{AF8033C2-942B-4A3A-BF72-8EA626D7CE7C}"/>
              </a:ext>
            </a:extLst>
          </p:cNvPr>
          <p:cNvSpPr txBox="1"/>
          <p:nvPr/>
        </p:nvSpPr>
        <p:spPr>
          <a:xfrm>
            <a:off x="1430867" y="4639733"/>
            <a:ext cx="1828800" cy="923330"/>
          </a:xfrm>
          <a:prstGeom prst="rect">
            <a:avLst/>
          </a:prstGeom>
          <a:noFill/>
        </p:spPr>
        <p:txBody>
          <a:bodyPr wrap="square" rtlCol="0">
            <a:spAutoFit/>
          </a:bodyPr>
          <a:lstStyle/>
          <a:p>
            <a:r>
              <a:rPr lang="it-IT" dirty="0"/>
              <a:t>Limes 5/2007 La Palestina impossibile</a:t>
            </a:r>
          </a:p>
        </p:txBody>
      </p:sp>
    </p:spTree>
    <p:extLst>
      <p:ext uri="{BB962C8B-B14F-4D97-AF65-F5344CB8AC3E}">
        <p14:creationId xmlns:p14="http://schemas.microsoft.com/office/powerpoint/2010/main" val="248753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592924" y="624110"/>
            <a:ext cx="8911687" cy="640445"/>
          </a:xfrm>
        </p:spPr>
        <p:txBody>
          <a:bodyPr>
            <a:normAutofit/>
          </a:bodyPr>
          <a:lstStyle/>
          <a:p>
            <a:pPr algn="ctr"/>
            <a:r>
              <a:rPr lang="it-IT" sz="3200" dirty="0"/>
              <a:t>La crisi economica: 1973</a:t>
            </a:r>
          </a:p>
        </p:txBody>
      </p:sp>
      <p:sp>
        <p:nvSpPr>
          <p:cNvPr id="123907" name="Rectangle 3"/>
          <p:cNvSpPr>
            <a:spLocks noGrp="1" noChangeArrowheads="1"/>
          </p:cNvSpPr>
          <p:nvPr>
            <p:ph type="body" sz="half" idx="1"/>
          </p:nvPr>
        </p:nvSpPr>
        <p:spPr>
          <a:xfrm>
            <a:off x="1657350" y="1600200"/>
            <a:ext cx="5527674" cy="5068888"/>
          </a:xfrm>
        </p:spPr>
        <p:txBody>
          <a:bodyPr>
            <a:noAutofit/>
          </a:bodyPr>
          <a:lstStyle/>
          <a:p>
            <a:pPr>
              <a:lnSpc>
                <a:spcPct val="110000"/>
              </a:lnSpc>
            </a:pPr>
            <a:r>
              <a:rPr lang="it-IT" dirty="0"/>
              <a:t>1971 rottura sistema di </a:t>
            </a:r>
            <a:r>
              <a:rPr lang="it-IT" dirty="0" err="1"/>
              <a:t>Bretton</a:t>
            </a:r>
            <a:r>
              <a:rPr lang="it-IT" dirty="0"/>
              <a:t> </a:t>
            </a:r>
            <a:r>
              <a:rPr lang="it-IT" dirty="0" err="1"/>
              <a:t>Wodds</a:t>
            </a:r>
            <a:r>
              <a:rPr lang="it-IT" dirty="0"/>
              <a:t>: svalutazione del dollaro; Incertezza dei mercati finanziari internazionali; esplosione dei tassi salariali europei; eccesso di offerta sul mercato del lavoro; rapido declino profitti </a:t>
            </a:r>
          </a:p>
          <a:p>
            <a:pPr>
              <a:lnSpc>
                <a:spcPct val="110000"/>
              </a:lnSpc>
            </a:pPr>
            <a:r>
              <a:rPr lang="it-IT" dirty="0"/>
              <a:t>1973: Guerra Yom Kippur; Trattato di pace Camp David (marzo 1979)</a:t>
            </a:r>
          </a:p>
          <a:p>
            <a:pPr>
              <a:lnSpc>
                <a:spcPct val="110000"/>
              </a:lnSpc>
            </a:pPr>
            <a:r>
              <a:rPr lang="it-IT" dirty="0"/>
              <a:t>Crisi petrolifera: Quadruplicazione prezzi petrolio; Contingentamento vendite; </a:t>
            </a:r>
          </a:p>
          <a:p>
            <a:pPr>
              <a:lnSpc>
                <a:spcPct val="110000"/>
              </a:lnSpc>
            </a:pPr>
            <a:r>
              <a:rPr lang="it-IT" u="sng" dirty="0"/>
              <a:t>Italia</a:t>
            </a:r>
            <a:r>
              <a:rPr lang="it-IT" dirty="0"/>
              <a:t>:  Alto tasso di inflazione; crescita del settore “sommerso” dell’economia; diminuzione della produzione; aumento disavanzo pubblico: 1970: 38%; 1973: 43.5%; 1982:55 %</a:t>
            </a:r>
          </a:p>
        </p:txBody>
      </p:sp>
      <p:pic>
        <p:nvPicPr>
          <p:cNvPr id="123909" name="Picture 5" descr="a1973a"/>
          <p:cNvPicPr>
            <a:picLocks noChangeAspect="1" noChangeArrowheads="1"/>
          </p:cNvPicPr>
          <p:nvPr/>
        </p:nvPicPr>
        <p:blipFill>
          <a:blip r:embed="rId2"/>
          <a:srcRect/>
          <a:stretch>
            <a:fillRect/>
          </a:stretch>
        </p:blipFill>
        <p:spPr bwMode="auto">
          <a:xfrm>
            <a:off x="7677417" y="1264555"/>
            <a:ext cx="4319587" cy="3311525"/>
          </a:xfrm>
          <a:prstGeom prst="rect">
            <a:avLst/>
          </a:prstGeom>
          <a:noFill/>
        </p:spPr>
      </p:pic>
      <p:sp>
        <p:nvSpPr>
          <p:cNvPr id="123910" name="Oval 6"/>
          <p:cNvSpPr>
            <a:spLocks noChangeArrowheads="1"/>
          </p:cNvSpPr>
          <p:nvPr/>
        </p:nvSpPr>
        <p:spPr bwMode="auto">
          <a:xfrm>
            <a:off x="7789994" y="4868863"/>
            <a:ext cx="3960813" cy="1800225"/>
          </a:xfrm>
          <a:prstGeom prst="ellipse">
            <a:avLst/>
          </a:prstGeom>
          <a:solidFill>
            <a:schemeClr val="accent1"/>
          </a:solidFill>
          <a:ln w="9525">
            <a:solidFill>
              <a:schemeClr val="tx1"/>
            </a:solidFill>
            <a:round/>
            <a:headEnd/>
            <a:tailEnd/>
          </a:ln>
          <a:effectLst/>
        </p:spPr>
        <p:txBody>
          <a:bodyPr wrap="none" anchor="ctr"/>
          <a:lstStyle/>
          <a:p>
            <a:pPr algn="ctr"/>
            <a:r>
              <a:rPr lang="it-IT" dirty="0"/>
              <a:t>1974-1979</a:t>
            </a:r>
          </a:p>
          <a:p>
            <a:pPr algn="ctr"/>
            <a:r>
              <a:rPr lang="it-IT" dirty="0"/>
              <a:t>Recessione e inflazione</a:t>
            </a:r>
          </a:p>
          <a:p>
            <a:pPr algn="ctr"/>
            <a:r>
              <a:rPr lang="it-IT" dirty="0"/>
              <a:t>Colpiscono il mondo</a:t>
            </a:r>
          </a:p>
          <a:p>
            <a:pPr algn="ctr"/>
            <a:r>
              <a:rPr lang="it-IT" dirty="0"/>
              <a:t>industrializzato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144713" y="404815"/>
            <a:ext cx="8523288" cy="711198"/>
          </a:xfrm>
        </p:spPr>
        <p:txBody>
          <a:bodyPr>
            <a:normAutofit fontScale="90000"/>
          </a:bodyPr>
          <a:lstStyle/>
          <a:p>
            <a:r>
              <a:rPr lang="it-IT" dirty="0"/>
              <a:t>Tra competizione e distensione: 1955-1964</a:t>
            </a:r>
            <a:endParaRPr lang="it-IT" sz="1800" dirty="0"/>
          </a:p>
        </p:txBody>
      </p:sp>
      <p:sp>
        <p:nvSpPr>
          <p:cNvPr id="140291" name="Rectangle 3"/>
          <p:cNvSpPr>
            <a:spLocks noGrp="1" noChangeArrowheads="1"/>
          </p:cNvSpPr>
          <p:nvPr>
            <p:ph type="body" sz="half" idx="1"/>
          </p:nvPr>
        </p:nvSpPr>
        <p:spPr>
          <a:xfrm>
            <a:off x="6265864" y="3284538"/>
            <a:ext cx="4402137" cy="2582862"/>
          </a:xfrm>
        </p:spPr>
        <p:txBody>
          <a:bodyPr>
            <a:normAutofit fontScale="77500" lnSpcReduction="20000"/>
          </a:bodyPr>
          <a:lstStyle/>
          <a:p>
            <a:pPr>
              <a:lnSpc>
                <a:spcPct val="120000"/>
              </a:lnSpc>
            </a:pPr>
            <a:r>
              <a:rPr lang="it-IT" sz="2400" dirty="0"/>
              <a:t>Coesistenza competitiva:</a:t>
            </a:r>
          </a:p>
          <a:p>
            <a:pPr lvl="2">
              <a:lnSpc>
                <a:spcPct val="120000"/>
              </a:lnSpc>
            </a:pPr>
            <a:r>
              <a:rPr lang="it-IT" sz="2200" dirty="0"/>
              <a:t>Centralità temi economici</a:t>
            </a:r>
          </a:p>
          <a:p>
            <a:pPr lvl="2">
              <a:lnSpc>
                <a:spcPct val="120000"/>
              </a:lnSpc>
            </a:pPr>
            <a:r>
              <a:rPr lang="it-IT" sz="2200" dirty="0"/>
              <a:t>investimenti</a:t>
            </a:r>
          </a:p>
          <a:p>
            <a:pPr lvl="2">
              <a:lnSpc>
                <a:spcPct val="120000"/>
              </a:lnSpc>
            </a:pPr>
            <a:r>
              <a:rPr lang="it-IT" sz="2200" dirty="0"/>
              <a:t>Trasferimenti risorse</a:t>
            </a:r>
          </a:p>
          <a:p>
            <a:pPr lvl="2">
              <a:lnSpc>
                <a:spcPct val="120000"/>
              </a:lnSpc>
            </a:pPr>
            <a:r>
              <a:rPr lang="it-IT" sz="2200" dirty="0"/>
              <a:t>Regole commercio internazionale</a:t>
            </a:r>
          </a:p>
          <a:p>
            <a:pPr lvl="2">
              <a:lnSpc>
                <a:spcPct val="120000"/>
              </a:lnSpc>
            </a:pPr>
            <a:r>
              <a:rPr lang="it-IT" sz="2200" dirty="0"/>
              <a:t>Movimenti finanziari</a:t>
            </a:r>
          </a:p>
        </p:txBody>
      </p:sp>
      <p:sp>
        <p:nvSpPr>
          <p:cNvPr id="140292" name="Rectangle 4"/>
          <p:cNvSpPr>
            <a:spLocks noGrp="1" noChangeArrowheads="1"/>
          </p:cNvSpPr>
          <p:nvPr>
            <p:ph type="body" sz="half" idx="2"/>
          </p:nvPr>
        </p:nvSpPr>
        <p:spPr>
          <a:xfrm>
            <a:off x="2144713" y="3284538"/>
            <a:ext cx="4033837" cy="2823633"/>
          </a:xfrm>
        </p:spPr>
        <p:txBody>
          <a:bodyPr>
            <a:normAutofit/>
          </a:bodyPr>
          <a:lstStyle/>
          <a:p>
            <a:r>
              <a:rPr lang="it-IT" sz="1900" dirty="0"/>
              <a:t>Competizione:</a:t>
            </a:r>
          </a:p>
          <a:p>
            <a:pPr lvl="1"/>
            <a:r>
              <a:rPr lang="it-IT" sz="1700" dirty="0"/>
              <a:t>Nucleare</a:t>
            </a:r>
          </a:p>
          <a:p>
            <a:pPr lvl="1"/>
            <a:r>
              <a:rPr lang="it-IT" sz="1700" dirty="0"/>
              <a:t>Missilistica e spaziale</a:t>
            </a:r>
          </a:p>
          <a:p>
            <a:pPr lvl="1"/>
            <a:r>
              <a:rPr lang="it-IT" sz="1700" dirty="0"/>
              <a:t>Paesi di recente indipendenza e globalizzazione del bipolarismo </a:t>
            </a:r>
          </a:p>
        </p:txBody>
      </p:sp>
      <p:sp>
        <p:nvSpPr>
          <p:cNvPr id="140293" name="Rectangle 5"/>
          <p:cNvSpPr>
            <a:spLocks noChangeArrowheads="1"/>
          </p:cNvSpPr>
          <p:nvPr/>
        </p:nvSpPr>
        <p:spPr bwMode="auto">
          <a:xfrm>
            <a:off x="1992314" y="1350962"/>
            <a:ext cx="8997419" cy="1420813"/>
          </a:xfrm>
          <a:prstGeom prst="rect">
            <a:avLst/>
          </a:prstGeom>
          <a:solidFill>
            <a:schemeClr val="accent2"/>
          </a:solidFill>
          <a:ln w="9525">
            <a:solidFill>
              <a:schemeClr val="tx1"/>
            </a:solidFill>
            <a:miter lim="800000"/>
            <a:headEnd/>
            <a:tailEnd/>
          </a:ln>
          <a:effectLst/>
        </p:spPr>
        <p:txBody>
          <a:bodyPr wrap="none" anchor="ctr"/>
          <a:lstStyle/>
          <a:p>
            <a:pPr algn="ctr"/>
            <a:r>
              <a:rPr lang="it-IT" sz="2400" dirty="0">
                <a:latin typeface="Arial" charset="0"/>
              </a:rPr>
              <a:t>Definizione delle regole di coesistenza di un </a:t>
            </a:r>
          </a:p>
          <a:p>
            <a:pPr algn="ctr"/>
            <a:r>
              <a:rPr lang="it-IT" sz="2400" dirty="0">
                <a:latin typeface="Arial" charset="0"/>
              </a:rPr>
              <a:t>sistema bipolare competitivo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220384" y="319618"/>
            <a:ext cx="8820150" cy="571500"/>
          </a:xfrm>
        </p:spPr>
        <p:txBody>
          <a:bodyPr>
            <a:noAutofit/>
          </a:bodyPr>
          <a:lstStyle/>
          <a:p>
            <a:r>
              <a:rPr lang="it-IT" sz="2400" dirty="0"/>
              <a:t>Il clima iniziale: nuove armi, spionaggio, propaganda</a:t>
            </a:r>
          </a:p>
        </p:txBody>
      </p:sp>
      <p:sp>
        <p:nvSpPr>
          <p:cNvPr id="144387" name="Rectangle 3"/>
          <p:cNvSpPr>
            <a:spLocks noGrp="1" noChangeArrowheads="1"/>
          </p:cNvSpPr>
          <p:nvPr>
            <p:ph type="body" sz="half" idx="1"/>
          </p:nvPr>
        </p:nvSpPr>
        <p:spPr>
          <a:xfrm>
            <a:off x="1405466" y="1557338"/>
            <a:ext cx="8195733" cy="5040312"/>
          </a:xfrm>
        </p:spPr>
        <p:txBody>
          <a:bodyPr>
            <a:normAutofit fontScale="40000" lnSpcReduction="20000"/>
          </a:bodyPr>
          <a:lstStyle/>
          <a:p>
            <a:pPr marL="457200" indent="-457200">
              <a:lnSpc>
                <a:spcPct val="120000"/>
              </a:lnSpc>
            </a:pPr>
            <a:r>
              <a:rPr lang="it-IT" sz="3800" dirty="0"/>
              <a:t>Pareggio atomico URSS - 1949. </a:t>
            </a:r>
          </a:p>
          <a:p>
            <a:pPr marL="457200" indent="-457200">
              <a:lnSpc>
                <a:spcPct val="120000"/>
              </a:lnSpc>
            </a:pPr>
            <a:r>
              <a:rPr lang="it-IT" sz="3800" dirty="0"/>
              <a:t>Si dilata la ricerca di nuovi armamenti:</a:t>
            </a:r>
          </a:p>
          <a:p>
            <a:pPr marL="838200" lvl="1" indent="-366713">
              <a:lnSpc>
                <a:spcPct val="120000"/>
              </a:lnSpc>
            </a:pPr>
            <a:r>
              <a:rPr lang="it-IT" sz="3800" dirty="0"/>
              <a:t>La bomba all’idrogeno (o termonucleare) (USA 1952; URSS 1953)</a:t>
            </a:r>
          </a:p>
          <a:p>
            <a:pPr marL="838200" lvl="1" indent="-366713">
              <a:lnSpc>
                <a:spcPct val="120000"/>
              </a:lnSpc>
            </a:pPr>
            <a:r>
              <a:rPr lang="it-IT" sz="3800" dirty="0"/>
              <a:t>La ricerca sui missili balistici da parte di entrambe le potenze prosegue senza sosta</a:t>
            </a:r>
          </a:p>
          <a:p>
            <a:pPr marL="438150" indent="-366713">
              <a:lnSpc>
                <a:spcPct val="120000"/>
              </a:lnSpc>
            </a:pPr>
            <a:r>
              <a:rPr lang="it-IT" sz="3800" dirty="0"/>
              <a:t>Ruolo dello spionaggio che determina un diffuso clima di sospetto e terrore </a:t>
            </a:r>
          </a:p>
          <a:p>
            <a:pPr marL="438150" indent="-366713">
              <a:lnSpc>
                <a:spcPct val="120000"/>
              </a:lnSpc>
            </a:pPr>
            <a:r>
              <a:rPr lang="it-IT" sz="3800" dirty="0"/>
              <a:t>Propaganda</a:t>
            </a:r>
          </a:p>
          <a:p>
            <a:pPr marL="838200" lvl="1" indent="-366713">
              <a:lnSpc>
                <a:spcPct val="120000"/>
              </a:lnSpc>
            </a:pPr>
            <a:r>
              <a:rPr lang="it-IT" sz="3800" dirty="0">
                <a:solidFill>
                  <a:schemeClr val="tx1"/>
                </a:solidFill>
              </a:rPr>
              <a:t>Campagne antiamericane nei paesi comunisti o attraverso i partiti comunisti</a:t>
            </a:r>
          </a:p>
          <a:p>
            <a:pPr marL="838200" lvl="1" indent="-366713">
              <a:lnSpc>
                <a:spcPct val="120000"/>
              </a:lnSpc>
            </a:pPr>
            <a:r>
              <a:rPr lang="it-IT" sz="3800" dirty="0">
                <a:solidFill>
                  <a:schemeClr val="tx1"/>
                </a:solidFill>
              </a:rPr>
              <a:t>Maccartismo: </a:t>
            </a:r>
            <a:r>
              <a:rPr lang="it-IT" sz="3800" dirty="0">
                <a:solidFill>
                  <a:srgbClr val="202122"/>
                </a:solidFill>
              </a:rPr>
              <a:t>un atteggiamento politico-amministrativo che caratterizzò gli USA negli anni 50; caratterizzato da un’esasperata contrapposizione nei confronti di persone, gruppi e comportamenti ritenuti filo </a:t>
            </a:r>
            <a:r>
              <a:rPr lang="it-IT" sz="3800" dirty="0">
                <a:solidFill>
                  <a:schemeClr val="tx1"/>
                </a:solidFill>
              </a:rPr>
              <a:t>comunisti. Deve il suo nome al senatore Joseph McCarthy (1908-1957), che diresse la principale commissione per la repressione </a:t>
            </a:r>
            <a:r>
              <a:rPr lang="it-IT" sz="3800" dirty="0">
                <a:solidFill>
                  <a:srgbClr val="202122"/>
                </a:solidFill>
              </a:rPr>
              <a:t>delle attività antiamericane operando attacchi personali, spesso privi di fondamento, nei confronti di funzionari governativi, uomini di spettacolo e di cultura, ecc. da lui considerati comunisti e quindi pericolosi per lo stile di vita USA  </a:t>
            </a:r>
            <a:endParaRPr lang="it-IT" sz="3800" dirty="0"/>
          </a:p>
          <a:p>
            <a:pPr marL="1257300" lvl="2" indent="-347663">
              <a:lnSpc>
                <a:spcPct val="80000"/>
              </a:lnSpc>
            </a:pPr>
            <a:endParaRPr lang="it-IT" sz="1800" dirty="0"/>
          </a:p>
        </p:txBody>
      </p:sp>
      <p:sp>
        <p:nvSpPr>
          <p:cNvPr id="144389" name="Rectangle 5"/>
          <p:cNvSpPr>
            <a:spLocks noChangeArrowheads="1"/>
          </p:cNvSpPr>
          <p:nvPr/>
        </p:nvSpPr>
        <p:spPr bwMode="auto">
          <a:xfrm>
            <a:off x="9889066" y="1550989"/>
            <a:ext cx="1973278" cy="4324349"/>
          </a:xfrm>
          <a:prstGeom prst="rect">
            <a:avLst/>
          </a:prstGeom>
          <a:solidFill>
            <a:schemeClr val="accent2"/>
          </a:solidFill>
          <a:ln w="9525">
            <a:solidFill>
              <a:schemeClr val="tx1"/>
            </a:solidFill>
            <a:miter lim="800000"/>
            <a:headEnd/>
            <a:tailEnd/>
          </a:ln>
          <a:effectLst/>
        </p:spPr>
        <p:txBody>
          <a:bodyPr wrap="none" anchor="ctr"/>
          <a:lstStyle/>
          <a:p>
            <a:pPr algn="ctr"/>
            <a:r>
              <a:rPr lang="it-IT" sz="1600" b="1" dirty="0">
                <a:latin typeface="Arial" charset="0"/>
              </a:rPr>
              <a:t>Gli STATI UNITI </a:t>
            </a:r>
            <a:endParaRPr lang="it-IT" sz="1600" dirty="0">
              <a:latin typeface="Arial" charset="0"/>
            </a:endParaRPr>
          </a:p>
          <a:p>
            <a:pPr algn="ctr"/>
            <a:r>
              <a:rPr lang="it-IT" sz="1600" dirty="0">
                <a:latin typeface="Arial" charset="0"/>
              </a:rPr>
              <a:t>erano la </a:t>
            </a:r>
          </a:p>
          <a:p>
            <a:pPr algn="ctr"/>
            <a:r>
              <a:rPr lang="it-IT" sz="1600" dirty="0">
                <a:latin typeface="Arial" charset="0"/>
              </a:rPr>
              <a:t>vera potenza </a:t>
            </a:r>
          </a:p>
          <a:p>
            <a:pPr algn="ctr"/>
            <a:r>
              <a:rPr lang="it-IT" sz="1600" dirty="0">
                <a:latin typeface="Arial" charset="0"/>
              </a:rPr>
              <a:t>mondiale</a:t>
            </a:r>
          </a:p>
          <a:p>
            <a:pPr algn="ctr"/>
            <a:r>
              <a:rPr lang="it-IT" sz="1600" dirty="0">
                <a:latin typeface="Arial" charset="0"/>
              </a:rPr>
              <a:t>ma</a:t>
            </a:r>
          </a:p>
          <a:p>
            <a:pPr algn="ctr"/>
            <a:r>
              <a:rPr lang="it-IT" sz="1600" b="1" dirty="0">
                <a:latin typeface="Arial" charset="0"/>
              </a:rPr>
              <a:t>URSS </a:t>
            </a:r>
            <a:r>
              <a:rPr lang="it-IT" sz="1600" dirty="0">
                <a:latin typeface="Arial" charset="0"/>
              </a:rPr>
              <a:t>pur </a:t>
            </a:r>
          </a:p>
          <a:p>
            <a:pPr algn="ctr"/>
            <a:r>
              <a:rPr lang="it-IT" sz="1600" dirty="0">
                <a:latin typeface="Arial" charset="0"/>
              </a:rPr>
              <a:t>rimanendo </a:t>
            </a:r>
          </a:p>
          <a:p>
            <a:pPr algn="ctr"/>
            <a:r>
              <a:rPr lang="it-IT" sz="1600" dirty="0">
                <a:latin typeface="Arial" charset="0"/>
              </a:rPr>
              <a:t>una potenza</a:t>
            </a:r>
          </a:p>
          <a:p>
            <a:pPr algn="ctr"/>
            <a:r>
              <a:rPr lang="it-IT" sz="1600" dirty="0">
                <a:latin typeface="Arial" charset="0"/>
              </a:rPr>
              <a:t>continentale</a:t>
            </a:r>
          </a:p>
          <a:p>
            <a:pPr algn="ctr"/>
            <a:r>
              <a:rPr lang="it-IT" sz="1600" dirty="0">
                <a:latin typeface="Arial" charset="0"/>
              </a:rPr>
              <a:t>possedeva una</a:t>
            </a:r>
          </a:p>
          <a:p>
            <a:pPr algn="ctr"/>
            <a:r>
              <a:rPr lang="it-IT" sz="1600" dirty="0">
                <a:latin typeface="Arial" charset="0"/>
              </a:rPr>
              <a:t> </a:t>
            </a:r>
            <a:r>
              <a:rPr lang="it-IT" sz="1600" b="1" i="1" dirty="0">
                <a:latin typeface="Arial" charset="0"/>
              </a:rPr>
              <a:t>parità strategica</a:t>
            </a:r>
            <a:r>
              <a:rPr lang="it-IT" sz="1600" dirty="0">
                <a:latin typeface="Arial" charset="0"/>
              </a:rPr>
              <a:t>:</a:t>
            </a:r>
          </a:p>
          <a:p>
            <a:pPr algn="ctr"/>
            <a:r>
              <a:rPr lang="it-IT" sz="1600" dirty="0">
                <a:latin typeface="Arial" charset="0"/>
              </a:rPr>
              <a:t>entrambe erano </a:t>
            </a:r>
          </a:p>
          <a:p>
            <a:pPr algn="ctr"/>
            <a:r>
              <a:rPr lang="it-IT" sz="1600" dirty="0">
                <a:latin typeface="Arial" charset="0"/>
              </a:rPr>
              <a:t>in grado di </a:t>
            </a:r>
          </a:p>
          <a:p>
            <a:pPr algn="ctr"/>
            <a:r>
              <a:rPr lang="it-IT" sz="1600" dirty="0">
                <a:latin typeface="Arial" charset="0"/>
              </a:rPr>
              <a:t>annientarsi</a:t>
            </a:r>
          </a:p>
          <a:p>
            <a:pPr algn="ctr"/>
            <a:r>
              <a:rPr lang="it-IT" sz="1600" dirty="0">
                <a:latin typeface="Arial" charset="0"/>
              </a:rPr>
              <a:t>reciprocamente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CC10A-509D-413D-8E09-2DB43F2B077F}"/>
              </a:ext>
            </a:extLst>
          </p:cNvPr>
          <p:cNvSpPr>
            <a:spLocks noGrp="1"/>
          </p:cNvSpPr>
          <p:nvPr>
            <p:ph type="title"/>
          </p:nvPr>
        </p:nvSpPr>
        <p:spPr>
          <a:xfrm>
            <a:off x="2592925" y="624110"/>
            <a:ext cx="8911687" cy="659258"/>
          </a:xfrm>
        </p:spPr>
        <p:txBody>
          <a:bodyPr>
            <a:normAutofit/>
          </a:bodyPr>
          <a:lstStyle/>
          <a:p>
            <a:pPr algn="ctr"/>
            <a:r>
              <a:rPr lang="it-IT" sz="3200" dirty="0"/>
              <a:t>Il XX Congresso del PCUS</a:t>
            </a:r>
          </a:p>
        </p:txBody>
      </p:sp>
      <p:sp>
        <p:nvSpPr>
          <p:cNvPr id="3" name="Segnaposto contenuto 2">
            <a:extLst>
              <a:ext uri="{FF2B5EF4-FFF2-40B4-BE49-F238E27FC236}">
                <a16:creationId xmlns:a16="http://schemas.microsoft.com/office/drawing/2014/main" id="{5B2B0DD0-4E10-405F-9A14-78E27BF7113C}"/>
              </a:ext>
            </a:extLst>
          </p:cNvPr>
          <p:cNvSpPr>
            <a:spLocks noGrp="1"/>
          </p:cNvSpPr>
          <p:nvPr>
            <p:ph idx="1"/>
          </p:nvPr>
        </p:nvSpPr>
        <p:spPr>
          <a:xfrm>
            <a:off x="1651000" y="1556083"/>
            <a:ext cx="9643533" cy="4903983"/>
          </a:xfrm>
        </p:spPr>
        <p:txBody>
          <a:bodyPr>
            <a:normAutofit fontScale="92500" lnSpcReduction="10000"/>
          </a:bodyPr>
          <a:lstStyle/>
          <a:p>
            <a:endParaRPr lang="it-IT" dirty="0"/>
          </a:p>
          <a:p>
            <a:pPr algn="just"/>
            <a:r>
              <a:rPr lang="it-IT" dirty="0"/>
              <a:t>Mosca il 14 febbraio 1956, il Segretario Kruscev denuncia il culto della personalità del suo predecessore, aprendo il processo di destalinizzazione, una copia del rapporto segreto (nel quale erano contenuti i crimini di Stalin) venne inviata ai PC occidentali e venne in possesso USA. Questo passaggio segna l’inizio di un </a:t>
            </a:r>
            <a:r>
              <a:rPr lang="it-IT" dirty="0" err="1"/>
              <a:t>annodecisivo</a:t>
            </a:r>
            <a:r>
              <a:rPr lang="it-IT" dirty="0"/>
              <a:t> nella storia della guerra fredda.</a:t>
            </a:r>
          </a:p>
          <a:p>
            <a:pPr algn="just"/>
            <a:r>
              <a:rPr lang="it-IT" dirty="0"/>
              <a:t>In quel periodo (due conferenze internazionali a Mosca – 1957 e 1960) Kruscev illustrò la sua proposta di «coesistenza pacifica»: possibilità di evitare la guerra, transizione pacifica al socialismo, varietà delle forme di sviluppo del socialismo, valutazione positiva delle posizioni neutralistiche (fu allora riconosciuta l'esistenza di una vasta "zona della pace", comprendente paesi europei e asiatici). </a:t>
            </a:r>
          </a:p>
          <a:p>
            <a:pPr algn="just"/>
            <a:r>
              <a:rPr lang="it-IT" dirty="0"/>
              <a:t>Nella prospettiva sovietica essa non esclude, anzi implica la lotta ideologica e l'appoggio ai movimenti di liberazione nazionale, essendo una forma della lotta di classe sull'arena mondiale.</a:t>
            </a:r>
          </a:p>
          <a:p>
            <a:pPr algn="just"/>
            <a:r>
              <a:rPr lang="it-IT" dirty="0"/>
              <a:t>Come principio di diritto internazionale, è ritenuta valida solo nelle relazioni Est-Ovest, perché le relazioni entro la comunità socialista sono fondate sull'internazionalismo proletario, che si realizza nel reciproco aiuto, nel comune indirizzo della politica estera e nel riconosciuto ruolo dirigente dei partiti comunisti. </a:t>
            </a:r>
          </a:p>
        </p:txBody>
      </p:sp>
    </p:spTree>
    <p:extLst>
      <p:ext uri="{BB962C8B-B14F-4D97-AF65-F5344CB8AC3E}">
        <p14:creationId xmlns:p14="http://schemas.microsoft.com/office/powerpoint/2010/main" val="25594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592925" y="624110"/>
            <a:ext cx="8911687" cy="1109440"/>
          </a:xfrm>
        </p:spPr>
        <p:txBody>
          <a:bodyPr>
            <a:normAutofit fontScale="90000"/>
          </a:bodyPr>
          <a:lstStyle/>
          <a:p>
            <a:br>
              <a:rPr lang="it-IT" sz="2700" dirty="0"/>
            </a:br>
            <a:r>
              <a:rPr lang="it-IT" sz="2700" dirty="0"/>
              <a:t>Discorso di Nikita Kruscev alle Nazioni Unite 18/9/1958</a:t>
            </a:r>
            <a:endParaRPr lang="it-IT" sz="4000" dirty="0"/>
          </a:p>
        </p:txBody>
      </p:sp>
      <p:sp>
        <p:nvSpPr>
          <p:cNvPr id="115715" name="Rectangle 3"/>
          <p:cNvSpPr>
            <a:spLocks noGrp="1" noChangeArrowheads="1"/>
          </p:cNvSpPr>
          <p:nvPr>
            <p:ph type="body" idx="1"/>
          </p:nvPr>
        </p:nvSpPr>
        <p:spPr>
          <a:xfrm>
            <a:off x="2336800" y="1733550"/>
            <a:ext cx="8779933" cy="4500340"/>
          </a:xfrm>
        </p:spPr>
        <p:txBody>
          <a:bodyPr>
            <a:normAutofit/>
          </a:bodyPr>
          <a:lstStyle/>
          <a:p>
            <a:pPr algn="just">
              <a:lnSpc>
                <a:spcPct val="120000"/>
              </a:lnSpc>
              <a:buFont typeface="Wingdings" pitchFamily="2" charset="2"/>
              <a:buNone/>
            </a:pPr>
            <a:r>
              <a:rPr lang="it-IT" sz="2000" dirty="0"/>
              <a:t>"</a:t>
            </a:r>
            <a:r>
              <a:rPr lang="it-IT" dirty="0"/>
              <a:t>Che </a:t>
            </a:r>
            <a:r>
              <a:rPr lang="it-IT" u="sng" dirty="0"/>
              <a:t>cos’è la politica di coesistenza pacifica</a:t>
            </a:r>
            <a:r>
              <a:rPr lang="it-IT" dirty="0"/>
              <a:t>? Nella sua espressione più semplice </a:t>
            </a:r>
            <a:r>
              <a:rPr lang="it-IT" u="sng" dirty="0"/>
              <a:t>è la rinuncia alla guerra come mezzo di risoluzione </a:t>
            </a:r>
            <a:r>
              <a:rPr lang="it-IT" dirty="0"/>
              <a:t>delle controversie internazionali. Ma ciò non esaurisce il concetto di coesistenza pacifica. Oltre all’impegno di rinunciare all’aggressione, la </a:t>
            </a:r>
            <a:r>
              <a:rPr lang="it-IT" u="sng" dirty="0"/>
              <a:t>coesistenza pacifica sottintende per ogni Stato l’obbligo di rispettare l’integrità territoriale e la sovranità di ogni altro Stato </a:t>
            </a:r>
            <a:r>
              <a:rPr lang="it-IT" dirty="0"/>
              <a:t>e di non violarla sotto qualsiasi forma e pretesto. Prevede inoltre </a:t>
            </a:r>
            <a:r>
              <a:rPr lang="it-IT" u="sng" dirty="0"/>
              <a:t>la rinuncia a interferire negli affari interni degli altri paesi </a:t>
            </a:r>
            <a:r>
              <a:rPr lang="it-IT" dirty="0"/>
              <a:t>per modificarne il regime, il modo di vita o per altri motivi. Implica, per di più, il dovere di basare i rapporti economici e politici tra gli Stati sul principio dell’assoluta eguaglianza e del mutuo vantaggio. (...) La coesistenza pacifica può e deve assumere la forma di una </a:t>
            </a:r>
            <a:r>
              <a:rPr lang="it-IT" u="sng" dirty="0"/>
              <a:t>pacifica competizione per il migliore soddisfacimento di tutti i bisogni degli uomini</a:t>
            </a:r>
            <a:r>
              <a:rPr lang="it-IT" dirty="0"/>
              <a:t>". </a:t>
            </a:r>
            <a:endParaRPr lang="it-IT" sz="2400" dirty="0"/>
          </a:p>
        </p:txBody>
      </p:sp>
    </p:spTree>
    <p:extLst>
      <p:ext uri="{BB962C8B-B14F-4D97-AF65-F5344CB8AC3E}">
        <p14:creationId xmlns:p14="http://schemas.microsoft.com/office/powerpoint/2010/main" val="257853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847850" y="404812"/>
            <a:ext cx="8642350" cy="602721"/>
          </a:xfrm>
        </p:spPr>
        <p:txBody>
          <a:bodyPr>
            <a:normAutofit fontScale="90000"/>
          </a:bodyPr>
          <a:lstStyle/>
          <a:p>
            <a:pPr algn="ctr"/>
            <a:r>
              <a:rPr lang="it-IT" sz="3100" dirty="0"/>
              <a:t>Effetti contraddittori della politica URSS</a:t>
            </a:r>
            <a:br>
              <a:rPr lang="it-IT" dirty="0"/>
            </a:br>
            <a:endParaRPr lang="it-IT" dirty="0"/>
          </a:p>
        </p:txBody>
      </p:sp>
      <p:sp>
        <p:nvSpPr>
          <p:cNvPr id="150531" name="Rectangle 3"/>
          <p:cNvSpPr>
            <a:spLocks noGrp="1" noChangeArrowheads="1"/>
          </p:cNvSpPr>
          <p:nvPr>
            <p:ph type="body" idx="1"/>
          </p:nvPr>
        </p:nvSpPr>
        <p:spPr>
          <a:xfrm>
            <a:off x="2047611" y="1453094"/>
            <a:ext cx="9035256" cy="4473574"/>
          </a:xfrm>
        </p:spPr>
        <p:txBody>
          <a:bodyPr>
            <a:normAutofit/>
          </a:bodyPr>
          <a:lstStyle/>
          <a:p>
            <a:pPr algn="just"/>
            <a:r>
              <a:rPr lang="it-IT" dirty="0">
                <a:solidFill>
                  <a:schemeClr val="tx1"/>
                </a:solidFill>
              </a:rPr>
              <a:t>Prime avvisaglie di una instabilità diffusa nel blocco orientale si erano registrate nel ’53 a Pilsen (Cecoslovacchia) e a Berlino</a:t>
            </a:r>
          </a:p>
          <a:p>
            <a:pPr algn="just"/>
            <a:r>
              <a:rPr lang="it-IT" dirty="0">
                <a:solidFill>
                  <a:schemeClr val="tx1"/>
                </a:solidFill>
              </a:rPr>
              <a:t>Polonia </a:t>
            </a:r>
          </a:p>
          <a:p>
            <a:pPr lvl="1" algn="just"/>
            <a:r>
              <a:rPr lang="it-IT" sz="1800" i="1" dirty="0">
                <a:solidFill>
                  <a:schemeClr val="tx1"/>
                </a:solidFill>
              </a:rPr>
              <a:t>giugno</a:t>
            </a:r>
            <a:r>
              <a:rPr lang="it-IT" sz="1800" dirty="0">
                <a:solidFill>
                  <a:schemeClr val="tx1"/>
                </a:solidFill>
              </a:rPr>
              <a:t> 1956: Poznan e Varsavia - Repressione della rivolta operaia</a:t>
            </a:r>
          </a:p>
          <a:p>
            <a:pPr lvl="1" algn="just"/>
            <a:r>
              <a:rPr lang="it-IT" sz="1800" dirty="0">
                <a:solidFill>
                  <a:schemeClr val="tx1"/>
                </a:solidFill>
              </a:rPr>
              <a:t>ascesa di </a:t>
            </a:r>
            <a:r>
              <a:rPr lang="it-IT" sz="1800" dirty="0" err="1">
                <a:solidFill>
                  <a:schemeClr val="tx1"/>
                </a:solidFill>
              </a:rPr>
              <a:t>Gumulka</a:t>
            </a:r>
            <a:r>
              <a:rPr lang="it-IT" sz="1800" dirty="0">
                <a:solidFill>
                  <a:schemeClr val="tx1"/>
                </a:solidFill>
              </a:rPr>
              <a:t> riabilitato nel ’54 arriva alla guida del partito dopo essere finito in prigione con l’accusa di nazionalismo</a:t>
            </a:r>
          </a:p>
          <a:p>
            <a:pPr algn="just"/>
            <a:r>
              <a:rPr lang="it-IT" dirty="0">
                <a:solidFill>
                  <a:schemeClr val="tx1"/>
                </a:solidFill>
              </a:rPr>
              <a:t>Ungheria</a:t>
            </a:r>
            <a:r>
              <a:rPr lang="it-IT" b="1" dirty="0">
                <a:solidFill>
                  <a:schemeClr val="tx1"/>
                </a:solidFill>
              </a:rPr>
              <a:t> </a:t>
            </a:r>
          </a:p>
          <a:p>
            <a:pPr lvl="1" algn="just"/>
            <a:r>
              <a:rPr lang="it-IT" sz="1800" i="1" dirty="0">
                <a:solidFill>
                  <a:schemeClr val="tx1"/>
                </a:solidFill>
              </a:rPr>
              <a:t>ottobre</a:t>
            </a:r>
            <a:r>
              <a:rPr lang="it-IT" sz="1800" dirty="0">
                <a:solidFill>
                  <a:schemeClr val="tx1"/>
                </a:solidFill>
              </a:rPr>
              <a:t> 1956: Budapest  (contemporanea alla cisi di Suez): il partito è diviso tra conservatori e innovatori (sostenitori dell’espulso </a:t>
            </a:r>
            <a:r>
              <a:rPr lang="it-IT" sz="1800" dirty="0" err="1">
                <a:solidFill>
                  <a:schemeClr val="tx1"/>
                </a:solidFill>
              </a:rPr>
              <a:t>Nagy</a:t>
            </a:r>
            <a:r>
              <a:rPr lang="it-IT" sz="1800" dirty="0">
                <a:solidFill>
                  <a:schemeClr val="tx1"/>
                </a:solidFill>
              </a:rPr>
              <a:t>)</a:t>
            </a:r>
          </a:p>
          <a:p>
            <a:pPr lvl="1" algn="just"/>
            <a:r>
              <a:rPr lang="it-IT" sz="1800" dirty="0">
                <a:solidFill>
                  <a:schemeClr val="tx1"/>
                </a:solidFill>
              </a:rPr>
              <a:t>Le manifestazioni studentesche e operaie a sostegno di </a:t>
            </a:r>
            <a:r>
              <a:rPr lang="it-IT" sz="1800" dirty="0" err="1">
                <a:solidFill>
                  <a:schemeClr val="tx1"/>
                </a:solidFill>
              </a:rPr>
              <a:t>Nagy</a:t>
            </a:r>
            <a:r>
              <a:rPr lang="it-IT" sz="1800" dirty="0">
                <a:solidFill>
                  <a:schemeClr val="tx1"/>
                </a:solidFill>
              </a:rPr>
              <a:t> costringono il partito a formare un nuovo Comitato Centrale ed un nuovo governo diretto dal </a:t>
            </a:r>
            <a:r>
              <a:rPr lang="it-IT" sz="1800" dirty="0" err="1">
                <a:solidFill>
                  <a:schemeClr val="tx1"/>
                </a:solidFill>
              </a:rPr>
              <a:t>I.Nagy</a:t>
            </a:r>
            <a:r>
              <a:rPr lang="it-IT" sz="1800" dirty="0">
                <a:solidFill>
                  <a:schemeClr val="tx1"/>
                </a:solidFill>
              </a:rPr>
              <a:t>. L’episodio simbolicamente più importante in questa fase fu l’abbattimento della statua di Stalin</a:t>
            </a:r>
          </a:p>
          <a:p>
            <a:pPr>
              <a:lnSpc>
                <a:spcPct val="90000"/>
              </a:lnSpc>
              <a:buFont typeface="Wingdings" pitchFamily="2" charset="2"/>
              <a:buNone/>
            </a:pP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7850" y="571481"/>
            <a:ext cx="8642350" cy="596919"/>
          </a:xfrm>
        </p:spPr>
        <p:txBody>
          <a:bodyPr>
            <a:normAutofit/>
          </a:bodyPr>
          <a:lstStyle/>
          <a:p>
            <a:pPr algn="ctr"/>
            <a:r>
              <a:rPr lang="it-IT" sz="3200" dirty="0"/>
              <a:t>1956: Ungheria</a:t>
            </a:r>
          </a:p>
        </p:txBody>
      </p:sp>
      <p:sp>
        <p:nvSpPr>
          <p:cNvPr id="3075" name="Rectangle 3"/>
          <p:cNvSpPr>
            <a:spLocks noGrp="1" noChangeArrowheads="1"/>
          </p:cNvSpPr>
          <p:nvPr>
            <p:ph type="body" idx="1"/>
          </p:nvPr>
        </p:nvSpPr>
        <p:spPr>
          <a:xfrm>
            <a:off x="1847850" y="1332176"/>
            <a:ext cx="9339308" cy="3282157"/>
          </a:xfrm>
        </p:spPr>
        <p:txBody>
          <a:bodyPr>
            <a:normAutofit/>
          </a:bodyPr>
          <a:lstStyle/>
          <a:p>
            <a:pPr algn="just"/>
            <a:r>
              <a:rPr lang="it-IT" dirty="0" err="1"/>
              <a:t>Nagy</a:t>
            </a:r>
            <a:r>
              <a:rPr lang="it-IT" dirty="0"/>
              <a:t> diviene primo ministro ma la decisione del 30 ottobre annunciata il 1 novembre 1956 di lasciare il patto di Varsavia modificava la natura della “rivolta ungherese”</a:t>
            </a:r>
          </a:p>
          <a:p>
            <a:pPr algn="just"/>
            <a:r>
              <a:rPr lang="it-IT" dirty="0"/>
              <a:t>3-4 novembre: invasione delle truppe del patto di Varsavia (successiva condanna a morte di </a:t>
            </a:r>
            <a:r>
              <a:rPr lang="it-IT" dirty="0" err="1"/>
              <a:t>Nagy</a:t>
            </a:r>
            <a:r>
              <a:rPr lang="it-IT" dirty="0"/>
              <a:t> nel 1958)</a:t>
            </a:r>
          </a:p>
          <a:p>
            <a:pPr algn="just"/>
            <a:r>
              <a:rPr lang="it-IT" dirty="0"/>
              <a:t>Le conseguenze sono molto interessanti: </a:t>
            </a:r>
          </a:p>
          <a:p>
            <a:pPr lvl="1" algn="just"/>
            <a:r>
              <a:rPr lang="it-IT" sz="1800" dirty="0"/>
              <a:t>ripercussioni profonde nel partiti comunisti occidentali</a:t>
            </a:r>
          </a:p>
          <a:p>
            <a:pPr lvl="1" algn="just"/>
            <a:r>
              <a:rPr lang="it-IT" sz="1800" dirty="0"/>
              <a:t>Europa un continente stabilizzato: nessuno era intenzionato a modificare la realtà dei due blocchi</a:t>
            </a:r>
          </a:p>
          <a:p>
            <a:pPr>
              <a:buFontTx/>
              <a:buNone/>
            </a:pPr>
            <a:endParaRPr lang="it-IT" sz="2000" dirty="0"/>
          </a:p>
        </p:txBody>
      </p:sp>
      <p:sp>
        <p:nvSpPr>
          <p:cNvPr id="3076" name="Rectangle 4"/>
          <p:cNvSpPr>
            <a:spLocks noChangeArrowheads="1"/>
          </p:cNvSpPr>
          <p:nvPr/>
        </p:nvSpPr>
        <p:spPr bwMode="auto">
          <a:xfrm>
            <a:off x="1847850" y="4614333"/>
            <a:ext cx="9339308" cy="1976436"/>
          </a:xfrm>
          <a:prstGeom prst="rect">
            <a:avLst/>
          </a:prstGeom>
          <a:solidFill>
            <a:schemeClr val="accent2"/>
          </a:solidFill>
          <a:ln w="9525">
            <a:solidFill>
              <a:schemeClr val="tx1"/>
            </a:solidFill>
            <a:miter lim="800000"/>
            <a:headEnd/>
            <a:tailEnd/>
          </a:ln>
          <a:effectLst/>
        </p:spPr>
        <p:txBody>
          <a:bodyPr wrap="none" anchor="ctr"/>
          <a:lstStyle/>
          <a:p>
            <a:pPr algn="ctr"/>
            <a:r>
              <a:rPr lang="it-IT" dirty="0"/>
              <a:t>La guerra fredda in Europa era conclusa. Per il sistema internazionale</a:t>
            </a:r>
          </a:p>
          <a:p>
            <a:pPr algn="ctr"/>
            <a:r>
              <a:rPr lang="it-IT" dirty="0"/>
              <a:t>la </a:t>
            </a:r>
            <a:r>
              <a:rPr lang="it-IT" u="sng" dirty="0"/>
              <a:t>rivolta ungherese era solo una scossa interna al sistema sovietico</a:t>
            </a:r>
            <a:r>
              <a:rPr lang="it-IT" dirty="0"/>
              <a:t>. </a:t>
            </a:r>
          </a:p>
          <a:p>
            <a:pPr algn="ctr"/>
            <a:r>
              <a:rPr lang="it-IT" dirty="0"/>
              <a:t>Il conflitto bipolare era sempre più “Coesistenza competitiva”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86467" y="476252"/>
            <a:ext cx="9067800" cy="582082"/>
          </a:xfrm>
        </p:spPr>
        <p:txBody>
          <a:bodyPr>
            <a:normAutofit fontScale="90000"/>
          </a:bodyPr>
          <a:lstStyle/>
          <a:p>
            <a:pPr algn="ctr"/>
            <a:r>
              <a:rPr lang="it-IT" sz="2700" dirty="0"/>
              <a:t>Il sistema orientale dopo il 1956. </a:t>
            </a:r>
            <a:br>
              <a:rPr lang="it-IT" sz="2700" dirty="0"/>
            </a:br>
            <a:br>
              <a:rPr lang="it-IT" sz="1800" b="1" dirty="0">
                <a:latin typeface="Verdana" pitchFamily="34" charset="0"/>
              </a:rPr>
            </a:br>
            <a:endParaRPr lang="it-IT" sz="1800" b="1" dirty="0">
              <a:latin typeface="Verdana" pitchFamily="34" charset="0"/>
            </a:endParaRPr>
          </a:p>
        </p:txBody>
      </p:sp>
      <p:sp>
        <p:nvSpPr>
          <p:cNvPr id="24579" name="Rectangle 3"/>
          <p:cNvSpPr>
            <a:spLocks noGrp="1" noChangeArrowheads="1"/>
          </p:cNvSpPr>
          <p:nvPr>
            <p:ph type="body" idx="1"/>
          </p:nvPr>
        </p:nvSpPr>
        <p:spPr>
          <a:xfrm>
            <a:off x="2028825" y="1058335"/>
            <a:ext cx="8496300" cy="3793065"/>
          </a:xfrm>
        </p:spPr>
        <p:txBody>
          <a:bodyPr>
            <a:noAutofit/>
          </a:bodyPr>
          <a:lstStyle/>
          <a:p>
            <a:pPr algn="just"/>
            <a:r>
              <a:rPr lang="it-IT" sz="1600" dirty="0"/>
              <a:t>Lo scontro con la CINA - 1967 rottura</a:t>
            </a:r>
          </a:p>
          <a:p>
            <a:pPr algn="just"/>
            <a:r>
              <a:rPr lang="it-IT" sz="1600" dirty="0"/>
              <a:t>Lo scontro nel PCUS sulla “destalinizzazione”: dove CHRUSCEV perde la maggioranza ma mantiene il controllo nel CC grazie all’appoggio dei Militari</a:t>
            </a:r>
          </a:p>
          <a:p>
            <a:pPr algn="just">
              <a:lnSpc>
                <a:spcPct val="120000"/>
              </a:lnSpc>
            </a:pPr>
            <a:r>
              <a:rPr lang="it-IT" sz="1600" dirty="0">
                <a:solidFill>
                  <a:schemeClr val="tx1"/>
                </a:solidFill>
              </a:rPr>
              <a:t>1958 Riforme interne; Rilancio del </a:t>
            </a:r>
            <a:r>
              <a:rPr lang="it-IT" sz="1600" dirty="0" err="1">
                <a:solidFill>
                  <a:schemeClr val="tx1"/>
                </a:solidFill>
              </a:rPr>
              <a:t>Comecon</a:t>
            </a:r>
            <a:r>
              <a:rPr lang="it-IT" sz="1600" dirty="0">
                <a:solidFill>
                  <a:schemeClr val="tx1"/>
                </a:solidFill>
              </a:rPr>
              <a:t>;  miglioramento dell’economia</a:t>
            </a:r>
          </a:p>
          <a:p>
            <a:pPr algn="just">
              <a:lnSpc>
                <a:spcPct val="120000"/>
              </a:lnSpc>
            </a:pPr>
            <a:r>
              <a:rPr lang="it-IT" sz="1600" dirty="0">
                <a:solidFill>
                  <a:schemeClr val="tx1"/>
                </a:solidFill>
              </a:rPr>
              <a:t>1959 Collaborazione multilaterale sostituisce la pratica degli accordi bilaterali</a:t>
            </a:r>
          </a:p>
          <a:p>
            <a:pPr algn="just">
              <a:lnSpc>
                <a:spcPct val="120000"/>
              </a:lnSpc>
            </a:pPr>
            <a:r>
              <a:rPr lang="it-IT" sz="1600" dirty="0">
                <a:solidFill>
                  <a:schemeClr val="tx1"/>
                </a:solidFill>
              </a:rPr>
              <a:t>1961 XXII congresso del PCUS : Rilancio della politica riformista, riabilitazioni di molti personaggi coinvolti nelle purghe staliniane; </a:t>
            </a:r>
          </a:p>
          <a:p>
            <a:pPr algn="just">
              <a:lnSpc>
                <a:spcPct val="120000"/>
              </a:lnSpc>
            </a:pPr>
            <a:r>
              <a:rPr lang="it-IT" sz="1600" dirty="0">
                <a:solidFill>
                  <a:schemeClr val="tx1"/>
                </a:solidFill>
              </a:rPr>
              <a:t>1962: si acuisce il risentimento dei dogmatici. Il carattere imprevedibile di </a:t>
            </a:r>
            <a:r>
              <a:rPr lang="it-IT" sz="1600" dirty="0" err="1">
                <a:solidFill>
                  <a:schemeClr val="tx1"/>
                </a:solidFill>
              </a:rPr>
              <a:t>Chruscev</a:t>
            </a:r>
            <a:r>
              <a:rPr lang="it-IT" sz="1600" dirty="0">
                <a:solidFill>
                  <a:schemeClr val="tx1"/>
                </a:solidFill>
              </a:rPr>
              <a:t>  come l’apparente sconfitta durante la crisi cubana lo indebolisce fino ad essere estromesso nel 1964</a:t>
            </a:r>
            <a:endParaRPr lang="it-IT" sz="800" dirty="0"/>
          </a:p>
          <a:p>
            <a:endParaRPr lang="it-IT" sz="1600" dirty="0"/>
          </a:p>
          <a:p>
            <a:pPr marL="114300" indent="0">
              <a:buNone/>
            </a:pPr>
            <a:endParaRPr lang="it-IT" sz="2200" dirty="0"/>
          </a:p>
          <a:p>
            <a:pPr>
              <a:lnSpc>
                <a:spcPct val="80000"/>
              </a:lnSpc>
            </a:pPr>
            <a:endParaRPr lang="it-IT" sz="2000" b="1" dirty="0">
              <a:solidFill>
                <a:schemeClr val="tx2"/>
              </a:solidFill>
              <a:effectLst>
                <a:outerShdw blurRad="38100" dist="38100" dir="2700000" algn="tl">
                  <a:srgbClr val="C0C0C0"/>
                </a:outerShdw>
              </a:effectLst>
            </a:endParaRPr>
          </a:p>
        </p:txBody>
      </p:sp>
      <p:sp>
        <p:nvSpPr>
          <p:cNvPr id="24580" name="Rectangle 4"/>
          <p:cNvSpPr>
            <a:spLocks noChangeArrowheads="1"/>
          </p:cNvSpPr>
          <p:nvPr/>
        </p:nvSpPr>
        <p:spPr bwMode="auto">
          <a:xfrm>
            <a:off x="2028826" y="5113868"/>
            <a:ext cx="8825442" cy="1337734"/>
          </a:xfrm>
          <a:prstGeom prst="rect">
            <a:avLst/>
          </a:prstGeom>
          <a:solidFill>
            <a:schemeClr val="accent2"/>
          </a:solidFill>
          <a:ln w="9525">
            <a:solidFill>
              <a:schemeClr val="tx1"/>
            </a:solidFill>
            <a:miter lim="800000"/>
            <a:headEnd/>
            <a:tailEnd/>
          </a:ln>
          <a:effectLst/>
        </p:spPr>
        <p:txBody>
          <a:bodyPr wrap="none" anchor="ctr"/>
          <a:lstStyle/>
          <a:p>
            <a:pPr algn="ctr"/>
            <a:r>
              <a:rPr lang="it-IT" dirty="0"/>
              <a:t>Mondo orientale  molto frastagliato </a:t>
            </a:r>
            <a:r>
              <a:rPr lang="it-IT" sz="1400" dirty="0"/>
              <a:t>vs</a:t>
            </a:r>
            <a:r>
              <a:rPr lang="it-IT" dirty="0"/>
              <a:t> campo imperialista che si presentava </a:t>
            </a:r>
          </a:p>
          <a:p>
            <a:pPr algn="ctr"/>
            <a:r>
              <a:rPr lang="it-IT" dirty="0"/>
              <a:t>molto più unitario Ideologicamente omogeneo e politicamente orientato </a:t>
            </a:r>
          </a:p>
          <a:p>
            <a:pPr algn="ctr"/>
            <a:r>
              <a:rPr lang="it-IT" dirty="0"/>
              <a:t>verso obiettivi comuni</a:t>
            </a:r>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346</TotalTime>
  <Words>2981</Words>
  <Application>Microsoft Office PowerPoint</Application>
  <PresentationFormat>Widescreen</PresentationFormat>
  <Paragraphs>202</Paragraphs>
  <Slides>27</Slides>
  <Notes>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27</vt:i4>
      </vt:variant>
    </vt:vector>
  </HeadingPairs>
  <TitlesOfParts>
    <vt:vector size="35" baseType="lpstr">
      <vt:lpstr>Arial</vt:lpstr>
      <vt:lpstr>Calibri</vt:lpstr>
      <vt:lpstr>Century Gothic</vt:lpstr>
      <vt:lpstr>Times New Roman</vt:lpstr>
      <vt:lpstr>Verdana</vt:lpstr>
      <vt:lpstr>Wingdings</vt:lpstr>
      <vt:lpstr>Wingdings 3</vt:lpstr>
      <vt:lpstr>Filo</vt:lpstr>
      <vt:lpstr>Geopolitica della guerra fredda 1956-1970</vt:lpstr>
      <vt:lpstr>Dal disgelo alla coesistenza competitiva</vt:lpstr>
      <vt:lpstr>Tra competizione e distensione: 1955-1964</vt:lpstr>
      <vt:lpstr>Il clima iniziale: nuove armi, spionaggio, propaganda</vt:lpstr>
      <vt:lpstr>Il XX Congresso del PCUS</vt:lpstr>
      <vt:lpstr> Discorso di Nikita Kruscev alle Nazioni Unite 18/9/1958</vt:lpstr>
      <vt:lpstr>Effetti contraddittori della politica URSS </vt:lpstr>
      <vt:lpstr>1956: Ungheria</vt:lpstr>
      <vt:lpstr>Il sistema orientale dopo il 1956.   </vt:lpstr>
      <vt:lpstr> Il sistema USA dopo il 1956</vt:lpstr>
      <vt:lpstr>Crisi di Cuba </vt:lpstr>
      <vt:lpstr>Crisi di Cuba  </vt:lpstr>
      <vt:lpstr>Il Muro di Berlino</vt:lpstr>
      <vt:lpstr>Distensione e nuovi equilibri regionali</vt:lpstr>
      <vt:lpstr>Distensione e nuovi equilibri regionali (1968-1974)</vt:lpstr>
      <vt:lpstr>Presentazione standard di PowerPoint</vt:lpstr>
      <vt:lpstr>1968: Primavera di Praga</vt:lpstr>
      <vt:lpstr>La dottrina Breznev o della sovranità limitata</vt:lpstr>
      <vt:lpstr>Distensione </vt:lpstr>
      <vt:lpstr>Nuovi e vecchi punti di attrito</vt:lpstr>
      <vt:lpstr>Sintesi del conflitto arabo-israeliano: 1948 1973</vt:lpstr>
      <vt:lpstr>Sintesi del conflitto arabo-israeliano: 1948 1973</vt:lpstr>
      <vt:lpstr>Palestina e Israele 1945-1949</vt:lpstr>
      <vt:lpstr>Presentazione standard di PowerPoint</vt:lpstr>
      <vt:lpstr>Presentazione standard di PowerPoint</vt:lpstr>
      <vt:lpstr>Presentazione standard di PowerPoint</vt:lpstr>
      <vt:lpstr>La crisi economica: 1973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guerra fredda 1956-1970</dc:title>
  <dc:creator>utente</dc:creator>
  <cp:lastModifiedBy>utente</cp:lastModifiedBy>
  <cp:revision>48</cp:revision>
  <dcterms:created xsi:type="dcterms:W3CDTF">2020-12-30T17:40:32Z</dcterms:created>
  <dcterms:modified xsi:type="dcterms:W3CDTF">2023-12-28T15:24:15Z</dcterms:modified>
</cp:coreProperties>
</file>