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7" r:id="rId2"/>
    <p:sldId id="322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514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0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4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535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8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3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19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00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03F0E-EA32-1511-9E7D-43007C2DD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4960137"/>
            <a:ext cx="7897558" cy="1463040"/>
          </a:xfrm>
        </p:spPr>
        <p:txBody>
          <a:bodyPr>
            <a:normAutofit/>
          </a:bodyPr>
          <a:lstStyle/>
          <a:p>
            <a:r>
              <a:rPr lang="it-IT" sz="3600" b="1" dirty="0">
                <a:solidFill>
                  <a:schemeClr val="accent6"/>
                </a:solidFill>
                <a:latin typeface="Trebuchet MS" panose="020B0703020202090204" pitchFamily="34" charset="0"/>
              </a:rPr>
              <a:t>LEZIONE 6</a:t>
            </a:r>
            <a:br>
              <a:rPr lang="it-IT" sz="3600" b="1" dirty="0">
                <a:solidFill>
                  <a:schemeClr val="accent6"/>
                </a:solidFill>
                <a:latin typeface="Trebuchet MS" panose="020B0703020202090204" pitchFamily="34" charset="0"/>
              </a:rPr>
            </a:br>
            <a:br>
              <a:rPr lang="it-IT" sz="2800" b="1" dirty="0">
                <a:solidFill>
                  <a:schemeClr val="accent6">
                    <a:lumMod val="75000"/>
                  </a:schemeClr>
                </a:solidFill>
                <a:latin typeface="Trebuchet MS" panose="020B0703020202090204" pitchFamily="34" charset="0"/>
              </a:rPr>
            </a:br>
            <a:r>
              <a:rPr lang="it-IT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rebuchet MS" panose="020B0703020202090204" pitchFamily="34" charset="0"/>
              </a:rPr>
              <a:t>La confezione e altri elementi</a:t>
            </a:r>
            <a:endParaRPr lang="it-IT" sz="2800" b="1" dirty="0">
              <a:solidFill>
                <a:schemeClr val="accent6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4C1BAC-BE05-610F-AB38-2F4DEC0670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EF07F00-1517-223A-696E-5DE82854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579" y="4792307"/>
            <a:ext cx="3532442" cy="17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3F97E1-9509-85FF-C55D-B862A44034AC}"/>
              </a:ext>
            </a:extLst>
          </p:cNvPr>
          <p:cNvSpPr txBox="1"/>
          <p:nvPr/>
        </p:nvSpPr>
        <p:spPr>
          <a:xfrm>
            <a:off x="4219802" y="965864"/>
            <a:ext cx="7006998" cy="2762856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marL="571500" indent="-5715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FFFFFF"/>
                </a:solidFill>
                <a:effectLst/>
              </a:rPr>
              <a:t>il layout</a:t>
            </a:r>
            <a:r>
              <a:rPr lang="en-US" sz="23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>
                <a:solidFill>
                  <a:srgbClr val="FFFFFF"/>
                </a:solidFill>
                <a:effectLst/>
              </a:rPr>
              <a:t>vale a dire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composizione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degli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elementi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testuali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illustrativi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il modo in cui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sono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distribuiti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sullo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spazio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confezione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.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progettazione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del pack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richiede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un'attenta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riflessione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in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merito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dimensione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posizione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ogni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componente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testuale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illustrativa</a:t>
            </a:r>
            <a:r>
              <a:rPr lang="en-US" sz="2000" dirty="0">
                <a:solidFill>
                  <a:srgbClr val="FFFFFF"/>
                </a:solidFill>
                <a:effectLst/>
              </a:rPr>
              <a:t>, al fine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massimizzare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l'efficacia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comunicativa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confezione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riguardo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all'attrattività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leggibilità</a:t>
            </a:r>
            <a:r>
              <a:rPr lang="en-US" sz="2000" dirty="0">
                <a:solidFill>
                  <a:srgbClr val="FFFFFF"/>
                </a:solidFill>
                <a:effectLst/>
              </a:rPr>
              <a:t>. 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824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71E9F4F-6765-779D-BB36-7FF71C1356B6}"/>
              </a:ext>
            </a:extLst>
          </p:cNvPr>
          <p:cNvSpPr txBox="1"/>
          <p:nvPr/>
        </p:nvSpPr>
        <p:spPr>
          <a:xfrm>
            <a:off x="4219802" y="976024"/>
            <a:ext cx="7006998" cy="1797656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 err="1">
                <a:solidFill>
                  <a:srgbClr val="FFFFFF"/>
                </a:solidFill>
                <a:effectLst/>
              </a:rPr>
              <a:t>Un'etichetta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accattivante</a:t>
            </a:r>
            <a:r>
              <a:rPr lang="en-US" sz="2200" dirty="0">
                <a:solidFill>
                  <a:srgbClr val="FFFFFF"/>
                </a:solidFill>
                <a:effectLst/>
              </a:rPr>
              <a:t> ma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difficilmente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leggibile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avere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effetti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negativi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sulla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percezione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del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consumatore</a:t>
            </a:r>
            <a:r>
              <a:rPr lang="en-US" sz="2200" dirty="0">
                <a:solidFill>
                  <a:srgbClr val="FFFFFF"/>
                </a:solidFill>
                <a:effectLst/>
              </a:rPr>
              <a:t>,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così</a:t>
            </a:r>
            <a:r>
              <a:rPr lang="en-US" sz="2200" dirty="0">
                <a:solidFill>
                  <a:srgbClr val="FFFFFF"/>
                </a:solidFill>
                <a:effectLst/>
              </a:rPr>
              <a:t> come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inefficace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risultare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un'informazione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chiara</a:t>
            </a:r>
            <a:r>
              <a:rPr lang="en-US" sz="2200" dirty="0">
                <a:solidFill>
                  <a:srgbClr val="FFFFFF"/>
                </a:solidFill>
                <a:effectLst/>
              </a:rPr>
              <a:t> ma non in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grado</a:t>
            </a:r>
            <a:r>
              <a:rPr lang="en-US" sz="22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catturare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l'attenzione</a:t>
            </a:r>
            <a:r>
              <a:rPr lang="en-US" sz="2200" dirty="0">
                <a:solidFill>
                  <a:srgbClr val="FFFFFF"/>
                </a:solidFill>
                <a:effectLst/>
              </a:rPr>
              <a:t>. </a:t>
            </a:r>
            <a:endParaRPr lang="en-US" sz="22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82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D255B06-A65A-2F4F-CEA3-BD2CDBDC2321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 dirty="0">
                <a:solidFill>
                  <a:srgbClr val="FFFFFF"/>
                </a:solidFill>
                <a:effectLst/>
              </a:rPr>
              <a:t>La </a:t>
            </a:r>
            <a:r>
              <a:rPr lang="en-US" sz="2000" b="1" dirty="0" err="1">
                <a:solidFill>
                  <a:srgbClr val="FFFFFF"/>
                </a:solidFill>
                <a:effectLst/>
              </a:rPr>
              <a:t>confezione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deve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presentare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due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livelli</a:t>
            </a:r>
            <a:r>
              <a:rPr lang="en-US" sz="20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coerenza</a:t>
            </a:r>
            <a:r>
              <a:rPr lang="en-US" sz="2000" dirty="0">
                <a:solidFill>
                  <a:srgbClr val="FFFFFF"/>
                </a:solidFill>
                <a:effectLst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  <a:effectLst/>
            </a:endParaRP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</a:t>
            </a:r>
            <a:r>
              <a:rPr lang="en-US" sz="2000" dirty="0">
                <a:solidFill>
                  <a:srgbClr val="FFFFFF"/>
                </a:solidFill>
                <a:effectLst/>
              </a:rPr>
              <a:t>, ossia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fra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gli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aspetti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le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caratteristiche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0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compongono</a:t>
            </a:r>
            <a:r>
              <a:rPr lang="en-US" sz="2000" dirty="0">
                <a:solidFill>
                  <a:srgbClr val="FFFFFF"/>
                </a:solidFill>
                <a:effectLst/>
              </a:rPr>
              <a:t>, ed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esterna</a:t>
            </a:r>
            <a:r>
              <a:rPr lang="en-US" sz="2000" dirty="0">
                <a:solidFill>
                  <a:srgbClr val="FFFFFF"/>
                </a:solidFill>
                <a:effectLst/>
              </a:rPr>
              <a:t>, vale a dire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tra</a:t>
            </a:r>
            <a:r>
              <a:rPr lang="en-US" sz="2000" dirty="0">
                <a:solidFill>
                  <a:srgbClr val="FFFFFF"/>
                </a:solidFill>
                <a:effectLst/>
              </a:rPr>
              <a:t> il pack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nel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suo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complesso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le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altre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leve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del marketing mix.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>
                <a:solidFill>
                  <a:srgbClr val="FFFFFF"/>
                </a:solidFill>
                <a:effectLst/>
              </a:rPr>
              <a:t>Inoltre</a:t>
            </a:r>
            <a:r>
              <a:rPr lang="en-US" sz="20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nel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caso</a:t>
            </a:r>
            <a:r>
              <a:rPr lang="en-US" sz="20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prodotto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appartenente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una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linea</a:t>
            </a:r>
            <a:r>
              <a:rPr lang="en-US" sz="2000" dirty="0">
                <a:solidFill>
                  <a:srgbClr val="FFFFFF"/>
                </a:solidFill>
                <a:effectLst/>
              </a:rPr>
              <a:t>, è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necessario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garantire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l'immediata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riconoscibilità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promessa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complessiva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linea</a:t>
            </a:r>
            <a:r>
              <a:rPr lang="en-US" sz="20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pur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mantenendo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l'identità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dello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specifico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prodotto</a:t>
            </a:r>
            <a:r>
              <a:rPr lang="en-US" sz="2000" dirty="0">
                <a:solidFill>
                  <a:srgbClr val="FFFFFF"/>
                </a:solidFill>
                <a:effectLst/>
              </a:rPr>
              <a:t>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 err="1">
                <a:solidFill>
                  <a:srgbClr val="FFFFFF"/>
                </a:solidFill>
                <a:effectLst/>
              </a:rPr>
              <a:t>Attraverso</a:t>
            </a:r>
            <a:r>
              <a:rPr lang="en-US" sz="2000" dirty="0">
                <a:solidFill>
                  <a:srgbClr val="FFFFFF"/>
                </a:solidFill>
                <a:effectLst/>
              </a:rPr>
              <a:t> il </a:t>
            </a:r>
            <a:r>
              <a:rPr lang="en-US" sz="2000" b="1" dirty="0">
                <a:solidFill>
                  <a:srgbClr val="FFFFFF"/>
                </a:solidFill>
                <a:effectLst/>
              </a:rPr>
              <a:t>packaging</a:t>
            </a:r>
            <a:r>
              <a:rPr lang="en-US" sz="2000" dirty="0">
                <a:solidFill>
                  <a:srgbClr val="FFFFFF"/>
                </a:solidFill>
                <a:effectLst/>
              </a:rPr>
              <a:t>, è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possibile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veicolare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un'immagine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complessiva</a:t>
            </a:r>
            <a:r>
              <a:rPr lang="en-US" sz="20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marca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unitaria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coerente</a:t>
            </a:r>
            <a:r>
              <a:rPr lang="en-US" sz="20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886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isultato immagine per Tutti Colori">
            <a:extLst>
              <a:ext uri="{FF2B5EF4-FFF2-40B4-BE49-F238E27FC236}">
                <a16:creationId xmlns:a16="http://schemas.microsoft.com/office/drawing/2014/main" id="{59525E85-13A3-F03B-5215-7BF2BE91B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E7CD5B9-6A1D-52AD-3FCF-4D861EC5DFC4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 spc="200">
                <a:latin typeface="+mj-lt"/>
                <a:ea typeface="+mj-ea"/>
                <a:cs typeface="+mj-cs"/>
              </a:rPr>
              <a:t>GLI ALTRI ELEMENTI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34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B33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ersonaggi Disney più amati, ecco gli eroi dei cartoni più noti">
            <a:extLst>
              <a:ext uri="{FF2B5EF4-FFF2-40B4-BE49-F238E27FC236}">
                <a16:creationId xmlns:a16="http://schemas.microsoft.com/office/drawing/2014/main" id="{E28BC6BD-579B-160B-856F-17176015F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" r="1" b="484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3AC99E-E451-52BC-EBCD-8A76F0A2E3A5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b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</a:t>
            </a:r>
            <a:r>
              <a:rPr lang="en-US" sz="2300" b="1" dirty="0" err="1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ersonaggi</a:t>
            </a:r>
            <a:endParaRPr lang="en-US" sz="2300" b="1" dirty="0">
              <a:solidFill>
                <a:schemeClr val="tx2">
                  <a:lumMod val="40000"/>
                  <a:lumOff val="60000"/>
                </a:schemeClr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6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>
                <a:solidFill>
                  <a:srgbClr val="FFFFFF"/>
                </a:solidFill>
                <a:effectLst/>
              </a:rPr>
              <a:t>Con il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termine</a:t>
            </a:r>
            <a:r>
              <a:rPr lang="en-US" sz="2600" dirty="0">
                <a:solidFill>
                  <a:srgbClr val="FFFFFF"/>
                </a:solidFill>
                <a:effectLst/>
              </a:rPr>
              <a:t> «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personaggi</a:t>
            </a:r>
            <a:r>
              <a:rPr lang="en-US" sz="2600" dirty="0">
                <a:solidFill>
                  <a:srgbClr val="FFFFFF"/>
                </a:solidFill>
                <a:effectLst/>
              </a:rPr>
              <a:t>»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s'intende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definire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un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particolare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simbolo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marca</a:t>
            </a:r>
            <a:r>
              <a:rPr lang="en-US" sz="2600" dirty="0">
                <a:solidFill>
                  <a:srgbClr val="FFFFFF"/>
                </a:solidFill>
                <a:effectLst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assumere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forma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diversa</a:t>
            </a:r>
            <a:r>
              <a:rPr lang="en-US" sz="2600" dirty="0">
                <a:solidFill>
                  <a:srgbClr val="FFFFFF"/>
                </a:solidFill>
                <a:effectLst/>
              </a:rPr>
              <a:t>: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alcuni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sono</a:t>
            </a:r>
            <a:r>
              <a:rPr lang="en-US" sz="2600" dirty="0">
                <a:solidFill>
                  <a:srgbClr val="FFFFFF"/>
                </a:solidFill>
                <a:effectLst/>
              </a:rPr>
              <a:t> figure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immaginarie</a:t>
            </a:r>
            <a:r>
              <a:rPr lang="en-US" sz="2600" dirty="0">
                <a:solidFill>
                  <a:srgbClr val="FFFFFF"/>
                </a:solidFill>
                <a:effectLst/>
              </a:rPr>
              <a:t>,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mentre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altri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sono</a:t>
            </a:r>
            <a:r>
              <a:rPr lang="en-US" sz="2600" dirty="0">
                <a:solidFill>
                  <a:srgbClr val="FFFFFF"/>
                </a:solidFill>
                <a:effectLst/>
              </a:rPr>
              <a:t> figure del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tutto</a:t>
            </a:r>
            <a:r>
              <a:rPr lang="en-US" sz="2600" dirty="0">
                <a:solidFill>
                  <a:srgbClr val="FFFFFF"/>
                </a:solidFill>
                <a:effectLst/>
              </a:rPr>
              <a:t> </a:t>
            </a:r>
            <a:r>
              <a:rPr lang="en-US" sz="2600" dirty="0" err="1">
                <a:solidFill>
                  <a:srgbClr val="FFFFFF"/>
                </a:solidFill>
                <a:effectLst/>
              </a:rPr>
              <a:t>umane</a:t>
            </a:r>
            <a:r>
              <a:rPr lang="en-US" sz="26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1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A5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isultato immagine per AVATAR">
            <a:extLst>
              <a:ext uri="{FF2B5EF4-FFF2-40B4-BE49-F238E27FC236}">
                <a16:creationId xmlns:a16="http://schemas.microsoft.com/office/drawing/2014/main" id="{CBC2D95A-CA88-FE8C-1AA6-0221AFEB38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4C37DD9-4364-59F8-F7B2-417C87901091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>
                <a:solidFill>
                  <a:srgbClr val="FFFFFF"/>
                </a:solidFill>
                <a:effectLst/>
              </a:rPr>
              <a:t>Gli avatar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  <a:effectLst/>
              </a:rPr>
              <a:t>Al passo con i progressi della tecnologia informatica e con la crescente rilevanza delle user experience da parte dei consumatori nelle attività online, fra i segni di riconoscimento che le marche hanno iniziato a utilizzare in tempi recenti si pongono anche gli avatar, impiegati allo scopo di umanizzare il brand e coinvolgere sempre più i consumatori.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4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C23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isultato immagine per SLOGAN">
            <a:extLst>
              <a:ext uri="{FF2B5EF4-FFF2-40B4-BE49-F238E27FC236}">
                <a16:creationId xmlns:a16="http://schemas.microsoft.com/office/drawing/2014/main" id="{457BA4E1-A519-B502-B4F2-148CA3147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0" r="2" b="295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060C01D-73F2-9963-AD91-CC12ACCBB4F9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 dirty="0" err="1">
                <a:solidFill>
                  <a:srgbClr val="FFFFFF"/>
                </a:solidFill>
                <a:effectLst/>
              </a:rPr>
              <a:t>Gli</a:t>
            </a:r>
            <a:r>
              <a:rPr lang="en-US" b="1" dirty="0">
                <a:solidFill>
                  <a:srgbClr val="FFFFFF"/>
                </a:solidFill>
                <a:effectLst/>
              </a:rPr>
              <a:t> slogan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solidFill>
                  <a:srgbClr val="FFFFFF"/>
                </a:solidFill>
                <a:effectLst/>
              </a:rPr>
              <a:t>Lo slogan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</a:rPr>
              <a:t>è </a:t>
            </a:r>
            <a:r>
              <a:rPr lang="en-US" dirty="0" err="1">
                <a:solidFill>
                  <a:srgbClr val="FFFFFF"/>
                </a:solidFill>
                <a:effectLst/>
              </a:rPr>
              <a:t>costituito</a:t>
            </a:r>
            <a:r>
              <a:rPr lang="en-US" dirty="0">
                <a:solidFill>
                  <a:srgbClr val="FFFFFF"/>
                </a:solidFill>
                <a:effectLst/>
              </a:rPr>
              <a:t> da </a:t>
            </a:r>
            <a:r>
              <a:rPr lang="en-US" dirty="0" err="1">
                <a:solidFill>
                  <a:srgbClr val="FFFFFF"/>
                </a:solidFill>
                <a:effectLst/>
              </a:rPr>
              <a:t>una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speciale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combinazione</a:t>
            </a:r>
            <a:r>
              <a:rPr lang="en-US" dirty="0">
                <a:solidFill>
                  <a:srgbClr val="FFFFFF"/>
                </a:solidFill>
                <a:effectLst/>
              </a:rPr>
              <a:t> di parole in </a:t>
            </a:r>
            <a:r>
              <a:rPr lang="en-US" dirty="0" err="1">
                <a:solidFill>
                  <a:srgbClr val="FFFFFF"/>
                </a:solidFill>
                <a:effectLst/>
              </a:rPr>
              <a:t>grado</a:t>
            </a:r>
            <a:r>
              <a:rPr lang="en-US" dirty="0">
                <a:solidFill>
                  <a:srgbClr val="FFFFFF"/>
                </a:solidFill>
                <a:effectLst/>
              </a:rPr>
              <a:t> di </a:t>
            </a:r>
            <a:r>
              <a:rPr lang="en-US" dirty="0" err="1">
                <a:solidFill>
                  <a:srgbClr val="FFFFFF"/>
                </a:solidFill>
                <a:effectLst/>
              </a:rPr>
              <a:t>riassumere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l'essenza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marca</a:t>
            </a:r>
            <a:r>
              <a:rPr lang="en-US" dirty="0">
                <a:solidFill>
                  <a:srgbClr val="FFFFFF"/>
                </a:solidFill>
                <a:effectLst/>
              </a:rPr>
              <a:t> e atta a </a:t>
            </a:r>
            <a:r>
              <a:rPr lang="en-US" dirty="0" err="1">
                <a:solidFill>
                  <a:srgbClr val="FFFFFF"/>
                </a:solidFill>
                <a:effectLst/>
              </a:rPr>
              <a:t>trasformarsi</a:t>
            </a:r>
            <a:r>
              <a:rPr lang="en-US" dirty="0">
                <a:solidFill>
                  <a:srgbClr val="FFFFFF"/>
                </a:solidFill>
                <a:effectLst/>
              </a:rPr>
              <a:t> in </a:t>
            </a:r>
            <a:r>
              <a:rPr lang="en-US" dirty="0" err="1">
                <a:solidFill>
                  <a:srgbClr val="FFFFFF"/>
                </a:solidFill>
                <a:effectLst/>
              </a:rPr>
              <a:t>messaggio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pubblicitario</a:t>
            </a:r>
            <a:r>
              <a:rPr lang="en-US" dirty="0">
                <a:solidFill>
                  <a:srgbClr val="FFFFFF"/>
                </a:solidFill>
                <a:effectLst/>
              </a:rPr>
              <a:t> a tutti </a:t>
            </a:r>
            <a:r>
              <a:rPr lang="en-US" dirty="0" err="1">
                <a:solidFill>
                  <a:srgbClr val="FFFFFF"/>
                </a:solidFill>
                <a:effectLst/>
              </a:rPr>
              <a:t>gli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effetti</a:t>
            </a:r>
            <a:r>
              <a:rPr lang="en-US" dirty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4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796D83E-547F-C4D8-95A9-A772ECDFCC9B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>
                <a:solidFill>
                  <a:srgbClr val="FFFFFF"/>
                </a:solidFill>
                <a:effectLst/>
              </a:rPr>
              <a:t>I jingle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</a:rPr>
              <a:t>F</a:t>
            </a:r>
            <a:r>
              <a:rPr lang="en-US" sz="2000">
                <a:solidFill>
                  <a:srgbClr val="FFFFFF"/>
                </a:solidFill>
                <a:effectLst/>
              </a:rPr>
              <a:t>ra i segni tutelabili quale marchio, annovera anche i suoni e dunque anche i jingle. Al di là, comunque, del fatto che essi siano registrabili o meno come marchi, con questo termine, entrato da tempo anche nel linguaggio comune, si designano i motivi musicali che accompagnano la marca, di solito nell'ambito delle comunicazioni pubblicitarie trasmesse dai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mezzi di comunicazione di massa.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464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3" name="Straight Connector 4102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Qué es un #hashtag">
            <a:extLst>
              <a:ext uri="{FF2B5EF4-FFF2-40B4-BE49-F238E27FC236}">
                <a16:creationId xmlns:a16="http://schemas.microsoft.com/office/drawing/2014/main" id="{29B99ABA-9890-0557-3152-15EFB117B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r="-1" b="-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410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6BC12F-D718-8BBD-7A4C-647493985FE4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b="1">
                <a:solidFill>
                  <a:srgbClr val="FFFFFF"/>
                </a:solidFill>
                <a:effectLst/>
              </a:rPr>
              <a:t>Gli hashtag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  <a:effectLst/>
              </a:rPr>
              <a:t>Con la diffusione sempre più pervasiva dei social media, è andato affermandosi il cosiddetto «content marketing», il quale consiste essenzialmente nella creazione di contenuti interessanti, avvincenti e utili per un definito segmento di domanda, con l'intento di far nascere conversazioni riguardanti tali contenuti. Questo approccio di marketing è anche considerato una forma di «brand journalism», in grado di instaurare connessioni più profonde fra marca e clienti.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57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Riflesso chiaro in una lente">
            <a:extLst>
              <a:ext uri="{FF2B5EF4-FFF2-40B4-BE49-F238E27FC236}">
                <a16:creationId xmlns:a16="http://schemas.microsoft.com/office/drawing/2014/main" id="{B39F4C22-3650-B043-9F42-E4B56DE1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5000"/>
          </a:blip>
          <a:srcRect t="3141" r="-1" b="12568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0AF2D8-519B-C99B-2332-4190D3175D66}"/>
              </a:ext>
            </a:extLst>
          </p:cNvPr>
          <p:cNvSpPr txBox="1"/>
          <p:nvPr/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cap="all" spc="200">
                <a:latin typeface="+mj-lt"/>
                <a:ea typeface="+mj-ea"/>
                <a:cs typeface="+mj-cs"/>
              </a:rPr>
              <a:t>L’IDENTITA’ DINAMICA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220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D6DD36-50FE-47C1-8D00-3D3C4187E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F9ADC11-F6B8-4B69-8AC7-50377071A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1579DD07-B6CD-4C04-8A4A-3B92CE8C8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995F0-906C-4573-A739-16EED217D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9343" y="620720"/>
            <a:ext cx="6442480" cy="55931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2C4BDE-2B82-9125-D991-9DA275474EC1}"/>
              </a:ext>
            </a:extLst>
          </p:cNvPr>
          <p:cNvSpPr txBox="1"/>
          <p:nvPr/>
        </p:nvSpPr>
        <p:spPr>
          <a:xfrm>
            <a:off x="5590120" y="1105351"/>
            <a:ext cx="5477071" cy="30239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CONFEZIONE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cap="all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300" dirty="0">
                <a:solidFill>
                  <a:srgbClr val="FFFFFF"/>
                </a:solidFill>
              </a:rPr>
              <a:t>rappresenta oggi uno degli elementi fondativi dell'identità della marca poiché contribuisce in modo significativo allo sviluppo dell'immagine riassumendone i valori portanti in un unico supporto caratterizzato da un numero particolarmente elevato di codici.</a:t>
            </a:r>
          </a:p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cap="all" spc="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F5F06D-7250-43A5-9B61-0B7F1FD7E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09960" y="4214336"/>
            <a:ext cx="51206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24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D654DB25-410A-44B7-8058-3193D21EA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AFEBEB-E7DF-4119-99EC-3C2C5F3C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5688020" cy="6214535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8E25F227-C9F5-44BC-8ECE-188763D85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4" y="321732"/>
            <a:ext cx="5693835" cy="62145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A1D77D3-025E-784A-76C1-4255ED9AD340}"/>
              </a:ext>
            </a:extLst>
          </p:cNvPr>
          <p:cNvSpPr txBox="1"/>
          <p:nvPr/>
        </p:nvSpPr>
        <p:spPr>
          <a:xfrm>
            <a:off x="6661065" y="974875"/>
            <a:ext cx="4724573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>
                <a:solidFill>
                  <a:srgbClr val="FFFFFF"/>
                </a:solidFill>
              </a:rPr>
              <a:t>I</a:t>
            </a:r>
            <a:r>
              <a:rPr lang="en-US">
                <a:solidFill>
                  <a:srgbClr val="FFFFFF"/>
                </a:solidFill>
                <a:effectLst/>
              </a:rPr>
              <a:t> </a:t>
            </a:r>
            <a:r>
              <a:rPr lang="en-US" b="1">
                <a:solidFill>
                  <a:srgbClr val="FFFFFF"/>
                </a:solidFill>
                <a:effectLst/>
              </a:rPr>
              <a:t>segni di riconoscimento della marca</a:t>
            </a:r>
            <a:r>
              <a:rPr lang="en-US">
                <a:solidFill>
                  <a:srgbClr val="FFFFFF"/>
                </a:solidFill>
                <a:effectLst/>
              </a:rPr>
              <a:t>, in particolare il logo, evolvono, ma che normalmente si tratta di un'evoluzione diluita nel tempo e che si realizza mediante ritocchi progressivi. Nel contesto odierno, tuttavia, la progettazione grafica e tipografica dell'identità visiva ha visto accrescere il ricorso a computer, software e algoritmi con utilizzi che sfruttano le possibilità offerte dall'uso di codici sorgenti liberi da diritti.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175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6" name="Straight Connector 5135">
            <a:extLst>
              <a:ext uri="{FF2B5EF4-FFF2-40B4-BE49-F238E27FC236}">
                <a16:creationId xmlns:a16="http://schemas.microsoft.com/office/drawing/2014/main" id="{358D3741-4ACF-4DA5-ABD5-0C432115C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Rectangle 513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F36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nfezione regalo scatola – Tea Shop La Teteria - Vendita online te ...">
            <a:extLst>
              <a:ext uri="{FF2B5EF4-FFF2-40B4-BE49-F238E27FC236}">
                <a16:creationId xmlns:a16="http://schemas.microsoft.com/office/drawing/2014/main" id="{EA7D9D06-E3B7-1B1B-7CBE-308E2635C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r="1" b="2047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513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ACC05EE-64A8-DA67-DBC2-02214142F9CB}"/>
              </a:ext>
            </a:extLst>
          </p:cNvPr>
          <p:cNvSpPr txBox="1"/>
          <p:nvPr/>
        </p:nvSpPr>
        <p:spPr>
          <a:xfrm>
            <a:off x="8029319" y="917725"/>
            <a:ext cx="3424739" cy="4852362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dirty="0">
                <a:solidFill>
                  <a:srgbClr val="FFFFFF"/>
                </a:solidFill>
                <a:effectLst/>
              </a:rPr>
              <a:t>La </a:t>
            </a:r>
            <a:r>
              <a:rPr lang="en-US" sz="2200" b="1" dirty="0" err="1">
                <a:solidFill>
                  <a:srgbClr val="FFFFFF"/>
                </a:solidFill>
                <a:effectLst/>
              </a:rPr>
              <a:t>confezione</a:t>
            </a:r>
            <a:r>
              <a:rPr lang="en-US" sz="2200" b="1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>
                <a:solidFill>
                  <a:srgbClr val="FFFFFF"/>
                </a:solidFill>
                <a:effectLst/>
              </a:rPr>
              <a:t>è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l'elemento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consente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l'esposizione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del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prodotto</a:t>
            </a:r>
            <a:r>
              <a:rPr lang="en-US" sz="2200" dirty="0">
                <a:solidFill>
                  <a:srgbClr val="FFFFFF"/>
                </a:solidFill>
                <a:effectLst/>
              </a:rPr>
              <a:t>,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funzione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essenziale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nelle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forme</a:t>
            </a:r>
            <a:r>
              <a:rPr lang="en-US" sz="22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vendita</a:t>
            </a:r>
            <a:r>
              <a:rPr lang="en-US" sz="2200" dirty="0">
                <a:solidFill>
                  <a:srgbClr val="FFFFFF"/>
                </a:solidFill>
                <a:effectLst/>
              </a:rPr>
              <a:t> a libero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servizio</a:t>
            </a:r>
            <a:r>
              <a:rPr lang="en-US" sz="2200" dirty="0">
                <a:solidFill>
                  <a:srgbClr val="FFFFFF"/>
                </a:solidFill>
                <a:effectLst/>
              </a:rPr>
              <a:t>,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2200" dirty="0">
                <a:solidFill>
                  <a:srgbClr val="FFFFFF"/>
                </a:solidFill>
                <a:effectLst/>
              </a:rPr>
              <a:t> per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l'azienda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commerciale</a:t>
            </a:r>
            <a:r>
              <a:rPr lang="en-US" sz="2200" dirty="0">
                <a:solidFill>
                  <a:srgbClr val="FFFFFF"/>
                </a:solidFill>
                <a:effectLst/>
              </a:rPr>
              <a:t>,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deve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assortire</a:t>
            </a:r>
            <a:r>
              <a:rPr lang="en-US" sz="2200" dirty="0">
                <a:solidFill>
                  <a:srgbClr val="FFFFFF"/>
                </a:solidFill>
                <a:effectLst/>
              </a:rPr>
              <a:t> lo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scaffale</a:t>
            </a:r>
            <a:r>
              <a:rPr lang="en-US" sz="2200" dirty="0">
                <a:solidFill>
                  <a:srgbClr val="FFFFFF"/>
                </a:solidFill>
                <a:effectLst/>
              </a:rPr>
              <a:t>,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sia</a:t>
            </a:r>
            <a:r>
              <a:rPr lang="en-US" sz="2200" dirty="0">
                <a:solidFill>
                  <a:srgbClr val="FFFFFF"/>
                </a:solidFill>
                <a:effectLst/>
              </a:rPr>
              <a:t> per il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consumatore</a:t>
            </a:r>
            <a:r>
              <a:rPr lang="en-US" sz="2200" dirty="0">
                <a:solidFill>
                  <a:srgbClr val="FFFFFF"/>
                </a:solidFill>
                <a:effectLst/>
              </a:rPr>
              <a:t>,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dallo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scaffale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attinge</a:t>
            </a:r>
            <a:r>
              <a:rPr lang="en-US" sz="2200" dirty="0">
                <a:solidFill>
                  <a:srgbClr val="FFFFFF"/>
                </a:solidFill>
                <a:effectLst/>
              </a:rPr>
              <a:t> per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propri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acquisti</a:t>
            </a:r>
            <a:r>
              <a:rPr lang="en-US" sz="22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5A06C40-BF34-9BE6-E7F1-1742B65E8EAA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>
                <a:solidFill>
                  <a:srgbClr val="FFFFFF"/>
                </a:solidFill>
                <a:effectLst/>
              </a:rPr>
              <a:t>la confezione </a:t>
            </a:r>
            <a:r>
              <a:rPr lang="en-US" sz="2000">
                <a:solidFill>
                  <a:srgbClr val="FFFFFF"/>
                </a:solidFill>
                <a:effectLst/>
              </a:rPr>
              <a:t>consente di categorizzare il prodotto, ossia di rendere evidente la categoria merceologica alla quale esso appartiene, o in cui la marca intende inserirlo, e l'esigenza principale che è volto a soddisfare, anche attraverso le componenti formali, grafiche e verbali.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720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2ABC8-4FD6-4B60-92A7-BB3BEE3C1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479D3-536C-4161-A6F8-813D30719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C84C58B-AC6C-5084-A5D6-A257B15554EA}"/>
              </a:ext>
            </a:extLst>
          </p:cNvPr>
          <p:cNvSpPr txBox="1"/>
          <p:nvPr/>
        </p:nvSpPr>
        <p:spPr>
          <a:xfrm>
            <a:off x="1013968" y="1417320"/>
            <a:ext cx="80182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dirty="0"/>
              <a:t>M</a:t>
            </a:r>
            <a:r>
              <a:rPr lang="en-US" sz="2200" b="1" dirty="0">
                <a:effectLst/>
              </a:rPr>
              <a:t>ediante la </a:t>
            </a:r>
            <a:r>
              <a:rPr lang="en-US" sz="2200" b="1" dirty="0" err="1">
                <a:effectLst/>
              </a:rPr>
              <a:t>confezione</a:t>
            </a:r>
            <a:r>
              <a:rPr lang="en-US" sz="2200" dirty="0">
                <a:effectLst/>
              </a:rPr>
              <a:t>, il </a:t>
            </a:r>
            <a:r>
              <a:rPr lang="en-US" sz="2200" dirty="0" err="1">
                <a:effectLst/>
              </a:rPr>
              <a:t>consumatore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legge</a:t>
            </a:r>
            <a:r>
              <a:rPr lang="en-US" sz="2200" dirty="0">
                <a:effectLst/>
              </a:rPr>
              <a:t> la </a:t>
            </a:r>
            <a:r>
              <a:rPr lang="en-US" sz="2200" dirty="0" err="1">
                <a:effectLst/>
              </a:rPr>
              <a:t>promessa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della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marca</a:t>
            </a:r>
            <a:r>
              <a:rPr lang="en-US" sz="2200" dirty="0">
                <a:effectLst/>
              </a:rPr>
              <a:t>, individua </a:t>
            </a:r>
            <a:r>
              <a:rPr lang="en-US" sz="2200" dirty="0" err="1">
                <a:effectLst/>
              </a:rPr>
              <a:t>gli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elementi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distintivi</a:t>
            </a:r>
            <a:r>
              <a:rPr lang="en-US" sz="2200" dirty="0">
                <a:effectLst/>
              </a:rPr>
              <a:t> di </a:t>
            </a:r>
            <a:r>
              <a:rPr lang="en-US" sz="2200" dirty="0" err="1">
                <a:effectLst/>
              </a:rPr>
              <a:t>quest'ultima</a:t>
            </a:r>
            <a:r>
              <a:rPr lang="en-US" sz="2200" dirty="0">
                <a:effectLst/>
              </a:rPr>
              <a:t> e </a:t>
            </a:r>
            <a:r>
              <a:rPr lang="en-US" sz="2200" dirty="0" err="1">
                <a:effectLst/>
              </a:rPr>
              <a:t>interpreta</a:t>
            </a:r>
            <a:r>
              <a:rPr lang="en-US" sz="2200" dirty="0">
                <a:effectLst/>
              </a:rPr>
              <a:t> la </a:t>
            </a:r>
            <a:r>
              <a:rPr lang="en-US" sz="2200" dirty="0" err="1">
                <a:effectLst/>
              </a:rPr>
              <a:t>filosofia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dell'azienda</a:t>
            </a:r>
            <a:r>
              <a:rPr lang="en-US" sz="2200" dirty="0">
                <a:effectLst/>
              </a:rPr>
              <a:t> a cui </a:t>
            </a:r>
            <a:r>
              <a:rPr lang="en-US" sz="2200" dirty="0" err="1">
                <a:effectLst/>
              </a:rPr>
              <a:t>essa</a:t>
            </a:r>
            <a:r>
              <a:rPr lang="en-US" sz="2200" dirty="0">
                <a:effectLst/>
              </a:rPr>
              <a:t> fa capo.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200" b="1" dirty="0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b="1" dirty="0">
                <a:effectLst/>
              </a:rPr>
              <a:t>Al packaging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dunque</a:t>
            </a:r>
            <a:r>
              <a:rPr lang="en-US" sz="2200" dirty="0">
                <a:effectLst/>
              </a:rPr>
              <a:t>, compete di </a:t>
            </a:r>
            <a:r>
              <a:rPr lang="en-US" sz="2200" dirty="0" err="1">
                <a:effectLst/>
              </a:rPr>
              <a:t>rappresentare</a:t>
            </a:r>
            <a:r>
              <a:rPr lang="en-US" sz="2200" dirty="0">
                <a:effectLst/>
              </a:rPr>
              <a:t> il </a:t>
            </a:r>
            <a:r>
              <a:rPr lang="en-US" sz="2200" dirty="0" err="1">
                <a:effectLst/>
              </a:rPr>
              <a:t>posizionamento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perseguito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dalla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marca</a:t>
            </a:r>
            <a:r>
              <a:rPr lang="en-US" sz="2200" dirty="0">
                <a:effectLst/>
              </a:rPr>
              <a:t>, il </a:t>
            </a:r>
            <a:r>
              <a:rPr lang="en-US" sz="2200" dirty="0" err="1">
                <a:effectLst/>
              </a:rPr>
              <a:t>livello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qualitativo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ricercato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l'identità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della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proposta</a:t>
            </a:r>
            <a:r>
              <a:rPr lang="en-US" sz="2200" dirty="0"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200" dirty="0">
                <a:effectLst/>
              </a:rPr>
              <a:t>La </a:t>
            </a:r>
            <a:r>
              <a:rPr lang="en-US" sz="2200" dirty="0" err="1">
                <a:effectLst/>
              </a:rPr>
              <a:t>capacità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comunicativa</a:t>
            </a:r>
            <a:r>
              <a:rPr lang="en-US" sz="2200" dirty="0">
                <a:effectLst/>
              </a:rPr>
              <a:t> del packaging </a:t>
            </a:r>
            <a:r>
              <a:rPr lang="en-US" sz="2200" dirty="0" err="1">
                <a:effectLst/>
              </a:rPr>
              <a:t>si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esprime</a:t>
            </a:r>
            <a:r>
              <a:rPr lang="en-US" sz="2200" dirty="0">
                <a:effectLst/>
              </a:rPr>
              <a:t> a due </a:t>
            </a:r>
            <a:r>
              <a:rPr lang="en-US" sz="2200" dirty="0" err="1">
                <a:effectLst/>
              </a:rPr>
              <a:t>livelli</a:t>
            </a:r>
            <a:r>
              <a:rPr lang="en-US" sz="2200" dirty="0">
                <a:effectLst/>
              </a:rPr>
              <a:t>: </a:t>
            </a:r>
            <a:r>
              <a:rPr lang="en-US" sz="2200" b="1" dirty="0">
                <a:effectLst/>
              </a:rPr>
              <a:t>verbale</a:t>
            </a:r>
            <a:r>
              <a:rPr lang="en-US" sz="2200" dirty="0">
                <a:effectLst/>
              </a:rPr>
              <a:t> e </a:t>
            </a:r>
            <a:r>
              <a:rPr lang="en-US" sz="2200" dirty="0" err="1">
                <a:effectLst/>
              </a:rPr>
              <a:t>simbolico</a:t>
            </a:r>
            <a:r>
              <a:rPr lang="en-US" sz="2200" dirty="0"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F59641B-0F2B-9A88-2B93-86985BF14DDB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>
                <a:solidFill>
                  <a:srgbClr val="FFFFFF"/>
                </a:solidFill>
                <a:effectLst/>
              </a:rPr>
              <a:t>Al primo </a:t>
            </a:r>
            <a:r>
              <a:rPr lang="en-US" sz="2000">
                <a:solidFill>
                  <a:srgbClr val="FFFFFF"/>
                </a:solidFill>
                <a:effectLst/>
              </a:rPr>
              <a:t>concorrono essenzialmente le informazioni riportate sulla confezione (stampa o etichetta) allo scopo di illustrare il prodotto e di fornire istruzioni e suggerimenti per l'uso.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b="1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b="1">
                <a:solidFill>
                  <a:srgbClr val="FFFFFF"/>
                </a:solidFill>
                <a:effectLst/>
              </a:rPr>
              <a:t>Al secondo </a:t>
            </a:r>
            <a:r>
              <a:rPr lang="en-US" sz="2000">
                <a:solidFill>
                  <a:srgbClr val="FFFFFF"/>
                </a:solidFill>
                <a:effectLst/>
              </a:rPr>
              <a:t>livello contribuiscono le capacità metacomunicative riconducibili a un più ampio universo culturale ed emotivo del consumatore-individuo.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970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13908A9-5087-0D99-E3D2-7C298CD4C53C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>
                <a:solidFill>
                  <a:srgbClr val="FFFFFF"/>
                </a:solidFill>
                <a:effectLst/>
              </a:rPr>
              <a:t>Per stare al tema delle informazioni, </a:t>
            </a:r>
            <a:r>
              <a:rPr lang="en-US" sz="2000" b="1">
                <a:solidFill>
                  <a:srgbClr val="FFFFFF"/>
                </a:solidFill>
                <a:effectLst/>
              </a:rPr>
              <a:t>la sensibilità del consumatore </a:t>
            </a:r>
            <a:r>
              <a:rPr lang="en-US" sz="2000">
                <a:solidFill>
                  <a:srgbClr val="FFFFFF"/>
                </a:solidFill>
                <a:effectLst/>
              </a:rPr>
              <a:t>è indubbiamente aumentata nel corso del tempo, inducendo le imprese a prestare maggiore attenzione a questa componente del packaging, anche in contesti diversi da quelli in cui il contenuto informativo è regolato dalle norme (come avviene per le caratteristiche nutrizionali degli alimenti). </a:t>
            </a:r>
            <a:endParaRPr lang="en-US" sz="20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739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C6F37B1-3F4B-ACC7-1D00-8005F3016237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000" dirty="0">
                <a:solidFill>
                  <a:srgbClr val="FFFFFF"/>
                </a:solidFill>
                <a:effectLst/>
              </a:rPr>
              <a:t>Le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informazioni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sono</a:t>
            </a:r>
            <a:r>
              <a:rPr lang="en-US" sz="20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solito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fornite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tramite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etichetta</a:t>
            </a:r>
            <a:r>
              <a:rPr lang="en-US" sz="2000" dirty="0">
                <a:solidFill>
                  <a:srgbClr val="FFFFFF"/>
                </a:solidFill>
                <a:effectLst/>
              </a:rPr>
              <a:t>, la quale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costituire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parte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integrante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confezione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(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nel</a:t>
            </a:r>
            <a:r>
              <a:rPr lang="en-US" sz="2000" dirty="0">
                <a:solidFill>
                  <a:srgbClr val="FFFFFF"/>
                </a:solidFill>
                <a:effectLst/>
              </a:rPr>
              <a:t> senso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che</a:t>
            </a:r>
            <a:r>
              <a:rPr lang="en-US" sz="2000" dirty="0">
                <a:solidFill>
                  <a:srgbClr val="FFFFFF"/>
                </a:solidFill>
                <a:effectLst/>
              </a:rPr>
              <a:t>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stampa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componenti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testuali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grafici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avviene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direttamente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sul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materiale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del packaging)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oppure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essere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applicata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sul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contenitore</a:t>
            </a:r>
            <a:r>
              <a:rPr lang="en-US" sz="2000" dirty="0">
                <a:solidFill>
                  <a:srgbClr val="FFFFFF"/>
                </a:solidFill>
                <a:effectLst/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38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9C29B9-CB4D-43C1-81A2-0CABE34D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7C726D-F784-A8FB-6B96-42FD98C0EAD9}"/>
              </a:ext>
            </a:extLst>
          </p:cNvPr>
          <p:cNvSpPr txBox="1"/>
          <p:nvPr/>
        </p:nvSpPr>
        <p:spPr>
          <a:xfrm>
            <a:off x="4219802" y="965864"/>
            <a:ext cx="7006998" cy="3450370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600" dirty="0" err="1">
                <a:solidFill>
                  <a:srgbClr val="FFFFFF"/>
                </a:solidFill>
                <a:effectLst/>
              </a:rPr>
              <a:t>l'etichetta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comprende</a:t>
            </a:r>
            <a:r>
              <a:rPr lang="en-US" sz="2000" dirty="0">
                <a:solidFill>
                  <a:srgbClr val="FFFFFF"/>
                </a:solidFill>
                <a:effectLst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  <a:effectLst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300" dirty="0">
                <a:solidFill>
                  <a:srgbClr val="FFFFFF"/>
                </a:solidFill>
                <a:effectLst/>
              </a:rPr>
              <a:t>• </a:t>
            </a:r>
            <a:r>
              <a:rPr lang="en-US" sz="2300" b="1" dirty="0">
                <a:solidFill>
                  <a:srgbClr val="FFFFFF"/>
                </a:solidFill>
                <a:effectLst/>
              </a:rPr>
              <a:t>il copy</a:t>
            </a:r>
            <a:r>
              <a:rPr lang="en-US" sz="2000" dirty="0">
                <a:solidFill>
                  <a:srgbClr val="FFFFFF"/>
                </a:solidFill>
                <a:effectLst/>
              </a:rPr>
              <a:t>, ossia la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parte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testuale</a:t>
            </a:r>
            <a:r>
              <a:rPr lang="en-US" sz="20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costituita</a:t>
            </a:r>
            <a:r>
              <a:rPr lang="en-US" sz="2000" dirty="0">
                <a:solidFill>
                  <a:srgbClr val="FFFFFF"/>
                </a:solidFill>
                <a:effectLst/>
              </a:rPr>
              <a:t> da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contenuti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obbligatori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da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informazioni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discrezionali</a:t>
            </a:r>
            <a:r>
              <a:rPr lang="en-US" sz="2000" dirty="0">
                <a:solidFill>
                  <a:srgbClr val="FFFFFF"/>
                </a:solidFill>
                <a:effectLst/>
              </a:rPr>
              <a:t>, ossia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scelte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dalla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marca</a:t>
            </a:r>
            <a:r>
              <a:rPr lang="en-US" sz="2000" dirty="0">
                <a:solidFill>
                  <a:srgbClr val="FFFFFF"/>
                </a:solidFill>
                <a:effectLst/>
              </a:rPr>
              <a:t> con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l'obiettivo</a:t>
            </a:r>
            <a:r>
              <a:rPr lang="en-US" sz="2000" dirty="0">
                <a:solidFill>
                  <a:srgbClr val="FFFFFF"/>
                </a:solidFill>
                <a:effectLst/>
              </a:rPr>
              <a:t>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informare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consumatori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sugli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attributi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del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prodotto</a:t>
            </a:r>
            <a:r>
              <a:rPr lang="en-US" sz="2000" dirty="0">
                <a:solidFill>
                  <a:srgbClr val="FFFFFF"/>
                </a:solidFill>
                <a:effectLst/>
              </a:rPr>
              <a:t>, sui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benefici</a:t>
            </a:r>
            <a:r>
              <a:rPr lang="en-US" sz="2000" dirty="0">
                <a:solidFill>
                  <a:srgbClr val="FFFFFF"/>
                </a:solidFill>
                <a:effectLst/>
              </a:rPr>
              <a:t> e sui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possibili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utilizzi</a:t>
            </a:r>
            <a:r>
              <a:rPr lang="en-US" sz="2000" dirty="0">
                <a:solidFill>
                  <a:srgbClr val="FFFFFF"/>
                </a:solidFill>
                <a:effectLst/>
              </a:rPr>
              <a:t>. Il testo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può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essere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corredato</a:t>
            </a:r>
            <a:r>
              <a:rPr lang="en-US" sz="2000" dirty="0">
                <a:solidFill>
                  <a:srgbClr val="FFFFFF"/>
                </a:solidFill>
                <a:effectLst/>
              </a:rPr>
              <a:t> da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disegni</a:t>
            </a:r>
            <a:r>
              <a:rPr lang="en-US" sz="2000" dirty="0">
                <a:solidFill>
                  <a:srgbClr val="FFFFFF"/>
                </a:solidFill>
                <a:effectLst/>
              </a:rPr>
              <a:t>,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foto</a:t>
            </a:r>
            <a:r>
              <a:rPr lang="en-US" sz="2000" dirty="0">
                <a:solidFill>
                  <a:srgbClr val="FFFFFF"/>
                </a:solidFill>
                <a:effectLst/>
              </a:rPr>
              <a:t>, figure, al fine di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migliorare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contenuti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informativi</a:t>
            </a:r>
            <a:r>
              <a:rPr lang="en-US" sz="2000" dirty="0">
                <a:solidFill>
                  <a:srgbClr val="FFFFFF"/>
                </a:solidFill>
                <a:effectLst/>
              </a:rPr>
              <a:t>, ma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anche</a:t>
            </a:r>
            <a:r>
              <a:rPr lang="en-US" sz="2000" dirty="0">
                <a:solidFill>
                  <a:srgbClr val="FFFFFF"/>
                </a:solidFill>
                <a:effectLst/>
              </a:rPr>
              <a:t> per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rendere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più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accattivante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l'aspetto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della</a:t>
            </a:r>
            <a:r>
              <a:rPr lang="en-US" sz="2000" dirty="0">
                <a:solidFill>
                  <a:srgbClr val="FFFFFF"/>
                </a:solidFill>
                <a:effectLst/>
              </a:rPr>
              <a:t> </a:t>
            </a:r>
            <a:r>
              <a:rPr lang="en-US" sz="2000" dirty="0" err="1">
                <a:solidFill>
                  <a:srgbClr val="FFFFFF"/>
                </a:solidFill>
                <a:effectLst/>
              </a:rPr>
              <a:t>confezione</a:t>
            </a:r>
            <a:r>
              <a:rPr lang="en-US" sz="2000" dirty="0">
                <a:solidFill>
                  <a:srgbClr val="FFFFFF"/>
                </a:solidFill>
                <a:effectLst/>
              </a:rPr>
              <a:t>;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457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{CD46270D-758E-B641-8D33-F0388FBDA082}tf10001061</Template>
  <TotalTime>1045</TotalTime>
  <Words>954</Words>
  <Application>Microsoft Office PowerPoint</Application>
  <PresentationFormat>Widescreen</PresentationFormat>
  <Paragraphs>47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Trebuchet MS</vt:lpstr>
      <vt:lpstr>Tw Cen MT</vt:lpstr>
      <vt:lpstr>Tw Cen MT Condensed</vt:lpstr>
      <vt:lpstr>Wingdings 3</vt:lpstr>
      <vt:lpstr>Integrale</vt:lpstr>
      <vt:lpstr>LEZIONE 6  La confezione e altri elementi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GIANFRANCO SKOWRONEK</dc:creator>
  <cp:lastModifiedBy>Rossana Piccolo</cp:lastModifiedBy>
  <cp:revision>22</cp:revision>
  <dcterms:created xsi:type="dcterms:W3CDTF">2023-03-30T21:12:37Z</dcterms:created>
  <dcterms:modified xsi:type="dcterms:W3CDTF">2023-04-28T12:28:38Z</dcterms:modified>
</cp:coreProperties>
</file>