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60" r:id="rId3"/>
    <p:sldId id="259" r:id="rId4"/>
    <p:sldId id="363" r:id="rId5"/>
    <p:sldId id="258" r:id="rId6"/>
    <p:sldId id="260" r:id="rId7"/>
    <p:sldId id="3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79556"/>
  </p:normalViewPr>
  <p:slideViewPr>
    <p:cSldViewPr snapToGrid="0">
      <p:cViewPr varScale="1">
        <p:scale>
          <a:sx n="84" d="100"/>
          <a:sy n="84" d="100"/>
        </p:scale>
        <p:origin x="1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9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03C83C9C-21C5-3946-B190-F8BF8578C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0FAE9AA0-0920-604C-A6A1-8524A820E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Questa presentazione illustra le nuove capacità di PowerPoint ed è consigliabile visualizzarla nella modalità Presentazione. Queste diapositive sono progettate per illustrare alcune ottime idee per la creazione di presentazioni in PowerPoint 2011.</a:t>
            </a:r>
          </a:p>
          <a:p>
            <a:pPr>
              <a:spcBef>
                <a:spcPct val="0"/>
              </a:spcBef>
            </a:pPr>
            <a:endParaRPr lang="it-IT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Per visualizzare altri modelli di esempio, fare clic sul menu File, quindi scegliere Nuovo modello. In Modelli fare clic su Presentazioni.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C2879BB4-96CE-CA4C-B73C-4CA134D98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1EC75ED-6655-A54C-8AC8-29CDD53261F9}" type="slidenum">
              <a:rPr lang="it-IT" altLang="it-IT" sz="1200">
                <a:cs typeface="Arial" panose="020B0604020202020204" pitchFamily="34" charset="0"/>
              </a:rPr>
              <a:pPr eaLnBrk="1" hangingPunct="1"/>
              <a:t>1</a:t>
            </a:fld>
            <a:endParaRPr lang="it-IT" altLang="it-IT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4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www.tecnichenuove.com</a:t>
            </a:r>
            <a:r>
              <a:rPr lang="en-US" dirty="0"/>
              <a:t>/libri/</a:t>
            </a:r>
            <a:r>
              <a:rPr lang="en-US" dirty="0" err="1"/>
              <a:t>manuale</a:t>
            </a:r>
            <a:r>
              <a:rPr lang="en-US" dirty="0"/>
              <a:t>-di-</a:t>
            </a:r>
            <a:r>
              <a:rPr lang="en-US" dirty="0" err="1"/>
              <a:t>viticoltura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www.edises.it</a:t>
            </a:r>
            <a:r>
              <a:rPr lang="en-US" dirty="0"/>
              <a:t>/default/</a:t>
            </a:r>
            <a:r>
              <a:rPr lang="en-US" dirty="0" err="1"/>
              <a:t>progressi-in-viticoltura.html?srsltid</a:t>
            </a:r>
            <a:r>
              <a:rPr lang="en-US" dirty="0"/>
              <a:t>=AfmBOortd_fZZvab0tVYV_ncIOCEG7ErHKSJvMxQbpzLR8JljYGCURE1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www.tecnichenuove.com</a:t>
            </a:r>
            <a:r>
              <a:rPr lang="en-US" dirty="0"/>
              <a:t>/libri/</a:t>
            </a:r>
            <a:r>
              <a:rPr lang="en-US" dirty="0" err="1"/>
              <a:t>viticoltura</a:t>
            </a:r>
            <a:r>
              <a:rPr lang="en-US" dirty="0"/>
              <a:t>-</a:t>
            </a:r>
            <a:r>
              <a:rPr lang="en-US" dirty="0" err="1"/>
              <a:t>storica</a:t>
            </a:r>
            <a:r>
              <a:rPr lang="en-US" dirty="0"/>
              <a:t>-ed-</a:t>
            </a:r>
            <a:r>
              <a:rPr lang="en-US" dirty="0" err="1"/>
              <a:t>eroica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www.amazon.it</a:t>
            </a:r>
            <a:r>
              <a:rPr lang="en-US" dirty="0"/>
              <a:t>/</a:t>
            </a:r>
            <a:r>
              <a:rPr lang="en-US" dirty="0" err="1"/>
              <a:t>Progettare-gestire-sostenibile-cambiamento-climatico-ebook</a:t>
            </a:r>
            <a:r>
              <a:rPr lang="en-US" dirty="0"/>
              <a:t>/</a:t>
            </a:r>
            <a:r>
              <a:rPr lang="en-US" dirty="0" err="1"/>
              <a:t>dp</a:t>
            </a:r>
            <a:r>
              <a:rPr lang="en-US" dirty="0"/>
              <a:t>/B0C74GXS2B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www.tecnichenuove.com</a:t>
            </a:r>
            <a:r>
              <a:rPr lang="en-US" dirty="0"/>
              <a:t>/libri/il-</a:t>
            </a:r>
            <a:r>
              <a:rPr lang="en-US" dirty="0" err="1"/>
              <a:t>vigneto</a:t>
            </a:r>
            <a:r>
              <a:rPr lang="en-US" dirty="0"/>
              <a:t>-</a:t>
            </a:r>
            <a:r>
              <a:rPr lang="en-US" dirty="0" err="1"/>
              <a:t>sostenibile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8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BIODINAMICA</a:t>
            </a:r>
          </a:p>
          <a:p>
            <a:r>
              <a:rPr lang="it-IT" dirty="0"/>
              <a:t>https://</a:t>
            </a:r>
            <a:r>
              <a:rPr lang="it-IT" dirty="0" err="1"/>
              <a:t>terranuovalibri.mediabiblos.it</a:t>
            </a:r>
            <a:r>
              <a:rPr lang="it-IT" dirty="0"/>
              <a:t>/</a:t>
            </a:r>
            <a:r>
              <a:rPr lang="it-IT" dirty="0" err="1"/>
              <a:t>pdf_incipit</a:t>
            </a:r>
            <a:r>
              <a:rPr lang="it-IT" dirty="0"/>
              <a:t>/terra-nuova-edizioni/viticoltura-biodinamica-236630.pdf</a:t>
            </a:r>
          </a:p>
          <a:p>
            <a:endParaRPr lang="it-IT" dirty="0"/>
          </a:p>
          <a:p>
            <a:r>
              <a:rPr lang="it-IT" dirty="0"/>
              <a:t>https://</a:t>
            </a:r>
            <a:r>
              <a:rPr lang="it-IT" dirty="0" err="1"/>
              <a:t>shop.elsevier.com</a:t>
            </a:r>
            <a:r>
              <a:rPr lang="it-IT" dirty="0"/>
              <a:t>/books/the-science-of-</a:t>
            </a:r>
            <a:r>
              <a:rPr lang="it-IT" dirty="0" err="1"/>
              <a:t>grapevines</a:t>
            </a:r>
            <a:r>
              <a:rPr lang="it-IT" dirty="0"/>
              <a:t>/</a:t>
            </a:r>
            <a:r>
              <a:rPr lang="it-IT" dirty="0" err="1"/>
              <a:t>keller</a:t>
            </a:r>
            <a:r>
              <a:rPr lang="it-IT" dirty="0"/>
              <a:t>/978-0-443-33006-3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29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85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8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391AB-F383-4237-A071-AD1C6E924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6636DA-4FDE-4B32-8CCE-37EFA3E75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87932-8FF0-4DF1-A776-9A3CE376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8FAB8-C9F1-4DBB-B355-D8DEE3706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490E3-D8E8-4766-9104-14009BF5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0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8678-553E-4A5B-8CFE-5DB358BD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AF303-1F73-4575-83E6-561589F16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6EC56-7DCF-400D-A871-C26291EB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AC5B-7C77-4F8C-ADB0-8D208A2EB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48AF-AB8F-4DD2-BC77-7E2F42AD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1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ED820-BFE6-41B5-8064-984037A9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A27FEA-5359-474A-B4F8-FF510DD74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D33D-563C-4B8C-B8C1-625FF5C5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71877-89FD-46BE-832F-C5660A55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E675F-CC4D-48CF-90C8-53829EE0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21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260" y="462455"/>
            <a:ext cx="10515600" cy="8222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D2472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5936"/>
            <a:ext cx="10515600" cy="4351338"/>
          </a:xfrm>
        </p:spPr>
        <p:txBody>
          <a:bodyPr/>
          <a:lstStyle>
            <a:lvl1pPr>
              <a:defRPr sz="14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CD92-9D15-43B4-8516-073FCDAC90D4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52500" y="1284718"/>
            <a:ext cx="103632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52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D80C37-5CBB-3643-A070-22463258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550988-728C-784A-B889-9D66E4BA81F2}" type="datetimeFigureOut">
              <a:rPr lang="it-IT" altLang="it-IT"/>
              <a:pPr/>
              <a:t>28/02/26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291092-2547-3C46-8AA9-BB464C49A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71BF0C-F206-FD42-A70C-DAC1D01C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005D1-2030-334F-B49F-F99F8F1FCD3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182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C967-18DB-4664-9B4D-06177FB9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F7174-64B4-4D8F-BF44-3DD1F66CA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D83D3-86C4-482F-A2DC-B4C55DBF3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05BE2-6C23-4CB4-A63E-457E635BF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97965-24FE-4C07-BE16-69AE4399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6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394D-04EF-440C-B08B-114464B31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BE3F6-F021-4D6B-8B0D-EF74D7461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6233C-6806-4593-91C0-CF4ECD84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A761E-2D3A-4397-A82C-2F3B981D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97E71-B59F-4260-B01B-2B7CEB08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2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4DFCB-DD40-4637-9CAB-2BAF24231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4065F-4B44-4622-98EE-166F93648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F1249-B890-4466-9E24-84A249070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FA9B4-D282-452F-B78A-FF5873AC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B0F13-A139-4B66-9544-16480800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791D0-EC30-4D8C-8764-475D8DB3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3AA7D-15D2-4D5F-B1C4-501073416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80A0E-25B9-4E8E-8B0D-201E1C564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9B111-0CA0-47CD-9F0B-DBCBA3AE3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0E02D-3176-4B85-ACB6-721F26827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7D9317-BBE1-4F36-82FE-E348F6F18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37DDCB-69F8-49FA-A111-C8AB2713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8B0CD-1F68-412E-9232-F267114C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9B21FC-12CC-472D-BC38-EF41315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4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51AB-8384-4E67-914C-B39484AD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09660-3861-4545-BF68-9ED039B5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DD5392-AC3A-4EAF-ADE6-B6CF4B50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79880-BF48-4F4D-B8B3-4E99FC415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8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F98E25-CF37-4F73-9E22-21023816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D7A0E1-38AB-4FDA-8EC1-2D761790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8E424-5A91-4557-9ADF-4A9422A0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0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B935-0427-44CC-A384-333EAD831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9DCF6-55CF-43EE-B135-BFC4B4D4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7538E-A112-4E8F-A445-1A06B0C35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0D413-9505-4ED8-BFF1-5141BE9EE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815B0-4528-4FA2-8472-8F19C0F16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9FCEF-4406-4552-BFE4-6DA37613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6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CE22C-69D4-49EC-8858-787B3C67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A4341-3C0B-4025-AE17-8F0F8FABF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5FF01-E0B6-419C-ABCC-70844E4EA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501218-FFD7-4F25-B220-F5DE5F70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7CBFB-34A6-49D8-A1D2-45DF3887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726A4-D33A-486A-B120-648AF3D8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4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7C8C3-4165-4353-ABF2-492454AF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AA46A-3C66-4E4A-9907-225E50ABB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F8214-A11A-4309-9D51-44F35987D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495F3-B757-4FAF-98AA-EDA7D1485485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34EB-8260-4F13-9553-5A8593D9D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1EF96-E028-4E68-864E-9B77CF9F2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9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2CD92-9D15-43B4-8516-073FCDAC90D4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jpeg"/><Relationship Id="rId5" Type="http://schemas.openxmlformats.org/officeDocument/2006/relationships/image" Target="../media/image9.tiff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hyperlink" Target="https://shop.elsevier.com/books/the-science-of-grapevines/keller/978-0-443-33006-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AC81929-0EF2-C844-A0B7-4610FD895812}"/>
              </a:ext>
            </a:extLst>
          </p:cNvPr>
          <p:cNvSpPr txBox="1">
            <a:spLocks/>
          </p:cNvSpPr>
          <p:nvPr/>
        </p:nvSpPr>
        <p:spPr bwMode="auto">
          <a:xfrm>
            <a:off x="1741488" y="1421904"/>
            <a:ext cx="8530977" cy="11430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Corso di Laurea in Viticoltura ed Enologia (</a:t>
            </a:r>
            <a:r>
              <a:rPr lang="it-IT" altLang="it-IT" sz="2800" dirty="0" err="1">
                <a:solidFill>
                  <a:srgbClr val="404040"/>
                </a:solidFill>
                <a:latin typeface="Calibri" panose="020F0502020204030204" pitchFamily="34" charset="0"/>
              </a:rPr>
              <a:t>II°anno</a:t>
            </a: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)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it-IT" altLang="it-IT" sz="2800" i="1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4C2D4EF-FD75-844E-9353-A7C6DD53A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512" y="4876800"/>
            <a:ext cx="8812088" cy="15484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miter lim="800000"/>
            <a:headEnd/>
            <a:tailEnd/>
          </a:ln>
        </p:spPr>
        <p:txBody>
          <a:bodyPr numCol="2"/>
          <a:lstStyle/>
          <a:p>
            <a:pPr>
              <a:defRPr/>
            </a:pPr>
            <a:r>
              <a:rPr lang="it-IT" sz="2800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Orario ricevimento </a:t>
            </a:r>
          </a:p>
          <a:p>
            <a:pPr>
              <a:defRPr/>
            </a:pPr>
            <a:r>
              <a:rPr lang="it-IT" sz="2400" b="1" i="1" dirty="0">
                <a:latin typeface="Eurostile"/>
                <a:ea typeface="ＭＳ Ｐゴシック" charset="0"/>
                <a:cs typeface="Eurostile"/>
              </a:rPr>
              <a:t>Martedì 11.30-13.30</a:t>
            </a:r>
          </a:p>
          <a:p>
            <a:pPr>
              <a:defRPr/>
            </a:pPr>
            <a:endParaRPr lang="it-IT" sz="2400" b="1" i="1" dirty="0">
              <a:solidFill>
                <a:srgbClr val="FFFF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endParaRPr lang="it-IT" b="1" i="1" dirty="0">
              <a:solidFill>
                <a:srgbClr val="8000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r>
              <a:rPr lang="it-IT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Contatti</a:t>
            </a:r>
          </a:p>
          <a:p>
            <a:pPr>
              <a:defRPr/>
            </a:pP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Cell.:	348 8992198</a:t>
            </a:r>
            <a:br>
              <a:rPr lang="it-IT" b="1" i="1" dirty="0">
                <a:latin typeface="Eurostile"/>
                <a:ea typeface="ＭＳ Ｐゴシック" charset="0"/>
                <a:cs typeface="Eurostile"/>
              </a:rPr>
            </a:b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e-mail: 	</a:t>
            </a:r>
            <a:r>
              <a:rPr lang="it-IT" b="1" i="1" dirty="0" err="1">
                <a:latin typeface="Eurostile"/>
                <a:ea typeface="ＭＳ Ｐゴシック" charset="0"/>
                <a:cs typeface="Eurostile"/>
              </a:rPr>
              <a:t>sramazzotti@unite.it</a:t>
            </a: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 </a:t>
            </a:r>
          </a:p>
          <a:p>
            <a:pPr>
              <a:defRPr/>
            </a:pPr>
            <a:endParaRPr lang="it-IT" b="1" i="1" dirty="0">
              <a:latin typeface="Eurostile"/>
              <a:ea typeface="+mj-ea"/>
              <a:cs typeface="Eurostile"/>
            </a:endParaRPr>
          </a:p>
        </p:txBody>
      </p:sp>
      <p:pic>
        <p:nvPicPr>
          <p:cNvPr id="17411" name="Immagine 6">
            <a:extLst>
              <a:ext uri="{FF2B5EF4-FFF2-40B4-BE49-F238E27FC236}">
                <a16:creationId xmlns:a16="http://schemas.microsoft.com/office/drawing/2014/main" id="{D9A1FF3C-B2C6-1D49-9A01-5148FF11C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370447"/>
            <a:ext cx="1906241" cy="90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444958E-A3DC-D04C-8783-C6CC5578AB73}"/>
              </a:ext>
            </a:extLst>
          </p:cNvPr>
          <p:cNvSpPr/>
          <p:nvPr/>
        </p:nvSpPr>
        <p:spPr>
          <a:xfrm>
            <a:off x="1676401" y="2714798"/>
            <a:ext cx="8812213" cy="200054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INSEGNAMENTO</a:t>
            </a:r>
          </a:p>
          <a:p>
            <a:pPr>
              <a:defRPr/>
            </a:pP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Viticoltura speciale (8 </a:t>
            </a:r>
            <a:r>
              <a:rPr lang="it-IT" sz="3200" b="1" dirty="0" err="1">
                <a:latin typeface="Eurostile"/>
                <a:ea typeface="ＭＳ Ｐゴシック" charset="0"/>
                <a:cs typeface="Eurostile"/>
              </a:rPr>
              <a:t>cfu</a:t>
            </a: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)</a:t>
            </a:r>
          </a:p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Docente</a:t>
            </a:r>
          </a:p>
          <a:p>
            <a:pPr>
              <a:defRPr/>
            </a:pPr>
            <a:r>
              <a:rPr lang="it-IT" sz="2800" b="1" i="1" dirty="0">
                <a:latin typeface="Eurostile"/>
                <a:ea typeface="ＭＳ Ｐゴシック" charset="0"/>
                <a:cs typeface="Eurostile"/>
              </a:rPr>
              <a:t>Solange Ramazzotti</a:t>
            </a:r>
            <a:endParaRPr lang="it-IT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193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1536" y="900065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Testi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riferimento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7">
            <a:extLst>
              <a:ext uri="{FF2B5EF4-FFF2-40B4-BE49-F238E27FC236}">
                <a16:creationId xmlns:a16="http://schemas.microsoft.com/office/drawing/2014/main" id="{47AD6EF6-9088-E042-8492-CAF0B8A01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28" y="3542568"/>
            <a:ext cx="1966651" cy="276560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5F420EA-DD6C-F941-BB86-107E3FC1B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784" y="384755"/>
            <a:ext cx="2046081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01C5F9F-1385-1D4E-BFFE-014A00259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650" y="384755"/>
            <a:ext cx="1917050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CasellaDiTesto 4">
            <a:extLst>
              <a:ext uri="{FF2B5EF4-FFF2-40B4-BE49-F238E27FC236}">
                <a16:creationId xmlns:a16="http://schemas.microsoft.com/office/drawing/2014/main" id="{B8626950-8891-E54D-9698-CB0FA6CAA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22" y="5336384"/>
            <a:ext cx="363160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2000" dirty="0">
                <a:latin typeface="+mj-lt"/>
              </a:rPr>
              <a:t>+ Appunti delle lezioni e bibliografia di aggiornamento in riviste tecniche e scientifiche</a:t>
            </a:r>
            <a:endParaRPr lang="it-IT" altLang="it-IT" sz="2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Picture 2" descr="Viticoltura storica ed eroica">
            <a:extLst>
              <a:ext uri="{FF2B5EF4-FFF2-40B4-BE49-F238E27FC236}">
                <a16:creationId xmlns:a16="http://schemas.microsoft.com/office/drawing/2014/main" id="{B9BD4BE9-23DC-846F-4493-3734CF265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28" y="365328"/>
            <a:ext cx="1966651" cy="280950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l vigneto sostenibile">
            <a:extLst>
              <a:ext uri="{FF2B5EF4-FFF2-40B4-BE49-F238E27FC236}">
                <a16:creationId xmlns:a16="http://schemas.microsoft.com/office/drawing/2014/main" id="{8DCA9632-3090-F464-7587-F4C0EEE41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262" y="3542568"/>
            <a:ext cx="1957982" cy="2797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ogettare e gestire il vigneto sostenibile in un’era di cambiamento ...">
            <a:extLst>
              <a:ext uri="{FF2B5EF4-FFF2-40B4-BE49-F238E27FC236}">
                <a16:creationId xmlns:a16="http://schemas.microsoft.com/office/drawing/2014/main" id="{E7500AE4-F4B4-2441-F68C-25449226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99" y="3542568"/>
            <a:ext cx="2172335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EC0E3F34-E0D8-DF5C-1E12-5A9712B7A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546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EC3DA-1541-A45E-EF90-7FE8EBC1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Viticoltura biologica. Tecniche agronomiche e strategie di difesa - Ruggero Mazzilli - copertina">
            <a:extLst>
              <a:ext uri="{FF2B5EF4-FFF2-40B4-BE49-F238E27FC236}">
                <a16:creationId xmlns:a16="http://schemas.microsoft.com/office/drawing/2014/main" id="{06CF2C12-A82F-F2CD-60B5-63E242783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90" y="237523"/>
            <a:ext cx="2301344" cy="30789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2F97E70F-2E85-389D-3883-E9FB09C3A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182" y="3541566"/>
            <a:ext cx="1892053" cy="3147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 descr="Manuale di viticoltura biodinamica. La prima guida pratica per applicare il metodo agricolo biodinamico al vigneto. Ediz. illustrata - Adriano Zago - copertina">
            <a:extLst>
              <a:ext uri="{FF2B5EF4-FFF2-40B4-BE49-F238E27FC236}">
                <a16:creationId xmlns:a16="http://schemas.microsoft.com/office/drawing/2014/main" id="{4372F61A-8D9D-92B1-1D89-DA31308504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27" y="237523"/>
            <a:ext cx="2495408" cy="307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proving Sustainable Viticulture and Winemaking Practices">
            <a:extLst>
              <a:ext uri="{FF2B5EF4-FFF2-40B4-BE49-F238E27FC236}">
                <a16:creationId xmlns:a16="http://schemas.microsoft.com/office/drawing/2014/main" id="{F0788A2E-91D3-CE3A-7FAE-2CC00C178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90" y="3541566"/>
            <a:ext cx="2609275" cy="322132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ibro Regenerative Viticulture Jamie Goode">
            <a:extLst>
              <a:ext uri="{FF2B5EF4-FFF2-40B4-BE49-F238E27FC236}">
                <a16:creationId xmlns:a16="http://schemas.microsoft.com/office/drawing/2014/main" id="{B9CC960E-A3F9-2FBF-2BA3-BAFCF7328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20" y="3541566"/>
            <a:ext cx="2125128" cy="318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e Science of Grapevines">
            <a:hlinkClick r:id="rId9"/>
            <a:extLst>
              <a:ext uri="{FF2B5EF4-FFF2-40B4-BE49-F238E27FC236}">
                <a16:creationId xmlns:a16="http://schemas.microsoft.com/office/drawing/2014/main" id="{5F977240-251C-E965-C768-99B52359C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456" y="3541566"/>
            <a:ext cx="2495408" cy="308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6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Contenuto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Ecologia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endParaRPr lang="en-US" sz="2400" dirty="0"/>
          </a:p>
          <a:p>
            <a:r>
              <a:rPr lang="en-US" sz="2400" dirty="0" err="1"/>
              <a:t>Propagazione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vite</a:t>
            </a:r>
            <a:endParaRPr lang="en-US" sz="2400" dirty="0"/>
          </a:p>
          <a:p>
            <a:r>
              <a:rPr lang="en-US" sz="2400" dirty="0" err="1"/>
              <a:t>Impianto</a:t>
            </a:r>
            <a:r>
              <a:rPr lang="en-US" sz="2400" dirty="0"/>
              <a:t> del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Gestione</a:t>
            </a:r>
            <a:r>
              <a:rPr lang="en-US" sz="2400" dirty="0"/>
              <a:t> del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Meccanizzazione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r>
              <a:rPr lang="en-US" sz="2400" dirty="0"/>
              <a:t> (</a:t>
            </a:r>
            <a:r>
              <a:rPr lang="en-US" sz="2400" dirty="0" err="1"/>
              <a:t>accenni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006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Strategie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didattiche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Lezioni</a:t>
            </a:r>
            <a:r>
              <a:rPr lang="en-US" sz="2400" dirty="0"/>
              <a:t> </a:t>
            </a:r>
            <a:r>
              <a:rPr lang="en-US" sz="2400" dirty="0" err="1"/>
              <a:t>frontali</a:t>
            </a:r>
            <a:endParaRPr lang="en-US" sz="2400" dirty="0"/>
          </a:p>
          <a:p>
            <a:r>
              <a:rPr lang="en-US" sz="2400" dirty="0" err="1"/>
              <a:t>Attività</a:t>
            </a:r>
            <a:r>
              <a:rPr lang="en-US" sz="2400" dirty="0"/>
              <a:t> di </a:t>
            </a:r>
            <a:r>
              <a:rPr lang="en-US" sz="2400" dirty="0" err="1"/>
              <a:t>gruppo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Approfondimenti</a:t>
            </a:r>
            <a:r>
              <a:rPr lang="en-US" sz="2400" dirty="0"/>
              <a:t> </a:t>
            </a:r>
            <a:r>
              <a:rPr lang="en-US" sz="2400" dirty="0" err="1"/>
              <a:t>bibliografici</a:t>
            </a:r>
            <a:r>
              <a:rPr lang="en-US" sz="2400" dirty="0"/>
              <a:t> </a:t>
            </a:r>
            <a:r>
              <a:rPr lang="en-US" sz="2400" dirty="0" err="1"/>
              <a:t>individuali</a:t>
            </a:r>
            <a:endParaRPr lang="en-US" sz="2400" dirty="0"/>
          </a:p>
          <a:p>
            <a:r>
              <a:rPr lang="en-US" sz="2400" dirty="0"/>
              <a:t>Test </a:t>
            </a:r>
            <a:r>
              <a:rPr lang="en-US" sz="2400" dirty="0" err="1"/>
              <a:t>autovalutazione</a:t>
            </a:r>
            <a:endParaRPr lang="en-US" sz="2400" dirty="0"/>
          </a:p>
          <a:p>
            <a:r>
              <a:rPr lang="en-US" sz="2400" dirty="0" err="1"/>
              <a:t>Esercitazioni</a:t>
            </a:r>
            <a:r>
              <a:rPr lang="en-US" sz="2400" dirty="0"/>
              <a:t> in Azienda (?)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6073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Metodo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valutazione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Svolgimento</a:t>
            </a:r>
            <a:r>
              <a:rPr lang="en-US" sz="2400" dirty="0"/>
              <a:t> di </a:t>
            </a:r>
            <a:r>
              <a:rPr lang="en-US" sz="2400" dirty="0" err="1"/>
              <a:t>attività</a:t>
            </a:r>
            <a:r>
              <a:rPr lang="en-US" sz="2400" dirty="0"/>
              <a:t> in </a:t>
            </a:r>
            <a:r>
              <a:rPr lang="en-US" sz="2400" dirty="0" err="1"/>
              <a:t>itinere</a:t>
            </a:r>
            <a:endParaRPr lang="en-US" sz="2400" dirty="0"/>
          </a:p>
          <a:p>
            <a:r>
              <a:rPr lang="en-US" sz="2400" dirty="0" err="1"/>
              <a:t>Colloquio</a:t>
            </a:r>
            <a:r>
              <a:rPr lang="en-US" sz="2400" dirty="0"/>
              <a:t> </a:t>
            </a:r>
            <a:r>
              <a:rPr lang="en-US" sz="2400" dirty="0" err="1"/>
              <a:t>orale</a:t>
            </a:r>
            <a:r>
              <a:rPr lang="en-US" sz="2400" dirty="0"/>
              <a:t> finale</a:t>
            </a:r>
          </a:p>
        </p:txBody>
      </p:sp>
    </p:spTree>
    <p:extLst>
      <p:ext uri="{BB962C8B-B14F-4D97-AF65-F5344CB8AC3E}">
        <p14:creationId xmlns:p14="http://schemas.microsoft.com/office/powerpoint/2010/main" val="289641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QuickStarter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3169</TotalTime>
  <Words>289</Words>
  <Application>Microsoft Macintosh PowerPoint</Application>
  <PresentationFormat>Widescreen</PresentationFormat>
  <Paragraphs>51</Paragraphs>
  <Slides>6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Eurostile</vt:lpstr>
      <vt:lpstr>Segoe UI</vt:lpstr>
      <vt:lpstr>Segoe UI Light</vt:lpstr>
      <vt:lpstr>Segoe UI Semilight</vt:lpstr>
      <vt:lpstr>Tema di Office</vt:lpstr>
      <vt:lpstr>QuickStarter Theme</vt:lpstr>
      <vt:lpstr>Presentazione standard di PowerPoint</vt:lpstr>
      <vt:lpstr>Testi di riferimento</vt:lpstr>
      <vt:lpstr>Presentazione standard di PowerPoint</vt:lpstr>
      <vt:lpstr>Contenuto</vt:lpstr>
      <vt:lpstr>Strategie didattiche</vt:lpstr>
      <vt:lpstr>Metodo di valutazione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Ecco la struttura per iniziare</dc:title>
  <dc:creator>sramazzotti@unite.it</dc:creator>
  <cp:lastModifiedBy>Microsoft Office User</cp:lastModifiedBy>
  <cp:revision>17</cp:revision>
  <dcterms:created xsi:type="dcterms:W3CDTF">2020-03-01T13:27:32Z</dcterms:created>
  <dcterms:modified xsi:type="dcterms:W3CDTF">2026-03-02T11:34:22Z</dcterms:modified>
</cp:coreProperties>
</file>