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1524000" y="1122362"/>
            <a:ext cx="9144000" cy="2387601"/>
          </a:xfrm>
          <a:prstGeom prst="rect">
            <a:avLst/>
          </a:prstGeom>
        </p:spPr>
        <p:txBody>
          <a:bodyPr anchor="b"/>
          <a:lstStyle>
            <a:lvl1pPr algn="ctr">
              <a:defRPr sz="6000"/>
            </a:lvl1pPr>
          </a:lstStyle>
          <a:p>
            <a:pPr/>
            <a:r>
              <a:t>Titolo Testo</a:t>
            </a:r>
          </a:p>
        </p:txBody>
      </p:sp>
      <p:sp>
        <p:nvSpPr>
          <p:cNvPr id="12" name="Corpo livello uno…"/>
          <p:cNvSpPr txBox="1"/>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91" name="Titolo Testo"/>
          <p:cNvSpPr txBox="1"/>
          <p:nvPr>
            <p:ph type="title"/>
          </p:nvPr>
        </p:nvSpPr>
        <p:spPr>
          <a:xfrm>
            <a:off x="839787" y="457200"/>
            <a:ext cx="3932240" cy="1600200"/>
          </a:xfrm>
          <a:prstGeom prst="rect">
            <a:avLst/>
          </a:prstGeom>
        </p:spPr>
        <p:txBody>
          <a:bodyPr anchor="b"/>
          <a:lstStyle>
            <a:lvl1pPr>
              <a:defRPr sz="3200"/>
            </a:lvl1pPr>
          </a:lstStyle>
          <a:p>
            <a:pPr/>
            <a:r>
              <a:t>Titolo Testo</a:t>
            </a:r>
          </a:p>
        </p:txBody>
      </p:sp>
      <p:sp>
        <p:nvSpPr>
          <p:cNvPr id="92" name="Segnaposto immagine 2"/>
          <p:cNvSpPr/>
          <p:nvPr>
            <p:ph type="pic" sz="half" idx="21"/>
          </p:nvPr>
        </p:nvSpPr>
        <p:spPr>
          <a:xfrm>
            <a:off x="5183187" y="987425"/>
            <a:ext cx="6172203" cy="4873625"/>
          </a:xfrm>
          <a:prstGeom prst="rect">
            <a:avLst/>
          </a:prstGeom>
        </p:spPr>
        <p:txBody>
          <a:bodyPr lIns="91439" tIns="45719" rIns="91439" bIns="45719">
            <a:noAutofit/>
          </a:bodyPr>
          <a:lstStyle/>
          <a:p>
            <a:pPr/>
          </a:p>
        </p:txBody>
      </p:sp>
      <p:sp>
        <p:nvSpPr>
          <p:cNvPr id="93" name="Corpo livello uno…"/>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0">
    <p:bg>
      <p:bgPr>
        <a:solidFill>
          <a:srgbClr val="414141"/>
        </a:solidFill>
      </p:bgPr>
    </p:bg>
    <p:spTree>
      <p:nvGrpSpPr>
        <p:cNvPr id="1" name=""/>
        <p:cNvGrpSpPr/>
        <p:nvPr/>
      </p:nvGrpSpPr>
      <p:grpSpPr>
        <a:xfrm>
          <a:off x="0" y="0"/>
          <a:ext cx="0" cy="0"/>
          <a:chOff x="0" y="0"/>
          <a:chExt cx="0" cy="0"/>
        </a:xfrm>
      </p:grpSpPr>
      <p:sp>
        <p:nvSpPr>
          <p:cNvPr id="29" name="Titolo Testo"/>
          <p:cNvSpPr txBox="1"/>
          <p:nvPr>
            <p:ph type="title"/>
          </p:nvPr>
        </p:nvSpPr>
        <p:spPr>
          <a:prstGeom prst="rect">
            <a:avLst/>
          </a:prstGeom>
        </p:spPr>
        <p:txBody>
          <a:bodyPr/>
          <a:lstStyle>
            <a:lvl1pPr>
              <a:defRPr>
                <a:solidFill>
                  <a:srgbClr val="FFFFFF"/>
                </a:solidFill>
              </a:defRPr>
            </a:lvl1pPr>
          </a:lstStyle>
          <a:p>
            <a:pPr/>
            <a:r>
              <a:t>Titolo Testo</a:t>
            </a:r>
          </a:p>
        </p:txBody>
      </p:sp>
      <p:sp>
        <p:nvSpPr>
          <p:cNvPr id="30" name="Corpo livello uno…"/>
          <p:cNvSpPr txBox="1"/>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38" name="Titolo Testo"/>
          <p:cNvSpPr txBox="1"/>
          <p:nvPr>
            <p:ph type="title"/>
          </p:nvPr>
        </p:nvSpPr>
        <p:spPr>
          <a:xfrm>
            <a:off x="831850" y="1709738"/>
            <a:ext cx="10515600" cy="2852737"/>
          </a:xfrm>
          <a:prstGeom prst="rect">
            <a:avLst/>
          </a:prstGeom>
        </p:spPr>
        <p:txBody>
          <a:bodyPr anchor="b"/>
          <a:lstStyle>
            <a:lvl1pPr>
              <a:defRPr sz="6000"/>
            </a:lvl1pPr>
          </a:lstStyle>
          <a:p>
            <a:pPr/>
            <a:r>
              <a:t>Titolo Testo</a:t>
            </a:r>
          </a:p>
        </p:txBody>
      </p:sp>
      <p:sp>
        <p:nvSpPr>
          <p:cNvPr id="39" name="Corpo livello uno…"/>
          <p:cNvSpPr txBox="1"/>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47" name="Titolo Testo"/>
          <p:cNvSpPr txBox="1"/>
          <p:nvPr>
            <p:ph type="title"/>
          </p:nvPr>
        </p:nvSpPr>
        <p:spPr>
          <a:prstGeom prst="rect">
            <a:avLst/>
          </a:prstGeom>
        </p:spPr>
        <p:txBody>
          <a:bodyPr/>
          <a:lstStyle/>
          <a:p>
            <a:pPr/>
            <a:r>
              <a:t>Titolo Testo</a:t>
            </a:r>
          </a:p>
        </p:txBody>
      </p:sp>
      <p:sp>
        <p:nvSpPr>
          <p:cNvPr id="48" name="Corpo livello uno…"/>
          <p:cNvSpPr txBox="1"/>
          <p:nvPr>
            <p:ph type="body" sz="half" idx="1"/>
          </p:nvPr>
        </p:nvSpPr>
        <p:spPr>
          <a:xfrm>
            <a:off x="838200" y="1825625"/>
            <a:ext cx="5181600" cy="4351338"/>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56" name="Titolo Testo"/>
          <p:cNvSpPr txBox="1"/>
          <p:nvPr>
            <p:ph type="title"/>
          </p:nvPr>
        </p:nvSpPr>
        <p:spPr>
          <a:xfrm>
            <a:off x="839787" y="365125"/>
            <a:ext cx="10515601" cy="1325563"/>
          </a:xfrm>
          <a:prstGeom prst="rect">
            <a:avLst/>
          </a:prstGeom>
        </p:spPr>
        <p:txBody>
          <a:bodyPr/>
          <a:lstStyle/>
          <a:p>
            <a:pPr/>
            <a:r>
              <a:t>Titolo Testo</a:t>
            </a:r>
          </a:p>
        </p:txBody>
      </p:sp>
      <p:sp>
        <p:nvSpPr>
          <p:cNvPr id="57" name="Corpo livello uno…"/>
          <p:cNvSpPr txBox="1"/>
          <p:nvPr>
            <p:ph type="body" sz="quarter" idx="1"/>
          </p:nvPr>
        </p:nvSpPr>
        <p:spPr>
          <a:xfrm>
            <a:off x="839787" y="1681163"/>
            <a:ext cx="5157790" cy="823915"/>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58" name="Segnaposto testo 4"/>
          <p:cNvSpPr/>
          <p:nvPr>
            <p:ph type="body" sz="quarter" idx="21"/>
          </p:nvPr>
        </p:nvSpPr>
        <p:spPr>
          <a:xfrm>
            <a:off x="6172200" y="1681163"/>
            <a:ext cx="5183188" cy="823914"/>
          </a:xfrm>
          <a:prstGeom prst="rect">
            <a:avLst/>
          </a:prstGeom>
        </p:spPr>
        <p:txBody>
          <a:bodyPr anchor="b"/>
          <a:lstStyle/>
          <a:p>
            <a:pPr/>
          </a:p>
        </p:txBody>
      </p:sp>
      <p:sp>
        <p:nvSpPr>
          <p:cNvPr id="5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66" name="Titolo Testo"/>
          <p:cNvSpPr txBox="1"/>
          <p:nvPr>
            <p:ph type="title"/>
          </p:nvPr>
        </p:nvSpPr>
        <p:spPr>
          <a:prstGeom prst="rect">
            <a:avLst/>
          </a:prstGeom>
        </p:spPr>
        <p:txBody>
          <a:bodyPr/>
          <a:lstStyle/>
          <a:p>
            <a:pPr/>
            <a:r>
              <a:t>Titolo Testo</a:t>
            </a:r>
          </a:p>
        </p:txBody>
      </p:sp>
      <p:sp>
        <p:nvSpPr>
          <p:cNvPr id="6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7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81" name="Titolo Testo"/>
          <p:cNvSpPr txBox="1"/>
          <p:nvPr>
            <p:ph type="title"/>
          </p:nvPr>
        </p:nvSpPr>
        <p:spPr>
          <a:xfrm>
            <a:off x="839787" y="457200"/>
            <a:ext cx="3932240" cy="1600200"/>
          </a:xfrm>
          <a:prstGeom prst="rect">
            <a:avLst/>
          </a:prstGeom>
        </p:spPr>
        <p:txBody>
          <a:bodyPr anchor="b"/>
          <a:lstStyle>
            <a:lvl1pPr>
              <a:defRPr sz="3200"/>
            </a:lvl1pPr>
          </a:lstStyle>
          <a:p>
            <a:pPr/>
            <a:r>
              <a:t>Titolo Testo</a:t>
            </a:r>
          </a:p>
        </p:txBody>
      </p:sp>
      <p:sp>
        <p:nvSpPr>
          <p:cNvPr id="82" name="Corpo livello uno…"/>
          <p:cNvSpPr txBox="1"/>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83" name="Segnaposto testo 3"/>
          <p:cNvSpPr/>
          <p:nvPr>
            <p:ph type="body" sz="quarter" idx="21"/>
          </p:nvPr>
        </p:nvSpPr>
        <p:spPr>
          <a:xfrm>
            <a:off x="839786" y="2057400"/>
            <a:ext cx="3932242" cy="3811588"/>
          </a:xfrm>
          <a:prstGeom prst="rect">
            <a:avLst/>
          </a:prstGeom>
        </p:spPr>
        <p:txBody>
          <a:bodyPr/>
          <a:lstStyle/>
          <a:p>
            <a:pPr/>
          </a:p>
        </p:txBody>
      </p:sp>
      <p:sp>
        <p:nvSpPr>
          <p:cNvPr id="8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Titolo Testo</a:t>
            </a:r>
          </a:p>
        </p:txBody>
      </p:sp>
      <p:sp>
        <p:nvSpPr>
          <p:cNvPr id="3" name="Corpo livello uno…"/>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11095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bmp"/></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bmp"/></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bmp"/><Relationship Id="rId4" Type="http://schemas.openxmlformats.org/officeDocument/2006/relationships/image" Target="../media/image2.bmp"/></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bmp"/><Relationship Id="rId3" Type="http://schemas.openxmlformats.org/officeDocument/2006/relationships/image" Target="../media/image5.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Rettangolo 22"/>
          <p:cNvSpPr txBox="1"/>
          <p:nvPr/>
        </p:nvSpPr>
        <p:spPr>
          <a:xfrm>
            <a:off x="396900" y="276263"/>
            <a:ext cx="11398199" cy="69557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2000">
                <a:latin typeface="Lucida Grande"/>
                <a:ea typeface="Lucida Grande"/>
                <a:cs typeface="Lucida Grande"/>
                <a:sym typeface="Lucida Grande"/>
              </a:defRPr>
            </a:pPr>
            <a:r>
              <a:t>ELETTROANALITICA</a:t>
            </a:r>
          </a:p>
          <a:p>
            <a:pPr algn="just">
              <a:lnSpc>
                <a:spcPct val="150000"/>
              </a:lnSpc>
              <a:defRPr sz="2000">
                <a:latin typeface="Lucida Grande"/>
                <a:ea typeface="Lucida Grande"/>
                <a:cs typeface="Lucida Grande"/>
                <a:sym typeface="Lucida Grande"/>
              </a:defRPr>
            </a:pPr>
            <a:r>
              <a:t>L’elettrochimica è quella branca della chimica che si occupa dei processi che coinvolgono il trasferimento di elettroni: le reazioni di ossido-riduzione (dette comunemente redox). Tratta quindi le trasformazioni chimiche prodotte dal passaggio di elettricità in determinati sistemi chimici e la produzione/immagazzinamento di elettricità per mezzo di trasformazioni chimiche. </a:t>
            </a:r>
          </a:p>
          <a:p>
            <a:pPr algn="just">
              <a:lnSpc>
                <a:spcPct val="150000"/>
              </a:lnSpc>
              <a:defRPr sz="2000">
                <a:latin typeface="Lucida Grande"/>
                <a:ea typeface="Lucida Grande"/>
                <a:cs typeface="Lucida Grande"/>
                <a:sym typeface="Lucida Grande"/>
              </a:defRPr>
            </a:pPr>
          </a:p>
          <a:p>
            <a:pPr algn="just">
              <a:lnSpc>
                <a:spcPct val="150000"/>
              </a:lnSpc>
              <a:defRPr sz="2000">
                <a:latin typeface="Lucida Grande"/>
                <a:ea typeface="Lucida Grande"/>
                <a:cs typeface="Lucida Grande"/>
                <a:sym typeface="Lucida Grande"/>
              </a:defRPr>
            </a:pPr>
            <a:r>
              <a:t>Oltre ad avere numerose ed attuali applicazioni l’elettrochimica fornisce i mezzi per indagare fenomeni quali la corrosione dei metalli, la loro raffinazione, e la maggior parte delle reazioni biochimiche che presiedono al funzionamento degli organismi viventi (la fotosintesi, la respirazione cellulare, la trasmissione degli impulsi nervosi). L’elettrochimica si occupa anche di studiare tutti i fenomeni e le possibili applicazioni della conduzione di corrente da parte degli elettroliti.</a:t>
            </a:r>
          </a:p>
          <a:p>
            <a:pPr algn="just">
              <a:lnSpc>
                <a:spcPct val="150000"/>
              </a:lnSpc>
              <a:defRPr sz="2000">
                <a:latin typeface="Lucida Grande"/>
                <a:ea typeface="Lucida Grande"/>
                <a:cs typeface="Lucida Grande"/>
                <a:sym typeface="Lucida Grande"/>
              </a:defRPr>
            </a:pPr>
            <a:r>
              <a:t>Mentre l’elettrosintesi permette di sfruttare l’energia elettrica per scopi sintetici, la </a:t>
            </a:r>
            <a:r>
              <a:rPr b="1"/>
              <a:t>chimica elettroanalitica </a:t>
            </a:r>
            <a:r>
              <a:t>permette di sfruttare i principi d’elettrochimica applicati all’analisi chimica.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CasellaDiTesto 4"/>
          <p:cNvSpPr txBox="1"/>
          <p:nvPr/>
        </p:nvSpPr>
        <p:spPr>
          <a:xfrm>
            <a:off x="437603" y="161789"/>
            <a:ext cx="2401151"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Reazioni redox (V)</a:t>
            </a:r>
          </a:p>
        </p:txBody>
      </p:sp>
      <p:sp>
        <p:nvSpPr>
          <p:cNvPr id="177" name="CasellaDiTesto 6"/>
          <p:cNvSpPr txBox="1"/>
          <p:nvPr/>
        </p:nvSpPr>
        <p:spPr>
          <a:xfrm>
            <a:off x="390354" y="936210"/>
            <a:ext cx="11411292" cy="43251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i="1" sz="2100"/>
            </a:pPr>
            <a:r>
              <a:t>Una cella è formata da due semicelle, ciascuna delle quali contiene un elettrodo.</a:t>
            </a:r>
          </a:p>
          <a:p>
            <a:pPr algn="just">
              <a:defRPr i="1" sz="2100"/>
            </a:pPr>
            <a:r>
              <a:t> </a:t>
            </a:r>
          </a:p>
          <a:p>
            <a:pPr algn="just">
              <a:defRPr i="1" sz="2100"/>
            </a:pPr>
            <a:r>
              <a:t>Ogni elettrodo è immerso in una soluzione elettrolitica.</a:t>
            </a:r>
          </a:p>
          <a:p>
            <a:pPr algn="just">
              <a:defRPr i="1" sz="2100"/>
            </a:pPr>
          </a:p>
          <a:p>
            <a:pPr algn="just">
              <a:defRPr i="1" sz="2100"/>
            </a:pPr>
            <a:r>
              <a:t>Le due semicelle sono separate da un ponte salino.</a:t>
            </a:r>
          </a:p>
          <a:p>
            <a:pPr algn="just">
              <a:defRPr i="1" sz="2100"/>
            </a:pPr>
          </a:p>
          <a:p>
            <a:pPr algn="just">
              <a:defRPr i="1" sz="2100"/>
            </a:pPr>
            <a:r>
              <a:t>In questo modo il passaggio di elettricità avviene attraverso la scambio di cariche per migrazione di ioni contenuti nel ponte salino.</a:t>
            </a:r>
          </a:p>
          <a:p>
            <a:pPr algn="just">
              <a:defRPr i="1" sz="2100"/>
            </a:pPr>
          </a:p>
          <a:p>
            <a:pPr algn="just">
              <a:defRPr i="1" sz="2100"/>
            </a:pPr>
          </a:p>
          <a:p>
            <a:pPr algn="just">
              <a:defRPr i="1" sz="2100"/>
            </a:pPr>
            <a:r>
              <a:t>Catodo: elettrodo al quale avviene la reazione di riduzione</a:t>
            </a:r>
          </a:p>
          <a:p>
            <a:pPr algn="just">
              <a:defRPr i="1" sz="2100"/>
            </a:pPr>
          </a:p>
          <a:p>
            <a:pPr algn="just">
              <a:defRPr i="1" sz="2100"/>
            </a:pPr>
            <a:r>
              <a:t>Anodo: elettrodo al quale avviene la reazione di ossidazione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CasellaDiTesto 3"/>
          <p:cNvSpPr txBox="1"/>
          <p:nvPr/>
        </p:nvSpPr>
        <p:spPr>
          <a:xfrm>
            <a:off x="585418" y="412117"/>
            <a:ext cx="5780193" cy="574067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228600" algn="just">
              <a:lnSpc>
                <a:spcPct val="90000"/>
              </a:lnSpc>
              <a:spcBef>
                <a:spcPts val="600"/>
              </a:spcBef>
              <a:buSzPct val="100000"/>
              <a:buFont typeface="Arial"/>
              <a:buChar char="•"/>
              <a:defRPr sz="2600">
                <a:solidFill>
                  <a:srgbClr val="FFFFFF"/>
                </a:solidFill>
              </a:defRPr>
            </a:pPr>
            <a:r>
              <a:t>Una cella galvanica è una particolare cella elettrochimica che permette di </a:t>
            </a:r>
            <a:r>
              <a:rPr u="sng"/>
              <a:t>convertire energia chimica in energia elettrica</a:t>
            </a:r>
            <a:r>
              <a:t>.</a:t>
            </a:r>
          </a:p>
          <a:p>
            <a:pPr indent="-228600" algn="just">
              <a:lnSpc>
                <a:spcPct val="90000"/>
              </a:lnSpc>
              <a:spcBef>
                <a:spcPts val="600"/>
              </a:spcBef>
              <a:buSzPct val="100000"/>
              <a:buFont typeface="Arial"/>
              <a:buChar char="•"/>
              <a:defRPr sz="2600">
                <a:solidFill>
                  <a:srgbClr val="FFFFFF"/>
                </a:solidFill>
              </a:defRPr>
            </a:pPr>
          </a:p>
          <a:p>
            <a:pPr indent="-228600" algn="just">
              <a:lnSpc>
                <a:spcPct val="90000"/>
              </a:lnSpc>
              <a:spcBef>
                <a:spcPts val="600"/>
              </a:spcBef>
              <a:buSzPct val="100000"/>
              <a:buFont typeface="Arial"/>
              <a:buChar char="•"/>
              <a:defRPr sz="2600">
                <a:solidFill>
                  <a:srgbClr val="FFFFFF"/>
                </a:solidFill>
              </a:defRPr>
            </a:pPr>
            <a:r>
              <a:t>La cella galvanica è un particolare modello elettrochimico utilizzato per la spiegazione di sistemi reali, quali possono essere un </a:t>
            </a:r>
            <a:r>
              <a:rPr u="sng"/>
              <a:t>fenomeno di corrosione o una pila. </a:t>
            </a:r>
          </a:p>
          <a:p>
            <a:pPr indent="-228600" algn="just">
              <a:lnSpc>
                <a:spcPct val="90000"/>
              </a:lnSpc>
              <a:spcBef>
                <a:spcPts val="600"/>
              </a:spcBef>
              <a:buSzPct val="100000"/>
              <a:buFont typeface="Arial"/>
              <a:buChar char="•"/>
              <a:defRPr sz="2600">
                <a:solidFill>
                  <a:srgbClr val="FFFFFF"/>
                </a:solidFill>
              </a:defRPr>
            </a:pPr>
          </a:p>
          <a:p>
            <a:pPr indent="-228600" algn="just">
              <a:lnSpc>
                <a:spcPct val="90000"/>
              </a:lnSpc>
              <a:spcBef>
                <a:spcPts val="600"/>
              </a:spcBef>
              <a:buSzPct val="100000"/>
              <a:buFont typeface="Arial"/>
              <a:buChar char="•"/>
              <a:defRPr sz="2600">
                <a:solidFill>
                  <a:srgbClr val="FFFFFF"/>
                </a:solidFill>
              </a:defRPr>
            </a:pPr>
            <a:r>
              <a:t>I processi che avvengono in una cella galvanica sono spontanei, in quanto </a:t>
            </a:r>
            <a:r>
              <a:rPr u="sng"/>
              <a:t>non hanno bisogno che venga impartita alla cella energia dall'esterno per avvenire</a:t>
            </a:r>
            <a:r>
              <a:t>.</a:t>
            </a:r>
          </a:p>
        </p:txBody>
      </p:sp>
      <p:sp>
        <p:nvSpPr>
          <p:cNvPr id="180" name="Freeform: Shape 9"/>
          <p:cNvSpPr/>
          <p:nvPr/>
        </p:nvSpPr>
        <p:spPr>
          <a:xfrm flipH="1">
            <a:off x="6582780" y="-2010"/>
            <a:ext cx="5609223" cy="58402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defRPr>
            </a:pPr>
          </a:p>
        </p:txBody>
      </p:sp>
      <p:pic>
        <p:nvPicPr>
          <p:cNvPr id="181" name="Immagine 4" descr="Immagine 4"/>
          <p:cNvPicPr>
            <a:picLocks noChangeAspect="1"/>
          </p:cNvPicPr>
          <p:nvPr/>
        </p:nvPicPr>
        <p:blipFill>
          <a:blip r:embed="rId2">
            <a:extLst/>
          </a:blip>
          <a:srcRect l="0" t="2086" r="0" b="3"/>
          <a:stretch>
            <a:fillRect/>
          </a:stretch>
        </p:blipFill>
        <p:spPr>
          <a:xfrm>
            <a:off x="7696954" y="266698"/>
            <a:ext cx="4323511" cy="4492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34" y="0"/>
                </a:moveTo>
                <a:lnTo>
                  <a:pt x="3799" y="292"/>
                </a:lnTo>
                <a:cubicBezTo>
                  <a:pt x="1452" y="2551"/>
                  <a:pt x="0" y="5672"/>
                  <a:pt x="0" y="9119"/>
                </a:cubicBezTo>
                <a:cubicBezTo>
                  <a:pt x="0" y="15989"/>
                  <a:pt x="5768" y="21562"/>
                  <a:pt x="12898" y="21600"/>
                </a:cubicBezTo>
                <a:lnTo>
                  <a:pt x="13019" y="21600"/>
                </a:lnTo>
                <a:cubicBezTo>
                  <a:pt x="16022" y="21590"/>
                  <a:pt x="18784" y="20597"/>
                  <a:pt x="20977" y="18938"/>
                </a:cubicBezTo>
                <a:lnTo>
                  <a:pt x="21600" y="18413"/>
                </a:lnTo>
                <a:lnTo>
                  <a:pt x="21600" y="0"/>
                </a:lnTo>
                <a:lnTo>
                  <a:pt x="4134" y="0"/>
                </a:lnTo>
                <a:close/>
              </a:path>
            </a:pathLst>
          </a:cu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Immagine 1" descr="Immagine 1"/>
          <p:cNvPicPr>
            <a:picLocks noChangeAspect="1"/>
          </p:cNvPicPr>
          <p:nvPr/>
        </p:nvPicPr>
        <p:blipFill>
          <a:blip r:embed="rId2">
            <a:extLst/>
          </a:blip>
          <a:stretch>
            <a:fillRect/>
          </a:stretch>
        </p:blipFill>
        <p:spPr>
          <a:xfrm>
            <a:off x="7341992" y="2108959"/>
            <a:ext cx="4929543" cy="2303022"/>
          </a:xfrm>
          <a:prstGeom prst="rect">
            <a:avLst/>
          </a:prstGeom>
          <a:ln w="12700">
            <a:miter lim="400000"/>
          </a:ln>
        </p:spPr>
      </p:pic>
      <p:sp>
        <p:nvSpPr>
          <p:cNvPr id="184" name="Rettangolo 2"/>
          <p:cNvSpPr txBox="1"/>
          <p:nvPr/>
        </p:nvSpPr>
        <p:spPr>
          <a:xfrm>
            <a:off x="235600" y="181691"/>
            <a:ext cx="7778209" cy="64871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ts val="2100"/>
              </a:lnSpc>
              <a:defRPr b="1">
                <a:latin typeface="Lucida Grande"/>
                <a:ea typeface="Lucida Grande"/>
                <a:cs typeface="Lucida Grande"/>
                <a:sym typeface="Lucida Grande"/>
              </a:defRPr>
            </a:pPr>
            <a:r>
              <a:t>Le celle elettrochimiche</a:t>
            </a:r>
          </a:p>
          <a:p>
            <a:pPr algn="just">
              <a:lnSpc>
                <a:spcPts val="2100"/>
              </a:lnSpc>
              <a:defRPr b="1">
                <a:latin typeface="Lucida Grande"/>
                <a:ea typeface="Lucida Grande"/>
                <a:cs typeface="Lucida Grande"/>
                <a:sym typeface="Lucida Grande"/>
              </a:defRPr>
            </a:pPr>
          </a:p>
          <a:p>
            <a:pPr algn="just">
              <a:lnSpc>
                <a:spcPts val="2100"/>
              </a:lnSpc>
              <a:defRPr>
                <a:latin typeface="Lucida Grande"/>
                <a:ea typeface="Lucida Grande"/>
                <a:cs typeface="Lucida Grande"/>
                <a:sym typeface="Lucida Grande"/>
              </a:defRPr>
            </a:pPr>
            <a:r>
              <a:t>Nelle reazioni di ossidoriduzione un aspetto distintivo è che il trasferimento di elettroni può essere spesso condotto in una </a:t>
            </a:r>
            <a:r>
              <a:rPr b="1">
                <a:latin typeface="inherit"/>
                <a:ea typeface="inherit"/>
                <a:cs typeface="inherit"/>
                <a:sym typeface="inherit"/>
              </a:rPr>
              <a:t>cella elettrochimica</a:t>
            </a:r>
            <a:r>
              <a:t> in cui l’agente ossidante e l’agente riducente sono fisicamente separati l’uno dall’altro. </a:t>
            </a:r>
          </a:p>
          <a:p>
            <a:pPr algn="just">
              <a:lnSpc>
                <a:spcPts val="2100"/>
              </a:lnSpc>
              <a:defRPr>
                <a:latin typeface="Lucida Grande"/>
                <a:ea typeface="Lucida Grande"/>
                <a:cs typeface="Lucida Grande"/>
                <a:sym typeface="Lucida Grande"/>
              </a:defRPr>
            </a:pPr>
          </a:p>
          <a:p>
            <a:pPr algn="just">
              <a:lnSpc>
                <a:spcPts val="2100"/>
              </a:lnSpc>
              <a:defRPr>
                <a:latin typeface="Lucida Grande"/>
                <a:ea typeface="Lucida Grande"/>
                <a:cs typeface="Lucida Grande"/>
                <a:sym typeface="Lucida Grande"/>
              </a:defRPr>
            </a:pPr>
            <a:r>
              <a:t>Un ponte salino isola i reagenti ma favorisce un contatto elettrico tra le due semicelle. Un conduttore esterno metallico connette i due metalli.</a:t>
            </a:r>
          </a:p>
          <a:p>
            <a:pPr algn="just">
              <a:lnSpc>
                <a:spcPts val="2100"/>
              </a:lnSpc>
              <a:defRPr>
                <a:latin typeface="Lucida Grande"/>
                <a:ea typeface="Lucida Grande"/>
                <a:cs typeface="Lucida Grande"/>
                <a:sym typeface="Lucida Grande"/>
              </a:defRPr>
            </a:pPr>
          </a:p>
          <a:p>
            <a:pPr algn="just">
              <a:lnSpc>
                <a:spcPts val="2100"/>
              </a:lnSpc>
              <a:defRPr>
                <a:latin typeface="Lucida Grande"/>
                <a:ea typeface="Lucida Grande"/>
                <a:cs typeface="Lucida Grande"/>
                <a:sym typeface="Lucida Grande"/>
              </a:defRPr>
            </a:pPr>
          </a:p>
          <a:p>
            <a:pPr algn="just">
              <a:lnSpc>
                <a:spcPts val="2100"/>
              </a:lnSpc>
              <a:defRPr b="1">
                <a:latin typeface="Lucida Grande"/>
                <a:ea typeface="Lucida Grande"/>
                <a:cs typeface="Lucida Grande"/>
                <a:sym typeface="Lucida Grande"/>
              </a:defRPr>
            </a:pPr>
            <a:r>
              <a:t>Immagine schematica di una cella elettrochimica</a:t>
            </a:r>
          </a:p>
          <a:p>
            <a:pPr algn="just">
              <a:lnSpc>
                <a:spcPts val="2100"/>
              </a:lnSpc>
              <a:defRPr b="1">
                <a:latin typeface="Lucida Grande"/>
                <a:ea typeface="Lucida Grande"/>
                <a:cs typeface="Lucida Grande"/>
                <a:sym typeface="Lucida Grande"/>
              </a:defRPr>
            </a:pPr>
          </a:p>
          <a:p>
            <a:pPr algn="just">
              <a:lnSpc>
                <a:spcPts val="2100"/>
              </a:lnSpc>
              <a:defRPr>
                <a:latin typeface="Lucida Grande"/>
                <a:ea typeface="Lucida Grande"/>
                <a:cs typeface="Lucida Grande"/>
                <a:sym typeface="Lucida Grande"/>
              </a:defRPr>
            </a:pPr>
            <a:r>
              <a:t>In questa cella il rame metallico è ridotto, gli ioni zinco sono ossidati, e gli elettroni fluiscono attraverso il circuito esterno verso l’elettrodo di rame. Il voltmetro misura la differenza di potenziale tra i due metalli in ogni istante, che corrisponde alla misura della tendenza della reazione netta della cella a raggiungere l’equilibrio. Quando la reazione procede, questa tendenza, pertanto il potenziale, diminuisce continuamente fino a zero, punto in cui si raggiunge l’equilibrio della reazione complessiva:</a:t>
            </a:r>
          </a:p>
          <a:p>
            <a:pPr algn="just">
              <a:lnSpc>
                <a:spcPts val="2100"/>
              </a:lnSpc>
              <a:defRPr>
                <a:latin typeface="Lucida Grande"/>
                <a:ea typeface="Lucida Grande"/>
                <a:cs typeface="Lucida Grande"/>
                <a:sym typeface="Lucida Grande"/>
              </a:defRPr>
            </a:pPr>
          </a:p>
          <a:p>
            <a:pPr algn="ctr">
              <a:lnSpc>
                <a:spcPts val="2100"/>
              </a:lnSpc>
              <a:defRPr b="1">
                <a:latin typeface="Lucida Grande"/>
                <a:ea typeface="Lucida Grande"/>
                <a:cs typeface="Lucida Grande"/>
                <a:sym typeface="Lucida Grande"/>
              </a:defRPr>
            </a:pPr>
            <a:r>
              <a:t>Zn</a:t>
            </a:r>
            <a:r>
              <a:rPr b="0"/>
              <a:t> + </a:t>
            </a:r>
            <a:r>
              <a:rPr>
                <a:solidFill>
                  <a:srgbClr val="FF0000"/>
                </a:solidFill>
              </a:rPr>
              <a:t>Cu</a:t>
            </a:r>
            <a:r>
              <a:rPr baseline="30000">
                <a:solidFill>
                  <a:srgbClr val="FF0000"/>
                </a:solidFill>
              </a:rPr>
              <a:t>2+</a:t>
            </a:r>
            <a:r>
              <a:rPr b="0"/>
              <a:t> → </a:t>
            </a:r>
            <a:r>
              <a:t>Zn</a:t>
            </a:r>
            <a:r>
              <a:rPr baseline="30000"/>
              <a:t>2+</a:t>
            </a:r>
            <a:r>
              <a:rPr b="0"/>
              <a:t> + </a:t>
            </a:r>
            <a:r>
              <a:rPr>
                <a:solidFill>
                  <a:srgbClr val="FF0000"/>
                </a:solidFill>
              </a:rPr>
              <a:t>Cu</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CasellaDiTesto 4"/>
          <p:cNvSpPr txBox="1"/>
          <p:nvPr/>
        </p:nvSpPr>
        <p:spPr>
          <a:xfrm>
            <a:off x="452118" y="235859"/>
            <a:ext cx="4349936" cy="4447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767171"/>
                </a:solidFill>
              </a:defRPr>
            </a:lvl1pPr>
          </a:lstStyle>
          <a:p>
            <a:pPr/>
            <a:r>
              <a:t>Il Potenziale di semicella</a:t>
            </a:r>
          </a:p>
        </p:txBody>
      </p:sp>
      <p:sp>
        <p:nvSpPr>
          <p:cNvPr id="187" name="CasellaDiTesto 6"/>
          <p:cNvSpPr txBox="1"/>
          <p:nvPr/>
        </p:nvSpPr>
        <p:spPr>
          <a:xfrm>
            <a:off x="475704" y="1125061"/>
            <a:ext cx="11607077" cy="52581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200"/>
            </a:pPr>
            <a:r>
              <a:t>Il potenziale di una cella è la differenza tra il potenziale dell’elettrodo di destra – il potenziale dell’elettrodo di sinistra</a:t>
            </a:r>
          </a:p>
          <a:p>
            <a:pPr>
              <a:defRPr sz="2200"/>
            </a:pPr>
          </a:p>
          <a:p>
            <a:pPr>
              <a:defRPr sz="2200"/>
            </a:pPr>
          </a:p>
          <a:p>
            <a:pPr algn="ctr">
              <a:defRPr sz="2800"/>
            </a:pPr>
            <a:r>
              <a:t>E</a:t>
            </a:r>
            <a:r>
              <a:rPr baseline="-25000"/>
              <a:t>cella</a:t>
            </a:r>
            <a:r>
              <a:t> = E</a:t>
            </a:r>
            <a:r>
              <a:rPr baseline="-25000"/>
              <a:t>destro</a:t>
            </a:r>
            <a:r>
              <a:t> – E</a:t>
            </a:r>
            <a:r>
              <a:rPr baseline="-25000"/>
              <a:t>sinistro</a:t>
            </a:r>
            <a:endParaRPr baseline="-25000"/>
          </a:p>
          <a:p>
            <a:pPr>
              <a:defRPr baseline="-25000" sz="2200"/>
            </a:pPr>
          </a:p>
          <a:p>
            <a:pPr>
              <a:defRPr baseline="-25000" sz="2200"/>
            </a:pPr>
          </a:p>
          <a:p>
            <a:pPr>
              <a:defRPr sz="2200"/>
            </a:pPr>
            <a:r>
              <a:t>In questa relazione consideriamo trascurabile il </a:t>
            </a:r>
            <a:r>
              <a:rPr b="1"/>
              <a:t>potenziale di giunzione</a:t>
            </a:r>
            <a:r>
              <a:t> legato al ponte salino.</a:t>
            </a:r>
          </a:p>
          <a:p>
            <a:pPr>
              <a:defRPr sz="2200"/>
            </a:pPr>
            <a:r>
              <a:t>Tale potenziale è minimizzato se i due ioni coinvolti hanno una velocità di trasferimento paragonabile.</a:t>
            </a:r>
          </a:p>
          <a:p>
            <a:pPr>
              <a:defRPr sz="2200"/>
            </a:pPr>
          </a:p>
          <a:p>
            <a:pPr>
              <a:defRPr sz="2200"/>
            </a:pPr>
          </a:p>
          <a:p>
            <a:pPr>
              <a:defRPr sz="2200"/>
            </a:pPr>
          </a:p>
          <a:p>
            <a:pPr>
              <a:defRPr sz="2200"/>
            </a:pPr>
            <a:r>
              <a:t>E’ chiaro che se è noto uno dei due potenziali si può ricavare l’altro dalla misura del potenziale di cella.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CasellaDiTesto 3"/>
          <p:cNvSpPr txBox="1"/>
          <p:nvPr/>
        </p:nvSpPr>
        <p:spPr>
          <a:xfrm>
            <a:off x="292462" y="252390"/>
            <a:ext cx="11607077" cy="58829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Per esempio, nella cella riportata le soluzioni sono CuSO</a:t>
            </a:r>
            <a:r>
              <a:rPr baseline="-5998"/>
              <a:t>4</a:t>
            </a:r>
            <a:r>
              <a:t> e ZnSO</a:t>
            </a:r>
            <a:r>
              <a:rPr baseline="-5998"/>
              <a:t>4</a:t>
            </a:r>
            <a:r>
              <a:t>. In ogni soluzione è immersa la corrispondente barretta di metallo, ed un setto poroso (ponte salino) collega le due soluzioni e permette agli ioni SO</a:t>
            </a:r>
            <a:r>
              <a:rPr baseline="-5998"/>
              <a:t>4</a:t>
            </a:r>
            <a:r>
              <a:rPr baseline="30000"/>
              <a:t>2−</a:t>
            </a:r>
            <a:r>
              <a:t> di fluire liberamente tra le soluzioni di rame e zinco. Per calcolare il potenziale elettrico si osservano i potenziali delle due semireazioni del rame e dello zinco:</a:t>
            </a:r>
          </a:p>
          <a:p>
            <a:pPr/>
          </a:p>
          <a:p>
            <a:pPr/>
            <a:r>
              <a:t>Cu</a:t>
            </a:r>
            <a:r>
              <a:rPr baseline="30000"/>
              <a:t>2+</a:t>
            </a:r>
            <a:r>
              <a:t> + 2e</a:t>
            </a:r>
            <a:r>
              <a:rPr baseline="30000"/>
              <a:t>−</a:t>
            </a:r>
            <a:r>
              <a:t> → Cu (E = +0.34 V) </a:t>
            </a:r>
            <a:r>
              <a:rPr b="1"/>
              <a:t>(RIDUZIONE)</a:t>
            </a:r>
            <a:endParaRPr b="1"/>
          </a:p>
          <a:p>
            <a:pPr/>
            <a:endParaRPr b="1"/>
          </a:p>
          <a:p>
            <a:pPr/>
            <a:r>
              <a:t>Zn → Zn</a:t>
            </a:r>
            <a:r>
              <a:rPr baseline="30000"/>
              <a:t>2+ </a:t>
            </a:r>
            <a:r>
              <a:t>+ 2e</a:t>
            </a:r>
            <a:r>
              <a:rPr baseline="30000"/>
              <a:t>−</a:t>
            </a:r>
            <a:r>
              <a:t> (E = −0.76 V)</a:t>
            </a:r>
            <a:r>
              <a:rPr b="1"/>
              <a:t> (OSSIDAZIONE)</a:t>
            </a:r>
            <a:endParaRPr b="1"/>
          </a:p>
          <a:p>
            <a:pPr/>
            <a:endParaRPr b="1"/>
          </a:p>
          <a:p>
            <a:pPr/>
            <a:r>
              <a:t>Pertanto la reazione che ha luogo nella realtà è:</a:t>
            </a:r>
          </a:p>
          <a:p>
            <a:pPr/>
          </a:p>
          <a:p>
            <a:pPr/>
            <a:r>
              <a:t>Cu</a:t>
            </a:r>
            <a:r>
              <a:rPr baseline="30000"/>
              <a:t>2+</a:t>
            </a:r>
            <a:r>
              <a:t> + Zn → Cu + Zn</a:t>
            </a:r>
            <a:r>
              <a:rPr baseline="30000"/>
              <a:t>2+ </a:t>
            </a:r>
            <a:endParaRPr baseline="30000"/>
          </a:p>
          <a:p>
            <a:pPr>
              <a:defRPr baseline="30000"/>
            </a:pPr>
          </a:p>
          <a:p>
            <a:pPr>
              <a:defRPr baseline="30000"/>
            </a:pPr>
          </a:p>
          <a:p>
            <a:pPr/>
            <a:r>
              <a:t>Il potenziale elettrico è dunque +0.34 V −(−0.76 V) = 1.10 V</a:t>
            </a:r>
          </a:p>
          <a:p>
            <a:pPr/>
          </a:p>
          <a:p>
            <a:pPr/>
          </a:p>
          <a:p>
            <a:pPr>
              <a:defRPr b="1" u="sng"/>
            </a:pPr>
            <a:r>
              <a:t>Ovvero, se è noto il potenziale di una semireazione, una</a:t>
            </a:r>
          </a:p>
          <a:p>
            <a:pPr>
              <a:defRPr b="1" u="sng"/>
            </a:pPr>
            <a:r>
              <a:t>volta misurato il potenziale di cella, posso ricavare l’altro</a:t>
            </a:r>
          </a:p>
          <a:p>
            <a:pPr>
              <a:defRPr b="1" u="sng"/>
            </a:pPr>
            <a:r>
              <a:t>potenziale di semicella.</a:t>
            </a:r>
          </a:p>
        </p:txBody>
      </p:sp>
      <p:pic>
        <p:nvPicPr>
          <p:cNvPr id="190" name="Immagine 4" descr="Immagine 4"/>
          <p:cNvPicPr>
            <a:picLocks noChangeAspect="1"/>
          </p:cNvPicPr>
          <p:nvPr/>
        </p:nvPicPr>
        <p:blipFill>
          <a:blip r:embed="rId2">
            <a:extLst/>
          </a:blip>
          <a:stretch>
            <a:fillRect/>
          </a:stretch>
        </p:blipFill>
        <p:spPr>
          <a:xfrm>
            <a:off x="5890466" y="1762612"/>
            <a:ext cx="6010360" cy="280796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CasellaDiTesto 4"/>
          <p:cNvSpPr txBox="1"/>
          <p:nvPr/>
        </p:nvSpPr>
        <p:spPr>
          <a:xfrm>
            <a:off x="351724" y="596352"/>
            <a:ext cx="4886966" cy="20584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lnSpc>
                <a:spcPct val="90000"/>
              </a:lnSpc>
              <a:spcBef>
                <a:spcPts val="600"/>
              </a:spcBef>
              <a:defRPr sz="3200">
                <a:latin typeface="Calibri Light"/>
                <a:ea typeface="Calibri Light"/>
                <a:cs typeface="Calibri Light"/>
                <a:sym typeface="Calibri Light"/>
              </a:defRPr>
            </a:pPr>
            <a:r>
              <a:t>Relazione tra la concentrazione delle specie redox (VI) e il potenziale:</a:t>
            </a:r>
          </a:p>
          <a:p>
            <a:pPr>
              <a:lnSpc>
                <a:spcPct val="90000"/>
              </a:lnSpc>
              <a:spcBef>
                <a:spcPts val="600"/>
              </a:spcBef>
              <a:defRPr sz="3200">
                <a:latin typeface="Calibri Light"/>
                <a:ea typeface="Calibri Light"/>
                <a:cs typeface="Calibri Light"/>
                <a:sym typeface="Calibri Light"/>
              </a:defRPr>
            </a:pPr>
            <a:r>
              <a:t>Equazione di Nerst</a:t>
            </a:r>
          </a:p>
        </p:txBody>
      </p:sp>
      <p:grpSp>
        <p:nvGrpSpPr>
          <p:cNvPr id="199" name="CasellaDiTesto 6"/>
          <p:cNvGrpSpPr/>
          <p:nvPr/>
        </p:nvGrpSpPr>
        <p:grpSpPr>
          <a:xfrm>
            <a:off x="5166985" y="402769"/>
            <a:ext cx="6588693" cy="2416632"/>
            <a:chOff x="0" y="-1"/>
            <a:chExt cx="6588692" cy="2416630"/>
          </a:xfrm>
        </p:grpSpPr>
        <p:sp>
          <p:nvSpPr>
            <p:cNvPr id="193" name="Rettangolo arrotondato"/>
            <p:cNvSpPr/>
            <p:nvPr/>
          </p:nvSpPr>
          <p:spPr>
            <a:xfrm>
              <a:off x="0" y="-2"/>
              <a:ext cx="6588693" cy="1087486"/>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p>
          </p:txBody>
        </p:sp>
        <p:sp>
          <p:nvSpPr>
            <p:cNvPr id="194" name="Quadrato"/>
            <p:cNvSpPr/>
            <p:nvPr/>
          </p:nvSpPr>
          <p:spPr>
            <a:xfrm>
              <a:off x="328962" y="244682"/>
              <a:ext cx="598119" cy="598118"/>
            </a:xfrm>
            <a:prstGeom prst="rect">
              <a:avLst/>
            </a:prstGeom>
            <a:blipFill rotWithShape="1">
              <a:blip r:embed="rId2"/>
              <a:srcRect l="0" t="0" r="0" b="0"/>
              <a:stretch>
                <a:fillRect/>
              </a:stretch>
            </a:blipFill>
            <a:ln w="12700" cap="flat">
              <a:noFill/>
              <a:miter lim="400000"/>
            </a:ln>
            <a:effectLst/>
          </p:spPr>
          <p:txBody>
            <a:bodyPr wrap="square" lIns="45718" tIns="45718" rIns="45718" bIns="45718" numCol="1" anchor="t">
              <a:noAutofit/>
            </a:bodyPr>
            <a:lstStyle/>
            <a:p>
              <a:pPr/>
            </a:p>
          </p:txBody>
        </p:sp>
        <p:sp>
          <p:nvSpPr>
            <p:cNvPr id="195" name="Il potenziale elettrodico è una misura di quanto le concentrazioni di una semicella differiscano dall’equilibrio"/>
            <p:cNvSpPr txBox="1"/>
            <p:nvPr/>
          </p:nvSpPr>
          <p:spPr>
            <a:xfrm>
              <a:off x="1256042" y="15724"/>
              <a:ext cx="5332651" cy="1056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5092" tIns="115092" rIns="115092" bIns="115092" numCol="1" anchor="ctr">
              <a:spAutoFit/>
            </a:bodyPr>
            <a:lstStyle>
              <a:lvl1pPr defTabSz="800100">
                <a:spcBef>
                  <a:spcPts val="700"/>
                </a:spcBef>
                <a:defRPr i="1"/>
              </a:lvl1pPr>
            </a:lstStyle>
            <a:p>
              <a:pPr/>
              <a:r>
                <a:t>Il potenziale elettrodico è una misura di quanto le concentrazioni di una semicella differiscano dall’equilibrio</a:t>
              </a:r>
            </a:p>
          </p:txBody>
        </p:sp>
        <p:sp>
          <p:nvSpPr>
            <p:cNvPr id="196" name="Rettangolo arrotondato"/>
            <p:cNvSpPr/>
            <p:nvPr/>
          </p:nvSpPr>
          <p:spPr>
            <a:xfrm>
              <a:off x="0" y="1329144"/>
              <a:ext cx="6588693" cy="1087486"/>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p>
          </p:txBody>
        </p:sp>
        <p:sp>
          <p:nvSpPr>
            <p:cNvPr id="197" name="Quadrato"/>
            <p:cNvSpPr/>
            <p:nvPr/>
          </p:nvSpPr>
          <p:spPr>
            <a:xfrm>
              <a:off x="328962" y="1573829"/>
              <a:ext cx="598119" cy="598118"/>
            </a:xfrm>
            <a:prstGeom prst="rect">
              <a:avLst/>
            </a:prstGeom>
            <a:blipFill rotWithShape="1">
              <a:blip r:embed="rId3"/>
              <a:srcRect l="0" t="0" r="0" b="0"/>
              <a:stretch>
                <a:fillRect/>
              </a:stretch>
            </a:blipFill>
            <a:ln w="12700" cap="flat">
              <a:noFill/>
              <a:miter lim="400000"/>
            </a:ln>
            <a:effectLst/>
          </p:spPr>
          <p:txBody>
            <a:bodyPr wrap="square" lIns="45718" tIns="45718" rIns="45718" bIns="45718" numCol="1" anchor="t">
              <a:noAutofit/>
            </a:bodyPr>
            <a:lstStyle/>
            <a:p>
              <a:pPr/>
            </a:p>
          </p:txBody>
        </p:sp>
        <p:sp>
          <p:nvSpPr>
            <p:cNvPr id="198" name="Le reazioni redox hanno maggiore tendenza a verificarsi in soluzioni concentrate rispetto ad una soluzione diluita della stessa specie"/>
            <p:cNvSpPr txBox="1"/>
            <p:nvPr/>
          </p:nvSpPr>
          <p:spPr>
            <a:xfrm>
              <a:off x="1256042" y="1344870"/>
              <a:ext cx="5332651" cy="1056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5092" tIns="115092" rIns="115092" bIns="115092" numCol="1" anchor="ctr">
              <a:spAutoFit/>
            </a:bodyPr>
            <a:lstStyle>
              <a:lvl1pPr defTabSz="800100">
                <a:spcBef>
                  <a:spcPts val="700"/>
                </a:spcBef>
                <a:defRPr i="1"/>
              </a:lvl1pPr>
            </a:lstStyle>
            <a:p>
              <a:pPr/>
              <a:r>
                <a:t>Le reazioni redox hanno maggiore tendenza a verificarsi in soluzioni concentrate rispetto ad una soluzione diluita della stessa specie</a:t>
              </a:r>
            </a:p>
          </p:txBody>
        </p:sp>
      </p:grpSp>
      <p:sp>
        <p:nvSpPr>
          <p:cNvPr id="200" name="CasellaDiTesto 1"/>
          <p:cNvSpPr txBox="1"/>
          <p:nvPr/>
        </p:nvSpPr>
        <p:spPr>
          <a:xfrm>
            <a:off x="4027920" y="3250288"/>
            <a:ext cx="1042051"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400"/>
            </a:lvl1pPr>
          </a:lstStyle>
          <a:p>
            <a:pPr/>
            <a:r>
              <a:t>aA + bB</a:t>
            </a:r>
          </a:p>
        </p:txBody>
      </p:sp>
      <p:sp>
        <p:nvSpPr>
          <p:cNvPr id="201" name="CasellaDiTesto 6"/>
          <p:cNvSpPr txBox="1"/>
          <p:nvPr/>
        </p:nvSpPr>
        <p:spPr>
          <a:xfrm>
            <a:off x="5604588" y="3222169"/>
            <a:ext cx="1098734"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400"/>
            </a:lvl1pPr>
          </a:lstStyle>
          <a:p>
            <a:pPr/>
            <a:r>
              <a:t>cC + dD </a:t>
            </a:r>
          </a:p>
        </p:txBody>
      </p:sp>
      <p:grpSp>
        <p:nvGrpSpPr>
          <p:cNvPr id="204" name="Gruppo 7"/>
          <p:cNvGrpSpPr/>
          <p:nvPr/>
        </p:nvGrpSpPr>
        <p:grpSpPr>
          <a:xfrm>
            <a:off x="5122731" y="3413861"/>
            <a:ext cx="323353" cy="65321"/>
            <a:chOff x="0" y="-1"/>
            <a:chExt cx="323351" cy="65320"/>
          </a:xfrm>
        </p:grpSpPr>
        <p:sp>
          <p:nvSpPr>
            <p:cNvPr id="202" name="Connettore 2 9"/>
            <p:cNvSpPr/>
            <p:nvPr/>
          </p:nvSpPr>
          <p:spPr>
            <a:xfrm>
              <a:off x="0" y="-2"/>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pPr/>
            </a:p>
          </p:txBody>
        </p:sp>
        <p:sp>
          <p:nvSpPr>
            <p:cNvPr id="203" name="Connettore 2 10"/>
            <p:cNvSpPr/>
            <p:nvPr/>
          </p:nvSpPr>
          <p:spPr>
            <a:xfrm flipH="1" flipV="1">
              <a:off x="0" y="65317"/>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pPr/>
            </a:p>
          </p:txBody>
        </p:sp>
      </p:grpSp>
      <p:sp>
        <p:nvSpPr>
          <p:cNvPr id="205" name="CasellaDiTesto 11"/>
          <p:cNvSpPr txBox="1"/>
          <p:nvPr/>
        </p:nvSpPr>
        <p:spPr>
          <a:xfrm>
            <a:off x="482042" y="3884436"/>
            <a:ext cx="6004564" cy="24188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Il processo elettrodico  è descritto dalla seguente equazione</a:t>
            </a:r>
          </a:p>
          <a:p>
            <a:pPr/>
          </a:p>
          <a:p>
            <a:pPr/>
          </a:p>
          <a:p>
            <a:pPr>
              <a:defRPr sz="2400"/>
            </a:pPr>
            <a:r>
              <a:t>E=E</a:t>
            </a:r>
            <a:r>
              <a:rPr baseline="30000"/>
              <a:t>0</a:t>
            </a:r>
            <a:r>
              <a:t> – RT/nF ln [C]</a:t>
            </a:r>
            <a:r>
              <a:rPr baseline="30000"/>
              <a:t>c</a:t>
            </a:r>
            <a:r>
              <a:t> [D]</a:t>
            </a:r>
            <a:r>
              <a:rPr baseline="30000"/>
              <a:t>d</a:t>
            </a:r>
            <a:r>
              <a:t>/ [A]</a:t>
            </a:r>
            <a:r>
              <a:rPr baseline="30000"/>
              <a:t>a</a:t>
            </a:r>
            <a:r>
              <a:t> [B]</a:t>
            </a:r>
            <a:r>
              <a:rPr baseline="30000"/>
              <a:t>b</a:t>
            </a:r>
            <a:endParaRPr baseline="30000"/>
          </a:p>
          <a:p>
            <a:pPr>
              <a:defRPr baseline="30000" sz="2400"/>
            </a:pPr>
          </a:p>
          <a:p>
            <a:pPr>
              <a:defRPr baseline="30000" sz="2400"/>
            </a:pPr>
          </a:p>
          <a:p>
            <a:pPr>
              <a:defRPr b="1" sz="2600"/>
            </a:pPr>
            <a:r>
              <a:t>E=E</a:t>
            </a:r>
            <a:r>
              <a:rPr baseline="30000"/>
              <a:t>0</a:t>
            </a:r>
            <a:r>
              <a:t> – 0,0592/n log [C]</a:t>
            </a:r>
            <a:r>
              <a:rPr baseline="30000"/>
              <a:t>c</a:t>
            </a:r>
            <a:r>
              <a:t> [D]</a:t>
            </a:r>
            <a:r>
              <a:rPr baseline="30000"/>
              <a:t>d</a:t>
            </a:r>
            <a:r>
              <a:t>/ [A]</a:t>
            </a:r>
            <a:r>
              <a:rPr baseline="30000"/>
              <a:t>a</a:t>
            </a:r>
            <a:r>
              <a:t> [B]</a:t>
            </a:r>
            <a:r>
              <a:rPr baseline="30000"/>
              <a:t>b</a:t>
            </a:r>
          </a:p>
        </p:txBody>
      </p:sp>
      <p:sp>
        <p:nvSpPr>
          <p:cNvPr id="206" name="CasellaDiTesto 5"/>
          <p:cNvSpPr txBox="1"/>
          <p:nvPr/>
        </p:nvSpPr>
        <p:spPr>
          <a:xfrm>
            <a:off x="7077194" y="3951421"/>
            <a:ext cx="4822472" cy="17935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E</a:t>
            </a:r>
            <a:r>
              <a:rPr baseline="30000"/>
              <a:t>0 </a:t>
            </a:r>
            <a:r>
              <a:t>= potenziale standard della semireazione</a:t>
            </a:r>
          </a:p>
          <a:p>
            <a:pPr/>
            <a:r>
              <a:t>R= costante dei gas, 8,314 jK</a:t>
            </a:r>
            <a:r>
              <a:rPr baseline="30000"/>
              <a:t>-1</a:t>
            </a:r>
            <a:r>
              <a:t>mol</a:t>
            </a:r>
            <a:r>
              <a:rPr baseline="30000"/>
              <a:t>-1</a:t>
            </a:r>
            <a:endParaRPr baseline="30000"/>
          </a:p>
          <a:p>
            <a:pPr/>
            <a:r>
              <a:t>T= temperatura assoluta, K</a:t>
            </a:r>
          </a:p>
          <a:p>
            <a:pPr/>
            <a:r>
              <a:t>n= numero di elettroni coinvolti nella semireazione</a:t>
            </a:r>
          </a:p>
          <a:p>
            <a:pPr/>
            <a:r>
              <a:t>F= costante di Faraday, 96485 C</a:t>
            </a:r>
          </a:p>
          <a:p>
            <a:pPr/>
            <a:r>
              <a:t>ln= 2,303 log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Rectangle 12"/>
          <p:cNvSpPr/>
          <p:nvPr/>
        </p:nvSpPr>
        <p:spPr>
          <a:xfrm>
            <a:off x="338328" y="303588"/>
            <a:ext cx="4335327" cy="5896749"/>
          </a:xfrm>
          <a:prstGeom prst="rect">
            <a:avLst/>
          </a:prstGeom>
          <a:solidFill>
            <a:srgbClr val="000000">
              <a:alpha val="15000"/>
            </a:srgbClr>
          </a:solidFill>
          <a:ln w="127000" cap="sq">
            <a:solidFill>
              <a:srgbClr val="000000">
                <a:alpha val="10000"/>
              </a:srgbClr>
            </a:solidFill>
            <a:miter/>
          </a:ln>
        </p:spPr>
        <p:txBody>
          <a:bodyPr lIns="45718" tIns="45718" rIns="45718" bIns="45718" anchor="ctr"/>
          <a:lstStyle/>
          <a:p>
            <a:pPr algn="ctr">
              <a:defRPr>
                <a:solidFill>
                  <a:srgbClr val="FFFFFF"/>
                </a:solidFill>
              </a:defRPr>
            </a:pPr>
          </a:p>
        </p:txBody>
      </p:sp>
      <p:sp>
        <p:nvSpPr>
          <p:cNvPr id="209" name="CasellaDiTesto 4"/>
          <p:cNvSpPr txBox="1"/>
          <p:nvPr/>
        </p:nvSpPr>
        <p:spPr>
          <a:xfrm>
            <a:off x="640077" y="637124"/>
            <a:ext cx="3710840" cy="525637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spcBef>
                <a:spcPts val="600"/>
              </a:spcBef>
              <a:defRPr sz="4800">
                <a:latin typeface="Calibri Light"/>
                <a:ea typeface="Calibri Light"/>
                <a:cs typeface="Calibri Light"/>
                <a:sym typeface="Calibri Light"/>
              </a:defRPr>
            </a:lvl1pPr>
          </a:lstStyle>
          <a:p>
            <a:pPr/>
            <a:r>
              <a:t>Reazioni redox (VI): l’elettrodo di riferimento standard ad idrogeno (SHE)</a:t>
            </a:r>
          </a:p>
        </p:txBody>
      </p:sp>
      <p:grpSp>
        <p:nvGrpSpPr>
          <p:cNvPr id="219" name="CasellaDiTesto 6"/>
          <p:cNvGrpSpPr/>
          <p:nvPr/>
        </p:nvGrpSpPr>
        <p:grpSpPr>
          <a:xfrm>
            <a:off x="5166985" y="304307"/>
            <a:ext cx="6588693" cy="5895309"/>
            <a:chOff x="0" y="0"/>
            <a:chExt cx="6588692" cy="5895308"/>
          </a:xfrm>
        </p:grpSpPr>
        <p:sp>
          <p:nvSpPr>
            <p:cNvPr id="210" name="Rettangolo arrotondato"/>
            <p:cNvSpPr/>
            <p:nvPr/>
          </p:nvSpPr>
          <p:spPr>
            <a:xfrm>
              <a:off x="0" y="-1"/>
              <a:ext cx="6588693" cy="1684375"/>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p>
          </p:txBody>
        </p:sp>
        <p:sp>
          <p:nvSpPr>
            <p:cNvPr id="211" name="Quadrato"/>
            <p:cNvSpPr/>
            <p:nvPr/>
          </p:nvSpPr>
          <p:spPr>
            <a:xfrm>
              <a:off x="509520" y="378984"/>
              <a:ext cx="926409" cy="926407"/>
            </a:xfrm>
            <a:prstGeom prst="rect">
              <a:avLst/>
            </a:prstGeom>
            <a:blipFill rotWithShape="1">
              <a:blip r:embed="rId2"/>
              <a:srcRect l="0" t="0" r="0" b="0"/>
              <a:stretch>
                <a:fillRect/>
              </a:stretch>
            </a:blipFill>
            <a:ln w="12700" cap="flat">
              <a:noFill/>
              <a:miter lim="400000"/>
            </a:ln>
            <a:effectLst/>
          </p:spPr>
          <p:txBody>
            <a:bodyPr wrap="square" lIns="45718" tIns="45718" rIns="45718" bIns="45718" numCol="1" anchor="t">
              <a:noAutofit/>
            </a:bodyPr>
            <a:lstStyle/>
            <a:p>
              <a:pPr/>
            </a:p>
          </p:txBody>
        </p:sp>
        <p:sp>
          <p:nvSpPr>
            <p:cNvPr id="212" name="Non è possibile osservare sperimentalmente una reazione di semicella"/>
            <p:cNvSpPr txBox="1"/>
            <p:nvPr/>
          </p:nvSpPr>
          <p:spPr>
            <a:xfrm>
              <a:off x="1945450" y="190748"/>
              <a:ext cx="4643242" cy="13028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8263" tIns="178263" rIns="178263" bIns="178263" numCol="1" anchor="ctr">
              <a:spAutoFit/>
            </a:bodyPr>
            <a:lstStyle>
              <a:lvl1pPr defTabSz="977900">
                <a:lnSpc>
                  <a:spcPct val="90000"/>
                </a:lnSpc>
                <a:spcBef>
                  <a:spcPts val="900"/>
                </a:spcBef>
                <a:defRPr i="1" sz="2200"/>
              </a:lvl1pPr>
            </a:lstStyle>
            <a:p>
              <a:pPr/>
              <a:r>
                <a:t>Non è possibile osservare sperimentalmente una reazione di semicella</a:t>
              </a:r>
            </a:p>
          </p:txBody>
        </p:sp>
        <p:sp>
          <p:nvSpPr>
            <p:cNvPr id="213" name="Rettangolo arrotondato"/>
            <p:cNvSpPr/>
            <p:nvPr/>
          </p:nvSpPr>
          <p:spPr>
            <a:xfrm>
              <a:off x="0" y="2105466"/>
              <a:ext cx="6588693" cy="1684377"/>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p>
          </p:txBody>
        </p:sp>
        <p:sp>
          <p:nvSpPr>
            <p:cNvPr id="214" name="Quadrato"/>
            <p:cNvSpPr/>
            <p:nvPr/>
          </p:nvSpPr>
          <p:spPr>
            <a:xfrm>
              <a:off x="509520" y="2484450"/>
              <a:ext cx="926409" cy="926407"/>
            </a:xfrm>
            <a:prstGeom prst="rect">
              <a:avLst/>
            </a:prstGeom>
            <a:blipFill rotWithShape="1">
              <a:blip r:embed="rId3"/>
              <a:srcRect l="0" t="0" r="0" b="0"/>
              <a:stretch>
                <a:fillRect/>
              </a:stretch>
            </a:blipFill>
            <a:ln w="12700" cap="flat">
              <a:noFill/>
              <a:miter lim="400000"/>
            </a:ln>
            <a:effectLst/>
          </p:spPr>
          <p:txBody>
            <a:bodyPr wrap="square" lIns="45718" tIns="45718" rIns="45718" bIns="45718" numCol="1" anchor="t">
              <a:noAutofit/>
            </a:bodyPr>
            <a:lstStyle/>
            <a:p>
              <a:pPr/>
            </a:p>
          </p:txBody>
        </p:sp>
        <p:sp>
          <p:nvSpPr>
            <p:cNvPr id="215" name="Il potenziale, cioè la tendenza a scambiare elettroni, può essere misurata solo rispetto ad un’altra semicella."/>
            <p:cNvSpPr txBox="1"/>
            <p:nvPr/>
          </p:nvSpPr>
          <p:spPr>
            <a:xfrm>
              <a:off x="1945450" y="2133111"/>
              <a:ext cx="4643242" cy="162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8263" tIns="178263" rIns="178263" bIns="178263" numCol="1" anchor="ctr">
              <a:spAutoFit/>
            </a:bodyPr>
            <a:lstStyle>
              <a:lvl1pPr defTabSz="977900">
                <a:lnSpc>
                  <a:spcPct val="90000"/>
                </a:lnSpc>
                <a:spcBef>
                  <a:spcPts val="900"/>
                </a:spcBef>
                <a:defRPr i="1" sz="2200"/>
              </a:lvl1pPr>
            </a:lstStyle>
            <a:p>
              <a:pPr/>
              <a:r>
                <a:t>Il potenziale, cioè la tendenza a scambiare elettroni, può essere misurata solo rispetto ad un’altra semicella.</a:t>
              </a:r>
            </a:p>
          </p:txBody>
        </p:sp>
        <p:sp>
          <p:nvSpPr>
            <p:cNvPr id="216" name="Rettangolo arrotondato"/>
            <p:cNvSpPr/>
            <p:nvPr/>
          </p:nvSpPr>
          <p:spPr>
            <a:xfrm>
              <a:off x="0" y="4210932"/>
              <a:ext cx="6588693" cy="1684376"/>
            </a:xfrm>
            <a:prstGeom prst="roundRect">
              <a:avLst>
                <a:gd name="adj" fmla="val 10000"/>
              </a:avLst>
            </a:prstGeom>
            <a:solidFill>
              <a:srgbClr val="F2F2F2"/>
            </a:solidFill>
            <a:ln w="12700" cap="flat">
              <a:noFill/>
              <a:miter lim="400000"/>
            </a:ln>
            <a:effectLst/>
          </p:spPr>
          <p:txBody>
            <a:bodyPr wrap="square" lIns="45718" tIns="45718" rIns="45718" bIns="45718" numCol="1" anchor="t">
              <a:noAutofit/>
            </a:bodyPr>
            <a:lstStyle/>
            <a:p>
              <a:pPr/>
            </a:p>
          </p:txBody>
        </p:sp>
        <p:sp>
          <p:nvSpPr>
            <p:cNvPr id="217" name="Quadrato"/>
            <p:cNvSpPr/>
            <p:nvPr/>
          </p:nvSpPr>
          <p:spPr>
            <a:xfrm>
              <a:off x="509520" y="4589917"/>
              <a:ext cx="926409" cy="926407"/>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a:p>
          </p:txBody>
        </p:sp>
        <p:sp>
          <p:nvSpPr>
            <p:cNvPr id="218" name="Se abbiamo una semicella a potenziale costante che non subisce variazioni possiamo confrontare i potenziali di semicella tra loro."/>
            <p:cNvSpPr txBox="1"/>
            <p:nvPr/>
          </p:nvSpPr>
          <p:spPr>
            <a:xfrm>
              <a:off x="1945450" y="4238578"/>
              <a:ext cx="4643242" cy="16290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8263" tIns="178263" rIns="178263" bIns="178263" numCol="1" anchor="ctr">
              <a:spAutoFit/>
            </a:bodyPr>
            <a:lstStyle>
              <a:lvl1pPr defTabSz="977900">
                <a:lnSpc>
                  <a:spcPct val="90000"/>
                </a:lnSpc>
                <a:spcBef>
                  <a:spcPts val="900"/>
                </a:spcBef>
                <a:defRPr i="1" sz="2200"/>
              </a:lvl1pPr>
            </a:lstStyle>
            <a:p>
              <a:pPr/>
              <a:r>
                <a:t>Se abbiamo una semicella a potenziale costante che non subisce variazioni possiamo confrontare i potenziali di semicella tra loro.</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magine 4" descr="Immagine 4"/>
          <p:cNvPicPr>
            <a:picLocks noChangeAspect="1"/>
          </p:cNvPicPr>
          <p:nvPr/>
        </p:nvPicPr>
        <p:blipFill>
          <a:blip r:embed="rId2">
            <a:extLst/>
          </a:blip>
          <a:stretch>
            <a:fillRect/>
          </a:stretch>
        </p:blipFill>
        <p:spPr>
          <a:xfrm>
            <a:off x="1023709" y="560947"/>
            <a:ext cx="8896353" cy="6309755"/>
          </a:xfrm>
          <a:prstGeom prst="rect">
            <a:avLst/>
          </a:prstGeom>
          <a:ln w="12700">
            <a:miter lim="400000"/>
          </a:ln>
        </p:spPr>
      </p:pic>
      <p:sp>
        <p:nvSpPr>
          <p:cNvPr id="222" name="CasellaDiTesto 6"/>
          <p:cNvSpPr txBox="1"/>
          <p:nvPr/>
        </p:nvSpPr>
        <p:spPr>
          <a:xfrm>
            <a:off x="3122746" y="148770"/>
            <a:ext cx="6222279" cy="44475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767171"/>
                </a:solidFill>
                <a:latin typeface="Calibri Light"/>
                <a:ea typeface="Calibri Light"/>
                <a:cs typeface="Calibri Light"/>
                <a:sym typeface="Calibri Light"/>
              </a:defRPr>
            </a:lvl1pPr>
          </a:lstStyle>
          <a:p>
            <a:pPr/>
            <a:r>
              <a:t>(Elettrodo standard a idrogeno SHE)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CasellaDiTesto 3"/>
          <p:cNvSpPr txBox="1"/>
          <p:nvPr/>
        </p:nvSpPr>
        <p:spPr>
          <a:xfrm>
            <a:off x="949234" y="283386"/>
            <a:ext cx="10843261" cy="60068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sz="2500"/>
            </a:pPr>
            <a:r>
              <a:t>Come si passa dalla cella galvanica alla potenziometria analitica?</a:t>
            </a:r>
          </a:p>
          <a:p>
            <a:pPr algn="just">
              <a:defRPr b="1" sz="2500"/>
            </a:pPr>
          </a:p>
          <a:p>
            <a:pPr algn="just">
              <a:defRPr b="1" sz="2500"/>
            </a:pPr>
          </a:p>
          <a:p>
            <a:pPr algn="just">
              <a:defRPr b="1" sz="2500"/>
            </a:pPr>
            <a:r>
              <a:t>Inserendo una resistenza tra le due semicelle si evita il passaggio di corrente, dal valore della resistenza necessaria a portare a zero la corrente si ricava la differenza di potenziale tra le due semicelle.</a:t>
            </a:r>
          </a:p>
          <a:p>
            <a:pPr algn="just">
              <a:defRPr b="1" sz="2500"/>
            </a:pPr>
          </a:p>
          <a:p>
            <a:pPr algn="just">
              <a:defRPr sz="2500">
                <a:latin typeface="Symbol"/>
                <a:ea typeface="Symbol"/>
                <a:cs typeface="Symbol"/>
                <a:sym typeface="Symbol"/>
              </a:defRPr>
            </a:pPr>
            <a:r>
              <a:t>D</a:t>
            </a:r>
            <a:r>
              <a:rPr b="1">
                <a:latin typeface="+mj-lt"/>
                <a:ea typeface="+mj-ea"/>
                <a:cs typeface="+mj-cs"/>
                <a:sym typeface="Calibri"/>
              </a:rPr>
              <a:t>V=R </a:t>
            </a:r>
            <a:r>
              <a:rPr b="1" sz="1600">
                <a:latin typeface="+mj-lt"/>
                <a:ea typeface="+mj-ea"/>
                <a:cs typeface="+mj-cs"/>
                <a:sym typeface="Calibri"/>
              </a:rPr>
              <a:t>x</a:t>
            </a:r>
            <a:r>
              <a:rPr b="1">
                <a:latin typeface="+mj-lt"/>
                <a:ea typeface="+mj-ea"/>
                <a:cs typeface="+mj-cs"/>
                <a:sym typeface="Calibri"/>
              </a:rPr>
              <a:t> i (legge di Ohm)</a:t>
            </a:r>
            <a:endParaRPr b="1">
              <a:latin typeface="+mj-lt"/>
              <a:ea typeface="+mj-ea"/>
              <a:cs typeface="+mj-cs"/>
              <a:sym typeface="Calibri"/>
            </a:endParaRPr>
          </a:p>
          <a:p>
            <a:pPr algn="just">
              <a:defRPr b="1" sz="2500"/>
            </a:pPr>
          </a:p>
          <a:p>
            <a:pPr algn="just">
              <a:defRPr b="1" sz="2500"/>
            </a:pPr>
          </a:p>
          <a:p>
            <a:pPr algn="just">
              <a:defRPr b="1" sz="2500"/>
            </a:pPr>
            <a:r>
              <a:t>Aumentando R si minimizza la corrente e la misura del potenziale descrive la tendenza delle due semireazioni a raggiungere l’equilibrio.</a:t>
            </a:r>
          </a:p>
          <a:p>
            <a:pPr algn="just">
              <a:defRPr b="1" sz="2500"/>
            </a:pPr>
          </a:p>
          <a:p>
            <a:pPr algn="just">
              <a:defRPr b="1" sz="2500"/>
            </a:pPr>
            <a:r>
              <a:t>Il potenziometro, in maniera automatica effettua questa operazione,  restituendo quindi il valore della differenza di potenziale tra le due semicelle.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CasellaDiTesto 3"/>
          <p:cNvSpPr txBox="1"/>
          <p:nvPr/>
        </p:nvSpPr>
        <p:spPr>
          <a:xfrm>
            <a:off x="281111" y="235385"/>
            <a:ext cx="2397281" cy="3924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La potenziometria</a:t>
            </a:r>
          </a:p>
        </p:txBody>
      </p:sp>
      <p:sp>
        <p:nvSpPr>
          <p:cNvPr id="227" name="CasellaDiTesto 4"/>
          <p:cNvSpPr txBox="1"/>
          <p:nvPr/>
        </p:nvSpPr>
        <p:spPr>
          <a:xfrm>
            <a:off x="126308" y="1079105"/>
            <a:ext cx="11956238" cy="52169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000"/>
            </a:pPr>
            <a:r>
              <a:t>Le misure potenziometriche si basano sulla misura del potenziale delle celle elettrochimiche in assenza di corrente (massima resistenza)</a:t>
            </a:r>
          </a:p>
          <a:p>
            <a:pPr>
              <a:defRPr b="1" sz="2000"/>
            </a:pPr>
          </a:p>
          <a:p>
            <a:pPr>
              <a:defRPr b="1" sz="2000"/>
            </a:pPr>
            <a:r>
              <a:t>La potenziometria può essere usata per misurare il punto finale di una titolazione oppure..</a:t>
            </a:r>
          </a:p>
          <a:p>
            <a:pPr>
              <a:defRPr b="1" sz="2000"/>
            </a:pPr>
          </a:p>
          <a:p>
            <a:pPr>
              <a:defRPr b="1" sz="2000"/>
            </a:pPr>
            <a:r>
              <a:t>Per misurare la concentrazione di ioni attraverso elettrodi indicatori metallici e attraverso la misura del potenziale di membrana di elettrodi detti Elettrodi ionoselettivi (ISE. Ion selective electrode).</a:t>
            </a:r>
          </a:p>
          <a:p>
            <a:pPr>
              <a:defRPr b="1" sz="2000"/>
            </a:pPr>
          </a:p>
          <a:p>
            <a:pPr>
              <a:defRPr b="1" sz="2000"/>
            </a:pPr>
            <a:r>
              <a:t>L’attrezzatura comprende:</a:t>
            </a:r>
          </a:p>
          <a:p>
            <a:pPr>
              <a:defRPr b="1" sz="2000"/>
            </a:pPr>
          </a:p>
          <a:p>
            <a:pPr marL="342900" indent="-342900">
              <a:buSzPct val="100000"/>
              <a:buFont typeface="Courier New"/>
              <a:buChar char="o"/>
              <a:defRPr b="1" sz="2000"/>
            </a:pPr>
            <a:r>
              <a:t>Un elettrodo di riferimento</a:t>
            </a:r>
          </a:p>
          <a:p>
            <a:pPr marL="342900" indent="-342900">
              <a:buSzPct val="100000"/>
              <a:buFont typeface="Courier New"/>
              <a:buChar char="o"/>
              <a:defRPr b="1" sz="2000"/>
            </a:pPr>
          </a:p>
          <a:p>
            <a:pPr marL="342900" indent="-342900">
              <a:buSzPct val="100000"/>
              <a:buFont typeface="Courier New"/>
              <a:buChar char="o"/>
              <a:defRPr b="1" sz="2000"/>
            </a:pPr>
            <a:r>
              <a:t>Un elettrodo ionoselettivo </a:t>
            </a:r>
          </a:p>
          <a:p>
            <a:pPr marL="342900" indent="-342900">
              <a:buSzPct val="100000"/>
              <a:buFont typeface="Courier New"/>
              <a:buChar char="o"/>
              <a:defRPr b="1" sz="2000"/>
            </a:pPr>
          </a:p>
          <a:p>
            <a:pPr marL="342900" indent="-342900">
              <a:buSzPct val="100000"/>
              <a:buFont typeface="Courier New"/>
              <a:buChar char="o"/>
              <a:defRPr b="1" sz="2000"/>
            </a:pPr>
            <a:r>
              <a:t>Un potenziometro (cioè uno strumento per la misura del potenziale)</a:t>
            </a:r>
          </a:p>
          <a:p>
            <a:pPr marL="342900" indent="-342900">
              <a:buSzPct val="100000"/>
              <a:buFont typeface="Courier New"/>
              <a:buChar char="o"/>
              <a:defRPr b="1" sz="2000"/>
            </a:pPr>
          </a:p>
          <a:p>
            <a:pPr>
              <a:defRPr b="1" sz="2000"/>
            </a:pPr>
            <a:r>
              <a:t> </a:t>
            </a:r>
          </a:p>
        </p:txBody>
      </p:sp>
      <p:pic>
        <p:nvPicPr>
          <p:cNvPr id="228" name="Immagine 5" descr="Immagine 5"/>
          <p:cNvPicPr>
            <a:picLocks noChangeAspect="1"/>
          </p:cNvPicPr>
          <p:nvPr/>
        </p:nvPicPr>
        <p:blipFill>
          <a:blip r:embed="rId2">
            <a:extLst/>
          </a:blip>
          <a:stretch>
            <a:fillRect/>
          </a:stretch>
        </p:blipFill>
        <p:spPr>
          <a:xfrm>
            <a:off x="8795656" y="3465948"/>
            <a:ext cx="3024780" cy="302478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magine 4" descr="Immagine 4"/>
          <p:cNvPicPr>
            <a:picLocks noChangeAspect="1"/>
          </p:cNvPicPr>
          <p:nvPr/>
        </p:nvPicPr>
        <p:blipFill>
          <a:blip r:embed="rId2">
            <a:extLst/>
          </a:blip>
          <a:stretch>
            <a:fillRect/>
          </a:stretch>
        </p:blipFill>
        <p:spPr>
          <a:xfrm>
            <a:off x="853625" y="153472"/>
            <a:ext cx="10484750" cy="6551056"/>
          </a:xfrm>
          <a:prstGeom prst="rect">
            <a:avLst/>
          </a:prstGeom>
          <a:ln w="12700">
            <a:miter lim="400000"/>
          </a:ln>
        </p:spPr>
      </p:pic>
      <p:sp>
        <p:nvSpPr>
          <p:cNvPr id="106" name="CasellaDiTesto 5"/>
          <p:cNvSpPr txBox="1"/>
          <p:nvPr/>
        </p:nvSpPr>
        <p:spPr>
          <a:xfrm>
            <a:off x="5704397" y="1961320"/>
            <a:ext cx="1141568" cy="30059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FF0000"/>
                </a:solidFill>
              </a:defRPr>
            </a:lvl1pPr>
          </a:lstStyle>
          <a:p>
            <a:pPr/>
            <a:r>
              <a:t>Zero current</a:t>
            </a:r>
          </a:p>
        </p:txBody>
      </p:sp>
      <p:sp>
        <p:nvSpPr>
          <p:cNvPr id="107" name="CasellaDiTesto 6"/>
          <p:cNvSpPr txBox="1"/>
          <p:nvPr/>
        </p:nvSpPr>
        <p:spPr>
          <a:xfrm>
            <a:off x="8644849" y="1961320"/>
            <a:ext cx="941344" cy="30059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2F5597"/>
                </a:solidFill>
              </a:defRPr>
            </a:lvl1pPr>
          </a:lstStyle>
          <a:p>
            <a:pPr/>
            <a:r>
              <a:t>Current!!!</a:t>
            </a:r>
          </a:p>
        </p:txBody>
      </p:sp>
      <p:sp>
        <p:nvSpPr>
          <p:cNvPr id="108" name="Ovale 1"/>
          <p:cNvSpPr/>
          <p:nvPr/>
        </p:nvSpPr>
        <p:spPr>
          <a:xfrm>
            <a:off x="2641599" y="1538514"/>
            <a:ext cx="1436919" cy="761367"/>
          </a:xfrm>
          <a:prstGeom prst="ellipse">
            <a:avLst/>
          </a:prstGeom>
          <a:solidFill>
            <a:schemeClr val="accent1">
              <a:alpha val="10000"/>
            </a:schemeClr>
          </a:solidFill>
          <a:ln w="38100">
            <a:solidFill>
              <a:srgbClr val="FF0000"/>
            </a:solidFill>
            <a:miter/>
          </a:ln>
        </p:spPr>
        <p:txBody>
          <a:bodyPr lIns="45718" tIns="45718" rIns="45718" bIns="45718" anchor="ctr"/>
          <a:lstStyle/>
          <a:p>
            <a:pPr algn="ctr">
              <a:defRPr>
                <a:solidFill>
                  <a:srgbClr val="FFFFFF"/>
                </a:solidFill>
              </a:defRPr>
            </a:pPr>
          </a:p>
        </p:txBody>
      </p:sp>
      <p:sp>
        <p:nvSpPr>
          <p:cNvPr id="109" name="Ovale 10"/>
          <p:cNvSpPr/>
          <p:nvPr/>
        </p:nvSpPr>
        <p:spPr>
          <a:xfrm>
            <a:off x="4810202" y="2814864"/>
            <a:ext cx="1762053" cy="899889"/>
          </a:xfrm>
          <a:prstGeom prst="ellipse">
            <a:avLst/>
          </a:prstGeom>
          <a:solidFill>
            <a:schemeClr val="accent1">
              <a:alpha val="10000"/>
            </a:schemeClr>
          </a:solidFill>
          <a:ln w="38100">
            <a:solidFill>
              <a:srgbClr val="FF0000"/>
            </a:solidFill>
            <a:miter/>
          </a:ln>
        </p:spPr>
        <p:txBody>
          <a:bodyPr lIns="45718" tIns="45718" rIns="45718" bIns="45718" anchor="ctr"/>
          <a:lstStyle/>
          <a:p>
            <a:pPr algn="ctr">
              <a:defRPr>
                <a:solidFill>
                  <a:srgbClr val="FFFFFF"/>
                </a:solidFill>
              </a:defRPr>
            </a:pPr>
          </a:p>
        </p:txBody>
      </p:sp>
      <p:sp>
        <p:nvSpPr>
          <p:cNvPr id="110" name="Ovale 12"/>
          <p:cNvSpPr/>
          <p:nvPr/>
        </p:nvSpPr>
        <p:spPr>
          <a:xfrm>
            <a:off x="879552" y="4558124"/>
            <a:ext cx="6683298" cy="1995075"/>
          </a:xfrm>
          <a:prstGeom prst="ellipse">
            <a:avLst/>
          </a:prstGeom>
          <a:solidFill>
            <a:schemeClr val="accent1">
              <a:alpha val="10000"/>
            </a:schemeClr>
          </a:solidFill>
          <a:ln w="38100">
            <a:solidFill>
              <a:srgbClr val="FF0000"/>
            </a:solidFill>
            <a:miter/>
          </a:ln>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Rettangolo 1"/>
          <p:cNvSpPr txBox="1"/>
          <p:nvPr/>
        </p:nvSpPr>
        <p:spPr>
          <a:xfrm>
            <a:off x="443284" y="498052"/>
            <a:ext cx="11305431" cy="564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2000">
                <a:latin typeface="Lucida Grande"/>
                <a:ea typeface="Lucida Grande"/>
                <a:cs typeface="Lucida Grande"/>
                <a:sym typeface="Lucida Grande"/>
              </a:defRPr>
            </a:pPr>
            <a:r>
              <a:t>Potenziometria</a:t>
            </a:r>
          </a:p>
          <a:p>
            <a:pPr algn="just">
              <a:lnSpc>
                <a:spcPct val="150000"/>
              </a:lnSpc>
              <a:defRPr b="1" sz="2000">
                <a:latin typeface="Lucida Grande"/>
                <a:ea typeface="Lucida Grande"/>
                <a:cs typeface="Lucida Grande"/>
                <a:sym typeface="Lucida Grande"/>
              </a:defRPr>
            </a:pPr>
          </a:p>
          <a:p>
            <a:pPr algn="just">
              <a:lnSpc>
                <a:spcPct val="150000"/>
              </a:lnSpc>
              <a:defRPr sz="2000">
                <a:latin typeface="Lucida Grande"/>
                <a:ea typeface="Lucida Grande"/>
                <a:cs typeface="Lucida Grande"/>
                <a:sym typeface="Lucida Grande"/>
              </a:defRPr>
            </a:pPr>
            <a:r>
              <a:t>Per </a:t>
            </a:r>
            <a:r>
              <a:rPr b="1"/>
              <a:t>potenziometria</a:t>
            </a:r>
            <a:r>
              <a:t> si intende generalmente l’insieme dei metodi analitici che si basano sulla misura del potenziale elettrochimico di una </a:t>
            </a:r>
            <a:r>
              <a:rPr b="1"/>
              <a:t>cella galvanica in condizione di assenza di corrente</a:t>
            </a:r>
            <a:r>
              <a:t>. </a:t>
            </a:r>
          </a:p>
          <a:p>
            <a:pPr algn="ctr">
              <a:lnSpc>
                <a:spcPct val="150000"/>
              </a:lnSpc>
              <a:defRPr sz="2000">
                <a:latin typeface="Lucida Grande"/>
                <a:ea typeface="Lucida Grande"/>
                <a:cs typeface="Lucida Grande"/>
                <a:sym typeface="Lucida Grande"/>
              </a:defRPr>
            </a:pPr>
            <a:r>
              <a:t>Come si crea la condizione «assenza di corrente»?</a:t>
            </a:r>
          </a:p>
          <a:p>
            <a:pPr algn="just">
              <a:lnSpc>
                <a:spcPct val="150000"/>
              </a:lnSpc>
              <a:defRPr sz="2000">
                <a:latin typeface="Lucida Grande"/>
                <a:ea typeface="Lucida Grande"/>
                <a:cs typeface="Lucida Grande"/>
                <a:sym typeface="Lucida Grande"/>
              </a:defRPr>
            </a:pPr>
          </a:p>
          <a:p>
            <a:pPr algn="just">
              <a:lnSpc>
                <a:spcPct val="150000"/>
              </a:lnSpc>
              <a:defRPr sz="2000">
                <a:latin typeface="Lucida Grande"/>
                <a:ea typeface="Lucida Grande"/>
                <a:cs typeface="Lucida Grande"/>
                <a:sym typeface="Lucida Grande"/>
              </a:defRPr>
            </a:pPr>
            <a:r>
              <a:t>La tipica strumentazione utilizzata in potenziometria comprende un </a:t>
            </a:r>
            <a:r>
              <a:rPr b="1"/>
              <a:t>elettrodo di riferimento</a:t>
            </a:r>
            <a:r>
              <a:t>, il cui potenziale deve essere noto, costante nel tempo e indipendente dalla composizione della soluzione contenente l’analita in cui è immerso, un </a:t>
            </a:r>
            <a:r>
              <a:rPr b="1"/>
              <a:t>elettrodo indicatore </a:t>
            </a:r>
            <a:r>
              <a:t>selettivo per la specie in soluzione, la cui risposta dipende dalla concentrazione dell’analita, e infine un dispositivo per la misura del potenziale che può essere rappresentato da un potenziometro.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Rettangolo 4"/>
          <p:cNvSpPr txBox="1"/>
          <p:nvPr/>
        </p:nvSpPr>
        <p:spPr>
          <a:xfrm>
            <a:off x="443283" y="283057"/>
            <a:ext cx="6788099" cy="25742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2000">
                <a:latin typeface="Lucida Grande"/>
                <a:ea typeface="Lucida Grande"/>
                <a:cs typeface="Lucida Grande"/>
                <a:sym typeface="Lucida Grande"/>
              </a:defRPr>
            </a:pPr>
            <a:r>
              <a:t>Potenziometria</a:t>
            </a:r>
          </a:p>
          <a:p>
            <a:pPr algn="just">
              <a:lnSpc>
                <a:spcPct val="150000"/>
              </a:lnSpc>
              <a:defRPr b="1" sz="2000">
                <a:latin typeface="Lucida Grande"/>
                <a:ea typeface="Lucida Grande"/>
                <a:cs typeface="Lucida Grande"/>
                <a:sym typeface="Lucida Grande"/>
              </a:defRPr>
            </a:pPr>
          </a:p>
          <a:p>
            <a:pPr algn="just">
              <a:lnSpc>
                <a:spcPct val="150000"/>
              </a:lnSpc>
              <a:defRPr sz="2000">
                <a:latin typeface="Lucida Grande"/>
                <a:ea typeface="Lucida Grande"/>
                <a:cs typeface="Lucida Grande"/>
                <a:sym typeface="Lucida Grande"/>
              </a:defRPr>
            </a:pPr>
            <a:r>
              <a:t>Il potenziale di cella può essere misurato sperimentalmente, ma non quello di semicella.</a:t>
            </a:r>
          </a:p>
          <a:p>
            <a:pPr algn="just">
              <a:lnSpc>
                <a:spcPct val="150000"/>
              </a:lnSpc>
              <a:defRPr sz="2000">
                <a:latin typeface="Lucida Grande"/>
                <a:ea typeface="Lucida Grande"/>
                <a:cs typeface="Lucida Grande"/>
                <a:sym typeface="Lucida Grande"/>
              </a:defRPr>
            </a:pPr>
            <a:r>
              <a:t>Una cella per misure potenziometriche è schematizzata come segue:</a:t>
            </a:r>
          </a:p>
        </p:txBody>
      </p:sp>
      <p:pic>
        <p:nvPicPr>
          <p:cNvPr id="233" name="Picture 2" descr="Picture 2"/>
          <p:cNvPicPr>
            <a:picLocks noChangeAspect="1"/>
          </p:cNvPicPr>
          <p:nvPr/>
        </p:nvPicPr>
        <p:blipFill>
          <a:blip r:embed="rId2">
            <a:extLst/>
          </a:blip>
          <a:stretch>
            <a:fillRect/>
          </a:stretch>
        </p:blipFill>
        <p:spPr>
          <a:xfrm>
            <a:off x="7794169" y="283059"/>
            <a:ext cx="4200076" cy="4886222"/>
          </a:xfrm>
          <a:prstGeom prst="rect">
            <a:avLst/>
          </a:prstGeom>
          <a:ln w="12700">
            <a:miter lim="400000"/>
          </a:ln>
        </p:spPr>
      </p:pic>
      <p:sp>
        <p:nvSpPr>
          <p:cNvPr id="234" name="CasellaDiTesto 7"/>
          <p:cNvSpPr txBox="1"/>
          <p:nvPr/>
        </p:nvSpPr>
        <p:spPr>
          <a:xfrm>
            <a:off x="70330" y="2726170"/>
            <a:ext cx="8654999" cy="73313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a:latin typeface="Lucida Grande"/>
                <a:ea typeface="Lucida Grande"/>
                <a:cs typeface="Lucida Grande"/>
                <a:sym typeface="Lucida Grande"/>
              </a:defRPr>
            </a:pPr>
          </a:p>
          <a:p>
            <a:pPr algn="just">
              <a:lnSpc>
                <a:spcPct val="150000"/>
              </a:lnSpc>
            </a:pPr>
            <a:r>
              <a:t>Elettrodo di riferimento/ponte salino/soluzione da analizzare/elettrodo indicatore</a:t>
            </a:r>
          </a:p>
        </p:txBody>
      </p:sp>
      <p:sp>
        <p:nvSpPr>
          <p:cNvPr id="235" name="CasellaDiTesto 6"/>
          <p:cNvSpPr txBox="1"/>
          <p:nvPr/>
        </p:nvSpPr>
        <p:spPr>
          <a:xfrm>
            <a:off x="443282" y="4455886"/>
            <a:ext cx="6313730" cy="20856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Elettrodo di riferimento: potenziale costante</a:t>
            </a:r>
          </a:p>
          <a:p>
            <a:pPr/>
          </a:p>
          <a:p>
            <a:pPr/>
            <a:r>
              <a:t>Elettrodo indicatore: potenziale variabile</a:t>
            </a:r>
          </a:p>
          <a:p>
            <a:pPr/>
          </a:p>
          <a:p>
            <a:pPr/>
            <a:r>
              <a:t>Soluzione di analita: soluzione acquosa di concentrazione incognita</a:t>
            </a:r>
          </a:p>
          <a:p>
            <a:pPr/>
          </a:p>
          <a:p>
            <a:pPr/>
            <a:r>
              <a:t>Misuratore digitale: potenziometro, altra resistenza, corrente=0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CasellaDiTesto 3"/>
          <p:cNvSpPr txBox="1"/>
          <p:nvPr/>
        </p:nvSpPr>
        <p:spPr>
          <a:xfrm>
            <a:off x="575806" y="874643"/>
            <a:ext cx="10417538" cy="363647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defRPr b="1" u="sng"/>
            </a:pPr>
            <a:r>
              <a:t>L’elettrodo di riferimento </a:t>
            </a:r>
            <a:r>
              <a:rPr b="0" u="none"/>
              <a:t>è un elettrodo a potenziale noto e costante (a temperatura costante) e indipendente dalla composizione della soluzione in cui è immerso.</a:t>
            </a:r>
          </a:p>
          <a:p>
            <a:pPr>
              <a:lnSpc>
                <a:spcPct val="150000"/>
              </a:lnSpc>
            </a:pPr>
            <a:endParaRPr b="1" u="sng"/>
          </a:p>
          <a:p>
            <a:pPr>
              <a:lnSpc>
                <a:spcPct val="150000"/>
              </a:lnSpc>
              <a:defRPr b="1"/>
            </a:pPr>
            <a:r>
              <a:t>L’elettrodo indicatore </a:t>
            </a:r>
            <a:r>
              <a:rPr b="0"/>
              <a:t>ha un potenziale che varia in funzione della concentrazione dell’analita verso cui è specifico e  selettivo</a:t>
            </a:r>
          </a:p>
          <a:p>
            <a:pPr>
              <a:lnSpc>
                <a:spcPct val="150000"/>
              </a:lnSpc>
            </a:pPr>
            <a:endParaRPr b="1"/>
          </a:p>
          <a:p>
            <a:pPr>
              <a:lnSpc>
                <a:spcPct val="150000"/>
              </a:lnSpc>
            </a:pPr>
            <a:r>
              <a:t>Per convenzione la cella potenziometrica viene scritta indicando sempre a sinistra l’elettrodo di riferimento.</a:t>
            </a:r>
          </a:p>
          <a:p>
            <a:pPr>
              <a:lnSpc>
                <a:spcPct val="150000"/>
              </a:lnSpc>
            </a:pPr>
          </a:p>
          <a:p>
            <a:pPr>
              <a:lnSpc>
                <a:spcPct val="150000"/>
              </a:lnSpc>
            </a:pPr>
            <a:r>
              <a:t>	Elettrodo di riferimento/ponte salino/soluzione da analizzare/elettrodo indicatore</a:t>
            </a:r>
          </a:p>
        </p:txBody>
      </p:sp>
      <p:sp>
        <p:nvSpPr>
          <p:cNvPr id="238" name="CasellaDiTesto 4"/>
          <p:cNvSpPr txBox="1"/>
          <p:nvPr/>
        </p:nvSpPr>
        <p:spPr>
          <a:xfrm>
            <a:off x="2576883" y="4663502"/>
            <a:ext cx="5994829" cy="3330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pPr>
            <a:r>
              <a:t>Erif</a:t>
            </a:r>
            <a:r>
              <a:rPr b="0"/>
              <a:t>		</a:t>
            </a:r>
            <a:r>
              <a:rPr b="0">
                <a:solidFill>
                  <a:srgbClr val="FF0000"/>
                </a:solidFill>
              </a:rPr>
              <a:t>Ej</a:t>
            </a:r>
            <a:r>
              <a:rPr b="0"/>
              <a:t>				Eind</a:t>
            </a:r>
          </a:p>
        </p:txBody>
      </p:sp>
      <p:sp>
        <p:nvSpPr>
          <p:cNvPr id="239" name="CasellaDiTesto 5"/>
          <p:cNvSpPr txBox="1"/>
          <p:nvPr/>
        </p:nvSpPr>
        <p:spPr>
          <a:xfrm>
            <a:off x="4604060" y="5706357"/>
            <a:ext cx="2353674" cy="5623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3000"/>
            </a:pPr>
            <a:r>
              <a:t>E</a:t>
            </a:r>
            <a:r>
              <a:rPr baseline="-25000"/>
              <a:t>cella</a:t>
            </a:r>
            <a:r>
              <a:t>=E</a:t>
            </a:r>
            <a:r>
              <a:rPr baseline="-25000"/>
              <a:t>ind</a:t>
            </a:r>
            <a:r>
              <a:t>-E</a:t>
            </a:r>
            <a:r>
              <a:rPr baseline="-25000"/>
              <a:t>rif</a:t>
            </a:r>
            <a:r>
              <a:t>-E</a:t>
            </a:r>
            <a:r>
              <a:rPr baseline="-25000"/>
              <a:t>j</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ctangle 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242" name="Text Box 7"/>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243" name="Text Box 8"/>
          <p:cNvSpPr txBox="1"/>
          <p:nvPr/>
        </p:nvSpPr>
        <p:spPr>
          <a:xfrm>
            <a:off x="1764981" y="284163"/>
            <a:ext cx="4155574"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MISURE POTENZIOMETRICHE</a:t>
            </a:r>
          </a:p>
        </p:txBody>
      </p:sp>
      <p:sp>
        <p:nvSpPr>
          <p:cNvPr id="244" name="Rectangle 24"/>
          <p:cNvSpPr txBox="1"/>
          <p:nvPr>
            <p:ph type="body" sz="quarter" idx="1"/>
          </p:nvPr>
        </p:nvSpPr>
        <p:spPr>
          <a:xfrm>
            <a:off x="1847850" y="1341438"/>
            <a:ext cx="8496300" cy="1871661"/>
          </a:xfrm>
          <a:prstGeom prst="rect">
            <a:avLst/>
          </a:prstGeom>
        </p:spPr>
        <p:txBody>
          <a:bodyPr/>
          <a:lstStyle/>
          <a:p>
            <a:pPr marL="609600" indent="-609600" algn="just">
              <a:buSzTx/>
              <a:buNone/>
              <a:defRPr sz="1800"/>
            </a:pPr>
            <a:r>
              <a:t>Possiamo distinguere due tipi di misure potenziometriche:</a:t>
            </a:r>
          </a:p>
          <a:p>
            <a:pPr marL="609600" indent="-609600" algn="just">
              <a:buFontTx/>
              <a:buAutoNum type="alphaLcParenBoth" startAt="1"/>
              <a:defRPr sz="1800"/>
            </a:pPr>
            <a:r>
              <a:t>Misure in cui ci interessa la variazione del potenziale dell’elettrodo indicatore (es. costruzione di una curva di titolazione)</a:t>
            </a:r>
          </a:p>
          <a:p>
            <a:pPr marL="609600" indent="-609600" algn="just">
              <a:buFontTx/>
              <a:buAutoNum type="alphaLcParenBoth" startAt="1"/>
              <a:defRPr sz="1800"/>
            </a:pPr>
            <a:r>
              <a:t>Misure in cui ci interessa il valore effettivo del potenziale dell’elettrodo indicatore (es. misure di pH o della concentrazione di uno ione).</a:t>
            </a:r>
          </a:p>
        </p:txBody>
      </p:sp>
      <p:sp>
        <p:nvSpPr>
          <p:cNvPr id="245" name="Rectangle 25"/>
          <p:cNvSpPr txBox="1"/>
          <p:nvPr/>
        </p:nvSpPr>
        <p:spPr>
          <a:xfrm>
            <a:off x="571183" y="3379787"/>
            <a:ext cx="4328161" cy="23322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19050" algn="just">
              <a:lnSpc>
                <a:spcPct val="150000"/>
              </a:lnSpc>
              <a:spcBef>
                <a:spcPts val="400"/>
              </a:spcBef>
              <a:defRPr>
                <a:latin typeface="Arial"/>
                <a:ea typeface="Arial"/>
                <a:cs typeface="Arial"/>
                <a:sym typeface="Arial"/>
              </a:defRPr>
            </a:lvl1pPr>
          </a:lstStyle>
          <a:p>
            <a:pPr/>
            <a:r>
              <a:t>Nel caso (a) non importa conoscere il potenziale reale dell’elettrodo indicatore, ma soltanto la sua variazione. L’unico accorgimento è  quello di assicurarsi che il potenziale dell’elettrodo di riferimento sia effettivamente costante.</a:t>
            </a:r>
          </a:p>
        </p:txBody>
      </p:sp>
      <p:sp>
        <p:nvSpPr>
          <p:cNvPr id="246" name="Line 26"/>
          <p:cNvSpPr/>
          <p:nvPr/>
        </p:nvSpPr>
        <p:spPr>
          <a:xfrm>
            <a:off x="6310312" y="6165850"/>
            <a:ext cx="2089153" cy="0"/>
          </a:xfrm>
          <a:prstGeom prst="line">
            <a:avLst/>
          </a:prstGeom>
          <a:ln>
            <a:solidFill>
              <a:srgbClr val="000000"/>
            </a:solidFill>
            <a:tailEnd type="triangle"/>
          </a:ln>
        </p:spPr>
        <p:txBody>
          <a:bodyPr lIns="45718" tIns="45718" rIns="45718" bIns="45718"/>
          <a:lstStyle/>
          <a:p>
            <a:pPr/>
          </a:p>
        </p:txBody>
      </p:sp>
      <p:sp>
        <p:nvSpPr>
          <p:cNvPr id="247" name="Line 27"/>
          <p:cNvSpPr/>
          <p:nvPr/>
        </p:nvSpPr>
        <p:spPr>
          <a:xfrm flipV="1">
            <a:off x="6310312" y="3500437"/>
            <a:ext cx="3" cy="2665415"/>
          </a:xfrm>
          <a:prstGeom prst="line">
            <a:avLst/>
          </a:prstGeom>
          <a:ln>
            <a:solidFill>
              <a:srgbClr val="000000"/>
            </a:solidFill>
            <a:tailEnd type="triangle"/>
          </a:ln>
        </p:spPr>
        <p:txBody>
          <a:bodyPr lIns="45718" tIns="45718" rIns="45718" bIns="45718"/>
          <a:lstStyle/>
          <a:p>
            <a:pPr/>
          </a:p>
        </p:txBody>
      </p:sp>
      <p:sp>
        <p:nvSpPr>
          <p:cNvPr id="248" name="Text Box 28"/>
          <p:cNvSpPr txBox="1"/>
          <p:nvPr/>
        </p:nvSpPr>
        <p:spPr>
          <a:xfrm>
            <a:off x="5636895" y="3576639"/>
            <a:ext cx="408937" cy="31339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600">
                <a:latin typeface="Arial"/>
                <a:ea typeface="Arial"/>
                <a:cs typeface="Arial"/>
                <a:sym typeface="Arial"/>
              </a:defRPr>
            </a:lvl1pPr>
          </a:lstStyle>
          <a:p>
            <a:pPr/>
            <a:r>
              <a:t>mV</a:t>
            </a:r>
          </a:p>
        </p:txBody>
      </p:sp>
      <p:sp>
        <p:nvSpPr>
          <p:cNvPr id="249" name="Freeform 29"/>
          <p:cNvSpPr/>
          <p:nvPr/>
        </p:nvSpPr>
        <p:spPr>
          <a:xfrm>
            <a:off x="6599238" y="3488172"/>
            <a:ext cx="1655765" cy="1680358"/>
          </a:xfrm>
          <a:custGeom>
            <a:avLst/>
            <a:gdLst/>
            <a:ahLst/>
            <a:cxnLst>
              <a:cxn ang="0">
                <a:pos x="wd2" y="hd2"/>
              </a:cxn>
              <a:cxn ang="5400000">
                <a:pos x="wd2" y="hd2"/>
              </a:cxn>
              <a:cxn ang="10800000">
                <a:pos x="wd2" y="hd2"/>
              </a:cxn>
              <a:cxn ang="16200000">
                <a:pos x="wd2" y="hd2"/>
              </a:cxn>
            </a:cxnLst>
            <a:rect l="0" t="0" r="r" b="b"/>
            <a:pathLst>
              <a:path w="21600" h="19778" fill="norm" stroke="1"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ln>
        </p:spPr>
        <p:txBody>
          <a:bodyPr lIns="45718" tIns="45718" rIns="45718" bIns="45718"/>
          <a:lstStyle/>
          <a:p>
            <a:pPr>
              <a:defRPr>
                <a:latin typeface="Arial"/>
                <a:ea typeface="Arial"/>
                <a:cs typeface="Arial"/>
                <a:sym typeface="Arial"/>
              </a:defRPr>
            </a:pPr>
          </a:p>
        </p:txBody>
      </p:sp>
      <p:sp>
        <p:nvSpPr>
          <p:cNvPr id="250" name="Freeform 30"/>
          <p:cNvSpPr/>
          <p:nvPr/>
        </p:nvSpPr>
        <p:spPr>
          <a:xfrm>
            <a:off x="6613524" y="4167622"/>
            <a:ext cx="1655767" cy="1680358"/>
          </a:xfrm>
          <a:custGeom>
            <a:avLst/>
            <a:gdLst/>
            <a:ahLst/>
            <a:cxnLst>
              <a:cxn ang="0">
                <a:pos x="wd2" y="hd2"/>
              </a:cxn>
              <a:cxn ang="5400000">
                <a:pos x="wd2" y="hd2"/>
              </a:cxn>
              <a:cxn ang="10800000">
                <a:pos x="wd2" y="hd2"/>
              </a:cxn>
              <a:cxn ang="16200000">
                <a:pos x="wd2" y="hd2"/>
              </a:cxn>
            </a:cxnLst>
            <a:rect l="0" t="0" r="r" b="b"/>
            <a:pathLst>
              <a:path w="21600" h="19778" fill="norm" stroke="1"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prstDash val="dash"/>
          </a:ln>
        </p:spPr>
        <p:txBody>
          <a:bodyPr lIns="45718" tIns="45718" rIns="45718" bIns="45718"/>
          <a:lstStyle/>
          <a:p>
            <a:pPr>
              <a:defRPr>
                <a:latin typeface="Arial"/>
                <a:ea typeface="Arial"/>
                <a:cs typeface="Arial"/>
                <a:sym typeface="Arial"/>
              </a:defRPr>
            </a:pPr>
          </a:p>
        </p:txBody>
      </p:sp>
      <p:sp>
        <p:nvSpPr>
          <p:cNvPr id="251" name="Line 31"/>
          <p:cNvSpPr/>
          <p:nvPr/>
        </p:nvSpPr>
        <p:spPr>
          <a:xfrm flipH="1" flipV="1">
            <a:off x="8472488" y="3573464"/>
            <a:ext cx="215903" cy="142878"/>
          </a:xfrm>
          <a:prstGeom prst="line">
            <a:avLst/>
          </a:prstGeom>
          <a:ln>
            <a:solidFill>
              <a:srgbClr val="000000"/>
            </a:solidFill>
            <a:tailEnd type="triangle"/>
          </a:ln>
        </p:spPr>
        <p:txBody>
          <a:bodyPr lIns="45718" tIns="45718" rIns="45718" bIns="45718"/>
          <a:lstStyle/>
          <a:p>
            <a:pPr/>
          </a:p>
        </p:txBody>
      </p:sp>
      <p:sp>
        <p:nvSpPr>
          <p:cNvPr id="252" name="Line 32"/>
          <p:cNvSpPr/>
          <p:nvPr/>
        </p:nvSpPr>
        <p:spPr>
          <a:xfrm flipH="1">
            <a:off x="8401049" y="3933823"/>
            <a:ext cx="287342" cy="215904"/>
          </a:xfrm>
          <a:prstGeom prst="line">
            <a:avLst/>
          </a:prstGeom>
          <a:ln>
            <a:solidFill>
              <a:srgbClr val="000000"/>
            </a:solidFill>
            <a:tailEnd type="triangle"/>
          </a:ln>
        </p:spPr>
        <p:txBody>
          <a:bodyPr lIns="45718" tIns="45718" rIns="45718" bIns="45718"/>
          <a:lstStyle/>
          <a:p>
            <a:pPr/>
          </a:p>
        </p:txBody>
      </p:sp>
      <p:sp>
        <p:nvSpPr>
          <p:cNvPr id="253" name="Text Box 33"/>
          <p:cNvSpPr txBox="1"/>
          <p:nvPr/>
        </p:nvSpPr>
        <p:spPr>
          <a:xfrm>
            <a:off x="8805543" y="3141664"/>
            <a:ext cx="1708788" cy="1684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latin typeface="Arial"/>
                <a:ea typeface="Arial"/>
                <a:cs typeface="Arial"/>
                <a:sym typeface="Arial"/>
              </a:defRPr>
            </a:lvl1pPr>
          </a:lstStyle>
          <a:p>
            <a:pPr/>
            <a:r>
              <a:t>Diverso elettrodo di riferimento, ma stessa informazione analitica (il punto di massima pendenza)</a:t>
            </a:r>
          </a:p>
        </p:txBody>
      </p:sp>
      <p:sp>
        <p:nvSpPr>
          <p:cNvPr id="254" name="Line 34"/>
          <p:cNvSpPr/>
          <p:nvPr/>
        </p:nvSpPr>
        <p:spPr>
          <a:xfrm>
            <a:off x="7391400" y="3860801"/>
            <a:ext cx="0" cy="2016128"/>
          </a:xfrm>
          <a:prstGeom prst="line">
            <a:avLst/>
          </a:prstGeom>
          <a:ln>
            <a:solidFill>
              <a:srgbClr val="000000"/>
            </a:solidFill>
            <a:prstDash val="sysDot"/>
          </a:ln>
        </p:spPr>
        <p:txBody>
          <a:bodyPr lIns="45718" tIns="45718" rIns="45718" bIns="45718"/>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Rectangle 2"/>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257" name="Text Box 3"/>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258" name="Text Box 4"/>
          <p:cNvSpPr txBox="1"/>
          <p:nvPr/>
        </p:nvSpPr>
        <p:spPr>
          <a:xfrm>
            <a:off x="1764981" y="284163"/>
            <a:ext cx="4155574"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MISURE POTENZIOMETRICHE</a:t>
            </a:r>
          </a:p>
        </p:txBody>
      </p:sp>
      <p:sp>
        <p:nvSpPr>
          <p:cNvPr id="259" name="Rectangle 28"/>
          <p:cNvSpPr txBox="1"/>
          <p:nvPr>
            <p:ph type="body" sz="half" idx="1"/>
          </p:nvPr>
        </p:nvSpPr>
        <p:spPr>
          <a:xfrm>
            <a:off x="442687" y="965200"/>
            <a:ext cx="11103427" cy="1871661"/>
          </a:xfrm>
          <a:prstGeom prst="rect">
            <a:avLst/>
          </a:prstGeom>
        </p:spPr>
        <p:txBody>
          <a:bodyPr/>
          <a:lstStyle>
            <a:lvl1pPr marL="0" indent="17906" algn="just" defTabSz="859536">
              <a:lnSpc>
                <a:spcPct val="150000"/>
              </a:lnSpc>
              <a:spcBef>
                <a:spcPts val="900"/>
              </a:spcBef>
              <a:buSzTx/>
              <a:buNone/>
              <a:defRPr sz="1700"/>
            </a:lvl1pPr>
          </a:lstStyle>
          <a:p>
            <a:pPr/>
            <a:r>
              <a:t>Nel caso (b) per conoscere la concentrazione dell’analita (attraverso la legge di Nernst) è necessario conoscere il potenziale effettivo dell’elettrodo indicatore. In questo caso si può determinare sperimentalmente il potenziale dell’elettrodo di riferimento nelle condizioni di misura, sostituendo all’elettrodo indicatore un elettrodo a potenziale noto oppure, più comunemente, effettuare una calibrazione del sistema di misura con soluzioni a concentrazione nota di analita:</a:t>
            </a:r>
          </a:p>
        </p:txBody>
      </p:sp>
      <p:sp>
        <p:nvSpPr>
          <p:cNvPr id="260" name="Line 29"/>
          <p:cNvSpPr/>
          <p:nvPr/>
        </p:nvSpPr>
        <p:spPr>
          <a:xfrm>
            <a:off x="4008437" y="6165850"/>
            <a:ext cx="4175129" cy="0"/>
          </a:xfrm>
          <a:prstGeom prst="line">
            <a:avLst/>
          </a:prstGeom>
          <a:ln>
            <a:solidFill>
              <a:srgbClr val="000000"/>
            </a:solidFill>
            <a:tailEnd type="triangle"/>
          </a:ln>
        </p:spPr>
        <p:txBody>
          <a:bodyPr lIns="45718" tIns="45718" rIns="45718" bIns="45718"/>
          <a:lstStyle/>
          <a:p>
            <a:pPr/>
          </a:p>
        </p:txBody>
      </p:sp>
      <p:sp>
        <p:nvSpPr>
          <p:cNvPr id="261" name="Line 30"/>
          <p:cNvSpPr/>
          <p:nvPr/>
        </p:nvSpPr>
        <p:spPr>
          <a:xfrm flipV="1">
            <a:off x="4008437" y="3428998"/>
            <a:ext cx="3" cy="2736853"/>
          </a:xfrm>
          <a:prstGeom prst="line">
            <a:avLst/>
          </a:prstGeom>
          <a:ln>
            <a:solidFill>
              <a:srgbClr val="000000"/>
            </a:solidFill>
            <a:tailEnd type="triangle"/>
          </a:ln>
        </p:spPr>
        <p:txBody>
          <a:bodyPr lIns="45718" tIns="45718" rIns="45718" bIns="45718"/>
          <a:lstStyle/>
          <a:p>
            <a:pPr/>
          </a:p>
        </p:txBody>
      </p:sp>
      <p:sp>
        <p:nvSpPr>
          <p:cNvPr id="262" name="Text Box 31"/>
          <p:cNvSpPr txBox="1"/>
          <p:nvPr/>
        </p:nvSpPr>
        <p:spPr>
          <a:xfrm>
            <a:off x="3404870" y="3573464"/>
            <a:ext cx="447037" cy="3506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mV</a:t>
            </a:r>
          </a:p>
        </p:txBody>
      </p:sp>
      <p:sp>
        <p:nvSpPr>
          <p:cNvPr id="263" name="Text Box 32"/>
          <p:cNvSpPr txBox="1"/>
          <p:nvPr/>
        </p:nvSpPr>
        <p:spPr>
          <a:xfrm>
            <a:off x="7221218" y="6237289"/>
            <a:ext cx="765045" cy="3506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Log[A]</a:t>
            </a:r>
          </a:p>
        </p:txBody>
      </p:sp>
      <p:sp>
        <p:nvSpPr>
          <p:cNvPr id="264" name="Line 33"/>
          <p:cNvSpPr/>
          <p:nvPr/>
        </p:nvSpPr>
        <p:spPr>
          <a:xfrm flipV="1">
            <a:off x="4367212" y="3602038"/>
            <a:ext cx="3673479" cy="2017712"/>
          </a:xfrm>
          <a:prstGeom prst="line">
            <a:avLst/>
          </a:prstGeom>
          <a:ln>
            <a:solidFill>
              <a:srgbClr val="000000"/>
            </a:solidFill>
          </a:ln>
        </p:spPr>
        <p:txBody>
          <a:bodyPr lIns="45718" tIns="45718" rIns="45718" bIns="45718"/>
          <a:lstStyle/>
          <a:p>
            <a:pPr/>
          </a:p>
        </p:txBody>
      </p:sp>
      <p:sp>
        <p:nvSpPr>
          <p:cNvPr id="265" name="Oval 34"/>
          <p:cNvSpPr/>
          <p:nvPr/>
        </p:nvSpPr>
        <p:spPr>
          <a:xfrm>
            <a:off x="4656139" y="5402264"/>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6" name="Oval 35"/>
          <p:cNvSpPr/>
          <p:nvPr/>
        </p:nvSpPr>
        <p:spPr>
          <a:xfrm>
            <a:off x="5446714" y="4975226"/>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7" name="Oval 36"/>
          <p:cNvSpPr/>
          <p:nvPr/>
        </p:nvSpPr>
        <p:spPr>
          <a:xfrm>
            <a:off x="6237289" y="4548189"/>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8" name="Oval 37"/>
          <p:cNvSpPr/>
          <p:nvPr/>
        </p:nvSpPr>
        <p:spPr>
          <a:xfrm>
            <a:off x="7027864" y="4121151"/>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69" name="Oval 38"/>
          <p:cNvSpPr/>
          <p:nvPr/>
        </p:nvSpPr>
        <p:spPr>
          <a:xfrm>
            <a:off x="7818439" y="3694114"/>
            <a:ext cx="73031" cy="73031"/>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270" name="Text Box 39"/>
          <p:cNvSpPr txBox="1"/>
          <p:nvPr/>
        </p:nvSpPr>
        <p:spPr>
          <a:xfrm>
            <a:off x="6213157" y="5373689"/>
            <a:ext cx="3242699" cy="3506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Misure delle soluzioni standard</a:t>
            </a:r>
          </a:p>
        </p:txBody>
      </p:sp>
      <p:sp>
        <p:nvSpPr>
          <p:cNvPr id="271" name="Line 40"/>
          <p:cNvSpPr/>
          <p:nvPr/>
        </p:nvSpPr>
        <p:spPr>
          <a:xfrm flipH="1" flipV="1">
            <a:off x="4800598" y="5445126"/>
            <a:ext cx="1366841" cy="144466"/>
          </a:xfrm>
          <a:prstGeom prst="line">
            <a:avLst/>
          </a:prstGeom>
          <a:ln>
            <a:solidFill>
              <a:srgbClr val="000000"/>
            </a:solidFill>
            <a:tailEnd type="triangle"/>
          </a:ln>
        </p:spPr>
        <p:txBody>
          <a:bodyPr lIns="45718" tIns="45718" rIns="45718" bIns="45718"/>
          <a:lstStyle/>
          <a:p>
            <a:pPr/>
          </a:p>
        </p:txBody>
      </p:sp>
      <p:sp>
        <p:nvSpPr>
          <p:cNvPr id="272" name="Line 41"/>
          <p:cNvSpPr/>
          <p:nvPr/>
        </p:nvSpPr>
        <p:spPr>
          <a:xfrm flipH="1" flipV="1">
            <a:off x="5591176" y="5084762"/>
            <a:ext cx="576266" cy="360365"/>
          </a:xfrm>
          <a:prstGeom prst="line">
            <a:avLst/>
          </a:prstGeom>
          <a:ln>
            <a:solidFill>
              <a:srgbClr val="000000"/>
            </a:solidFill>
            <a:tailEnd type="triangle"/>
          </a:ln>
        </p:spPr>
        <p:txBody>
          <a:bodyPr lIns="45718" tIns="45718" rIns="45718" bIns="45718"/>
          <a:lstStyle/>
          <a:p>
            <a:pPr/>
          </a:p>
        </p:txBody>
      </p:sp>
      <p:sp>
        <p:nvSpPr>
          <p:cNvPr id="273" name="Line 42"/>
          <p:cNvSpPr/>
          <p:nvPr/>
        </p:nvSpPr>
        <p:spPr>
          <a:xfrm flipH="1" flipV="1">
            <a:off x="6311901" y="4797423"/>
            <a:ext cx="288928" cy="503241"/>
          </a:xfrm>
          <a:prstGeom prst="line">
            <a:avLst/>
          </a:prstGeom>
          <a:ln>
            <a:solidFill>
              <a:srgbClr val="000000"/>
            </a:solidFill>
            <a:tailEnd type="triangle"/>
          </a:ln>
        </p:spPr>
        <p:txBody>
          <a:bodyPr lIns="45718" tIns="45718" rIns="45718" bIns="45718"/>
          <a:lstStyle/>
          <a:p>
            <a:pPr/>
          </a:p>
        </p:txBody>
      </p:sp>
      <p:sp>
        <p:nvSpPr>
          <p:cNvPr id="274" name="Line 43"/>
          <p:cNvSpPr/>
          <p:nvPr/>
        </p:nvSpPr>
        <p:spPr>
          <a:xfrm flipV="1">
            <a:off x="7032625" y="4365624"/>
            <a:ext cx="0" cy="935039"/>
          </a:xfrm>
          <a:prstGeom prst="line">
            <a:avLst/>
          </a:prstGeom>
          <a:ln>
            <a:solidFill>
              <a:srgbClr val="000000"/>
            </a:solidFill>
            <a:tailEnd type="triangle"/>
          </a:ln>
        </p:spPr>
        <p:txBody>
          <a:bodyPr lIns="45718" tIns="45718" rIns="45718" bIns="45718"/>
          <a:lstStyle/>
          <a:p>
            <a:pPr/>
          </a:p>
        </p:txBody>
      </p:sp>
      <p:sp>
        <p:nvSpPr>
          <p:cNvPr id="275" name="Line 44"/>
          <p:cNvSpPr/>
          <p:nvPr/>
        </p:nvSpPr>
        <p:spPr>
          <a:xfrm flipV="1">
            <a:off x="7464424" y="3933823"/>
            <a:ext cx="360367" cy="1295403"/>
          </a:xfrm>
          <a:prstGeom prst="line">
            <a:avLst/>
          </a:prstGeom>
          <a:ln>
            <a:solidFill>
              <a:srgbClr val="000000"/>
            </a:solidFill>
            <a:tailEnd type="triangle"/>
          </a:ln>
        </p:spPr>
        <p:txBody>
          <a:bodyPr lIns="45718" tIns="45718" rIns="45718" bIns="45718"/>
          <a:lstStyle/>
          <a:p>
            <a:pPr/>
          </a:p>
        </p:txBody>
      </p:sp>
      <p:sp>
        <p:nvSpPr>
          <p:cNvPr id="276" name="Text Box 45"/>
          <p:cNvSpPr txBox="1"/>
          <p:nvPr/>
        </p:nvSpPr>
        <p:spPr>
          <a:xfrm>
            <a:off x="2828607" y="4365626"/>
            <a:ext cx="1481774"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pPr/>
            <a:r>
              <a:t>Misura del campione</a:t>
            </a:r>
          </a:p>
        </p:txBody>
      </p:sp>
      <p:sp>
        <p:nvSpPr>
          <p:cNvPr id="277" name="Line 46"/>
          <p:cNvSpPr/>
          <p:nvPr/>
        </p:nvSpPr>
        <p:spPr>
          <a:xfrm>
            <a:off x="4008439" y="4724400"/>
            <a:ext cx="2016128" cy="0"/>
          </a:xfrm>
          <a:prstGeom prst="line">
            <a:avLst/>
          </a:prstGeom>
          <a:ln>
            <a:solidFill>
              <a:srgbClr val="000000"/>
            </a:solidFill>
            <a:prstDash val="dash"/>
            <a:tailEnd type="triangle"/>
          </a:ln>
        </p:spPr>
        <p:txBody>
          <a:bodyPr lIns="45718" tIns="45718" rIns="45718" bIns="45718"/>
          <a:lstStyle/>
          <a:p>
            <a:pPr/>
          </a:p>
        </p:txBody>
      </p:sp>
      <p:sp>
        <p:nvSpPr>
          <p:cNvPr id="278" name="Line 47"/>
          <p:cNvSpPr/>
          <p:nvPr/>
        </p:nvSpPr>
        <p:spPr>
          <a:xfrm>
            <a:off x="6024562" y="4724398"/>
            <a:ext cx="3" cy="1441453"/>
          </a:xfrm>
          <a:prstGeom prst="line">
            <a:avLst/>
          </a:prstGeom>
          <a:ln>
            <a:solidFill>
              <a:srgbClr val="000000"/>
            </a:solidFill>
            <a:prstDash val="dash"/>
            <a:tailEnd type="triangle"/>
          </a:ln>
        </p:spPr>
        <p:txBody>
          <a:bodyPr lIns="45718" tIns="45718" rIns="45718" bIns="45718"/>
          <a:lstStyle/>
          <a:p>
            <a:pPr/>
          </a:p>
        </p:txBody>
      </p:sp>
      <p:sp>
        <p:nvSpPr>
          <p:cNvPr id="279" name="Text Box 48"/>
          <p:cNvSpPr txBox="1"/>
          <p:nvPr/>
        </p:nvSpPr>
        <p:spPr>
          <a:xfrm>
            <a:off x="5781357" y="6237289"/>
            <a:ext cx="459836" cy="39409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Arial"/>
                <a:ea typeface="Arial"/>
                <a:cs typeface="Arial"/>
                <a:sym typeface="Arial"/>
              </a:defRPr>
            </a:pPr>
            <a:r>
              <a:t>[A]</a:t>
            </a:r>
            <a:r>
              <a:rPr baseline="-25000"/>
              <a:t>x</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CasellaDiTesto 3"/>
          <p:cNvSpPr txBox="1"/>
          <p:nvPr/>
        </p:nvSpPr>
        <p:spPr>
          <a:xfrm>
            <a:off x="4537800" y="348020"/>
            <a:ext cx="2426786" cy="56234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3000"/>
            </a:pPr>
            <a:r>
              <a:t>E</a:t>
            </a:r>
            <a:r>
              <a:rPr baseline="-25000"/>
              <a:t>cella</a:t>
            </a:r>
            <a:r>
              <a:t>=E</a:t>
            </a:r>
            <a:r>
              <a:rPr baseline="-25000"/>
              <a:t>ind</a:t>
            </a:r>
            <a:r>
              <a:t>-E</a:t>
            </a:r>
            <a:r>
              <a:rPr baseline="-25000"/>
              <a:t>rif</a:t>
            </a:r>
            <a:r>
              <a:t>+E</a:t>
            </a:r>
            <a:r>
              <a:rPr baseline="-25000"/>
              <a:t>j</a:t>
            </a:r>
          </a:p>
        </p:txBody>
      </p:sp>
      <p:sp>
        <p:nvSpPr>
          <p:cNvPr id="282" name="CasellaDiTesto 4"/>
          <p:cNvSpPr txBox="1"/>
          <p:nvPr/>
        </p:nvSpPr>
        <p:spPr>
          <a:xfrm>
            <a:off x="642066" y="1205945"/>
            <a:ext cx="10629573" cy="51369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Questa equazione permette di calcolare la concentrazione della specie verso cui è specifico e selettivo l’elettrodo indicatore.</a:t>
            </a:r>
          </a:p>
          <a:p>
            <a:pPr/>
          </a:p>
          <a:p>
            <a:pPr/>
            <a:r>
              <a:t>L’informazione analitica è contenuta nel termine E</a:t>
            </a:r>
            <a:r>
              <a:rPr baseline="-25000"/>
              <a:t>ind </a:t>
            </a:r>
            <a:endParaRPr baseline="-25000"/>
          </a:p>
          <a:p>
            <a:pPr>
              <a:defRPr baseline="-25000"/>
            </a:pPr>
          </a:p>
          <a:p>
            <a:pPr/>
            <a:r>
              <a:t>In quanto il suo valore varia in funzione della concentrazione dell’analita</a:t>
            </a:r>
          </a:p>
          <a:p>
            <a:pPr>
              <a:defRPr baseline="-25000"/>
            </a:pPr>
          </a:p>
          <a:p>
            <a:pPr/>
            <a:r>
              <a:t>Il valore di potenziale deve essere corretto per il valore dell’elettrodo di riferimento e per il valore di potenziale di giunzione. </a:t>
            </a:r>
          </a:p>
          <a:p>
            <a:pPr/>
          </a:p>
          <a:p>
            <a:pPr>
              <a:defRPr b="1"/>
            </a:pPr>
            <a:r>
              <a:t>Potenziale di giunzione</a:t>
            </a:r>
            <a:r>
              <a:rPr b="0"/>
              <a:t>: Potenziale che si genera ai due lati del ponte salino (setto poroso) che separa le due semicelle (Indicatore e riferimento)</a:t>
            </a:r>
          </a:p>
          <a:p>
            <a:pPr/>
            <a:endParaRPr b="1"/>
          </a:p>
          <a:p>
            <a:pPr/>
            <a:r>
              <a:t>Ricordiamo che il potenziale nelle celle elettrochimiche dipende dall’</a:t>
            </a:r>
            <a:r>
              <a:rPr b="1"/>
              <a:t>attività</a:t>
            </a:r>
            <a:r>
              <a:t> e non dalla </a:t>
            </a:r>
            <a:r>
              <a:rPr b="1"/>
              <a:t>concentrazione</a:t>
            </a:r>
            <a:r>
              <a:t>, per ovviare a questo si effettua una calibrazione del sistema con soluzioni a concentrazione nota e in tal modo il potenziale può essere riferito direttamente alla concentrazione della specie in esame.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ectangle 3"/>
          <p:cNvSpPr txBox="1"/>
          <p:nvPr/>
        </p:nvSpPr>
        <p:spPr>
          <a:xfrm>
            <a:off x="217167" y="1031874"/>
            <a:ext cx="11490966" cy="40446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200">
                <a:latin typeface="Arial"/>
                <a:ea typeface="Arial"/>
                <a:cs typeface="Arial"/>
                <a:sym typeface="Arial"/>
              </a:defRPr>
            </a:pPr>
            <a:r>
              <a:t>Il </a:t>
            </a:r>
            <a:r>
              <a:rPr b="1" i="1"/>
              <a:t>potenziale di giunzione</a:t>
            </a:r>
            <a:r>
              <a:t> è una piccola differenza di potenziale (tipicamente pochi mV) che si produce ogni volta che vengono a contatto soluzioni a differente composizione, come all’estremità di un ponte salino o in corrispondenza del setto poroso di un elettrodo. Poiché il valore del potenziale di giunzione non è noto con precisione, esso </a:t>
            </a:r>
            <a:r>
              <a:rPr b="1" i="1"/>
              <a:t>pone un limite all’accuratezza</a:t>
            </a:r>
            <a:r>
              <a:t> delle misure potenziometriche dirette.</a:t>
            </a:r>
            <a:endParaRPr sz="3200"/>
          </a:p>
          <a:p>
            <a:pPr algn="just">
              <a:defRPr sz="2200">
                <a:latin typeface="Arial"/>
                <a:ea typeface="Arial"/>
                <a:cs typeface="Arial"/>
                <a:sym typeface="Arial"/>
              </a:defRPr>
            </a:pPr>
          </a:p>
          <a:p>
            <a:pPr algn="just">
              <a:defRPr sz="2200">
                <a:latin typeface="Arial"/>
                <a:ea typeface="Arial"/>
                <a:cs typeface="Arial"/>
                <a:sym typeface="Arial"/>
              </a:defRPr>
            </a:pPr>
            <a:r>
              <a:t>Il potenziale di giunzione è originato dalla diversa </a:t>
            </a:r>
            <a:r>
              <a:rPr b="1" i="1"/>
              <a:t>mobilità</a:t>
            </a:r>
            <a:r>
              <a:t> degli ioni. Ad esempio, all’interfase fra una soluzione contenente NaCl ed acqua si crea una regione anteriore con un eccesso di carica negativa, ricca di ioni Cl</a:t>
            </a:r>
            <a:r>
              <a:rPr baseline="30000"/>
              <a:t>-</a:t>
            </a:r>
            <a:r>
              <a:t>, seguita da una regione carica positivamente, impoverita di ioni Cl</a:t>
            </a:r>
            <a:r>
              <a:rPr baseline="30000"/>
              <a:t>-</a:t>
            </a:r>
            <a:r>
              <a:t>. Questo perchè lo ione Cl</a:t>
            </a:r>
            <a:r>
              <a:rPr baseline="30000"/>
              <a:t>-</a:t>
            </a:r>
            <a:r>
              <a:t> ha una mobilità maggiore dello ione Na</a:t>
            </a:r>
            <a:r>
              <a:rPr baseline="30000"/>
              <a:t>+</a:t>
            </a:r>
            <a:r>
              <a:t>. Il risultato è una differenza di potenziale elettrico che contribuisce al potenziale complessivo della cella elettrochimica.</a:t>
            </a:r>
          </a:p>
        </p:txBody>
      </p:sp>
      <p:grpSp>
        <p:nvGrpSpPr>
          <p:cNvPr id="316" name="Gruppo 1"/>
          <p:cNvGrpSpPr/>
          <p:nvPr/>
        </p:nvGrpSpPr>
        <p:grpSpPr>
          <a:xfrm>
            <a:off x="2424112" y="5583237"/>
            <a:ext cx="7489832" cy="1273517"/>
            <a:chOff x="-1" y="0"/>
            <a:chExt cx="7489831" cy="1273516"/>
          </a:xfrm>
        </p:grpSpPr>
        <p:sp>
          <p:nvSpPr>
            <p:cNvPr id="285" name="Rectangle 2"/>
            <p:cNvSpPr/>
            <p:nvPr/>
          </p:nvSpPr>
          <p:spPr>
            <a:xfrm>
              <a:off x="-1" y="0"/>
              <a:ext cx="1512890" cy="863604"/>
            </a:xfrm>
            <a:prstGeom prst="rect">
              <a:avLst/>
            </a:prstGeom>
            <a:solidFill>
              <a:srgbClr val="C0C0C0"/>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286" name="Line 4"/>
            <p:cNvSpPr/>
            <p:nvPr/>
          </p:nvSpPr>
          <p:spPr>
            <a:xfrm>
              <a:off x="-2" y="0"/>
              <a:ext cx="2736855" cy="2"/>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287" name="Line 5"/>
            <p:cNvSpPr/>
            <p:nvPr/>
          </p:nvSpPr>
          <p:spPr>
            <a:xfrm>
              <a:off x="-2" y="863601"/>
              <a:ext cx="2736855" cy="3"/>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288" name="Text Box 6"/>
            <p:cNvSpPr txBox="1"/>
            <p:nvPr/>
          </p:nvSpPr>
          <p:spPr>
            <a:xfrm>
              <a:off x="118743" y="158751"/>
              <a:ext cx="1008702"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Soluzione di NaCl</a:t>
              </a:r>
            </a:p>
          </p:txBody>
        </p:sp>
        <p:sp>
          <p:nvSpPr>
            <p:cNvPr id="289" name="Rectangle 7"/>
            <p:cNvSpPr/>
            <p:nvPr/>
          </p:nvSpPr>
          <p:spPr>
            <a:xfrm>
              <a:off x="4537074" y="0"/>
              <a:ext cx="1655766" cy="863604"/>
            </a:xfrm>
            <a:prstGeom prst="rect">
              <a:avLst/>
            </a:prstGeom>
            <a:solidFill>
              <a:srgbClr val="C0C0C0"/>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290" name="Line 8"/>
            <p:cNvSpPr/>
            <p:nvPr/>
          </p:nvSpPr>
          <p:spPr>
            <a:xfrm>
              <a:off x="4537075" y="0"/>
              <a:ext cx="2592390" cy="2"/>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291" name="Line 9"/>
            <p:cNvSpPr/>
            <p:nvPr/>
          </p:nvSpPr>
          <p:spPr>
            <a:xfrm>
              <a:off x="4537075" y="863601"/>
              <a:ext cx="2592390" cy="3"/>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292" name="Text Box 10"/>
            <p:cNvSpPr txBox="1"/>
            <p:nvPr/>
          </p:nvSpPr>
          <p:spPr>
            <a:xfrm>
              <a:off x="1082357" y="100013"/>
              <a:ext cx="400644"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Na</a:t>
              </a:r>
              <a:r>
                <a:rPr baseline="30000"/>
                <a:t>+</a:t>
              </a:r>
            </a:p>
          </p:txBody>
        </p:sp>
        <p:sp>
          <p:nvSpPr>
            <p:cNvPr id="293" name="Text Box 11"/>
            <p:cNvSpPr txBox="1"/>
            <p:nvPr/>
          </p:nvSpPr>
          <p:spPr>
            <a:xfrm>
              <a:off x="1115695" y="430213"/>
              <a:ext cx="311512"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Cl</a:t>
              </a:r>
              <a:r>
                <a:rPr baseline="30000"/>
                <a:t>-</a:t>
              </a:r>
            </a:p>
          </p:txBody>
        </p:sp>
        <p:sp>
          <p:nvSpPr>
            <p:cNvPr id="294" name="Oval 12"/>
            <p:cNvSpPr/>
            <p:nvPr/>
          </p:nvSpPr>
          <p:spPr>
            <a:xfrm>
              <a:off x="1470025" y="215901"/>
              <a:ext cx="71443" cy="71443"/>
            </a:xfrm>
            <a:prstGeom prst="ellips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a:latin typeface="Arial"/>
                  <a:ea typeface="Arial"/>
                  <a:cs typeface="Arial"/>
                  <a:sym typeface="Arial"/>
                </a:defRPr>
              </a:pPr>
            </a:p>
          </p:txBody>
        </p:sp>
        <p:sp>
          <p:nvSpPr>
            <p:cNvPr id="295" name="Oval 13"/>
            <p:cNvSpPr/>
            <p:nvPr/>
          </p:nvSpPr>
          <p:spPr>
            <a:xfrm>
              <a:off x="1470025" y="546101"/>
              <a:ext cx="71443" cy="71443"/>
            </a:xfrm>
            <a:prstGeom prst="ellipse">
              <a:avLst/>
            </a:prstGeom>
            <a:solidFill>
              <a:srgbClr val="000000"/>
            </a:solidFill>
            <a:ln w="9525" cap="flat">
              <a:solidFill>
                <a:srgbClr val="000000"/>
              </a:solidFill>
              <a:prstDash val="solid"/>
              <a:round/>
            </a:ln>
            <a:effectLst/>
          </p:spPr>
          <p:txBody>
            <a:bodyPr wrap="square" lIns="45718" tIns="45718" rIns="45718" bIns="45718" numCol="1" anchor="ctr">
              <a:noAutofit/>
            </a:bodyPr>
            <a:lstStyle/>
            <a:p>
              <a:pPr>
                <a:defRPr>
                  <a:latin typeface="Arial"/>
                  <a:ea typeface="Arial"/>
                  <a:cs typeface="Arial"/>
                  <a:sym typeface="Arial"/>
                </a:defRPr>
              </a:pPr>
            </a:p>
          </p:txBody>
        </p:sp>
        <p:sp>
          <p:nvSpPr>
            <p:cNvPr id="296" name="Line 14"/>
            <p:cNvSpPr/>
            <p:nvPr/>
          </p:nvSpPr>
          <p:spPr>
            <a:xfrm>
              <a:off x="1584324" y="244475"/>
              <a:ext cx="258765" cy="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297" name="Line 15"/>
            <p:cNvSpPr/>
            <p:nvPr/>
          </p:nvSpPr>
          <p:spPr>
            <a:xfrm>
              <a:off x="1584325" y="588962"/>
              <a:ext cx="431803" cy="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298" name="Line 16"/>
            <p:cNvSpPr/>
            <p:nvPr/>
          </p:nvSpPr>
          <p:spPr>
            <a:xfrm>
              <a:off x="5545137"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pPr/>
            </a:p>
          </p:txBody>
        </p:sp>
        <p:sp>
          <p:nvSpPr>
            <p:cNvPr id="299" name="Line 17"/>
            <p:cNvSpPr/>
            <p:nvPr/>
          </p:nvSpPr>
          <p:spPr>
            <a:xfrm>
              <a:off x="6178550"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pPr/>
            </a:p>
          </p:txBody>
        </p:sp>
        <p:sp>
          <p:nvSpPr>
            <p:cNvPr id="300" name="Line 18"/>
            <p:cNvSpPr/>
            <p:nvPr/>
          </p:nvSpPr>
          <p:spPr>
            <a:xfrm>
              <a:off x="5861050"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pPr/>
            </a:p>
          </p:txBody>
        </p:sp>
        <p:sp>
          <p:nvSpPr>
            <p:cNvPr id="301" name="Line 19"/>
            <p:cNvSpPr/>
            <p:nvPr/>
          </p:nvSpPr>
          <p:spPr>
            <a:xfrm flipH="1">
              <a:off x="1498600" y="0"/>
              <a:ext cx="3" cy="863604"/>
            </a:xfrm>
            <a:prstGeom prst="line">
              <a:avLst/>
            </a:prstGeom>
            <a:noFill/>
            <a:ln w="9525" cap="flat">
              <a:solidFill>
                <a:srgbClr val="000000"/>
              </a:solidFill>
              <a:prstDash val="dash"/>
              <a:round/>
            </a:ln>
            <a:effectLst/>
          </p:spPr>
          <p:txBody>
            <a:bodyPr wrap="square" lIns="45718" tIns="45718" rIns="45718" bIns="45718" numCol="1" anchor="t">
              <a:noAutofit/>
            </a:bodyPr>
            <a:lstStyle/>
            <a:p>
              <a:pPr/>
            </a:p>
          </p:txBody>
        </p:sp>
        <p:sp>
          <p:nvSpPr>
            <p:cNvPr id="302" name="Text Box 20"/>
            <p:cNvSpPr txBox="1"/>
            <p:nvPr/>
          </p:nvSpPr>
          <p:spPr>
            <a:xfrm>
              <a:off x="5590858" y="461962"/>
              <a:ext cx="19748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pPr/>
              <a:r>
                <a:t>+</a:t>
              </a:r>
            </a:p>
          </p:txBody>
        </p:sp>
        <p:sp>
          <p:nvSpPr>
            <p:cNvPr id="303" name="Text Box 21"/>
            <p:cNvSpPr txBox="1"/>
            <p:nvPr/>
          </p:nvSpPr>
          <p:spPr>
            <a:xfrm>
              <a:off x="5590858" y="71437"/>
              <a:ext cx="19748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pPr/>
              <a:r>
                <a:t>+</a:t>
              </a:r>
            </a:p>
          </p:txBody>
        </p:sp>
        <p:sp>
          <p:nvSpPr>
            <p:cNvPr id="304" name="Text Box 22"/>
            <p:cNvSpPr txBox="1"/>
            <p:nvPr/>
          </p:nvSpPr>
          <p:spPr>
            <a:xfrm>
              <a:off x="5951221" y="460375"/>
              <a:ext cx="19748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pPr/>
              <a:r>
                <a:t>-</a:t>
              </a:r>
            </a:p>
          </p:txBody>
        </p:sp>
        <p:sp>
          <p:nvSpPr>
            <p:cNvPr id="305" name="Text Box 23"/>
            <p:cNvSpPr txBox="1"/>
            <p:nvPr/>
          </p:nvSpPr>
          <p:spPr>
            <a:xfrm>
              <a:off x="5951221" y="71437"/>
              <a:ext cx="19748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spcBef>
                  <a:spcPts val="800"/>
                </a:spcBef>
                <a:defRPr sz="1400">
                  <a:latin typeface="Arial"/>
                  <a:ea typeface="Arial"/>
                  <a:cs typeface="Arial"/>
                  <a:sym typeface="Arial"/>
                </a:defRPr>
              </a:lvl1pPr>
            </a:lstStyle>
            <a:p>
              <a:pPr/>
              <a:r>
                <a:t>-</a:t>
              </a:r>
            </a:p>
          </p:txBody>
        </p:sp>
        <p:sp>
          <p:nvSpPr>
            <p:cNvPr id="306" name="Text Box 24"/>
            <p:cNvSpPr txBox="1"/>
            <p:nvPr/>
          </p:nvSpPr>
          <p:spPr>
            <a:xfrm>
              <a:off x="1990407" y="273050"/>
              <a:ext cx="1008701"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Acqua</a:t>
              </a:r>
            </a:p>
          </p:txBody>
        </p:sp>
        <p:sp>
          <p:nvSpPr>
            <p:cNvPr id="307" name="AutoShape 25"/>
            <p:cNvSpPr/>
            <p:nvPr/>
          </p:nvSpPr>
          <p:spPr>
            <a:xfrm>
              <a:off x="3024188" y="287338"/>
              <a:ext cx="792166" cy="360367"/>
            </a:xfrm>
            <a:prstGeom prst="rightArrow">
              <a:avLst>
                <a:gd name="adj1" fmla="val 50000"/>
                <a:gd name="adj2" fmla="val 54956"/>
              </a:avLst>
            </a:prstGeom>
            <a:no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grpSp>
          <p:nvGrpSpPr>
            <p:cNvPr id="310" name="AutoShape 26"/>
            <p:cNvGrpSpPr/>
            <p:nvPr/>
          </p:nvGrpSpPr>
          <p:grpSpPr>
            <a:xfrm>
              <a:off x="4105274" y="173037"/>
              <a:ext cx="1631948" cy="504832"/>
              <a:chOff x="-1" y="0"/>
              <a:chExt cx="1631947" cy="504831"/>
            </a:xfrm>
          </p:grpSpPr>
          <p:sp>
            <p:nvSpPr>
              <p:cNvPr id="308" name="Forma"/>
              <p:cNvSpPr/>
              <p:nvPr/>
            </p:nvSpPr>
            <p:spPr>
              <a:xfrm>
                <a:off x="-2" y="-2"/>
                <a:ext cx="1631949" cy="5048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255" y="0"/>
                    </a:lnTo>
                    <a:lnTo>
                      <a:pt x="15255" y="3600"/>
                    </a:lnTo>
                    <a:lnTo>
                      <a:pt x="21600" y="9985"/>
                    </a:lnTo>
                    <a:lnTo>
                      <a:pt x="15255" y="9000"/>
                    </a:lnTo>
                    <a:lnTo>
                      <a:pt x="15255"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09" name="Zona ricca di Na+"/>
              <p:cNvSpPr txBox="1"/>
              <p:nvPr/>
            </p:nvSpPr>
            <p:spPr>
              <a:xfrm>
                <a:off x="50482" y="4762"/>
                <a:ext cx="1051563"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Zona ricca di Na</a:t>
                </a:r>
                <a:r>
                  <a:rPr baseline="30000"/>
                  <a:t>+</a:t>
                </a:r>
              </a:p>
            </p:txBody>
          </p:sp>
        </p:grpSp>
        <p:grpSp>
          <p:nvGrpSpPr>
            <p:cNvPr id="313" name="AutoShape 27"/>
            <p:cNvGrpSpPr/>
            <p:nvPr/>
          </p:nvGrpSpPr>
          <p:grpSpPr>
            <a:xfrm>
              <a:off x="6005533" y="173036"/>
              <a:ext cx="1484298" cy="503246"/>
              <a:chOff x="0" y="-1"/>
              <a:chExt cx="1484297" cy="503245"/>
            </a:xfrm>
          </p:grpSpPr>
          <p:sp>
            <p:nvSpPr>
              <p:cNvPr id="311" name="Forma"/>
              <p:cNvSpPr/>
              <p:nvPr/>
            </p:nvSpPr>
            <p:spPr>
              <a:xfrm>
                <a:off x="-1" y="-2"/>
                <a:ext cx="1484298" cy="503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68" y="0"/>
                    </a:moveTo>
                    <a:lnTo>
                      <a:pt x="21600" y="0"/>
                    </a:lnTo>
                    <a:lnTo>
                      <a:pt x="21600" y="21600"/>
                    </a:lnTo>
                    <a:lnTo>
                      <a:pt x="5868" y="21600"/>
                    </a:lnTo>
                    <a:lnTo>
                      <a:pt x="5868" y="18000"/>
                    </a:lnTo>
                    <a:lnTo>
                      <a:pt x="0" y="11311"/>
                    </a:lnTo>
                    <a:lnTo>
                      <a:pt x="5868"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12" name="Zona ricca di Cl-"/>
              <p:cNvSpPr txBox="1"/>
              <p:nvPr/>
            </p:nvSpPr>
            <p:spPr>
              <a:xfrm>
                <a:off x="453685" y="4761"/>
                <a:ext cx="980127"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Zona ricca di Cl</a:t>
                </a:r>
                <a:r>
                  <a:rPr baseline="30000"/>
                  <a:t>-</a:t>
                </a:r>
              </a:p>
            </p:txBody>
          </p:sp>
        </p:grpSp>
        <p:sp>
          <p:nvSpPr>
            <p:cNvPr id="314" name="Line 28"/>
            <p:cNvSpPr/>
            <p:nvPr/>
          </p:nvSpPr>
          <p:spPr>
            <a:xfrm>
              <a:off x="5543551" y="965201"/>
              <a:ext cx="649290" cy="3"/>
            </a:xfrm>
            <a:prstGeom prst="line">
              <a:avLst/>
            </a:prstGeom>
            <a:noFill/>
            <a:ln w="9525" cap="flat">
              <a:solidFill>
                <a:srgbClr val="000000"/>
              </a:solidFill>
              <a:prstDash val="solid"/>
              <a:round/>
              <a:headEnd type="triangle" w="med" len="med"/>
              <a:tailEnd type="triangle" w="med" len="med"/>
            </a:ln>
            <a:effectLst/>
          </p:spPr>
          <p:txBody>
            <a:bodyPr wrap="square" lIns="45718" tIns="45718" rIns="45718" bIns="45718" numCol="1" anchor="t">
              <a:noAutofit/>
            </a:bodyPr>
            <a:lstStyle/>
            <a:p>
              <a:pPr/>
            </a:p>
          </p:txBody>
        </p:sp>
        <p:sp>
          <p:nvSpPr>
            <p:cNvPr id="315" name="Text Box 29"/>
            <p:cNvSpPr txBox="1"/>
            <p:nvPr/>
          </p:nvSpPr>
          <p:spPr>
            <a:xfrm>
              <a:off x="5748021" y="950914"/>
              <a:ext cx="249063" cy="3226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E</a:t>
              </a:r>
              <a:r>
                <a:rPr baseline="-25000"/>
                <a:t>j</a:t>
              </a:r>
            </a:p>
          </p:txBody>
        </p:sp>
      </p:grpSp>
      <p:sp>
        <p:nvSpPr>
          <p:cNvPr id="317" name="Rectangle 30"/>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318" name="Text Box 31"/>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319" name="Text Box 32"/>
          <p:cNvSpPr txBox="1"/>
          <p:nvPr/>
        </p:nvSpPr>
        <p:spPr>
          <a:xfrm>
            <a:off x="1764983" y="284163"/>
            <a:ext cx="3860620"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POTENZIALE DI GIUNZIONE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CasellaDiTesto 3"/>
          <p:cNvSpPr txBox="1"/>
          <p:nvPr/>
        </p:nvSpPr>
        <p:spPr>
          <a:xfrm>
            <a:off x="761334" y="477078"/>
            <a:ext cx="3018639"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solidFill>
                  <a:srgbClr val="FF0000"/>
                </a:solidFill>
              </a:defRPr>
            </a:lvl1pPr>
          </a:lstStyle>
          <a:p>
            <a:pPr/>
            <a:r>
              <a:t>Potenziale di giunzione</a:t>
            </a:r>
          </a:p>
        </p:txBody>
      </p:sp>
      <p:sp>
        <p:nvSpPr>
          <p:cNvPr id="322" name="CasellaDiTesto 4"/>
          <p:cNvSpPr txBox="1"/>
          <p:nvPr/>
        </p:nvSpPr>
        <p:spPr>
          <a:xfrm>
            <a:off x="761335" y="1484241"/>
            <a:ext cx="9569399" cy="12093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Se si mettono a contatto due soluzioni </a:t>
            </a:r>
            <a:r>
              <a:rPr b="1" u="sng"/>
              <a:t>elettrolitiche</a:t>
            </a:r>
            <a:r>
              <a:t> a diversa concentrazione all’interfaccia si sviluppa una </a:t>
            </a:r>
            <a:r>
              <a:rPr b="1" u="sng"/>
              <a:t>differenza di potenziale </a:t>
            </a:r>
            <a:r>
              <a:t>detta </a:t>
            </a:r>
            <a:r>
              <a:rPr b="1" u="sng"/>
              <a:t>potenziale di giunzione</a:t>
            </a:r>
            <a:endParaRPr b="1" u="sng"/>
          </a:p>
          <a:p>
            <a:pPr>
              <a:defRPr b="1" u="sng"/>
            </a:pPr>
          </a:p>
          <a:p>
            <a:pPr/>
            <a:r>
              <a:t>Il potenziale dipende dalla diversa distribuzione delle cariche e dalla loro diversa velocità</a:t>
            </a:r>
          </a:p>
        </p:txBody>
      </p:sp>
      <p:sp>
        <p:nvSpPr>
          <p:cNvPr id="323" name="Rettangolo 5"/>
          <p:cNvSpPr/>
          <p:nvPr/>
        </p:nvSpPr>
        <p:spPr>
          <a:xfrm>
            <a:off x="4465982" y="3644348"/>
            <a:ext cx="662611" cy="1921568"/>
          </a:xfrm>
          <a:prstGeom prst="rect">
            <a:avLst/>
          </a:prstGeom>
          <a:solidFill>
            <a:schemeClr val="accent1">
              <a:alpha val="46000"/>
            </a:schemeClr>
          </a:solidFill>
          <a:ln w="12700">
            <a:solidFill>
              <a:srgbClr val="32538F"/>
            </a:solidFill>
            <a:miter/>
          </a:ln>
        </p:spPr>
        <p:txBody>
          <a:bodyPr lIns="45718" tIns="45718" rIns="45718" bIns="45718" anchor="ctr"/>
          <a:lstStyle/>
          <a:p>
            <a:pPr algn="ctr">
              <a:defRPr>
                <a:solidFill>
                  <a:srgbClr val="FFFFFF"/>
                </a:solidFill>
              </a:defRPr>
            </a:pPr>
          </a:p>
        </p:txBody>
      </p:sp>
      <p:sp>
        <p:nvSpPr>
          <p:cNvPr id="324" name="CasellaDiTesto 6"/>
          <p:cNvSpPr txBox="1"/>
          <p:nvPr/>
        </p:nvSpPr>
        <p:spPr>
          <a:xfrm>
            <a:off x="4157579" y="5787025"/>
            <a:ext cx="1366571" cy="3330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vl1pPr>
          </a:lstStyle>
          <a:p>
            <a:pPr/>
            <a:r>
              <a:t>Setto poroso </a:t>
            </a:r>
          </a:p>
        </p:txBody>
      </p:sp>
      <p:sp>
        <p:nvSpPr>
          <p:cNvPr id="325" name="Rettangolo 7"/>
          <p:cNvSpPr/>
          <p:nvPr/>
        </p:nvSpPr>
        <p:spPr>
          <a:xfrm>
            <a:off x="3812952" y="3658415"/>
            <a:ext cx="662611" cy="1921568"/>
          </a:xfrm>
          <a:prstGeom prst="rect">
            <a:avLst/>
          </a:prstGeom>
          <a:solidFill>
            <a:srgbClr val="BFBFBF">
              <a:alpha val="46000"/>
            </a:srgbClr>
          </a:solidFill>
          <a:ln w="12700">
            <a:solidFill>
              <a:srgbClr val="32538F"/>
            </a:solidFill>
            <a:miter/>
          </a:ln>
        </p:spPr>
        <p:txBody>
          <a:bodyPr lIns="45718" tIns="45718" rIns="45718" bIns="45718" anchor="ctr"/>
          <a:lstStyle/>
          <a:p>
            <a:pPr algn="ctr">
              <a:defRPr>
                <a:solidFill>
                  <a:srgbClr val="FFFFFF"/>
                </a:solidFill>
              </a:defRPr>
            </a:pPr>
          </a:p>
        </p:txBody>
      </p:sp>
      <p:sp>
        <p:nvSpPr>
          <p:cNvPr id="326" name="Rettangolo 8"/>
          <p:cNvSpPr/>
          <p:nvPr/>
        </p:nvSpPr>
        <p:spPr>
          <a:xfrm>
            <a:off x="5147035" y="3670136"/>
            <a:ext cx="662611" cy="1921568"/>
          </a:xfrm>
          <a:prstGeom prst="rect">
            <a:avLst/>
          </a:prstGeom>
          <a:solidFill>
            <a:srgbClr val="A6A6A6">
              <a:alpha val="46000"/>
            </a:srgbClr>
          </a:solidFill>
          <a:ln w="12700">
            <a:solidFill>
              <a:srgbClr val="32538F"/>
            </a:solidFill>
            <a:miter/>
          </a:ln>
        </p:spPr>
        <p:txBody>
          <a:bodyPr lIns="45718" tIns="45718" rIns="45718" bIns="45718" anchor="ctr"/>
          <a:lstStyle/>
          <a:p>
            <a:pPr algn="ctr">
              <a:defRPr>
                <a:solidFill>
                  <a:srgbClr val="FFFFFF"/>
                </a:solidFill>
              </a:defRPr>
            </a:pPr>
          </a:p>
        </p:txBody>
      </p:sp>
      <p:sp>
        <p:nvSpPr>
          <p:cNvPr id="327" name="CasellaDiTesto 9"/>
          <p:cNvSpPr txBox="1"/>
          <p:nvPr/>
        </p:nvSpPr>
        <p:spPr>
          <a:xfrm>
            <a:off x="1452665" y="3784070"/>
            <a:ext cx="1758250" cy="6251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pPr>
            <a:r>
              <a:t>Soluzione interna</a:t>
            </a:r>
          </a:p>
          <a:p>
            <a:pPr>
              <a:defRPr b="1"/>
            </a:pPr>
            <a:r>
              <a:t>1M HCl</a:t>
            </a:r>
          </a:p>
        </p:txBody>
      </p:sp>
      <p:sp>
        <p:nvSpPr>
          <p:cNvPr id="328" name="CasellaDiTesto 10"/>
          <p:cNvSpPr txBox="1"/>
          <p:nvPr/>
        </p:nvSpPr>
        <p:spPr>
          <a:xfrm>
            <a:off x="6428075" y="3670953"/>
            <a:ext cx="1836942" cy="6251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pPr>
            <a:r>
              <a:t>Soluzione esterna </a:t>
            </a:r>
          </a:p>
          <a:p>
            <a:pPr>
              <a:defRPr b="1"/>
            </a:pPr>
            <a:r>
              <a:t>0,01M HCl</a:t>
            </a:r>
          </a:p>
        </p:txBody>
      </p:sp>
      <p:sp>
        <p:nvSpPr>
          <p:cNvPr id="329" name="Ovale 11"/>
          <p:cNvSpPr/>
          <p:nvPr/>
        </p:nvSpPr>
        <p:spPr>
          <a:xfrm>
            <a:off x="3428624" y="4371628"/>
            <a:ext cx="218881" cy="242579"/>
          </a:xfrm>
          <a:prstGeom prst="ellipse">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330" name="Ovale 12"/>
          <p:cNvSpPr/>
          <p:nvPr/>
        </p:nvSpPr>
        <p:spPr>
          <a:xfrm>
            <a:off x="3107083" y="5006447"/>
            <a:ext cx="370133" cy="393105"/>
          </a:xfrm>
          <a:prstGeom prst="ellipse">
            <a:avLst/>
          </a:prstGeom>
          <a:solidFill>
            <a:schemeClr val="accent4"/>
          </a:solidFill>
          <a:ln w="12700">
            <a:solidFill>
              <a:srgbClr val="32538F"/>
            </a:solidFill>
            <a:miter/>
          </a:ln>
        </p:spPr>
        <p:txBody>
          <a:bodyPr lIns="45718" tIns="45718" rIns="45718" bIns="45718" anchor="ctr"/>
          <a:lstStyle/>
          <a:p>
            <a:pPr algn="ctr">
              <a:defRPr>
                <a:solidFill>
                  <a:srgbClr val="FFFFFF"/>
                </a:solidFill>
              </a:defRPr>
            </a:pPr>
          </a:p>
        </p:txBody>
      </p:sp>
      <p:sp>
        <p:nvSpPr>
          <p:cNvPr id="331" name="CasellaDiTesto 13"/>
          <p:cNvSpPr txBox="1"/>
          <p:nvPr/>
        </p:nvSpPr>
        <p:spPr>
          <a:xfrm>
            <a:off x="3200846" y="5096757"/>
            <a:ext cx="222232" cy="24830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vl1pPr>
          </a:lstStyle>
          <a:p>
            <a:pPr/>
            <a:r>
              <a:t>Cl</a:t>
            </a:r>
          </a:p>
        </p:txBody>
      </p:sp>
      <p:sp>
        <p:nvSpPr>
          <p:cNvPr id="332" name="CasellaDiTesto 14"/>
          <p:cNvSpPr txBox="1"/>
          <p:nvPr/>
        </p:nvSpPr>
        <p:spPr>
          <a:xfrm>
            <a:off x="3419314" y="4389687"/>
            <a:ext cx="247508" cy="22850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000"/>
            </a:lvl1pPr>
          </a:lstStyle>
          <a:p>
            <a:pPr/>
            <a:r>
              <a:t>H+</a:t>
            </a:r>
          </a:p>
        </p:txBody>
      </p:sp>
      <p:sp>
        <p:nvSpPr>
          <p:cNvPr id="333" name="Connettore 2 16"/>
          <p:cNvSpPr/>
          <p:nvPr/>
        </p:nvSpPr>
        <p:spPr>
          <a:xfrm>
            <a:off x="3702529" y="4512798"/>
            <a:ext cx="1775813" cy="3"/>
          </a:xfrm>
          <a:prstGeom prst="line">
            <a:avLst/>
          </a:prstGeom>
          <a:ln w="25400">
            <a:solidFill>
              <a:schemeClr val="accent1"/>
            </a:solidFill>
            <a:miter/>
            <a:tailEnd type="triangle"/>
          </a:ln>
        </p:spPr>
        <p:txBody>
          <a:bodyPr lIns="45718" tIns="45718" rIns="45718" bIns="45718"/>
          <a:lstStyle/>
          <a:p>
            <a:pPr/>
          </a:p>
        </p:txBody>
      </p:sp>
      <p:sp>
        <p:nvSpPr>
          <p:cNvPr id="334" name="Connettore 2 18"/>
          <p:cNvSpPr/>
          <p:nvPr/>
        </p:nvSpPr>
        <p:spPr>
          <a:xfrm>
            <a:off x="3647499" y="5215914"/>
            <a:ext cx="900156" cy="3"/>
          </a:xfrm>
          <a:prstGeom prst="line">
            <a:avLst/>
          </a:prstGeom>
          <a:ln w="28575">
            <a:solidFill>
              <a:srgbClr val="000000"/>
            </a:solidFill>
            <a:miter/>
            <a:tailEnd type="triangle"/>
          </a:ln>
        </p:spPr>
        <p:txBody>
          <a:bodyPr lIns="45718" tIns="45718" rIns="45718" bIns="45718"/>
          <a:lstStyle/>
          <a:p>
            <a:pPr/>
          </a:p>
        </p:txBody>
      </p:sp>
      <p:sp>
        <p:nvSpPr>
          <p:cNvPr id="335" name="CasellaDiTesto 20"/>
          <p:cNvSpPr txBox="1"/>
          <p:nvPr/>
        </p:nvSpPr>
        <p:spPr>
          <a:xfrm>
            <a:off x="8356235" y="4811150"/>
            <a:ext cx="2852201" cy="15014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lvl1pPr>
          </a:lstStyle>
          <a:p>
            <a:pPr/>
            <a:r>
              <a:t>Il potenziale di giunzione che si forma in un ponte salino (setto poroso) con KCl viene minimizzato e misura pochi millivolt.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Rectangle 2"/>
          <p:cNvSpPr txBox="1"/>
          <p:nvPr/>
        </p:nvSpPr>
        <p:spPr>
          <a:xfrm>
            <a:off x="2038033" y="1125538"/>
            <a:ext cx="8044499" cy="11507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Il potenziale di giunzione può essere ridotto utilizzando nel ponte salino un elettrolita ad elevata concentrazione e nel quale catione ed anione hanno approssimativamente la </a:t>
            </a:r>
            <a:r>
              <a:rPr b="1" i="1"/>
              <a:t>stessa mobilità</a:t>
            </a:r>
            <a:r>
              <a:t> (KCl è spesso utilizzato nei ponti salini appunto perché K</a:t>
            </a:r>
            <a:r>
              <a:rPr baseline="30000"/>
              <a:t>+</a:t>
            </a:r>
            <a:r>
              <a:t> e Cl</a:t>
            </a:r>
            <a:r>
              <a:rPr baseline="30000"/>
              <a:t>-</a:t>
            </a:r>
            <a:r>
              <a:t> hanno circa la stessa mobilità).</a:t>
            </a:r>
          </a:p>
        </p:txBody>
      </p:sp>
      <p:pic>
        <p:nvPicPr>
          <p:cNvPr id="338" name="Picture 3" descr="Picture 3"/>
          <p:cNvPicPr>
            <a:picLocks noChangeAspect="1"/>
          </p:cNvPicPr>
          <p:nvPr/>
        </p:nvPicPr>
        <p:blipFill>
          <a:blip r:embed="rId2">
            <a:extLst/>
          </a:blip>
          <a:stretch>
            <a:fillRect/>
          </a:stretch>
        </p:blipFill>
        <p:spPr>
          <a:xfrm>
            <a:off x="1924050" y="3548064"/>
            <a:ext cx="2971800" cy="1946277"/>
          </a:xfrm>
          <a:prstGeom prst="rect">
            <a:avLst/>
          </a:prstGeom>
          <a:ln w="12700">
            <a:miter lim="400000"/>
          </a:ln>
        </p:spPr>
      </p:pic>
      <p:pic>
        <p:nvPicPr>
          <p:cNvPr id="339" name="Picture 4" descr="Picture 4"/>
          <p:cNvPicPr>
            <a:picLocks noChangeAspect="1"/>
          </p:cNvPicPr>
          <p:nvPr/>
        </p:nvPicPr>
        <p:blipFill>
          <a:blip r:embed="rId3">
            <a:extLst/>
          </a:blip>
          <a:stretch>
            <a:fillRect/>
          </a:stretch>
        </p:blipFill>
        <p:spPr>
          <a:xfrm>
            <a:off x="5297487" y="2990850"/>
            <a:ext cx="4876803" cy="3249616"/>
          </a:xfrm>
          <a:prstGeom prst="rect">
            <a:avLst/>
          </a:prstGeom>
          <a:ln w="12700">
            <a:miter lim="400000"/>
          </a:ln>
        </p:spPr>
      </p:pic>
      <p:sp>
        <p:nvSpPr>
          <p:cNvPr id="340" name="Rectangle 5"/>
          <p:cNvSpPr/>
          <p:nvPr/>
        </p:nvSpPr>
        <p:spPr>
          <a:xfrm>
            <a:off x="5303839" y="4078287"/>
            <a:ext cx="2232028" cy="215903"/>
          </a:xfrm>
          <a:prstGeom prst="rect">
            <a:avLst/>
          </a:prstGeom>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341" name="Rectangle 6"/>
          <p:cNvSpPr/>
          <p:nvPr/>
        </p:nvSpPr>
        <p:spPr>
          <a:xfrm>
            <a:off x="7743825" y="4916487"/>
            <a:ext cx="2232026" cy="215903"/>
          </a:xfrm>
          <a:prstGeom prst="rect">
            <a:avLst/>
          </a:prstGeom>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342" name="Rectangle 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343" name="Text Box 8"/>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344" name="Text Box 9"/>
          <p:cNvSpPr txBox="1"/>
          <p:nvPr/>
        </p:nvSpPr>
        <p:spPr>
          <a:xfrm>
            <a:off x="1764983" y="284163"/>
            <a:ext cx="3860620"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POTENZIALE DI GIUNZIONE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Rectangle 12"/>
          <p:cNvSpPr/>
          <p:nvPr/>
        </p:nvSpPr>
        <p:spPr>
          <a:xfrm>
            <a:off x="-3" y="-1"/>
            <a:ext cx="12192005" cy="6857366"/>
          </a:xfrm>
          <a:prstGeom prst="rect">
            <a:avLst/>
          </a:prstGeom>
          <a:solidFill>
            <a:srgbClr val="FFFFFF"/>
          </a:solidFill>
          <a:ln w="12700">
            <a:miter lim="400000"/>
          </a:ln>
        </p:spPr>
        <p:txBody>
          <a:bodyPr lIns="45718" tIns="45718" rIns="45718" bIns="45718" anchor="ctr"/>
          <a:lstStyle/>
          <a:p>
            <a:pPr algn="ctr">
              <a:defRPr>
                <a:solidFill>
                  <a:srgbClr val="FFFFFF"/>
                </a:solidFill>
              </a:defRPr>
            </a:pPr>
          </a:p>
        </p:txBody>
      </p:sp>
      <p:sp>
        <p:nvSpPr>
          <p:cNvPr id="347" name="CasellaDiTesto 3"/>
          <p:cNvSpPr txBox="1"/>
          <p:nvPr/>
        </p:nvSpPr>
        <p:spPr>
          <a:xfrm>
            <a:off x="337215" y="-167576"/>
            <a:ext cx="9974688" cy="12984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lvl1pPr>
              <a:lnSpc>
                <a:spcPct val="90000"/>
              </a:lnSpc>
              <a:spcBef>
                <a:spcPts val="600"/>
              </a:spcBef>
              <a:defRPr sz="3500">
                <a:latin typeface="Calibri Light"/>
                <a:ea typeface="Calibri Light"/>
                <a:cs typeface="Calibri Light"/>
                <a:sym typeface="Calibri Light"/>
              </a:defRPr>
            </a:lvl1pPr>
          </a:lstStyle>
          <a:p>
            <a:pPr/>
            <a:r>
              <a:t>Elettrodo di riferimento</a:t>
            </a:r>
          </a:p>
        </p:txBody>
      </p:sp>
      <p:sp>
        <p:nvSpPr>
          <p:cNvPr id="348" name="Rectangle 14"/>
          <p:cNvSpPr/>
          <p:nvPr/>
        </p:nvSpPr>
        <p:spPr>
          <a:xfrm flipH="1" flipV="1">
            <a:off x="-2" y="1998845"/>
            <a:ext cx="11454595" cy="781702"/>
          </a:xfrm>
          <a:prstGeom prst="rect">
            <a:avLst/>
          </a:prstGeom>
          <a:solidFill>
            <a:schemeClr val="accent4"/>
          </a:solidFill>
          <a:ln w="12700">
            <a:miter lim="400000"/>
          </a:ln>
        </p:spPr>
        <p:txBody>
          <a:bodyPr lIns="45718" tIns="45718" rIns="45718" bIns="45718" anchor="ctr"/>
          <a:lstStyle/>
          <a:p>
            <a:pPr algn="ctr">
              <a:defRPr>
                <a:solidFill>
                  <a:srgbClr val="FFFFFF"/>
                </a:solidFill>
              </a:defRPr>
            </a:pPr>
          </a:p>
        </p:txBody>
      </p:sp>
      <p:sp>
        <p:nvSpPr>
          <p:cNvPr id="349" name="Rectangle 16"/>
          <p:cNvSpPr/>
          <p:nvPr/>
        </p:nvSpPr>
        <p:spPr>
          <a:xfrm>
            <a:off x="-2" y="2203079"/>
            <a:ext cx="11383366" cy="4267992"/>
          </a:xfrm>
          <a:prstGeom prst="rect">
            <a:avLst/>
          </a:prstGeom>
          <a:solidFill>
            <a:srgbClr val="FFFFFF"/>
          </a:solidFill>
          <a:ln w="12700">
            <a:miter lim="400000"/>
          </a:ln>
          <a:effectLst>
            <a:outerShdw sx="100000" sy="100000" kx="0" ky="0" algn="b" rotWithShape="0" blurRad="139700" dist="127000" dir="5400000">
              <a:srgbClr val="000000">
                <a:alpha val="15000"/>
              </a:srgbClr>
            </a:outerShdw>
          </a:effectLst>
        </p:spPr>
        <p:txBody>
          <a:bodyPr lIns="45718" tIns="45718" rIns="45718" bIns="45718" anchor="ctr"/>
          <a:lstStyle/>
          <a:p>
            <a:pPr algn="ctr">
              <a:defRPr>
                <a:solidFill>
                  <a:srgbClr val="FFFFFF"/>
                </a:solidFill>
              </a:defRPr>
            </a:pPr>
          </a:p>
        </p:txBody>
      </p:sp>
      <p:sp>
        <p:nvSpPr>
          <p:cNvPr id="350" name="CasellaDiTesto 5"/>
          <p:cNvSpPr txBox="1"/>
          <p:nvPr/>
        </p:nvSpPr>
        <p:spPr>
          <a:xfrm>
            <a:off x="223601" y="2599507"/>
            <a:ext cx="5826680" cy="36394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indent="-228600">
              <a:lnSpc>
                <a:spcPct val="90000"/>
              </a:lnSpc>
              <a:spcBef>
                <a:spcPts val="600"/>
              </a:spcBef>
              <a:buSzPct val="100000"/>
              <a:buFont typeface="Arial"/>
              <a:buChar char="•"/>
              <a:defRPr sz="1900"/>
            </a:pPr>
            <a:r>
              <a:t>Caratteristiche</a:t>
            </a:r>
          </a:p>
          <a:p>
            <a:pPr indent="-228600">
              <a:lnSpc>
                <a:spcPct val="90000"/>
              </a:lnSpc>
              <a:spcBef>
                <a:spcPts val="600"/>
              </a:spcBef>
              <a:buSzPct val="100000"/>
              <a:buFont typeface="Arial"/>
              <a:buChar char="•"/>
              <a:defRPr sz="1900"/>
            </a:pPr>
            <a:r>
              <a:t>	potenziale accuratamente noto</a:t>
            </a:r>
          </a:p>
          <a:p>
            <a:pPr indent="-228600">
              <a:lnSpc>
                <a:spcPct val="90000"/>
              </a:lnSpc>
              <a:spcBef>
                <a:spcPts val="600"/>
              </a:spcBef>
              <a:buSzPct val="100000"/>
              <a:buFont typeface="Arial"/>
              <a:buChar char="•"/>
              <a:defRPr sz="1900"/>
            </a:pPr>
            <a:r>
              <a:t>	potenziale costante e indipendente dalla soluzione in cui è immerso</a:t>
            </a:r>
          </a:p>
          <a:p>
            <a:pPr indent="-228600">
              <a:lnSpc>
                <a:spcPct val="90000"/>
              </a:lnSpc>
              <a:spcBef>
                <a:spcPts val="600"/>
              </a:spcBef>
              <a:buSzPct val="100000"/>
              <a:buFont typeface="Arial"/>
              <a:buChar char="•"/>
              <a:defRPr sz="1900"/>
            </a:pPr>
            <a:r>
              <a:t>	robusto, facile da assemblare </a:t>
            </a:r>
          </a:p>
          <a:p>
            <a:pPr indent="-228600">
              <a:lnSpc>
                <a:spcPct val="90000"/>
              </a:lnSpc>
              <a:spcBef>
                <a:spcPts val="600"/>
              </a:spcBef>
              <a:buSzPct val="100000"/>
              <a:buFont typeface="Arial"/>
              <a:buChar char="•"/>
              <a:defRPr sz="1900"/>
            </a:pPr>
          </a:p>
          <a:p>
            <a:pPr indent="-228600">
              <a:lnSpc>
                <a:spcPct val="90000"/>
              </a:lnSpc>
              <a:spcBef>
                <a:spcPts val="600"/>
              </a:spcBef>
              <a:buSzPct val="100000"/>
              <a:buFont typeface="Arial"/>
              <a:buChar char="•"/>
              <a:defRPr sz="1900"/>
            </a:pPr>
          </a:p>
          <a:p>
            <a:pPr indent="-228600">
              <a:lnSpc>
                <a:spcPct val="90000"/>
              </a:lnSpc>
              <a:spcBef>
                <a:spcPts val="600"/>
              </a:spcBef>
              <a:buSzPct val="100000"/>
              <a:buFont typeface="Arial"/>
              <a:buChar char="•"/>
              <a:defRPr sz="1900"/>
            </a:pPr>
            <a:r>
              <a:t>Perché l’elettrodo standard ad idrogeno risponde </a:t>
            </a:r>
            <a:r>
              <a:rPr b="1"/>
              <a:t>NON a tutte </a:t>
            </a:r>
            <a:r>
              <a:t>queste caratteristiche?</a:t>
            </a:r>
          </a:p>
        </p:txBody>
      </p:sp>
      <p:pic>
        <p:nvPicPr>
          <p:cNvPr id="351" name="Immagine 7" descr="Immagine 7"/>
          <p:cNvPicPr>
            <a:picLocks noChangeAspect="1"/>
          </p:cNvPicPr>
          <p:nvPr/>
        </p:nvPicPr>
        <p:blipFill>
          <a:blip r:embed="rId2">
            <a:extLst/>
          </a:blip>
          <a:srcRect l="0" t="0" r="2" b="3846"/>
          <a:stretch>
            <a:fillRect/>
          </a:stretch>
        </p:blipFill>
        <p:spPr>
          <a:xfrm>
            <a:off x="5625512" y="429629"/>
            <a:ext cx="6113155" cy="4408647"/>
          </a:xfrm>
          <a:prstGeom prst="rect">
            <a:avLst/>
          </a:prstGeom>
          <a:ln w="12700">
            <a:miter lim="400000"/>
          </a:ln>
        </p:spPr>
      </p:pic>
      <p:sp>
        <p:nvSpPr>
          <p:cNvPr id="352" name="Rectangle 18"/>
          <p:cNvSpPr/>
          <p:nvPr/>
        </p:nvSpPr>
        <p:spPr>
          <a:xfrm rot="5400000">
            <a:off x="11228040" y="2313027"/>
            <a:ext cx="781703" cy="152385"/>
          </a:xfrm>
          <a:prstGeom prst="rect">
            <a:avLst/>
          </a:prstGeom>
          <a:solidFill>
            <a:schemeClr val="accent4"/>
          </a:solidFill>
          <a:ln w="12700">
            <a:miter lim="400000"/>
          </a:ln>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CasellaDiTesto 3"/>
          <p:cNvSpPr txBox="1"/>
          <p:nvPr/>
        </p:nvSpPr>
        <p:spPr>
          <a:xfrm>
            <a:off x="492766" y="232228"/>
            <a:ext cx="11184540"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Esempi di misure elettroanalitiche nell’industria alimentare e nelle analisi degli alimenti</a:t>
            </a:r>
          </a:p>
        </p:txBody>
      </p:sp>
      <p:sp>
        <p:nvSpPr>
          <p:cNvPr id="113" name="CasellaDiTesto 5"/>
          <p:cNvSpPr txBox="1"/>
          <p:nvPr/>
        </p:nvSpPr>
        <p:spPr>
          <a:xfrm>
            <a:off x="492769" y="839571"/>
            <a:ext cx="11072940" cy="60325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sz="2100"/>
            </a:pPr>
            <a:r>
              <a:t>Conducibilità dell’acqua</a:t>
            </a:r>
          </a:p>
          <a:p>
            <a:pPr algn="just">
              <a:defRPr sz="2100"/>
            </a:pPr>
            <a:r>
              <a:t>acqua demineralizzata o «osmotizzata» per la conduzione di impianti termici</a:t>
            </a:r>
          </a:p>
          <a:p>
            <a:pPr algn="just">
              <a:defRPr sz="2400"/>
            </a:pPr>
          </a:p>
          <a:p>
            <a:pPr algn="just">
              <a:defRPr sz="1900"/>
            </a:pPr>
            <a:r>
              <a:t>La conducibilità elettrica è un parametro non specifico, che risponde a tutti i materiali ionici disciolti (sali, acidi, basi e alcune sostanze sostanze organiche dissociate) in soluzione. La conducibilità non è in grado di differenziare i tipi di ioni. La misura è proporzionale all'effetto combinato di tutti ioni nel campione. E’ un metodo importante per il monitoraggio e sorveglianza di un'ampia gamma di diversi tipi di acqua (acqua pura, acqua potabile, acqua naturale, acqua di processo, ecc.), ad esempio per seguire l’efficacia di un trattamento di demineralizzazione per ridurre la durezza di un’acqua.</a:t>
            </a:r>
          </a:p>
          <a:p>
            <a:pPr algn="just">
              <a:defRPr sz="1900"/>
            </a:pPr>
          </a:p>
          <a:p>
            <a:pPr algn="just">
              <a:defRPr b="1" sz="1900"/>
            </a:pPr>
            <a:r>
              <a:t>pH di soluzioni acquose o di alimenti solidi</a:t>
            </a:r>
          </a:p>
          <a:p>
            <a:pPr algn="just">
              <a:defRPr b="1" sz="1900"/>
            </a:pPr>
          </a:p>
          <a:p>
            <a:pPr algn="just">
              <a:defRPr sz="1900"/>
            </a:pPr>
            <a:r>
              <a:t>La misura del pH di un alimento può essere un parametro di processo (ad esempio della fermentazione), o un parametro di qualità o di shelf-life.  Alimenti a pH acido sono protetti da spoilage batterici, ad esempio la conservazione tramite «marinatura».</a:t>
            </a:r>
          </a:p>
          <a:p>
            <a:pPr algn="just">
              <a:defRPr sz="1900"/>
            </a:pPr>
          </a:p>
          <a:p>
            <a:pPr algn="just">
              <a:defRPr sz="1900"/>
            </a:pPr>
          </a:p>
          <a:p>
            <a:pPr algn="just">
              <a:defRPr b="1" sz="1900"/>
            </a:pPr>
            <a:r>
              <a:t>Determinazione dei metalli per via Polarografica</a:t>
            </a:r>
          </a:p>
          <a:p>
            <a:pPr algn="just">
              <a:defRPr sz="1900"/>
            </a:pPr>
            <a:r>
              <a:t>Strumentazioni portatili che attraverso processi redox correlano un segnale analitico alla concentrazione di specifiche specie metalliche presenti in soluzione, applicazione nel settore enologico e nel controllo delle acque.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Rettangolo 3"/>
          <p:cNvSpPr txBox="1"/>
          <p:nvPr/>
        </p:nvSpPr>
        <p:spPr>
          <a:xfrm>
            <a:off x="339479" y="120508"/>
            <a:ext cx="4826071" cy="372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sz="2200">
                <a:solidFill>
                  <a:srgbClr val="FF0000"/>
                </a:solidFill>
                <a:latin typeface="Lucida Grande"/>
                <a:ea typeface="Lucida Grande"/>
                <a:cs typeface="Lucida Grande"/>
                <a:sym typeface="Lucida Grande"/>
              </a:defRPr>
            </a:pPr>
            <a:r>
              <a:t>Esempi di elettrodi di riferimento sono:</a:t>
            </a:r>
          </a:p>
          <a:p>
            <a:pPr algn="just">
              <a:defRPr sz="2200">
                <a:latin typeface="Lucida Grande"/>
                <a:ea typeface="Lucida Grande"/>
                <a:cs typeface="Lucida Grande"/>
                <a:sym typeface="Lucida Grande"/>
              </a:defRPr>
            </a:pPr>
          </a:p>
          <a:p>
            <a:pPr algn="just">
              <a:buSzPct val="100000"/>
              <a:buFont typeface="Arial"/>
              <a:buChar char="•"/>
              <a:defRPr b="1" sz="2200">
                <a:latin typeface="inherit"/>
                <a:ea typeface="inherit"/>
                <a:cs typeface="inherit"/>
                <a:sym typeface="inherit"/>
              </a:defRPr>
            </a:pPr>
            <a:r>
              <a:t>elettrodo standard a idrogeno (SHE);</a:t>
            </a:r>
          </a:p>
          <a:p>
            <a:pPr algn="just">
              <a:buSzPct val="100000"/>
              <a:buFont typeface="Arial"/>
              <a:buChar char="•"/>
              <a:defRPr b="1" sz="2200" u="sng">
                <a:latin typeface="inherit"/>
                <a:ea typeface="inherit"/>
                <a:cs typeface="inherit"/>
                <a:sym typeface="inherit"/>
              </a:defRPr>
            </a:pPr>
            <a:r>
              <a:t>elettrodo a calomelano;</a:t>
            </a:r>
          </a:p>
          <a:p>
            <a:pPr algn="just">
              <a:buSzPct val="100000"/>
              <a:buFont typeface="Arial"/>
              <a:buChar char="•"/>
              <a:defRPr b="1" sz="2200" u="sng">
                <a:latin typeface="inherit"/>
                <a:ea typeface="inherit"/>
                <a:cs typeface="inherit"/>
                <a:sym typeface="inherit"/>
              </a:defRPr>
            </a:pPr>
            <a:r>
              <a:t>elettrodo ad argento/cloruro d’argento.</a:t>
            </a:r>
          </a:p>
          <a:p>
            <a:pPr algn="just">
              <a:buSzPct val="100000"/>
              <a:buFont typeface="Arial"/>
              <a:buChar char="•"/>
              <a:defRPr sz="2200">
                <a:latin typeface="inherit"/>
                <a:ea typeface="inherit"/>
                <a:cs typeface="inherit"/>
                <a:sym typeface="inherit"/>
              </a:defRPr>
            </a:pPr>
          </a:p>
          <a:p>
            <a:pPr algn="just">
              <a:defRPr sz="2200">
                <a:latin typeface="Lucida Grande"/>
                <a:ea typeface="Lucida Grande"/>
                <a:cs typeface="Lucida Grande"/>
                <a:sym typeface="Lucida Grande"/>
              </a:defRPr>
            </a:pPr>
            <a:r>
              <a:t>Gli ultimi due sono i più utilizzati per applicazioni di routine.</a:t>
            </a:r>
          </a:p>
        </p:txBody>
      </p:sp>
      <p:sp>
        <p:nvSpPr>
          <p:cNvPr id="355" name="CasellaDiTesto 1"/>
          <p:cNvSpPr txBox="1"/>
          <p:nvPr/>
        </p:nvSpPr>
        <p:spPr>
          <a:xfrm>
            <a:off x="417522" y="3984402"/>
            <a:ext cx="4463995" cy="20856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0000"/>
                </a:solidFill>
              </a:defRPr>
            </a:pPr>
            <a:r>
              <a:t>L’elettrodo di riferimento ideale:</a:t>
            </a:r>
          </a:p>
          <a:p>
            <a:pPr/>
            <a:endParaRPr b="1">
              <a:solidFill>
                <a:srgbClr val="FF0000"/>
              </a:solidFill>
            </a:endParaRPr>
          </a:p>
          <a:p>
            <a:pPr marL="285750" indent="-285750">
              <a:buSzPct val="100000"/>
              <a:buFont typeface="Calibri"/>
              <a:buChar char="✓"/>
            </a:pPr>
            <a:r>
              <a:t>Potenziale noto</a:t>
            </a:r>
          </a:p>
          <a:p>
            <a:pPr marL="285750" indent="-285750">
              <a:buSzPct val="100000"/>
              <a:buFont typeface="Calibri"/>
              <a:buChar char="✓"/>
            </a:pPr>
            <a:r>
              <a:t>Potenziale indipendente dalla composizione della soluzione in cui si trova</a:t>
            </a:r>
          </a:p>
          <a:p>
            <a:pPr marL="285750" indent="-285750">
              <a:buSzPct val="100000"/>
              <a:buFont typeface="Calibri"/>
              <a:buChar char="✓"/>
            </a:pPr>
            <a:r>
              <a:t>Robusto </a:t>
            </a:r>
          </a:p>
          <a:p>
            <a:pPr marL="285750" indent="-285750">
              <a:buSzPct val="100000"/>
              <a:buFont typeface="Calibri"/>
              <a:buChar char="✓"/>
            </a:pPr>
            <a:r>
              <a:t>Facile da assemblare</a:t>
            </a:r>
          </a:p>
        </p:txBody>
      </p:sp>
      <p:pic>
        <p:nvPicPr>
          <p:cNvPr id="356" name="Immagine 20" descr="Immagine 20"/>
          <p:cNvPicPr>
            <a:picLocks noChangeAspect="1"/>
          </p:cNvPicPr>
          <p:nvPr/>
        </p:nvPicPr>
        <p:blipFill>
          <a:blip r:embed="rId2">
            <a:extLst/>
          </a:blip>
          <a:stretch>
            <a:fillRect/>
          </a:stretch>
        </p:blipFill>
        <p:spPr>
          <a:xfrm>
            <a:off x="9716234" y="691755"/>
            <a:ext cx="2182007" cy="4167629"/>
          </a:xfrm>
          <a:prstGeom prst="rect">
            <a:avLst/>
          </a:prstGeom>
          <a:ln w="12700">
            <a:miter lim="400000"/>
          </a:ln>
        </p:spPr>
      </p:pic>
      <p:pic>
        <p:nvPicPr>
          <p:cNvPr id="357" name="Immagine 21" descr="Immagine 21"/>
          <p:cNvPicPr>
            <a:picLocks noChangeAspect="1"/>
          </p:cNvPicPr>
          <p:nvPr/>
        </p:nvPicPr>
        <p:blipFill>
          <a:blip r:embed="rId3">
            <a:extLst/>
          </a:blip>
          <a:stretch>
            <a:fillRect/>
          </a:stretch>
        </p:blipFill>
        <p:spPr>
          <a:xfrm>
            <a:off x="6051267" y="2414677"/>
            <a:ext cx="2918569" cy="3943842"/>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Rettangolo 1"/>
          <p:cNvSpPr txBox="1"/>
          <p:nvPr/>
        </p:nvSpPr>
        <p:spPr>
          <a:xfrm>
            <a:off x="403627" y="161526"/>
            <a:ext cx="6513725" cy="57873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a:latin typeface="Lucida Grande"/>
                <a:ea typeface="Lucida Grande"/>
                <a:cs typeface="Lucida Grande"/>
                <a:sym typeface="Lucida Grande"/>
              </a:defRPr>
            </a:pPr>
            <a:r>
              <a:t>Elettrodo ad argento/cloruro d’argento</a:t>
            </a:r>
          </a:p>
          <a:p>
            <a:pPr algn="ctr">
              <a:lnSpc>
                <a:spcPct val="150000"/>
              </a:lnSpc>
              <a:defRPr b="1">
                <a:latin typeface="inherit"/>
                <a:ea typeface="inherit"/>
                <a:cs typeface="inherit"/>
                <a:sym typeface="inherit"/>
              </a:defRPr>
            </a:pPr>
            <a:r>
              <a:t>Ag | AgCl (saturo), KCl (saturo) ||</a:t>
            </a:r>
            <a:endParaRPr>
              <a:latin typeface="Lucida Grande"/>
              <a:ea typeface="Lucida Grande"/>
              <a:cs typeface="Lucida Grande"/>
              <a:sym typeface="Lucida Grande"/>
            </a:endParaRPr>
          </a:p>
          <a:p>
            <a:pPr algn="just">
              <a:lnSpc>
                <a:spcPct val="150000"/>
              </a:lnSpc>
              <a:defRPr>
                <a:latin typeface="Lucida Grande"/>
                <a:ea typeface="Lucida Grande"/>
                <a:cs typeface="Lucida Grande"/>
                <a:sym typeface="Lucida Grande"/>
              </a:defRPr>
            </a:pPr>
            <a:r>
              <a:t>Si basa sulla semireazione:</a:t>
            </a:r>
          </a:p>
          <a:p>
            <a:pPr algn="ctr">
              <a:lnSpc>
                <a:spcPct val="150000"/>
              </a:lnSpc>
              <a:defRPr>
                <a:latin typeface="Lucida Grande"/>
                <a:ea typeface="Lucida Grande"/>
                <a:cs typeface="Lucida Grande"/>
                <a:sym typeface="Lucida Grande"/>
              </a:defRPr>
            </a:pPr>
            <a:r>
              <a:t>AgCl</a:t>
            </a:r>
            <a:r>
              <a:rPr i="1">
                <a:latin typeface="inherit"/>
                <a:ea typeface="inherit"/>
                <a:cs typeface="inherit"/>
                <a:sym typeface="inherit"/>
              </a:rPr>
              <a:t> (s)</a:t>
            </a:r>
            <a:r>
              <a:t> + e</a:t>
            </a:r>
            <a:r>
              <a:rPr baseline="30000"/>
              <a:t>-</a:t>
            </a:r>
            <a:r>
              <a:t> ↔ Ag (</a:t>
            </a:r>
            <a:r>
              <a:rPr i="1">
                <a:latin typeface="inherit"/>
                <a:ea typeface="inherit"/>
                <a:cs typeface="inherit"/>
                <a:sym typeface="inherit"/>
              </a:rPr>
              <a:t>s</a:t>
            </a:r>
            <a:r>
              <a:t>) + Cl</a:t>
            </a:r>
            <a:r>
              <a:rPr baseline="30000"/>
              <a:t>-</a:t>
            </a:r>
            <a:r>
              <a:t> (</a:t>
            </a:r>
            <a:r>
              <a:rPr i="1">
                <a:latin typeface="inherit"/>
                <a:ea typeface="inherit"/>
                <a:cs typeface="inherit"/>
                <a:sym typeface="inherit"/>
              </a:rPr>
              <a:t>aq</a:t>
            </a:r>
            <a:r>
              <a:t>)</a:t>
            </a:r>
          </a:p>
          <a:p>
            <a:pPr algn="just">
              <a:lnSpc>
                <a:spcPct val="150000"/>
              </a:lnSpc>
              <a:defRPr>
                <a:latin typeface="Lucida Grande"/>
                <a:ea typeface="Lucida Grande"/>
                <a:cs typeface="Lucida Grande"/>
                <a:sym typeface="Lucida Grande"/>
              </a:defRPr>
            </a:pPr>
            <a:r>
              <a:t>E = E° – 0.05916 log </a:t>
            </a:r>
            <a:r>
              <a:rPr b="1"/>
              <a:t>[Cl</a:t>
            </a:r>
            <a:r>
              <a:rPr b="1" baseline="30000"/>
              <a:t>-</a:t>
            </a:r>
            <a:r>
              <a:rPr b="1"/>
              <a:t>]</a:t>
            </a:r>
            <a:endParaRPr b="1"/>
          </a:p>
          <a:p>
            <a:pPr algn="just">
              <a:lnSpc>
                <a:spcPct val="150000"/>
              </a:lnSpc>
              <a:defRPr>
                <a:latin typeface="Lucida Grande"/>
                <a:ea typeface="Lucida Grande"/>
                <a:cs typeface="Lucida Grande"/>
                <a:sym typeface="Lucida Grande"/>
              </a:defRPr>
            </a:pPr>
          </a:p>
          <a:p>
            <a:pPr algn="just">
              <a:lnSpc>
                <a:spcPct val="150000"/>
              </a:lnSpc>
              <a:defRPr i="1">
                <a:latin typeface="inherit"/>
                <a:ea typeface="inherit"/>
                <a:cs typeface="inherit"/>
                <a:sym typeface="inherit"/>
              </a:defRPr>
            </a:pPr>
            <a:r>
              <a:t>Nota: nell’elettrodo Ag/AgCl si usa una soluzione satura di KCl e l’elettrodo è detto ad Ag/AgCl saturo (</a:t>
            </a:r>
            <a:r>
              <a:rPr b="1"/>
              <a:t>SSC, standard silver chloride</a:t>
            </a:r>
            <a:r>
              <a:t>).</a:t>
            </a:r>
          </a:p>
          <a:p>
            <a:pPr algn="just">
              <a:lnSpc>
                <a:spcPct val="150000"/>
              </a:lnSpc>
              <a:defRPr>
                <a:latin typeface="Lucida Grande"/>
                <a:ea typeface="Lucida Grande"/>
                <a:cs typeface="Lucida Grande"/>
                <a:sym typeface="Lucida Grande"/>
              </a:defRPr>
            </a:pPr>
          </a:p>
          <a:p>
            <a:pPr algn="just">
              <a:lnSpc>
                <a:spcPct val="150000"/>
              </a:lnSpc>
              <a:defRPr>
                <a:latin typeface="Lucida Grande"/>
                <a:ea typeface="Lucida Grande"/>
                <a:cs typeface="Lucida Grande"/>
                <a:sym typeface="Lucida Grande"/>
              </a:defRPr>
            </a:pPr>
            <a:r>
              <a:t>E° = 0.197 V </a:t>
            </a:r>
            <a:r>
              <a:rPr i="1">
                <a:latin typeface="inherit"/>
                <a:ea typeface="inherit"/>
                <a:cs typeface="inherit"/>
                <a:sym typeface="inherit"/>
              </a:rPr>
              <a:t>vs</a:t>
            </a:r>
            <a:r>
              <a:t> SHE a 25 °C (per [KCl] saturo)</a:t>
            </a:r>
          </a:p>
          <a:p>
            <a:pPr algn="just">
              <a:lnSpc>
                <a:spcPct val="150000"/>
              </a:lnSpc>
              <a:defRPr>
                <a:latin typeface="Lucida Grande"/>
                <a:ea typeface="Lucida Grande"/>
                <a:cs typeface="Lucida Grande"/>
                <a:sym typeface="Lucida Grande"/>
              </a:defRPr>
            </a:pPr>
          </a:p>
          <a:p>
            <a:pPr algn="just">
              <a:lnSpc>
                <a:spcPct val="150000"/>
              </a:lnSpc>
              <a:defRPr>
                <a:latin typeface="Lucida Grande"/>
                <a:ea typeface="Lucida Grande"/>
                <a:cs typeface="Lucida Grande"/>
                <a:sym typeface="Lucida Grande"/>
              </a:defRPr>
            </a:pPr>
            <a:r>
              <a:t>Questo elettrodo è sufficientemente stabile e può essere usato anche a temperature superiori a 70 °C.</a:t>
            </a:r>
          </a:p>
        </p:txBody>
      </p:sp>
      <p:grpSp>
        <p:nvGrpSpPr>
          <p:cNvPr id="383" name="Gruppo 3"/>
          <p:cNvGrpSpPr/>
          <p:nvPr/>
        </p:nvGrpSpPr>
        <p:grpSpPr>
          <a:xfrm>
            <a:off x="7184565" y="566676"/>
            <a:ext cx="4543612" cy="5857701"/>
            <a:chOff x="-1" y="-1"/>
            <a:chExt cx="4543610" cy="5857699"/>
          </a:xfrm>
        </p:grpSpPr>
        <p:pic>
          <p:nvPicPr>
            <p:cNvPr id="360" name="Picture 21" descr="Picture 21"/>
            <p:cNvPicPr>
              <a:picLocks noChangeAspect="1"/>
            </p:cNvPicPr>
            <p:nvPr/>
          </p:nvPicPr>
          <p:blipFill>
            <a:blip r:embed="rId2">
              <a:extLst/>
            </a:blip>
            <a:stretch>
              <a:fillRect/>
            </a:stretch>
          </p:blipFill>
          <p:spPr>
            <a:xfrm>
              <a:off x="2173794" y="1505144"/>
              <a:ext cx="2369815" cy="4352555"/>
            </a:xfrm>
            <a:prstGeom prst="rect">
              <a:avLst/>
            </a:prstGeom>
            <a:ln w="12700" cap="flat">
              <a:noFill/>
              <a:miter lim="400000"/>
            </a:ln>
            <a:effectLst/>
          </p:spPr>
        </p:pic>
        <p:sp>
          <p:nvSpPr>
            <p:cNvPr id="361" name="Rectangle 6"/>
            <p:cNvSpPr/>
            <p:nvPr/>
          </p:nvSpPr>
          <p:spPr>
            <a:xfrm>
              <a:off x="178373" y="758758"/>
              <a:ext cx="799738" cy="2711325"/>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62" name="Rectangle 7"/>
            <p:cNvSpPr/>
            <p:nvPr/>
          </p:nvSpPr>
          <p:spPr>
            <a:xfrm>
              <a:off x="266579" y="756695"/>
              <a:ext cx="623327" cy="2618543"/>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63" name="Line 8"/>
            <p:cNvSpPr/>
            <p:nvPr/>
          </p:nvSpPr>
          <p:spPr>
            <a:xfrm flipH="1">
              <a:off x="580202" y="-1"/>
              <a:ext cx="3" cy="2243287"/>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364" name="Line 9"/>
            <p:cNvSpPr/>
            <p:nvPr/>
          </p:nvSpPr>
          <p:spPr>
            <a:xfrm>
              <a:off x="580202" y="-2"/>
              <a:ext cx="889906" cy="3"/>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365" name="Rectangle 10"/>
            <p:cNvSpPr/>
            <p:nvPr/>
          </p:nvSpPr>
          <p:spPr>
            <a:xfrm>
              <a:off x="491995" y="1494835"/>
              <a:ext cx="176415" cy="1028863"/>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66" name="Rectangle 11"/>
            <p:cNvSpPr/>
            <p:nvPr/>
          </p:nvSpPr>
          <p:spPr>
            <a:xfrm>
              <a:off x="266579" y="3109258"/>
              <a:ext cx="621366" cy="280413"/>
            </a:xfrm>
            <a:prstGeom prst="rect">
              <a:avLst/>
            </a:prstGeom>
            <a:blipFill rotWithShape="1">
              <a:blip r:embed="rId3"/>
              <a:srcRect l="0" t="0" r="0" b="0"/>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67" name="Rectangle 12"/>
            <p:cNvSpPr/>
            <p:nvPr/>
          </p:nvSpPr>
          <p:spPr>
            <a:xfrm>
              <a:off x="887943" y="2721632"/>
              <a:ext cx="90169" cy="280413"/>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grpSp>
          <p:nvGrpSpPr>
            <p:cNvPr id="370" name="AutoShape 13"/>
            <p:cNvGrpSpPr/>
            <p:nvPr/>
          </p:nvGrpSpPr>
          <p:grpSpPr>
            <a:xfrm>
              <a:off x="1156482" y="70106"/>
              <a:ext cx="1777853" cy="659790"/>
              <a:chOff x="-1" y="0"/>
              <a:chExt cx="1777851" cy="659788"/>
            </a:xfrm>
          </p:grpSpPr>
          <p:sp>
            <p:nvSpPr>
              <p:cNvPr id="368" name="Forma"/>
              <p:cNvSpPr/>
              <p:nvPr/>
            </p:nvSpPr>
            <p:spPr>
              <a:xfrm>
                <a:off x="-2" y="0"/>
                <a:ext cx="1777853" cy="659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277"/>
                    </a:moveTo>
                    <a:lnTo>
                      <a:pt x="3600" y="6277"/>
                    </a:lnTo>
                    <a:lnTo>
                      <a:pt x="1881" y="0"/>
                    </a:lnTo>
                    <a:lnTo>
                      <a:pt x="9000" y="6277"/>
                    </a:lnTo>
                    <a:lnTo>
                      <a:pt x="21600" y="6277"/>
                    </a:lnTo>
                    <a:lnTo>
                      <a:pt x="21600" y="21600"/>
                    </a:lnTo>
                    <a:lnTo>
                      <a:pt x="0" y="21600"/>
                    </a:lnTo>
                    <a:lnTo>
                      <a:pt x="0" y="8831"/>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69" name="Filo di argento"/>
              <p:cNvSpPr txBox="1"/>
              <p:nvPr/>
            </p:nvSpPr>
            <p:spPr>
              <a:xfrm>
                <a:off x="50480" y="196508"/>
                <a:ext cx="167688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Filo di argento</a:t>
                </a:r>
              </a:p>
            </p:txBody>
          </p:sp>
        </p:grpSp>
        <p:grpSp>
          <p:nvGrpSpPr>
            <p:cNvPr id="373" name="AutoShape 14"/>
            <p:cNvGrpSpPr/>
            <p:nvPr/>
          </p:nvGrpSpPr>
          <p:grpSpPr>
            <a:xfrm>
              <a:off x="582132" y="837107"/>
              <a:ext cx="2352204" cy="855680"/>
              <a:chOff x="0" y="-1"/>
              <a:chExt cx="2352202" cy="855679"/>
            </a:xfrm>
          </p:grpSpPr>
          <p:sp>
            <p:nvSpPr>
              <p:cNvPr id="371" name="Forma"/>
              <p:cNvSpPr/>
              <p:nvPr/>
            </p:nvSpPr>
            <p:spPr>
              <a:xfrm>
                <a:off x="-1" y="-2"/>
                <a:ext cx="2352204" cy="8556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74" y="0"/>
                    </a:moveTo>
                    <a:lnTo>
                      <a:pt x="21600" y="0"/>
                    </a:lnTo>
                    <a:lnTo>
                      <a:pt x="21600" y="17176"/>
                    </a:lnTo>
                    <a:lnTo>
                      <a:pt x="5274" y="17176"/>
                    </a:lnTo>
                    <a:lnTo>
                      <a:pt x="5274" y="14313"/>
                    </a:lnTo>
                    <a:lnTo>
                      <a:pt x="0" y="21600"/>
                    </a:lnTo>
                    <a:lnTo>
                      <a:pt x="5274" y="10019"/>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72" name="Rivestimento di AgCl(s)"/>
              <p:cNvSpPr txBox="1"/>
              <p:nvPr/>
            </p:nvSpPr>
            <p:spPr>
              <a:xfrm>
                <a:off x="624833" y="4760"/>
                <a:ext cx="1676886" cy="49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Rivestimento di AgCl(s)</a:t>
                </a:r>
              </a:p>
            </p:txBody>
          </p:sp>
        </p:grpSp>
        <p:grpSp>
          <p:nvGrpSpPr>
            <p:cNvPr id="376" name="AutoShape 15"/>
            <p:cNvGrpSpPr/>
            <p:nvPr/>
          </p:nvGrpSpPr>
          <p:grpSpPr>
            <a:xfrm>
              <a:off x="807580" y="1692772"/>
              <a:ext cx="2126755" cy="1214430"/>
              <a:chOff x="0" y="0"/>
              <a:chExt cx="2126753" cy="1214429"/>
            </a:xfrm>
          </p:grpSpPr>
          <p:sp>
            <p:nvSpPr>
              <p:cNvPr id="374" name="Forma"/>
              <p:cNvSpPr/>
              <p:nvPr/>
            </p:nvSpPr>
            <p:spPr>
              <a:xfrm>
                <a:off x="-1" y="-1"/>
                <a:ext cx="2126754" cy="12144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44" y="0"/>
                    </a:moveTo>
                    <a:lnTo>
                      <a:pt x="21600" y="0"/>
                    </a:lnTo>
                    <a:lnTo>
                      <a:pt x="21600" y="21600"/>
                    </a:lnTo>
                    <a:lnTo>
                      <a:pt x="3544" y="21600"/>
                    </a:lnTo>
                    <a:lnTo>
                      <a:pt x="3544" y="18000"/>
                    </a:lnTo>
                    <a:lnTo>
                      <a:pt x="0" y="11075"/>
                    </a:lnTo>
                    <a:lnTo>
                      <a:pt x="3544"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75" name="Soluzione acquosa saturata con KCl ed AgCl"/>
              <p:cNvSpPr txBox="1"/>
              <p:nvPr/>
            </p:nvSpPr>
            <p:spPr>
              <a:xfrm>
                <a:off x="399384" y="4761"/>
                <a:ext cx="1676885" cy="695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Soluzione acquosa saturata con KCl ed AgCl</a:t>
                </a:r>
              </a:p>
            </p:txBody>
          </p:sp>
        </p:grpSp>
        <p:grpSp>
          <p:nvGrpSpPr>
            <p:cNvPr id="379" name="AutoShape 16"/>
            <p:cNvGrpSpPr/>
            <p:nvPr/>
          </p:nvGrpSpPr>
          <p:grpSpPr>
            <a:xfrm>
              <a:off x="1031037" y="2966983"/>
              <a:ext cx="1903298" cy="878357"/>
              <a:chOff x="0" y="0"/>
              <a:chExt cx="1903296" cy="878356"/>
            </a:xfrm>
          </p:grpSpPr>
          <p:sp>
            <p:nvSpPr>
              <p:cNvPr id="377" name="Forma"/>
              <p:cNvSpPr/>
              <p:nvPr/>
            </p:nvSpPr>
            <p:spPr>
              <a:xfrm>
                <a:off x="-1" y="-2"/>
                <a:ext cx="1903297" cy="8783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4" y="10090"/>
                    </a:moveTo>
                    <a:lnTo>
                      <a:pt x="4786" y="10090"/>
                    </a:lnTo>
                    <a:lnTo>
                      <a:pt x="0" y="0"/>
                    </a:lnTo>
                    <a:lnTo>
                      <a:pt x="9830" y="10090"/>
                    </a:lnTo>
                    <a:lnTo>
                      <a:pt x="21600" y="10090"/>
                    </a:lnTo>
                    <a:lnTo>
                      <a:pt x="21600" y="21600"/>
                    </a:lnTo>
                    <a:lnTo>
                      <a:pt x="1424" y="21600"/>
                    </a:lnTo>
                    <a:lnTo>
                      <a:pt x="1424" y="12009"/>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78" name="Setto poroso"/>
              <p:cNvSpPr txBox="1"/>
              <p:nvPr/>
            </p:nvSpPr>
            <p:spPr>
              <a:xfrm>
                <a:off x="175927" y="415076"/>
                <a:ext cx="1676886"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Setto poroso</a:t>
                </a:r>
              </a:p>
            </p:txBody>
          </p:sp>
        </p:grpSp>
        <p:grpSp>
          <p:nvGrpSpPr>
            <p:cNvPr id="382" name="AutoShape 17"/>
            <p:cNvGrpSpPr/>
            <p:nvPr/>
          </p:nvGrpSpPr>
          <p:grpSpPr>
            <a:xfrm>
              <a:off x="-2" y="3237104"/>
              <a:ext cx="1777852" cy="1447406"/>
              <a:chOff x="-1" y="-1"/>
              <a:chExt cx="1777851" cy="1447405"/>
            </a:xfrm>
          </p:grpSpPr>
          <p:sp>
            <p:nvSpPr>
              <p:cNvPr id="380" name="Forma"/>
              <p:cNvSpPr/>
              <p:nvPr/>
            </p:nvSpPr>
            <p:spPr>
              <a:xfrm>
                <a:off x="-2" y="-2"/>
                <a:ext cx="1777853" cy="14474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846"/>
                    </a:moveTo>
                    <a:lnTo>
                      <a:pt x="3600" y="11846"/>
                    </a:lnTo>
                    <a:lnTo>
                      <a:pt x="7597" y="0"/>
                    </a:lnTo>
                    <a:lnTo>
                      <a:pt x="9000" y="11846"/>
                    </a:lnTo>
                    <a:lnTo>
                      <a:pt x="21600" y="11846"/>
                    </a:lnTo>
                    <a:lnTo>
                      <a:pt x="21600" y="21600"/>
                    </a:lnTo>
                    <a:lnTo>
                      <a:pt x="0" y="21600"/>
                    </a:lnTo>
                    <a:lnTo>
                      <a:pt x="0" y="13472"/>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81" name="KCl ed AgCl solidi"/>
              <p:cNvSpPr txBox="1"/>
              <p:nvPr/>
            </p:nvSpPr>
            <p:spPr>
              <a:xfrm>
                <a:off x="50480" y="798559"/>
                <a:ext cx="1676888" cy="288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KCl ed AgCl solidi</a:t>
                </a:r>
              </a:p>
            </p:txBody>
          </p:sp>
        </p:grpSp>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Picture 20" descr="Picture 20"/>
          <p:cNvPicPr>
            <a:picLocks noChangeAspect="1"/>
          </p:cNvPicPr>
          <p:nvPr/>
        </p:nvPicPr>
        <p:blipFill>
          <a:blip r:embed="rId2">
            <a:extLst/>
          </a:blip>
          <a:srcRect l="1250" t="1480" r="0" b="0"/>
          <a:stretch>
            <a:fillRect/>
          </a:stretch>
        </p:blipFill>
        <p:spPr>
          <a:xfrm>
            <a:off x="10163175" y="3713164"/>
            <a:ext cx="1881191" cy="2852737"/>
          </a:xfrm>
          <a:prstGeom prst="rect">
            <a:avLst/>
          </a:prstGeom>
          <a:ln w="12700">
            <a:miter lim="400000"/>
          </a:ln>
        </p:spPr>
      </p:pic>
      <p:sp>
        <p:nvSpPr>
          <p:cNvPr id="386" name="Rectangle 2"/>
          <p:cNvSpPr txBox="1"/>
          <p:nvPr>
            <p:ph type="body" idx="1"/>
          </p:nvPr>
        </p:nvSpPr>
        <p:spPr>
          <a:xfrm>
            <a:off x="26989" y="836610"/>
            <a:ext cx="8437562" cy="5111755"/>
          </a:xfrm>
          <a:prstGeom prst="rect">
            <a:avLst/>
          </a:prstGeom>
        </p:spPr>
        <p:txBody>
          <a:bodyPr/>
          <a:lstStyle/>
          <a:p>
            <a:pPr marL="0" indent="0" algn="just" defTabSz="832102">
              <a:spcBef>
                <a:spcPts val="0"/>
              </a:spcBef>
              <a:buSzTx/>
              <a:buNone/>
              <a:defRPr sz="2100"/>
            </a:pPr>
            <a:r>
              <a:t>L’elettrolita contenuto nell’elettrodo non deve venire a contatto con soluzioni contenenti reagenti che precipitano lo ione Ag</a:t>
            </a:r>
            <a:r>
              <a:rPr baseline="29802"/>
              <a:t>+</a:t>
            </a:r>
            <a:r>
              <a:t> formando sali meno solubili di AgCl (es. Br</a:t>
            </a:r>
            <a:r>
              <a:rPr baseline="29802"/>
              <a:t>-</a:t>
            </a:r>
            <a:r>
              <a:t>, I</a:t>
            </a:r>
            <a:r>
              <a:rPr baseline="29802"/>
              <a:t>-</a:t>
            </a:r>
            <a:r>
              <a:t>, S</a:t>
            </a:r>
            <a:r>
              <a:rPr baseline="29802"/>
              <a:t>2-</a:t>
            </a:r>
            <a:r>
              <a:t>) o proteine (anch’esse formano precipitati insolubili). Questo potrebbe infatti portare all’ostruzione del setto poroso. Anche gli agenti complessanti (CN</a:t>
            </a:r>
            <a:r>
              <a:rPr baseline="29802"/>
              <a:t>-</a:t>
            </a:r>
            <a:r>
              <a:t>, SCN</a:t>
            </a:r>
            <a:r>
              <a:rPr baseline="29802"/>
              <a:t>-</a:t>
            </a:r>
            <a:r>
              <a:t>) modificano il comportamento dell’elettrodo.</a:t>
            </a:r>
          </a:p>
          <a:p>
            <a:pPr marL="0" indent="0" algn="just" defTabSz="832102">
              <a:spcBef>
                <a:spcPts val="0"/>
              </a:spcBef>
              <a:buSzTx/>
              <a:buNone/>
              <a:defRPr sz="2100"/>
            </a:pPr>
          </a:p>
          <a:p>
            <a:pPr marL="0" indent="0" algn="just" defTabSz="832102">
              <a:lnSpc>
                <a:spcPct val="150000"/>
              </a:lnSpc>
              <a:spcBef>
                <a:spcPts val="0"/>
              </a:spcBef>
              <a:buSzTx/>
              <a:buNone/>
              <a:defRPr sz="2100"/>
            </a:pPr>
            <a:r>
              <a:t>Questo problema può venire evitato usando un elettrodo a </a:t>
            </a:r>
            <a:r>
              <a:rPr b="1" i="1"/>
              <a:t>doppia giunzione</a:t>
            </a:r>
            <a:r>
              <a:t>, nel quale una camera contenente una seconda soluzione elettrolitica impedisce il contatto diretto fra la soluzione interna dell’elettrodo e la soluzione in esame. L’elettrolita contenuto in questa camera fluisce lentamente verso l’esterno, impedendo l’ostruzione del setto poroso.</a:t>
            </a:r>
          </a:p>
        </p:txBody>
      </p:sp>
      <p:grpSp>
        <p:nvGrpSpPr>
          <p:cNvPr id="407" name="Gruppo 1"/>
          <p:cNvGrpSpPr/>
          <p:nvPr/>
        </p:nvGrpSpPr>
        <p:grpSpPr>
          <a:xfrm>
            <a:off x="9114625" y="294706"/>
            <a:ext cx="2366180" cy="3742426"/>
            <a:chOff x="-1" y="0"/>
            <a:chExt cx="2366178" cy="3742424"/>
          </a:xfrm>
        </p:grpSpPr>
        <p:grpSp>
          <p:nvGrpSpPr>
            <p:cNvPr id="389" name="AutoShape 3"/>
            <p:cNvGrpSpPr/>
            <p:nvPr/>
          </p:nvGrpSpPr>
          <p:grpSpPr>
            <a:xfrm>
              <a:off x="1004101" y="2015218"/>
              <a:ext cx="1362074" cy="836613"/>
              <a:chOff x="0" y="0"/>
              <a:chExt cx="1362073" cy="836612"/>
            </a:xfrm>
          </p:grpSpPr>
          <p:sp>
            <p:nvSpPr>
              <p:cNvPr id="387" name="Forma"/>
              <p:cNvSpPr/>
              <p:nvPr/>
            </p:nvSpPr>
            <p:spPr>
              <a:xfrm>
                <a:off x="-1" y="-1"/>
                <a:ext cx="1362075" cy="836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1" y="0"/>
                    </a:moveTo>
                    <a:lnTo>
                      <a:pt x="21600" y="0"/>
                    </a:lnTo>
                    <a:lnTo>
                      <a:pt x="21600" y="9304"/>
                    </a:lnTo>
                    <a:lnTo>
                      <a:pt x="9940" y="9304"/>
                    </a:lnTo>
                    <a:lnTo>
                      <a:pt x="0" y="21600"/>
                    </a:lnTo>
                    <a:lnTo>
                      <a:pt x="4943" y="9304"/>
                    </a:lnTo>
                    <a:lnTo>
                      <a:pt x="1611" y="9304"/>
                    </a:lnTo>
                    <a:lnTo>
                      <a:pt x="1611" y="5427"/>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388" name="Setto poroso"/>
              <p:cNvSpPr txBox="1"/>
              <p:nvPr/>
            </p:nvSpPr>
            <p:spPr>
              <a:xfrm>
                <a:off x="152076" y="4761"/>
                <a:ext cx="1159514" cy="288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Setto poroso</a:t>
                </a:r>
              </a:p>
            </p:txBody>
          </p:sp>
        </p:grpSp>
        <p:grpSp>
          <p:nvGrpSpPr>
            <p:cNvPr id="400" name="Group 4"/>
            <p:cNvGrpSpPr/>
            <p:nvPr/>
          </p:nvGrpSpPr>
          <p:grpSpPr>
            <a:xfrm>
              <a:off x="-2" y="-1"/>
              <a:ext cx="1193805" cy="3178180"/>
              <a:chOff x="0" y="0"/>
              <a:chExt cx="1193804" cy="3178178"/>
            </a:xfrm>
          </p:grpSpPr>
          <p:sp>
            <p:nvSpPr>
              <p:cNvPr id="390" name="Rectangle 5"/>
              <p:cNvSpPr/>
              <p:nvPr/>
            </p:nvSpPr>
            <p:spPr>
              <a:xfrm>
                <a:off x="-1" y="657225"/>
                <a:ext cx="936629" cy="2520954"/>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1" name="Rectangle 6"/>
              <p:cNvSpPr/>
              <p:nvPr/>
            </p:nvSpPr>
            <p:spPr>
              <a:xfrm>
                <a:off x="71438" y="657225"/>
                <a:ext cx="792167" cy="2447929"/>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2" name="Rectangle 7"/>
              <p:cNvSpPr/>
              <p:nvPr/>
            </p:nvSpPr>
            <p:spPr>
              <a:xfrm>
                <a:off x="863602" y="2744789"/>
                <a:ext cx="73027" cy="215903"/>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3" name="Rectangle 8"/>
              <p:cNvSpPr/>
              <p:nvPr/>
            </p:nvSpPr>
            <p:spPr>
              <a:xfrm>
                <a:off x="147638" y="584199"/>
                <a:ext cx="647704" cy="2087568"/>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4" name="Rectangle 9"/>
              <p:cNvSpPr/>
              <p:nvPr/>
            </p:nvSpPr>
            <p:spPr>
              <a:xfrm>
                <a:off x="219075" y="582612"/>
                <a:ext cx="504828" cy="2016130"/>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5" name="Line 10"/>
              <p:cNvSpPr/>
              <p:nvPr/>
            </p:nvSpPr>
            <p:spPr>
              <a:xfrm flipH="1">
                <a:off x="473075" y="0"/>
                <a:ext cx="3" cy="1727202"/>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396" name="Line 11"/>
              <p:cNvSpPr/>
              <p:nvPr/>
            </p:nvSpPr>
            <p:spPr>
              <a:xfrm>
                <a:off x="473075" y="0"/>
                <a:ext cx="720729" cy="2"/>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397" name="Rectangle 12"/>
              <p:cNvSpPr/>
              <p:nvPr/>
            </p:nvSpPr>
            <p:spPr>
              <a:xfrm>
                <a:off x="401638" y="1150937"/>
                <a:ext cx="142877" cy="792165"/>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8" name="Rectangle 13"/>
              <p:cNvSpPr/>
              <p:nvPr/>
            </p:nvSpPr>
            <p:spPr>
              <a:xfrm>
                <a:off x="219075" y="2393952"/>
                <a:ext cx="503241" cy="215902"/>
              </a:xfrm>
              <a:prstGeom prst="rect">
                <a:avLst/>
              </a:prstGeom>
              <a:blipFill rotWithShape="1">
                <a:blip r:embed="rId3"/>
                <a:srcRect l="0" t="0" r="0" b="0"/>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399" name="Rectangle 14"/>
              <p:cNvSpPr/>
              <p:nvPr/>
            </p:nvSpPr>
            <p:spPr>
              <a:xfrm>
                <a:off x="722315" y="2095502"/>
                <a:ext cx="73027" cy="215902"/>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grpSp>
        <p:grpSp>
          <p:nvGrpSpPr>
            <p:cNvPr id="403" name="AutoShape 15"/>
            <p:cNvGrpSpPr/>
            <p:nvPr/>
          </p:nvGrpSpPr>
          <p:grpSpPr>
            <a:xfrm>
              <a:off x="662777" y="575353"/>
              <a:ext cx="1703400" cy="630242"/>
              <a:chOff x="0" y="-1"/>
              <a:chExt cx="1703399" cy="630241"/>
            </a:xfrm>
          </p:grpSpPr>
          <p:sp>
            <p:nvSpPr>
              <p:cNvPr id="401" name="Forma"/>
              <p:cNvSpPr/>
              <p:nvPr/>
            </p:nvSpPr>
            <p:spPr>
              <a:xfrm>
                <a:off x="-2" y="-2"/>
                <a:ext cx="1703401" cy="630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616" y="0"/>
                    </a:moveTo>
                    <a:lnTo>
                      <a:pt x="21600" y="0"/>
                    </a:lnTo>
                    <a:lnTo>
                      <a:pt x="21600" y="19750"/>
                    </a:lnTo>
                    <a:lnTo>
                      <a:pt x="5616" y="19750"/>
                    </a:lnTo>
                    <a:lnTo>
                      <a:pt x="5616" y="16458"/>
                    </a:lnTo>
                    <a:lnTo>
                      <a:pt x="0" y="21600"/>
                    </a:lnTo>
                    <a:lnTo>
                      <a:pt x="5616" y="11521"/>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02" name="Elettrodo ad Ag/AgCl"/>
              <p:cNvSpPr txBox="1"/>
              <p:nvPr/>
            </p:nvSpPr>
            <p:spPr>
              <a:xfrm>
                <a:off x="493400" y="4762"/>
                <a:ext cx="1159514"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Elettrodo ad Ag/AgCl</a:t>
                </a:r>
              </a:p>
            </p:txBody>
          </p:sp>
        </p:grpSp>
        <p:grpSp>
          <p:nvGrpSpPr>
            <p:cNvPr id="406" name="AutoShape 16"/>
            <p:cNvGrpSpPr/>
            <p:nvPr/>
          </p:nvGrpSpPr>
          <p:grpSpPr>
            <a:xfrm>
              <a:off x="553241" y="2964531"/>
              <a:ext cx="1812934" cy="777894"/>
              <a:chOff x="-1" y="-1"/>
              <a:chExt cx="1812933" cy="777892"/>
            </a:xfrm>
          </p:grpSpPr>
          <p:sp>
            <p:nvSpPr>
              <p:cNvPr id="404" name="Forma"/>
              <p:cNvSpPr/>
              <p:nvPr/>
            </p:nvSpPr>
            <p:spPr>
              <a:xfrm>
                <a:off x="-2" y="-2"/>
                <a:ext cx="1812935" cy="77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2" y="5643"/>
                    </a:moveTo>
                    <a:lnTo>
                      <a:pt x="21600" y="5643"/>
                    </a:lnTo>
                    <a:lnTo>
                      <a:pt x="21600" y="21600"/>
                    </a:lnTo>
                    <a:lnTo>
                      <a:pt x="6582" y="21600"/>
                    </a:lnTo>
                    <a:lnTo>
                      <a:pt x="6582" y="12292"/>
                    </a:lnTo>
                    <a:lnTo>
                      <a:pt x="0" y="0"/>
                    </a:lnTo>
                    <a:lnTo>
                      <a:pt x="6582" y="8302"/>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05" name="Soluzione elettrolitica"/>
              <p:cNvSpPr txBox="1"/>
              <p:nvPr/>
            </p:nvSpPr>
            <p:spPr>
              <a:xfrm>
                <a:off x="602936" y="207973"/>
                <a:ext cx="1159515"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Soluzione elettrolitica</a:t>
                </a:r>
              </a:p>
            </p:txBody>
          </p:sp>
        </p:grpSp>
      </p:grpSp>
      <p:sp>
        <p:nvSpPr>
          <p:cNvPr id="408" name="Rectangle 1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409" name="Text Box 18"/>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410" name="Text Box 19"/>
          <p:cNvSpPr txBox="1"/>
          <p:nvPr/>
        </p:nvSpPr>
        <p:spPr>
          <a:xfrm>
            <a:off x="1764982" y="284163"/>
            <a:ext cx="582133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ELETTRODO DI RIFERIMENTO AD Ag/AgCl</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Rettangolo 3"/>
          <p:cNvSpPr txBox="1"/>
          <p:nvPr/>
        </p:nvSpPr>
        <p:spPr>
          <a:xfrm>
            <a:off x="390274" y="289677"/>
            <a:ext cx="7502060" cy="62699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latin typeface="Lucida Grande"/>
                <a:ea typeface="Lucida Grande"/>
                <a:cs typeface="Lucida Grande"/>
                <a:sym typeface="Lucida Grande"/>
              </a:defRPr>
            </a:pPr>
            <a:r>
              <a:t>Elettrodo a calomelano</a:t>
            </a:r>
          </a:p>
          <a:p>
            <a:pPr algn="ctr">
              <a:defRPr b="1">
                <a:latin typeface="inherit"/>
                <a:ea typeface="inherit"/>
                <a:cs typeface="inherit"/>
                <a:sym typeface="inherit"/>
              </a:defRPr>
            </a:pPr>
            <a:r>
              <a:t>Hg | Hg</a:t>
            </a:r>
            <a:r>
              <a:rPr baseline="-25000"/>
              <a:t>2</a:t>
            </a:r>
            <a:r>
              <a:t>Cl</a:t>
            </a:r>
            <a:r>
              <a:rPr baseline="-25000"/>
              <a:t>2</a:t>
            </a:r>
            <a:r>
              <a:t> (saturo), KCl (xM) ||</a:t>
            </a:r>
          </a:p>
          <a:p>
            <a:pPr algn="ctr">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Si basa sulla semireazione:</a:t>
            </a:r>
          </a:p>
          <a:p>
            <a:pPr algn="just">
              <a:defRPr>
                <a:latin typeface="Lucida Grande"/>
                <a:ea typeface="Lucida Grande"/>
                <a:cs typeface="Lucida Grande"/>
                <a:sym typeface="Lucida Grande"/>
              </a:defRPr>
            </a:pPr>
          </a:p>
          <a:p>
            <a:pPr algn="ctr">
              <a:defRPr>
                <a:latin typeface="Lucida Grande"/>
                <a:ea typeface="Lucida Grande"/>
                <a:cs typeface="Lucida Grande"/>
                <a:sym typeface="Lucida Grande"/>
              </a:defRPr>
            </a:pPr>
            <a:r>
              <a:t>Hg</a:t>
            </a:r>
            <a:r>
              <a:rPr baseline="-25000"/>
              <a:t>2</a:t>
            </a:r>
            <a:r>
              <a:t>Cl</a:t>
            </a:r>
            <a:r>
              <a:rPr baseline="-25000"/>
              <a:t>2</a:t>
            </a:r>
            <a:r>
              <a:rPr i="1">
                <a:latin typeface="inherit"/>
                <a:ea typeface="inherit"/>
                <a:cs typeface="inherit"/>
                <a:sym typeface="inherit"/>
              </a:rPr>
              <a:t>(s)</a:t>
            </a:r>
            <a:r>
              <a:t> + 2 e</a:t>
            </a:r>
            <a:r>
              <a:rPr baseline="30000"/>
              <a:t>-</a:t>
            </a:r>
            <a:r>
              <a:t> ↔ 2 Hg </a:t>
            </a:r>
            <a:r>
              <a:rPr i="1">
                <a:latin typeface="inherit"/>
                <a:ea typeface="inherit"/>
                <a:cs typeface="inherit"/>
                <a:sym typeface="inherit"/>
              </a:rPr>
              <a:t>(l)</a:t>
            </a:r>
            <a:r>
              <a:t> + 2 Cl</a:t>
            </a:r>
            <a:r>
              <a:rPr baseline="30000"/>
              <a:t>-</a:t>
            </a:r>
            <a:r>
              <a:rPr i="1">
                <a:latin typeface="inherit"/>
                <a:ea typeface="inherit"/>
                <a:cs typeface="inherit"/>
                <a:sym typeface="inherit"/>
              </a:rPr>
              <a:t>(aq)</a:t>
            </a:r>
            <a:endParaRPr i="1">
              <a:latin typeface="inherit"/>
              <a:ea typeface="inherit"/>
              <a:cs typeface="inherit"/>
              <a:sym typeface="inherit"/>
            </a:endParaRPr>
          </a:p>
          <a:p>
            <a:pPr algn="ctr">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E = E° – 0.05916 log [Cl</a:t>
            </a:r>
            <a:r>
              <a:rPr baseline="30000"/>
              <a:t>-</a:t>
            </a:r>
            <a:r>
              <a:t>] a 25 °C</a:t>
            </a: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p>
          <a:p>
            <a:pPr algn="just">
              <a:defRPr i="1">
                <a:latin typeface="inherit"/>
                <a:ea typeface="inherit"/>
                <a:cs typeface="inherit"/>
                <a:sym typeface="inherit"/>
              </a:defRPr>
            </a:pPr>
            <a:r>
              <a:t>Nota: Il potenziale dipende solo da [Cl</a:t>
            </a:r>
            <a:r>
              <a:rPr baseline="30000"/>
              <a:t>-</a:t>
            </a:r>
            <a:r>
              <a:t>] mantenuta costante dalla presenza di KCl. Poiché il potenziale varia al variare della concentrazione di KCl, questa deve essere nota. Solitamente si usa una soluzione satura e l’elettrodo è detto a calomelano saturo (</a:t>
            </a:r>
            <a:r>
              <a:rPr b="1"/>
              <a:t>SCE, standard calomelan electrode</a:t>
            </a:r>
            <a:r>
              <a:t>).</a:t>
            </a:r>
          </a:p>
          <a:p>
            <a:pPr algn="just">
              <a:defRPr i="1">
                <a:latin typeface="inherit"/>
                <a:ea typeface="inherit"/>
                <a:cs typeface="inherit"/>
                <a:sym typeface="inherit"/>
              </a:defRPr>
            </a:p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E° = 0.241 V </a:t>
            </a:r>
            <a:r>
              <a:rPr i="1">
                <a:latin typeface="inherit"/>
                <a:ea typeface="inherit"/>
                <a:cs typeface="inherit"/>
                <a:sym typeface="inherit"/>
              </a:rPr>
              <a:t>vs</a:t>
            </a:r>
            <a:r>
              <a:t> SHE a 25 °C (per calomelano saturo).</a:t>
            </a: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Massima temperatura di utilizzo: ~ 70 °C, </a:t>
            </a:r>
          </a:p>
        </p:txBody>
      </p:sp>
      <p:grpSp>
        <p:nvGrpSpPr>
          <p:cNvPr id="447" name="Gruppo 5"/>
          <p:cNvGrpSpPr/>
          <p:nvPr/>
        </p:nvGrpSpPr>
        <p:grpSpPr>
          <a:xfrm>
            <a:off x="7161209" y="-5"/>
            <a:ext cx="4535495" cy="5637221"/>
            <a:chOff x="-2" y="-1"/>
            <a:chExt cx="4535494" cy="5637219"/>
          </a:xfrm>
        </p:grpSpPr>
        <p:pic>
          <p:nvPicPr>
            <p:cNvPr id="413" name="Picture 27" descr="Picture 27"/>
            <p:cNvPicPr>
              <a:picLocks noChangeAspect="1"/>
            </p:cNvPicPr>
            <p:nvPr/>
          </p:nvPicPr>
          <p:blipFill>
            <a:blip r:embed="rId2">
              <a:extLst/>
            </a:blip>
            <a:srcRect l="21007" t="0" r="26505" b="0"/>
            <a:stretch>
              <a:fillRect/>
            </a:stretch>
          </p:blipFill>
          <p:spPr>
            <a:xfrm>
              <a:off x="3095627" y="1008063"/>
              <a:ext cx="1439866" cy="4629156"/>
            </a:xfrm>
            <a:prstGeom prst="rect">
              <a:avLst/>
            </a:prstGeom>
            <a:ln w="12700" cap="flat">
              <a:noFill/>
              <a:miter lim="400000"/>
            </a:ln>
            <a:effectLst/>
          </p:spPr>
        </p:pic>
        <p:sp>
          <p:nvSpPr>
            <p:cNvPr id="414" name="Rectangle 5"/>
            <p:cNvSpPr/>
            <p:nvPr/>
          </p:nvSpPr>
          <p:spPr>
            <a:xfrm>
              <a:off x="1360488" y="334963"/>
              <a:ext cx="831853" cy="2760666"/>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15" name="Rectangle 6"/>
            <p:cNvSpPr/>
            <p:nvPr/>
          </p:nvSpPr>
          <p:spPr>
            <a:xfrm>
              <a:off x="1452563" y="334963"/>
              <a:ext cx="647703" cy="2687641"/>
            </a:xfrm>
            <a:prstGeom prst="rect">
              <a:avLst/>
            </a:prstGeom>
            <a:solidFill>
              <a:srgbClr val="EAEAEA"/>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16" name="Rectangle 7"/>
            <p:cNvSpPr/>
            <p:nvPr/>
          </p:nvSpPr>
          <p:spPr>
            <a:xfrm>
              <a:off x="1685926" y="1333500"/>
              <a:ext cx="184153" cy="917578"/>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17" name="Rectangle 8"/>
            <p:cNvSpPr/>
            <p:nvPr/>
          </p:nvSpPr>
          <p:spPr>
            <a:xfrm>
              <a:off x="1452563" y="2762251"/>
              <a:ext cx="646116" cy="265116"/>
            </a:xfrm>
            <a:prstGeom prst="rect">
              <a:avLst/>
            </a:prstGeom>
            <a:blipFill rotWithShape="1">
              <a:blip r:embed="rId3"/>
              <a:srcRect l="0" t="0" r="0" b="0"/>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18" name="Rectangle 9"/>
            <p:cNvSpPr/>
            <p:nvPr/>
          </p:nvSpPr>
          <p:spPr>
            <a:xfrm>
              <a:off x="2098676" y="2427288"/>
              <a:ext cx="93665" cy="250828"/>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19" name="Rectangle 10"/>
            <p:cNvSpPr/>
            <p:nvPr/>
          </p:nvSpPr>
          <p:spPr>
            <a:xfrm>
              <a:off x="1589088" y="250824"/>
              <a:ext cx="369891" cy="2084392"/>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20" name="Rectangle 11"/>
            <p:cNvSpPr/>
            <p:nvPr/>
          </p:nvSpPr>
          <p:spPr>
            <a:xfrm>
              <a:off x="1662113" y="250825"/>
              <a:ext cx="217491" cy="2000253"/>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21" name="Rectangle 12"/>
            <p:cNvSpPr/>
            <p:nvPr/>
          </p:nvSpPr>
          <p:spPr>
            <a:xfrm>
              <a:off x="1663701" y="1333500"/>
              <a:ext cx="220664" cy="917578"/>
            </a:xfrm>
            <a:prstGeom prst="rect">
              <a:avLst/>
            </a:prstGeom>
            <a:blipFill rotWithShape="1">
              <a:blip r:embed="rId4"/>
              <a:srcRect l="0" t="0" r="0" b="0"/>
              <a:tile tx="0" ty="0" sx="100000" sy="100000" flip="none" algn="tl"/>
            </a:blip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22" name="Rectangle 13"/>
            <p:cNvSpPr/>
            <p:nvPr/>
          </p:nvSpPr>
          <p:spPr>
            <a:xfrm>
              <a:off x="1666876" y="498475"/>
              <a:ext cx="219078" cy="917578"/>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423" name="Line 14"/>
            <p:cNvSpPr/>
            <p:nvPr/>
          </p:nvSpPr>
          <p:spPr>
            <a:xfrm>
              <a:off x="1778001" y="-2"/>
              <a:ext cx="925515" cy="3"/>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424" name="Line 15"/>
            <p:cNvSpPr/>
            <p:nvPr/>
          </p:nvSpPr>
          <p:spPr>
            <a:xfrm flipH="1">
              <a:off x="1778001" y="-1"/>
              <a:ext cx="3" cy="1166816"/>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sp>
          <p:nvSpPr>
            <p:cNvPr id="425" name="Rectangle 16"/>
            <p:cNvSpPr/>
            <p:nvPr/>
          </p:nvSpPr>
          <p:spPr>
            <a:xfrm>
              <a:off x="1666876" y="2238375"/>
              <a:ext cx="219078" cy="93666"/>
            </a:xfrm>
            <a:prstGeom prst="rect">
              <a:avLst/>
            </a:prstGeom>
            <a:solidFill>
              <a:srgbClr val="E7E6E6"/>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p>
          </p:txBody>
        </p:sp>
        <p:grpSp>
          <p:nvGrpSpPr>
            <p:cNvPr id="428" name="AutoShape 17"/>
            <p:cNvGrpSpPr/>
            <p:nvPr/>
          </p:nvGrpSpPr>
          <p:grpSpPr>
            <a:xfrm>
              <a:off x="2338388" y="66675"/>
              <a:ext cx="1211270" cy="719144"/>
              <a:chOff x="0" y="-1"/>
              <a:chExt cx="1211269" cy="719143"/>
            </a:xfrm>
          </p:grpSpPr>
          <p:sp>
            <p:nvSpPr>
              <p:cNvPr id="426" name="Forma"/>
              <p:cNvSpPr/>
              <p:nvPr/>
            </p:nvSpPr>
            <p:spPr>
              <a:xfrm>
                <a:off x="-1" y="-2"/>
                <a:ext cx="1211270" cy="7191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434"/>
                    </a:moveTo>
                    <a:lnTo>
                      <a:pt x="3600" y="4434"/>
                    </a:lnTo>
                    <a:lnTo>
                      <a:pt x="4218" y="0"/>
                    </a:lnTo>
                    <a:lnTo>
                      <a:pt x="9000" y="4434"/>
                    </a:lnTo>
                    <a:lnTo>
                      <a:pt x="21600" y="4434"/>
                    </a:lnTo>
                    <a:lnTo>
                      <a:pt x="21600" y="21600"/>
                    </a:lnTo>
                    <a:lnTo>
                      <a:pt x="0" y="21600"/>
                    </a:lnTo>
                    <a:lnTo>
                      <a:pt x="0" y="7295"/>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27" name="Filo di platino"/>
              <p:cNvSpPr txBox="1"/>
              <p:nvPr/>
            </p:nvSpPr>
            <p:spPr>
              <a:xfrm>
                <a:off x="50482" y="152398"/>
                <a:ext cx="1110303"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Filo di platino</a:t>
                </a:r>
              </a:p>
            </p:txBody>
          </p:sp>
        </p:grpSp>
        <p:grpSp>
          <p:nvGrpSpPr>
            <p:cNvPr id="431" name="AutoShape 18"/>
            <p:cNvGrpSpPr/>
            <p:nvPr/>
          </p:nvGrpSpPr>
          <p:grpSpPr>
            <a:xfrm>
              <a:off x="2166958" y="1192213"/>
              <a:ext cx="1382699" cy="1223967"/>
              <a:chOff x="0" y="0"/>
              <a:chExt cx="1382697" cy="1223966"/>
            </a:xfrm>
          </p:grpSpPr>
          <p:sp>
            <p:nvSpPr>
              <p:cNvPr id="429" name="Forma"/>
              <p:cNvSpPr/>
              <p:nvPr/>
            </p:nvSpPr>
            <p:spPr>
              <a:xfrm>
                <a:off x="-1" y="0"/>
                <a:ext cx="1382699" cy="12239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78" y="0"/>
                    </a:moveTo>
                    <a:lnTo>
                      <a:pt x="21600" y="0"/>
                    </a:lnTo>
                    <a:lnTo>
                      <a:pt x="21600" y="21600"/>
                    </a:lnTo>
                    <a:lnTo>
                      <a:pt x="2678" y="21600"/>
                    </a:lnTo>
                    <a:lnTo>
                      <a:pt x="2678" y="18000"/>
                    </a:lnTo>
                    <a:lnTo>
                      <a:pt x="0" y="11010"/>
                    </a:lnTo>
                    <a:lnTo>
                      <a:pt x="2678"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30" name="Soluzione acquosa saturata con KCl ed Hg2Cl2"/>
              <p:cNvSpPr txBox="1"/>
              <p:nvPr/>
            </p:nvSpPr>
            <p:spPr>
              <a:xfrm>
                <a:off x="221912" y="4761"/>
                <a:ext cx="1110303" cy="11354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acquosa saturata con KCl ed Hg</a:t>
                </a:r>
                <a:r>
                  <a:rPr baseline="-25000"/>
                  <a:t>2</a:t>
                </a:r>
                <a:r>
                  <a:t>Cl</a:t>
                </a:r>
                <a:r>
                  <a:rPr baseline="-25000"/>
                  <a:t>2</a:t>
                </a:r>
              </a:p>
            </p:txBody>
          </p:sp>
        </p:grpSp>
        <p:grpSp>
          <p:nvGrpSpPr>
            <p:cNvPr id="434" name="AutoShape 19"/>
            <p:cNvGrpSpPr/>
            <p:nvPr/>
          </p:nvGrpSpPr>
          <p:grpSpPr>
            <a:xfrm>
              <a:off x="2338388" y="2552693"/>
              <a:ext cx="1211270" cy="665177"/>
              <a:chOff x="0" y="0"/>
              <a:chExt cx="1211269" cy="665175"/>
            </a:xfrm>
          </p:grpSpPr>
          <p:sp>
            <p:nvSpPr>
              <p:cNvPr id="432" name="Forma"/>
              <p:cNvSpPr/>
              <p:nvPr/>
            </p:nvSpPr>
            <p:spPr>
              <a:xfrm>
                <a:off x="-1" y="-1"/>
                <a:ext cx="1211270" cy="665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98"/>
                    </a:moveTo>
                    <a:lnTo>
                      <a:pt x="3600" y="9898"/>
                    </a:lnTo>
                    <a:lnTo>
                      <a:pt x="566" y="0"/>
                    </a:lnTo>
                    <a:lnTo>
                      <a:pt x="9000" y="9898"/>
                    </a:lnTo>
                    <a:lnTo>
                      <a:pt x="21600" y="9898"/>
                    </a:lnTo>
                    <a:lnTo>
                      <a:pt x="21600" y="21600"/>
                    </a:lnTo>
                    <a:lnTo>
                      <a:pt x="0" y="21600"/>
                    </a:lnTo>
                    <a:lnTo>
                      <a:pt x="0" y="11848"/>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33" name="Setto poroso"/>
              <p:cNvSpPr txBox="1"/>
              <p:nvPr/>
            </p:nvSpPr>
            <p:spPr>
              <a:xfrm>
                <a:off x="50482" y="309568"/>
                <a:ext cx="1110303"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Setto poroso</a:t>
                </a:r>
              </a:p>
            </p:txBody>
          </p:sp>
        </p:grpSp>
        <p:grpSp>
          <p:nvGrpSpPr>
            <p:cNvPr id="437" name="AutoShape 20"/>
            <p:cNvGrpSpPr/>
            <p:nvPr/>
          </p:nvGrpSpPr>
          <p:grpSpPr>
            <a:xfrm>
              <a:off x="-3" y="1433512"/>
              <a:ext cx="1835156" cy="792168"/>
              <a:chOff x="-1" y="0"/>
              <a:chExt cx="1835154" cy="792167"/>
            </a:xfrm>
          </p:grpSpPr>
          <p:sp>
            <p:nvSpPr>
              <p:cNvPr id="435" name="Forma"/>
              <p:cNvSpPr/>
              <p:nvPr/>
            </p:nvSpPr>
            <p:spPr>
              <a:xfrm>
                <a:off x="-2" y="-1"/>
                <a:ext cx="1835156" cy="792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406" y="0"/>
                    </a:lnTo>
                    <a:lnTo>
                      <a:pt x="14406" y="3600"/>
                    </a:lnTo>
                    <a:lnTo>
                      <a:pt x="21600" y="9307"/>
                    </a:lnTo>
                    <a:lnTo>
                      <a:pt x="14406" y="9000"/>
                    </a:lnTo>
                    <a:lnTo>
                      <a:pt x="14406"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36" name="Hg(l), Hg2Cl2(s), KCl(s)"/>
              <p:cNvSpPr txBox="1"/>
              <p:nvPr/>
            </p:nvSpPr>
            <p:spPr>
              <a:xfrm>
                <a:off x="50482" y="4761"/>
                <a:ext cx="1123002" cy="72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Hg(l), Hg</a:t>
                </a:r>
                <a:r>
                  <a:rPr baseline="-25000"/>
                  <a:t>2</a:t>
                </a:r>
                <a:r>
                  <a:t>Cl</a:t>
                </a:r>
                <a:r>
                  <a:rPr baseline="-25000"/>
                  <a:t>2</a:t>
                </a:r>
                <a:r>
                  <a:t>(s), KCl(s)</a:t>
                </a:r>
              </a:p>
            </p:txBody>
          </p:sp>
        </p:grpSp>
        <p:grpSp>
          <p:nvGrpSpPr>
            <p:cNvPr id="440" name="AutoShape 21"/>
            <p:cNvGrpSpPr/>
            <p:nvPr/>
          </p:nvGrpSpPr>
          <p:grpSpPr>
            <a:xfrm>
              <a:off x="19049" y="747712"/>
              <a:ext cx="1820883" cy="360368"/>
              <a:chOff x="0" y="0"/>
              <a:chExt cx="1820881" cy="360367"/>
            </a:xfrm>
          </p:grpSpPr>
          <p:sp>
            <p:nvSpPr>
              <p:cNvPr id="438" name="Forma"/>
              <p:cNvSpPr/>
              <p:nvPr/>
            </p:nvSpPr>
            <p:spPr>
              <a:xfrm>
                <a:off x="0" y="-1"/>
                <a:ext cx="1820882" cy="360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519" y="0"/>
                    </a:lnTo>
                    <a:lnTo>
                      <a:pt x="14519" y="12600"/>
                    </a:lnTo>
                    <a:lnTo>
                      <a:pt x="21600" y="13417"/>
                    </a:lnTo>
                    <a:lnTo>
                      <a:pt x="14519" y="18000"/>
                    </a:lnTo>
                    <a:lnTo>
                      <a:pt x="1451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39" name="Hg(l)"/>
              <p:cNvSpPr txBox="1"/>
              <p:nvPr/>
            </p:nvSpPr>
            <p:spPr>
              <a:xfrm>
                <a:off x="50482" y="4762"/>
                <a:ext cx="1123002"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Hg(l)</a:t>
                </a:r>
              </a:p>
            </p:txBody>
          </p:sp>
        </p:grpSp>
        <p:grpSp>
          <p:nvGrpSpPr>
            <p:cNvPr id="443" name="AutoShape 22"/>
            <p:cNvGrpSpPr/>
            <p:nvPr/>
          </p:nvGrpSpPr>
          <p:grpSpPr>
            <a:xfrm>
              <a:off x="19049" y="2371726"/>
              <a:ext cx="1789146" cy="412755"/>
              <a:chOff x="0" y="0"/>
              <a:chExt cx="1789144" cy="412753"/>
            </a:xfrm>
          </p:grpSpPr>
          <p:sp>
            <p:nvSpPr>
              <p:cNvPr id="441" name="Forma"/>
              <p:cNvSpPr/>
              <p:nvPr/>
            </p:nvSpPr>
            <p:spPr>
              <a:xfrm>
                <a:off x="0" y="-1"/>
                <a:ext cx="1789145" cy="4127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41"/>
                    </a:moveTo>
                    <a:lnTo>
                      <a:pt x="14777" y="2741"/>
                    </a:lnTo>
                    <a:lnTo>
                      <a:pt x="14777" y="5885"/>
                    </a:lnTo>
                    <a:lnTo>
                      <a:pt x="21600" y="0"/>
                    </a:lnTo>
                    <a:lnTo>
                      <a:pt x="14777" y="10599"/>
                    </a:lnTo>
                    <a:lnTo>
                      <a:pt x="14777" y="21600"/>
                    </a:lnTo>
                    <a:lnTo>
                      <a:pt x="0" y="21600"/>
                    </a:lnTo>
                    <a:lnTo>
                      <a:pt x="0" y="5885"/>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42" name="Setto poroso"/>
              <p:cNvSpPr txBox="1"/>
              <p:nvPr/>
            </p:nvSpPr>
            <p:spPr>
              <a:xfrm>
                <a:off x="50482" y="57148"/>
                <a:ext cx="1123002"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Setto poroso</a:t>
                </a:r>
              </a:p>
            </p:txBody>
          </p:sp>
        </p:grpSp>
        <p:grpSp>
          <p:nvGrpSpPr>
            <p:cNvPr id="446" name="AutoShape 23"/>
            <p:cNvGrpSpPr/>
            <p:nvPr/>
          </p:nvGrpSpPr>
          <p:grpSpPr>
            <a:xfrm>
              <a:off x="1314451" y="2916231"/>
              <a:ext cx="1225556" cy="927114"/>
              <a:chOff x="0" y="0"/>
              <a:chExt cx="1225554" cy="927113"/>
            </a:xfrm>
          </p:grpSpPr>
          <p:sp>
            <p:nvSpPr>
              <p:cNvPr id="444" name="Forma"/>
              <p:cNvSpPr/>
              <p:nvPr/>
            </p:nvSpPr>
            <p:spPr>
              <a:xfrm>
                <a:off x="-1" y="-1"/>
                <a:ext cx="1225556" cy="927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389"/>
                    </a:moveTo>
                    <a:lnTo>
                      <a:pt x="12600" y="13389"/>
                    </a:lnTo>
                    <a:lnTo>
                      <a:pt x="10856" y="0"/>
                    </a:lnTo>
                    <a:lnTo>
                      <a:pt x="18000" y="13389"/>
                    </a:lnTo>
                    <a:lnTo>
                      <a:pt x="21600" y="13389"/>
                    </a:lnTo>
                    <a:lnTo>
                      <a:pt x="21600" y="21600"/>
                    </a:lnTo>
                    <a:lnTo>
                      <a:pt x="0" y="21600"/>
                    </a:lnTo>
                    <a:lnTo>
                      <a:pt x="0" y="14758"/>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445" name="KCl solido"/>
              <p:cNvSpPr txBox="1"/>
              <p:nvPr/>
            </p:nvSpPr>
            <p:spPr>
              <a:xfrm>
                <a:off x="50482" y="579445"/>
                <a:ext cx="1124590" cy="288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KCl solido</a:t>
                </a:r>
              </a:p>
            </p:txBody>
          </p:sp>
        </p:grpSp>
      </p:gr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9" name="Picture 2" descr="Picture 2"/>
          <p:cNvPicPr>
            <a:picLocks noChangeAspect="1"/>
          </p:cNvPicPr>
          <p:nvPr/>
        </p:nvPicPr>
        <p:blipFill>
          <a:blip r:embed="rId2">
            <a:extLst/>
          </a:blip>
          <a:stretch>
            <a:fillRect/>
          </a:stretch>
        </p:blipFill>
        <p:spPr>
          <a:xfrm>
            <a:off x="771523" y="1171575"/>
            <a:ext cx="6372227" cy="4872879"/>
          </a:xfrm>
          <a:prstGeom prst="rect">
            <a:avLst/>
          </a:prstGeom>
          <a:ln w="12700">
            <a:miter lim="400000"/>
          </a:ln>
        </p:spPr>
      </p:pic>
      <p:sp>
        <p:nvSpPr>
          <p:cNvPr id="450" name="CasellaDiTesto 3"/>
          <p:cNvSpPr txBox="1"/>
          <p:nvPr/>
        </p:nvSpPr>
        <p:spPr>
          <a:xfrm>
            <a:off x="45720" y="179001"/>
            <a:ext cx="12019974"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vl1pPr>
          </a:lstStyle>
          <a:p>
            <a:pPr/>
            <a:r>
              <a:t>Come varia il potenziale degli elettrodi di riferimento in base alla composizione della soluzione interna.</a:t>
            </a:r>
          </a:p>
        </p:txBody>
      </p:sp>
      <p:sp>
        <p:nvSpPr>
          <p:cNvPr id="451" name="CasellaDiTesto 4"/>
          <p:cNvSpPr txBox="1"/>
          <p:nvPr/>
        </p:nvSpPr>
        <p:spPr>
          <a:xfrm>
            <a:off x="7643948" y="1924392"/>
            <a:ext cx="4341275" cy="18049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300"/>
            </a:pPr>
            <a:r>
              <a:t>Da quale equazione è descritto il potenziale di semicella?</a:t>
            </a:r>
          </a:p>
          <a:p>
            <a:pPr>
              <a:defRPr sz="2300"/>
            </a:pPr>
          </a:p>
          <a:p>
            <a:pPr>
              <a:defRPr sz="2300"/>
            </a:pPr>
            <a:r>
              <a:t>Quale termine di concentrazione è presente nell’equazione?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Rettangolo 1"/>
          <p:cNvSpPr txBox="1"/>
          <p:nvPr/>
        </p:nvSpPr>
        <p:spPr>
          <a:xfrm>
            <a:off x="456535" y="243872"/>
            <a:ext cx="10868112" cy="6022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sz="2200">
                <a:latin typeface="Lucida Grande"/>
                <a:ea typeface="Lucida Grande"/>
                <a:cs typeface="Lucida Grande"/>
                <a:sym typeface="Lucida Grande"/>
              </a:defRPr>
            </a:pPr>
            <a:r>
              <a:t>Elettrodi indicatori</a:t>
            </a:r>
          </a:p>
          <a:p>
            <a:pPr algn="just">
              <a:defRPr b="1" sz="2200">
                <a:latin typeface="Lucida Grande"/>
                <a:ea typeface="Lucida Grande"/>
                <a:cs typeface="Lucida Grande"/>
                <a:sym typeface="Lucida Grande"/>
              </a:defRPr>
            </a:pPr>
          </a:p>
          <a:p>
            <a:pPr algn="just">
              <a:defRPr sz="2200">
                <a:latin typeface="Lucida Grande"/>
                <a:ea typeface="Lucida Grande"/>
                <a:cs typeface="Lucida Grande"/>
                <a:sym typeface="Lucida Grande"/>
              </a:defRPr>
            </a:pPr>
            <a:r>
              <a:t>Un elettrodo indicatore ideale dovrebbe rispondere in maniera rapida e riproducibile a variazioni di concentrazione dei singoli ioni analiti o di un gruppo di ioni. Gli elettrodi indicatori sono scelti in funzione della misura da eseguire:</a:t>
            </a:r>
          </a:p>
          <a:p>
            <a:pPr algn="just">
              <a:defRPr sz="2200">
                <a:latin typeface="Lucida Grande"/>
                <a:ea typeface="Lucida Grande"/>
                <a:cs typeface="Lucida Grande"/>
                <a:sym typeface="Lucida Grande"/>
              </a:defRPr>
            </a:pPr>
          </a:p>
          <a:p>
            <a:pPr algn="just">
              <a:buSzPct val="100000"/>
              <a:buFont typeface="Arial"/>
              <a:buChar char="•"/>
              <a:defRPr sz="2200">
                <a:latin typeface="inherit"/>
                <a:ea typeface="inherit"/>
                <a:cs typeface="inherit"/>
                <a:sym typeface="inherit"/>
              </a:defRPr>
            </a:pPr>
            <a:r>
              <a:t>titolazioni con formazione di un complesso o di un precipitato: l’elettrodo deve essere costituito dall’elemento stesso del catione che partecipa alla reazione;</a:t>
            </a:r>
          </a:p>
          <a:p>
            <a:pPr algn="just">
              <a:buSzPct val="100000"/>
              <a:buFont typeface="Arial"/>
              <a:buChar char="•"/>
              <a:defRPr sz="2200">
                <a:latin typeface="inherit"/>
                <a:ea typeface="inherit"/>
                <a:cs typeface="inherit"/>
                <a:sym typeface="inherit"/>
              </a:defRPr>
            </a:pPr>
          </a:p>
          <a:p>
            <a:pPr algn="just">
              <a:buSzPct val="100000"/>
              <a:buFont typeface="Arial"/>
              <a:buChar char="•"/>
              <a:defRPr b="1" sz="2200">
                <a:latin typeface="inherit"/>
                <a:ea typeface="inherit"/>
                <a:cs typeface="inherit"/>
                <a:sym typeface="inherit"/>
              </a:defRPr>
            </a:pPr>
            <a:r>
              <a:t>titolazioni acido-base: si debbono usare elettrodi ad idrogeno o a “vetro”;</a:t>
            </a:r>
          </a:p>
          <a:p>
            <a:pPr algn="just">
              <a:defRPr sz="2200">
                <a:latin typeface="inherit"/>
                <a:ea typeface="inherit"/>
                <a:cs typeface="inherit"/>
                <a:sym typeface="inherit"/>
              </a:defRPr>
            </a:pPr>
          </a:p>
          <a:p>
            <a:pPr algn="just">
              <a:buSzPct val="100000"/>
              <a:buFont typeface="Arial"/>
              <a:buChar char="•"/>
              <a:defRPr sz="2200">
                <a:latin typeface="inherit"/>
                <a:ea typeface="inherit"/>
                <a:cs typeface="inherit"/>
                <a:sym typeface="inherit"/>
              </a:defRPr>
            </a:pPr>
            <a:r>
              <a:t>titolazione redox: dovranno essere impiegati materiali inerti alla reazione chimica come ad esempio platino o oro.</a:t>
            </a:r>
          </a:p>
          <a:p>
            <a:pPr algn="just">
              <a:buSzPct val="100000"/>
              <a:buFont typeface="Arial"/>
              <a:buChar char="•"/>
              <a:defRPr sz="2200">
                <a:latin typeface="inherit"/>
                <a:ea typeface="inherit"/>
                <a:cs typeface="inherit"/>
                <a:sym typeface="inherit"/>
              </a:defRPr>
            </a:pPr>
          </a:p>
          <a:p>
            <a:pPr algn="just">
              <a:buSzPct val="100000"/>
              <a:buFont typeface="Arial"/>
              <a:buChar char="•"/>
              <a:defRPr sz="2200">
                <a:latin typeface="inherit"/>
                <a:ea typeface="inherit"/>
                <a:cs typeface="inherit"/>
                <a:sym typeface="inherit"/>
              </a:defRPr>
            </a:pPr>
          </a:p>
          <a:p>
            <a:pPr algn="just">
              <a:defRPr b="1" sz="2100" u="sng">
                <a:latin typeface="inherit"/>
                <a:ea typeface="inherit"/>
                <a:cs typeface="inherit"/>
                <a:sym typeface="inherit"/>
              </a:defRPr>
            </a:pPr>
            <a:r>
              <a:t>Gli elettrodi indicatori possono essere usati anche in determinazioni di potenziometria diretta</a:t>
            </a:r>
            <a:r>
              <a:rPr b="0" sz="2200" u="none"/>
              <a: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Rectangle 2"/>
          <p:cNvSpPr txBox="1"/>
          <p:nvPr/>
        </p:nvSpPr>
        <p:spPr>
          <a:xfrm>
            <a:off x="2109467" y="1268413"/>
            <a:ext cx="8044500" cy="11507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elettrodo indicatore deve rispondere in modo </a:t>
            </a:r>
            <a:r>
              <a:rPr b="1" i="1"/>
              <a:t>rapido e riproducibile</a:t>
            </a:r>
            <a:r>
              <a:t> alle variazioni di concentrazione di un analita o di un gruppo di analiti. Un elettrodo indicatore dovrebbe inoltre essere </a:t>
            </a:r>
            <a:r>
              <a:rPr b="1" i="1"/>
              <a:t>specifico</a:t>
            </a:r>
            <a:r>
              <a:t> per l’analita in oggetto, od almeno dotato di una elevata </a:t>
            </a:r>
            <a:r>
              <a:rPr b="1" i="1"/>
              <a:t>selettività</a:t>
            </a:r>
            <a:r>
              <a:t>.</a:t>
            </a:r>
          </a:p>
        </p:txBody>
      </p:sp>
      <p:sp>
        <p:nvSpPr>
          <p:cNvPr id="456" name="Text Box 3"/>
          <p:cNvSpPr txBox="1"/>
          <p:nvPr/>
        </p:nvSpPr>
        <p:spPr>
          <a:xfrm>
            <a:off x="1992313" y="3586164"/>
            <a:ext cx="3382965" cy="3601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indicatori metallici</a:t>
            </a:r>
          </a:p>
        </p:txBody>
      </p:sp>
      <p:sp>
        <p:nvSpPr>
          <p:cNvPr id="457" name="Text Box 4"/>
          <p:cNvSpPr txBox="1"/>
          <p:nvPr/>
        </p:nvSpPr>
        <p:spPr>
          <a:xfrm>
            <a:off x="1992313" y="4378326"/>
            <a:ext cx="3382965" cy="6268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ionoselettivi a membrana</a:t>
            </a:r>
          </a:p>
        </p:txBody>
      </p:sp>
      <p:sp>
        <p:nvSpPr>
          <p:cNvPr id="458" name="Text Box 5"/>
          <p:cNvSpPr txBox="1"/>
          <p:nvPr/>
        </p:nvSpPr>
        <p:spPr>
          <a:xfrm>
            <a:off x="6240462" y="2997199"/>
            <a:ext cx="4032253" cy="3601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di prima specie</a:t>
            </a:r>
          </a:p>
        </p:txBody>
      </p:sp>
      <p:cxnSp>
        <p:nvCxnSpPr>
          <p:cNvPr id="459" name="AutoShape 6"/>
          <p:cNvCxnSpPr>
            <a:stCxn id="456" idx="0"/>
            <a:endCxn id="458" idx="0"/>
          </p:cNvCxnSpPr>
          <p:nvPr/>
        </p:nvCxnSpPr>
        <p:spPr>
          <a:xfrm flipV="1">
            <a:off x="3683000" y="3175000"/>
            <a:ext cx="4572000" cy="596900"/>
          </a:xfrm>
          <a:prstGeom prst="bentConnector3">
            <a:avLst>
              <a:gd name="adj1" fmla="val 46388"/>
            </a:avLst>
          </a:prstGeom>
          <a:ln>
            <a:solidFill>
              <a:srgbClr val="000000"/>
            </a:solidFill>
            <a:miter/>
          </a:ln>
        </p:spPr>
      </p:cxnSp>
      <p:sp>
        <p:nvSpPr>
          <p:cNvPr id="460" name="Text Box 7"/>
          <p:cNvSpPr txBox="1"/>
          <p:nvPr/>
        </p:nvSpPr>
        <p:spPr>
          <a:xfrm>
            <a:off x="6240462" y="3586164"/>
            <a:ext cx="4032253" cy="3601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di seconda specie</a:t>
            </a:r>
          </a:p>
        </p:txBody>
      </p:sp>
      <p:sp>
        <p:nvSpPr>
          <p:cNvPr id="461" name="Text Box 8"/>
          <p:cNvSpPr txBox="1"/>
          <p:nvPr/>
        </p:nvSpPr>
        <p:spPr>
          <a:xfrm>
            <a:off x="6240462" y="4187823"/>
            <a:ext cx="4032253" cy="3601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redox inerti</a:t>
            </a:r>
          </a:p>
        </p:txBody>
      </p:sp>
      <p:cxnSp>
        <p:nvCxnSpPr>
          <p:cNvPr id="462" name="AutoShape 9"/>
          <p:cNvCxnSpPr>
            <a:stCxn id="460" idx="0"/>
            <a:endCxn id="456" idx="0"/>
          </p:cNvCxnSpPr>
          <p:nvPr/>
        </p:nvCxnSpPr>
        <p:spPr>
          <a:xfrm flipH="1">
            <a:off x="3683795" y="3766255"/>
            <a:ext cx="4572794" cy="1"/>
          </a:xfrm>
          <a:prstGeom prst="straightConnector1">
            <a:avLst/>
          </a:prstGeom>
          <a:ln>
            <a:solidFill>
              <a:srgbClr val="000000"/>
            </a:solidFill>
          </a:ln>
        </p:spPr>
      </p:cxnSp>
      <p:cxnSp>
        <p:nvCxnSpPr>
          <p:cNvPr id="463" name="AutoShape 10"/>
          <p:cNvCxnSpPr>
            <a:stCxn id="456" idx="0"/>
            <a:endCxn id="461" idx="0"/>
          </p:cNvCxnSpPr>
          <p:nvPr/>
        </p:nvCxnSpPr>
        <p:spPr>
          <a:xfrm>
            <a:off x="3683000" y="3771900"/>
            <a:ext cx="4572000" cy="596900"/>
          </a:xfrm>
          <a:prstGeom prst="bentConnector3">
            <a:avLst>
              <a:gd name="adj1" fmla="val 46388"/>
            </a:avLst>
          </a:prstGeom>
          <a:ln>
            <a:solidFill>
              <a:srgbClr val="000000"/>
            </a:solidFill>
            <a:miter/>
          </a:ln>
        </p:spPr>
      </p:cxnSp>
      <p:sp>
        <p:nvSpPr>
          <p:cNvPr id="464" name="Text Box 11"/>
          <p:cNvSpPr txBox="1"/>
          <p:nvPr/>
        </p:nvSpPr>
        <p:spPr>
          <a:xfrm>
            <a:off x="1992313" y="5489576"/>
            <a:ext cx="3382965" cy="6268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Transistor ad effetto di campo ionoselettivi</a:t>
            </a:r>
          </a:p>
        </p:txBody>
      </p:sp>
      <p:sp>
        <p:nvSpPr>
          <p:cNvPr id="465" name="Rectangle 12"/>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466" name="Text Box 13"/>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467" name="Text Box 14"/>
          <p:cNvSpPr txBox="1"/>
          <p:nvPr/>
        </p:nvSpPr>
        <p:spPr>
          <a:xfrm>
            <a:off x="1764983" y="284163"/>
            <a:ext cx="336894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INDICATORI</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Rectangle 2"/>
          <p:cNvSpPr/>
          <p:nvPr/>
        </p:nvSpPr>
        <p:spPr>
          <a:xfrm>
            <a:off x="3144838" y="3068638"/>
            <a:ext cx="6048379" cy="863603"/>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470" name="Rectangle 3"/>
          <p:cNvSpPr/>
          <p:nvPr/>
        </p:nvSpPr>
        <p:spPr>
          <a:xfrm>
            <a:off x="3135311" y="5443539"/>
            <a:ext cx="6049967" cy="865189"/>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471" name="Rectangle 4"/>
          <p:cNvSpPr txBox="1"/>
          <p:nvPr/>
        </p:nvSpPr>
        <p:spPr>
          <a:xfrm>
            <a:off x="2038034" y="1125539"/>
            <a:ext cx="8115935" cy="39046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elettrodo indicatore di </a:t>
            </a:r>
            <a:r>
              <a:rPr b="1" i="1"/>
              <a:t>prima specie</a:t>
            </a:r>
            <a:r>
              <a:t> è costituito da un elettrodo di metallo puro immerso in una soluzione contenente un suo catione. Se l’equilibrio fra il metallo M ed il suo catione M</a:t>
            </a:r>
            <a:r>
              <a:rPr baseline="30000"/>
              <a:t>n+</a:t>
            </a:r>
            <a:r>
              <a:t> può essere scritto come</a:t>
            </a:r>
            <a:endParaRPr sz="3200"/>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r>
              <a:t>il potenziale dell’elettrodo indicatore E</a:t>
            </a:r>
            <a:r>
              <a:rPr baseline="-25000"/>
              <a:t>ind</a:t>
            </a:r>
            <a:r>
              <a:t> vale</a:t>
            </a:r>
            <a:endParaRPr sz="3200"/>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r>
              <a:t>dove a</a:t>
            </a:r>
            <a:r>
              <a:rPr baseline="-25000"/>
              <a:t>M</a:t>
            </a:r>
            <a:r>
              <a:rPr sz="1000"/>
              <a:t>n+</a:t>
            </a:r>
            <a:r>
              <a:t> è l’attività dello ione nella soluzione (o, in prima approssimazione, la sua concentrazione molare [M</a:t>
            </a:r>
            <a:r>
              <a:rPr baseline="30000"/>
              <a:t>n+</a:t>
            </a:r>
            <a:r>
              <a:t>]). Spesso il potenziale dell’elettrodo viene espresso in termini della funzione p dello ione (pM = -logM). In tal caso si ha:</a:t>
            </a:r>
          </a:p>
        </p:txBody>
      </p:sp>
      <p:pic>
        <p:nvPicPr>
          <p:cNvPr id="472" name="Object 5" descr="Object 5"/>
          <p:cNvPicPr>
            <a:picLocks noChangeAspect="1"/>
          </p:cNvPicPr>
          <p:nvPr/>
        </p:nvPicPr>
        <p:blipFill>
          <a:blip r:embed="rId2">
            <a:extLst/>
          </a:blip>
          <a:stretch>
            <a:fillRect/>
          </a:stretch>
        </p:blipFill>
        <p:spPr>
          <a:xfrm>
            <a:off x="5016501" y="2133600"/>
            <a:ext cx="2339978" cy="336550"/>
          </a:xfrm>
          <a:prstGeom prst="rect">
            <a:avLst/>
          </a:prstGeom>
          <a:ln w="12700">
            <a:miter lim="400000"/>
          </a:ln>
        </p:spPr>
      </p:pic>
      <p:pic>
        <p:nvPicPr>
          <p:cNvPr id="473" name="Object 6" descr="Object 6"/>
          <p:cNvPicPr>
            <a:picLocks noChangeAspect="1"/>
          </p:cNvPicPr>
          <p:nvPr/>
        </p:nvPicPr>
        <p:blipFill>
          <a:blip r:embed="rId3">
            <a:extLst/>
          </a:blip>
          <a:stretch>
            <a:fillRect/>
          </a:stretch>
        </p:blipFill>
        <p:spPr>
          <a:xfrm>
            <a:off x="3327400" y="3208338"/>
            <a:ext cx="5716588" cy="654053"/>
          </a:xfrm>
          <a:prstGeom prst="rect">
            <a:avLst/>
          </a:prstGeom>
          <a:ln w="12700">
            <a:miter lim="400000"/>
          </a:ln>
        </p:spPr>
      </p:pic>
      <p:pic>
        <p:nvPicPr>
          <p:cNvPr id="474" name="Object 7" descr="Object 7"/>
          <p:cNvPicPr>
            <a:picLocks noChangeAspect="1"/>
          </p:cNvPicPr>
          <p:nvPr/>
        </p:nvPicPr>
        <p:blipFill>
          <a:blip r:embed="rId4">
            <a:extLst/>
          </a:blip>
          <a:stretch>
            <a:fillRect/>
          </a:stretch>
        </p:blipFill>
        <p:spPr>
          <a:xfrm>
            <a:off x="3468687" y="5575300"/>
            <a:ext cx="5370513" cy="579438"/>
          </a:xfrm>
          <a:prstGeom prst="rect">
            <a:avLst/>
          </a:prstGeom>
          <a:ln w="12700">
            <a:miter lim="400000"/>
          </a:ln>
        </p:spPr>
      </p:pic>
      <p:sp>
        <p:nvSpPr>
          <p:cNvPr id="475" name="Rectangle 8"/>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476" name="Text Box 9"/>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477" name="Text Box 10"/>
          <p:cNvSpPr txBox="1"/>
          <p:nvPr/>
        </p:nvSpPr>
        <p:spPr>
          <a:xfrm>
            <a:off x="1764982" y="284163"/>
            <a:ext cx="4114373"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DI PRIMA SPECIE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Text Box 10"/>
          <p:cNvSpPr txBox="1"/>
          <p:nvPr/>
        </p:nvSpPr>
        <p:spPr>
          <a:xfrm>
            <a:off x="1764982" y="284161"/>
            <a:ext cx="5496230"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DI PRIMA SPECIE:  esempio</a:t>
            </a:r>
          </a:p>
        </p:txBody>
      </p:sp>
      <p:sp>
        <p:nvSpPr>
          <p:cNvPr id="480" name="CasellaDiTesto 5"/>
          <p:cNvSpPr txBox="1"/>
          <p:nvPr/>
        </p:nvSpPr>
        <p:spPr>
          <a:xfrm>
            <a:off x="811836" y="1625599"/>
            <a:ext cx="1980079" cy="3543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Cu</a:t>
            </a:r>
            <a:r>
              <a:rPr baseline="30000"/>
              <a:t>2+  </a:t>
            </a:r>
            <a:r>
              <a:t>+ 2e</a:t>
            </a:r>
            <a:r>
              <a:rPr baseline="30000"/>
              <a:t>-</a:t>
            </a:r>
            <a:r>
              <a:t> </a:t>
            </a:r>
            <a:r>
              <a:rPr>
                <a:latin typeface="Wingdings"/>
                <a:ea typeface="Wingdings"/>
                <a:cs typeface="Wingdings"/>
                <a:sym typeface="Wingdings"/>
              </a:rPr>
              <a:t> </a:t>
            </a:r>
            <a:r>
              <a:t>Cu</a:t>
            </a:r>
          </a:p>
        </p:txBody>
      </p:sp>
      <p:sp>
        <p:nvSpPr>
          <p:cNvPr id="481" name="CasellaDiTesto 7"/>
          <p:cNvSpPr txBox="1"/>
          <p:nvPr/>
        </p:nvSpPr>
        <p:spPr>
          <a:xfrm>
            <a:off x="2469602" y="775200"/>
            <a:ext cx="6004564" cy="33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pPr>
            <a:r>
              <a:t>Elettrodo di rame immerso in una soluzione di  Cu</a:t>
            </a:r>
            <a:r>
              <a:rPr baseline="30000"/>
              <a:t>2+ </a:t>
            </a:r>
          </a:p>
        </p:txBody>
      </p:sp>
      <p:sp>
        <p:nvSpPr>
          <p:cNvPr id="482" name="CasellaDiTesto 8"/>
          <p:cNvSpPr txBox="1"/>
          <p:nvPr/>
        </p:nvSpPr>
        <p:spPr>
          <a:xfrm>
            <a:off x="811835" y="2519446"/>
            <a:ext cx="3489634"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200"/>
            </a:pPr>
            <a:r>
              <a:t>E=E</a:t>
            </a:r>
            <a:r>
              <a:rPr baseline="30000"/>
              <a:t>0</a:t>
            </a:r>
            <a:r>
              <a:t> – 0,0592/2 log  1/ [</a:t>
            </a:r>
            <a:r>
              <a:rPr b="0"/>
              <a:t>Cu</a:t>
            </a:r>
            <a:r>
              <a:rPr b="0" baseline="30000"/>
              <a:t>2+ </a:t>
            </a:r>
            <a:r>
              <a:t>]</a:t>
            </a:r>
          </a:p>
        </p:txBody>
      </p:sp>
      <p:sp>
        <p:nvSpPr>
          <p:cNvPr id="483" name="Freccia a destra 9"/>
          <p:cNvSpPr/>
          <p:nvPr/>
        </p:nvSpPr>
        <p:spPr>
          <a:xfrm>
            <a:off x="4644571" y="2802568"/>
            <a:ext cx="508003" cy="203203"/>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484" name="CasellaDiTesto 11"/>
          <p:cNvSpPr txBox="1"/>
          <p:nvPr/>
        </p:nvSpPr>
        <p:spPr>
          <a:xfrm>
            <a:off x="5626746" y="2519446"/>
            <a:ext cx="3227969"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200"/>
            </a:pPr>
            <a:r>
              <a:t>E=E</a:t>
            </a:r>
            <a:r>
              <a:rPr baseline="30000"/>
              <a:t>0</a:t>
            </a:r>
            <a:r>
              <a:t> + 0,0592/2  log  [</a:t>
            </a:r>
            <a:r>
              <a:rPr b="0"/>
              <a:t>Cu</a:t>
            </a:r>
            <a:r>
              <a:rPr b="0" baseline="30000"/>
              <a:t>2+ </a:t>
            </a:r>
            <a:r>
              <a:t>]</a:t>
            </a:r>
          </a:p>
        </p:txBody>
      </p:sp>
      <p:sp>
        <p:nvSpPr>
          <p:cNvPr id="485" name="Freccia a destra 13"/>
          <p:cNvSpPr/>
          <p:nvPr/>
        </p:nvSpPr>
        <p:spPr>
          <a:xfrm rot="14156929">
            <a:off x="6034787" y="3001984"/>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486" name="CasellaDiTesto 15"/>
          <p:cNvSpPr txBox="1"/>
          <p:nvPr/>
        </p:nvSpPr>
        <p:spPr>
          <a:xfrm>
            <a:off x="5978338" y="3237252"/>
            <a:ext cx="1319737"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lvl1pPr>
          </a:lstStyle>
          <a:p>
            <a:pPr/>
            <a:r>
              <a:t>costante</a:t>
            </a:r>
          </a:p>
        </p:txBody>
      </p:sp>
      <p:sp>
        <p:nvSpPr>
          <p:cNvPr id="487" name="Freccia a destra 17"/>
          <p:cNvSpPr/>
          <p:nvPr/>
        </p:nvSpPr>
        <p:spPr>
          <a:xfrm rot="7594803">
            <a:off x="7340020" y="2283785"/>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488" name="CasellaDiTesto 19"/>
          <p:cNvSpPr txBox="1"/>
          <p:nvPr/>
        </p:nvSpPr>
        <p:spPr>
          <a:xfrm>
            <a:off x="7840119" y="1810266"/>
            <a:ext cx="1533934"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lvl1pPr>
          </a:lstStyle>
          <a:p>
            <a:pPr/>
            <a:r>
              <a:t>n di elettroni </a:t>
            </a:r>
          </a:p>
        </p:txBody>
      </p:sp>
      <p:sp>
        <p:nvSpPr>
          <p:cNvPr id="489" name="Freccia a destra 21"/>
          <p:cNvSpPr/>
          <p:nvPr/>
        </p:nvSpPr>
        <p:spPr>
          <a:xfrm rot="14156929">
            <a:off x="8483369" y="3123345"/>
            <a:ext cx="508002"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490" name="CasellaDiTesto 25"/>
          <p:cNvSpPr txBox="1"/>
          <p:nvPr/>
        </p:nvSpPr>
        <p:spPr>
          <a:xfrm>
            <a:off x="7716480" y="3428999"/>
            <a:ext cx="3777056" cy="6251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a:lvl1pPr>
          </a:lstStyle>
          <a:p>
            <a:pPr/>
            <a:r>
              <a:t>E dipende solo da concentrazione dello ione rame</a:t>
            </a:r>
          </a:p>
        </p:txBody>
      </p:sp>
      <p:pic>
        <p:nvPicPr>
          <p:cNvPr id="491" name="Immagine 26" descr="Immagine 26"/>
          <p:cNvPicPr>
            <a:picLocks noChangeAspect="1"/>
          </p:cNvPicPr>
          <p:nvPr/>
        </p:nvPicPr>
        <p:blipFill>
          <a:blip r:embed="rId2">
            <a:extLst/>
          </a:blip>
          <a:stretch>
            <a:fillRect/>
          </a:stretch>
        </p:blipFill>
        <p:spPr>
          <a:xfrm>
            <a:off x="1253612" y="3650739"/>
            <a:ext cx="2340545" cy="2637059"/>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Rectangle 2"/>
          <p:cNvSpPr/>
          <p:nvPr/>
        </p:nvSpPr>
        <p:spPr>
          <a:xfrm>
            <a:off x="3371851" y="4564064"/>
            <a:ext cx="5903916" cy="720728"/>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494" name="Rectangle 3"/>
          <p:cNvSpPr/>
          <p:nvPr/>
        </p:nvSpPr>
        <p:spPr>
          <a:xfrm>
            <a:off x="3343275" y="5983289"/>
            <a:ext cx="5867400" cy="649290"/>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495" name="Rectangle 4"/>
          <p:cNvSpPr txBox="1"/>
          <p:nvPr/>
        </p:nvSpPr>
        <p:spPr>
          <a:xfrm>
            <a:off x="2109467" y="1125537"/>
            <a:ext cx="7973064" cy="37918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 metalli non solo servono come elettrodi indicatori per il loro rispettivo catione, ma possono essere utilizzati anche per misurare l’attività di anioni che formano precipitati poco solubili o complessi stabili con questo catione (elettrodo indicatore di </a:t>
            </a:r>
            <a:r>
              <a:rPr b="1"/>
              <a:t>seconda specie</a:t>
            </a:r>
            <a:r>
              <a:t>).</a:t>
            </a:r>
            <a:endParaRPr sz="3200"/>
          </a:p>
          <a:p>
            <a:pPr algn="just">
              <a:defRPr>
                <a:latin typeface="Arial"/>
                <a:ea typeface="Arial"/>
                <a:cs typeface="Arial"/>
                <a:sym typeface="Arial"/>
              </a:defRPr>
            </a:pPr>
          </a:p>
          <a:p>
            <a:pPr algn="just">
              <a:defRPr>
                <a:latin typeface="Arial"/>
                <a:ea typeface="Arial"/>
                <a:cs typeface="Arial"/>
                <a:sym typeface="Arial"/>
              </a:defRPr>
            </a:pPr>
            <a:r>
              <a:t>Se un metallo M forma, con un anione monovalente X</a:t>
            </a:r>
            <a:r>
              <a:rPr baseline="30000"/>
              <a:t>- </a:t>
            </a:r>
            <a:r>
              <a:t>, un sale poco solubile MX</a:t>
            </a:r>
            <a:r>
              <a:rPr baseline="-25000"/>
              <a:t>n</a:t>
            </a:r>
            <a:r>
              <a:t> , il suo potenziale di elettrodo dipenderà dalla concentrazione dell’anione X</a:t>
            </a:r>
            <a:r>
              <a:rPr baseline="30000"/>
              <a:t>-</a:t>
            </a:r>
            <a:r>
              <a:t>. Sulla base della seguente reazione elettrodica</a:t>
            </a:r>
            <a:endParaRPr sz="3200"/>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r>
              <a:t>Il potenziale dell’elettrodo indicatore può essere scritto nella forma</a:t>
            </a:r>
            <a:endParaRPr sz="3200"/>
          </a:p>
        </p:txBody>
      </p:sp>
      <p:pic>
        <p:nvPicPr>
          <p:cNvPr id="496" name="Object 5" descr="Object 5"/>
          <p:cNvPicPr>
            <a:picLocks noChangeAspect="1"/>
          </p:cNvPicPr>
          <p:nvPr/>
        </p:nvPicPr>
        <p:blipFill>
          <a:blip r:embed="rId2">
            <a:extLst/>
          </a:blip>
          <a:stretch>
            <a:fillRect/>
          </a:stretch>
        </p:blipFill>
        <p:spPr>
          <a:xfrm>
            <a:off x="4295776" y="3789362"/>
            <a:ext cx="3313115" cy="336553"/>
          </a:xfrm>
          <a:prstGeom prst="rect">
            <a:avLst/>
          </a:prstGeom>
          <a:ln w="12700">
            <a:miter lim="400000"/>
          </a:ln>
        </p:spPr>
      </p:pic>
      <p:grpSp>
        <p:nvGrpSpPr>
          <p:cNvPr id="499" name="Object 6"/>
          <p:cNvGrpSpPr/>
          <p:nvPr/>
        </p:nvGrpSpPr>
        <p:grpSpPr>
          <a:xfrm>
            <a:off x="3505200" y="4635500"/>
            <a:ext cx="5632450" cy="581030"/>
            <a:chOff x="0" y="0"/>
            <a:chExt cx="5632450" cy="581028"/>
          </a:xfrm>
        </p:grpSpPr>
        <p:sp>
          <p:nvSpPr>
            <p:cNvPr id="497" name="Rettangolo"/>
            <p:cNvSpPr/>
            <p:nvPr/>
          </p:nvSpPr>
          <p:spPr>
            <a:xfrm>
              <a:off x="0" y="-1"/>
              <a:ext cx="5632450" cy="581029"/>
            </a:xfrm>
            <a:prstGeom prst="rect">
              <a:avLst/>
            </a:prstGeom>
            <a:solidFill>
              <a:srgbClr val="FFFFCC"/>
            </a:solidFill>
            <a:ln w="12700" cap="flat">
              <a:noFill/>
              <a:miter lim="400000"/>
            </a:ln>
            <a:effectLst/>
          </p:spPr>
          <p:txBody>
            <a:bodyPr wrap="square" lIns="45718" tIns="45718" rIns="45718" bIns="45718" numCol="1" anchor="ctr">
              <a:noAutofit/>
            </a:bodyPr>
            <a:lstStyle/>
            <a:p>
              <a:pPr/>
            </a:p>
          </p:txBody>
        </p:sp>
        <p:pic>
          <p:nvPicPr>
            <p:cNvPr id="498" name="image26.pdf" descr="image26.pdf"/>
            <p:cNvPicPr>
              <a:picLocks noChangeAspect="1"/>
            </p:cNvPicPr>
            <p:nvPr/>
          </p:nvPicPr>
          <p:blipFill>
            <a:blip r:embed="rId3">
              <a:extLst/>
            </a:blip>
            <a:stretch>
              <a:fillRect/>
            </a:stretch>
          </p:blipFill>
          <p:spPr>
            <a:xfrm>
              <a:off x="0" y="0"/>
              <a:ext cx="5632450" cy="581028"/>
            </a:xfrm>
            <a:prstGeom prst="rect">
              <a:avLst/>
            </a:prstGeom>
            <a:ln w="12700" cap="flat">
              <a:noFill/>
              <a:miter lim="400000"/>
            </a:ln>
            <a:effectLst/>
          </p:spPr>
        </p:pic>
      </p:grpSp>
      <p:sp>
        <p:nvSpPr>
          <p:cNvPr id="500" name="Rectangle 7"/>
          <p:cNvSpPr txBox="1"/>
          <p:nvPr/>
        </p:nvSpPr>
        <p:spPr>
          <a:xfrm>
            <a:off x="1474467" y="5364162"/>
            <a:ext cx="10497191" cy="350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Se il – log della concentrazione dello ione X</a:t>
            </a:r>
            <a:r>
              <a:rPr baseline="30000"/>
              <a:t>-</a:t>
            </a:r>
            <a:r>
              <a:t> viene espressa sotto forma di pX si ha</a:t>
            </a:r>
          </a:p>
        </p:txBody>
      </p:sp>
      <p:grpSp>
        <p:nvGrpSpPr>
          <p:cNvPr id="503" name="Object 8"/>
          <p:cNvGrpSpPr/>
          <p:nvPr/>
        </p:nvGrpSpPr>
        <p:grpSpPr>
          <a:xfrm>
            <a:off x="3736975" y="6146800"/>
            <a:ext cx="5124450" cy="374650"/>
            <a:chOff x="0" y="0"/>
            <a:chExt cx="5124450" cy="374650"/>
          </a:xfrm>
        </p:grpSpPr>
        <p:sp>
          <p:nvSpPr>
            <p:cNvPr id="501" name="Rettangolo"/>
            <p:cNvSpPr/>
            <p:nvPr/>
          </p:nvSpPr>
          <p:spPr>
            <a:xfrm>
              <a:off x="0" y="0"/>
              <a:ext cx="5124450" cy="374650"/>
            </a:xfrm>
            <a:prstGeom prst="rect">
              <a:avLst/>
            </a:prstGeom>
            <a:solidFill>
              <a:srgbClr val="FFFFCC"/>
            </a:solidFill>
            <a:ln w="12700" cap="flat">
              <a:noFill/>
              <a:miter lim="400000"/>
            </a:ln>
            <a:effectLst/>
          </p:spPr>
          <p:txBody>
            <a:bodyPr wrap="square" lIns="45718" tIns="45718" rIns="45718" bIns="45718" numCol="1" anchor="ctr">
              <a:noAutofit/>
            </a:bodyPr>
            <a:lstStyle/>
            <a:p>
              <a:pPr/>
            </a:p>
          </p:txBody>
        </p:sp>
        <p:pic>
          <p:nvPicPr>
            <p:cNvPr id="502" name="image27.pdf" descr="image27.pdf"/>
            <p:cNvPicPr>
              <a:picLocks noChangeAspect="1"/>
            </p:cNvPicPr>
            <p:nvPr/>
          </p:nvPicPr>
          <p:blipFill>
            <a:blip r:embed="rId4">
              <a:extLst/>
            </a:blip>
            <a:stretch>
              <a:fillRect/>
            </a:stretch>
          </p:blipFill>
          <p:spPr>
            <a:xfrm>
              <a:off x="0" y="0"/>
              <a:ext cx="5124450" cy="374650"/>
            </a:xfrm>
            <a:prstGeom prst="rect">
              <a:avLst/>
            </a:prstGeom>
            <a:ln w="12700" cap="flat">
              <a:noFill/>
              <a:miter lim="400000"/>
            </a:ln>
            <a:effectLst/>
          </p:spPr>
        </p:pic>
      </p:grpSp>
      <p:sp>
        <p:nvSpPr>
          <p:cNvPr id="504" name="Rectangle 9"/>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505" name="Text Box 10"/>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506" name="Text Box 11"/>
          <p:cNvSpPr txBox="1"/>
          <p:nvPr/>
        </p:nvSpPr>
        <p:spPr>
          <a:xfrm>
            <a:off x="1764983" y="284163"/>
            <a:ext cx="4611235"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DI SECONDA SPECIE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CasellaDiTesto 3"/>
          <p:cNvSpPr txBox="1"/>
          <p:nvPr/>
        </p:nvSpPr>
        <p:spPr>
          <a:xfrm>
            <a:off x="185857" y="4760686"/>
            <a:ext cx="11710151"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vl1pPr>
          </a:lstStyle>
          <a:p>
            <a:pPr/>
            <a:r>
              <a:t>I fenomeni associati sono: trasferimento di elettroni, delocalizzazione di cariche, cariche in soluzione</a:t>
            </a:r>
          </a:p>
        </p:txBody>
      </p:sp>
      <p:sp>
        <p:nvSpPr>
          <p:cNvPr id="116" name="CasellaDiTesto 5"/>
          <p:cNvSpPr txBox="1"/>
          <p:nvPr/>
        </p:nvSpPr>
        <p:spPr>
          <a:xfrm>
            <a:off x="437603" y="1037769"/>
            <a:ext cx="11331308" cy="31031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200"/>
            </a:pPr>
            <a:r>
              <a:t>Le grandezze elettriche che si usano in elettroanalitica sono :</a:t>
            </a:r>
          </a:p>
          <a:p>
            <a:pPr>
              <a:defRPr b="1" sz="2200"/>
            </a:pPr>
          </a:p>
          <a:p>
            <a:pPr>
              <a:defRPr b="1" sz="2200"/>
            </a:pPr>
            <a:r>
              <a:t>Ampere: corrente </a:t>
            </a:r>
            <a:r>
              <a:rPr b="0" i="1" sz="1800"/>
              <a:t>(L'ampere esprime l'intensità di corrente in un conduttore attraversato in qualunque sezione dalla carica di un coulomb nel tempo di un secondo)</a:t>
            </a:r>
            <a:endParaRPr i="1"/>
          </a:p>
          <a:p>
            <a:pPr>
              <a:defRPr b="1" sz="2200"/>
            </a:pPr>
          </a:p>
          <a:p>
            <a:pPr>
              <a:defRPr b="1" sz="2200"/>
            </a:pPr>
            <a:r>
              <a:t>Volt: il potenziale </a:t>
            </a:r>
            <a:r>
              <a:rPr b="0" i="1" sz="1800"/>
              <a:t>(si ha una differenza di potenziale PB - PA pari a 1 V se per portare una carica positiva di 1 C dal punto A al punto B è necessario compiere un lavoro positivo di 1 Joule</a:t>
            </a:r>
            <a:endParaRPr i="1"/>
          </a:p>
          <a:p>
            <a:pPr>
              <a:defRPr b="1" sz="2200"/>
            </a:pPr>
          </a:p>
          <a:p>
            <a:pPr>
              <a:defRPr b="1" sz="2200"/>
            </a:pPr>
            <a:r>
              <a:t>Siemens: conducibilità </a:t>
            </a:r>
            <a:r>
              <a:rPr b="0" i="1" sz="1800"/>
              <a:t>(inverso della resistenza)</a:t>
            </a:r>
          </a:p>
        </p:txBody>
      </p:sp>
      <p:sp>
        <p:nvSpPr>
          <p:cNvPr id="117" name="CasellaDiTesto 7"/>
          <p:cNvSpPr txBox="1"/>
          <p:nvPr/>
        </p:nvSpPr>
        <p:spPr>
          <a:xfrm>
            <a:off x="437603" y="161789"/>
            <a:ext cx="2026253"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Elettroanalitica</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Text Box 10"/>
          <p:cNvSpPr txBox="1"/>
          <p:nvPr/>
        </p:nvSpPr>
        <p:spPr>
          <a:xfrm>
            <a:off x="1764981" y="284161"/>
            <a:ext cx="5993093"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DI SECONDA SPECIE:  esempio</a:t>
            </a:r>
          </a:p>
        </p:txBody>
      </p:sp>
      <p:sp>
        <p:nvSpPr>
          <p:cNvPr id="509" name="CasellaDiTesto 5"/>
          <p:cNvSpPr txBox="1"/>
          <p:nvPr/>
        </p:nvSpPr>
        <p:spPr>
          <a:xfrm>
            <a:off x="1058580" y="1785822"/>
            <a:ext cx="2566127" cy="39780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AgCl</a:t>
            </a:r>
            <a:r>
              <a:rPr baseline="-25000"/>
              <a:t>(s)</a:t>
            </a:r>
            <a:r>
              <a:t>+ e</a:t>
            </a:r>
            <a:r>
              <a:rPr baseline="30000"/>
              <a:t>-</a:t>
            </a:r>
            <a:r>
              <a:t> </a:t>
            </a:r>
            <a:r>
              <a:rPr>
                <a:latin typeface="Wingdings"/>
                <a:ea typeface="Wingdings"/>
                <a:cs typeface="Wingdings"/>
                <a:sym typeface="Wingdings"/>
              </a:rPr>
              <a:t> </a:t>
            </a:r>
            <a:r>
              <a:t>Ag° +  Cl</a:t>
            </a:r>
            <a:r>
              <a:rPr baseline="30000"/>
              <a:t>- </a:t>
            </a:r>
          </a:p>
        </p:txBody>
      </p:sp>
      <p:sp>
        <p:nvSpPr>
          <p:cNvPr id="510" name="CasellaDiTesto 7"/>
          <p:cNvSpPr txBox="1"/>
          <p:nvPr/>
        </p:nvSpPr>
        <p:spPr>
          <a:xfrm>
            <a:off x="2469602" y="775200"/>
            <a:ext cx="6004564" cy="6251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pPr>
            <a:r>
              <a:t>Elettrodo di Ag immerso in una soluzione di  AgClsat per misura di C</a:t>
            </a:r>
            <a:r>
              <a:rPr b="0"/>
              <a:t>l</a:t>
            </a:r>
            <a:r>
              <a:rPr b="0" baseline="30000"/>
              <a:t>-</a:t>
            </a:r>
            <a:r>
              <a:rPr baseline="30000"/>
              <a:t> </a:t>
            </a:r>
          </a:p>
        </p:txBody>
      </p:sp>
      <p:sp>
        <p:nvSpPr>
          <p:cNvPr id="511" name="CasellaDiTesto 8"/>
          <p:cNvSpPr txBox="1"/>
          <p:nvPr/>
        </p:nvSpPr>
        <p:spPr>
          <a:xfrm>
            <a:off x="811835" y="2519446"/>
            <a:ext cx="2816646"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200"/>
            </a:pPr>
            <a:r>
              <a:t>E=E</a:t>
            </a:r>
            <a:r>
              <a:rPr baseline="30000"/>
              <a:t>0</a:t>
            </a:r>
            <a:r>
              <a:t> – 0,0592  log   [</a:t>
            </a:r>
            <a:r>
              <a:rPr b="0"/>
              <a:t>Cl</a:t>
            </a:r>
            <a:r>
              <a:rPr b="0" baseline="30000"/>
              <a:t>- </a:t>
            </a:r>
            <a:r>
              <a:t>]</a:t>
            </a:r>
          </a:p>
        </p:txBody>
      </p:sp>
      <p:sp>
        <p:nvSpPr>
          <p:cNvPr id="512" name="Freccia a destra 9"/>
          <p:cNvSpPr/>
          <p:nvPr/>
        </p:nvSpPr>
        <p:spPr>
          <a:xfrm>
            <a:off x="4644571" y="2802568"/>
            <a:ext cx="508003" cy="203203"/>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513" name="CasellaDiTesto 11"/>
          <p:cNvSpPr txBox="1"/>
          <p:nvPr/>
        </p:nvSpPr>
        <p:spPr>
          <a:xfrm>
            <a:off x="5626746" y="2519446"/>
            <a:ext cx="2425785"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200"/>
            </a:pPr>
            <a:r>
              <a:t>E=E</a:t>
            </a:r>
            <a:r>
              <a:rPr baseline="30000"/>
              <a:t>0</a:t>
            </a:r>
            <a:r>
              <a:t> + 0,0592 p [</a:t>
            </a:r>
            <a:r>
              <a:rPr b="0"/>
              <a:t>Cl</a:t>
            </a:r>
            <a:r>
              <a:rPr b="0" baseline="30000"/>
              <a:t>- </a:t>
            </a:r>
            <a:r>
              <a:t>]</a:t>
            </a:r>
          </a:p>
        </p:txBody>
      </p:sp>
      <p:sp>
        <p:nvSpPr>
          <p:cNvPr id="514" name="Freccia a destra 13"/>
          <p:cNvSpPr/>
          <p:nvPr/>
        </p:nvSpPr>
        <p:spPr>
          <a:xfrm rot="14156929">
            <a:off x="6034787" y="3001984"/>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515" name="CasellaDiTesto 15"/>
          <p:cNvSpPr txBox="1"/>
          <p:nvPr/>
        </p:nvSpPr>
        <p:spPr>
          <a:xfrm>
            <a:off x="5978338" y="3237252"/>
            <a:ext cx="1319737"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lvl1pPr>
          </a:lstStyle>
          <a:p>
            <a:pPr/>
            <a:r>
              <a:t>costante</a:t>
            </a:r>
          </a:p>
        </p:txBody>
      </p:sp>
      <p:sp>
        <p:nvSpPr>
          <p:cNvPr id="516" name="Freccia a destra 21"/>
          <p:cNvSpPr/>
          <p:nvPr/>
        </p:nvSpPr>
        <p:spPr>
          <a:xfrm rot="14156929">
            <a:off x="7801028" y="3096647"/>
            <a:ext cx="508003" cy="122064"/>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517" name="CasellaDiTesto 25"/>
          <p:cNvSpPr txBox="1"/>
          <p:nvPr/>
        </p:nvSpPr>
        <p:spPr>
          <a:xfrm>
            <a:off x="7716480" y="3428999"/>
            <a:ext cx="3777056" cy="6251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a:lvl1pPr>
          </a:lstStyle>
          <a:p>
            <a:pPr/>
            <a:r>
              <a:t>E dipende solo da concentrazione dello ione cloro</a:t>
            </a:r>
          </a:p>
        </p:txBody>
      </p:sp>
      <p:pic>
        <p:nvPicPr>
          <p:cNvPr id="518" name="Immagine 16" descr="Immagine 16"/>
          <p:cNvPicPr>
            <a:picLocks noChangeAspect="1"/>
          </p:cNvPicPr>
          <p:nvPr/>
        </p:nvPicPr>
        <p:blipFill>
          <a:blip r:embed="rId2">
            <a:extLst/>
          </a:blip>
          <a:stretch>
            <a:fillRect/>
          </a:stretch>
        </p:blipFill>
        <p:spPr>
          <a:xfrm>
            <a:off x="1001721" y="3264248"/>
            <a:ext cx="2485184" cy="2798132"/>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Rectangle 2"/>
          <p:cNvSpPr/>
          <p:nvPr/>
        </p:nvSpPr>
        <p:spPr>
          <a:xfrm>
            <a:off x="4383087" y="3970339"/>
            <a:ext cx="3455990" cy="865189"/>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521" name="Rectangle 3"/>
          <p:cNvSpPr txBox="1"/>
          <p:nvPr/>
        </p:nvSpPr>
        <p:spPr>
          <a:xfrm>
            <a:off x="2109467" y="1196974"/>
            <a:ext cx="8044500" cy="24842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a:t>
            </a:r>
            <a:r>
              <a:rPr b="1" i="1"/>
              <a:t>conduttore inerte</a:t>
            </a:r>
            <a:r>
              <a:t> (costituito solitamente da un elettrodo di Pt, Pd, Au o carbone) immerso in una soluzione è in grado di rilevare il potenziale di un sistema redox contenuto nella soluzione stessa.</a:t>
            </a:r>
            <a:endParaRPr sz="3200"/>
          </a:p>
          <a:p>
            <a:pPr algn="just">
              <a:defRPr>
                <a:latin typeface="Arial"/>
                <a:ea typeface="Arial"/>
                <a:cs typeface="Arial"/>
                <a:sym typeface="Arial"/>
              </a:defRPr>
            </a:pPr>
          </a:p>
          <a:p>
            <a:pPr algn="just">
              <a:defRPr>
                <a:latin typeface="Arial"/>
                <a:ea typeface="Arial"/>
                <a:cs typeface="Arial"/>
                <a:sym typeface="Arial"/>
              </a:defRPr>
            </a:pPr>
            <a:r>
              <a:t>Se nel sistema si verifica la seguente reazione di ossidoriduzione</a:t>
            </a:r>
            <a:endParaRPr sz="3200"/>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r>
              <a:t>il potenziale di un elettrodo inerte immerso nella soluzione è dato dall’espressione</a:t>
            </a:r>
          </a:p>
        </p:txBody>
      </p:sp>
      <p:pic>
        <p:nvPicPr>
          <p:cNvPr id="522" name="Object 4" descr="Object 4"/>
          <p:cNvPicPr>
            <a:picLocks noChangeAspect="1"/>
          </p:cNvPicPr>
          <p:nvPr/>
        </p:nvPicPr>
        <p:blipFill>
          <a:blip r:embed="rId2">
            <a:extLst/>
          </a:blip>
          <a:stretch>
            <a:fillRect/>
          </a:stretch>
        </p:blipFill>
        <p:spPr>
          <a:xfrm>
            <a:off x="4495800" y="4114801"/>
            <a:ext cx="3214691" cy="638178"/>
          </a:xfrm>
          <a:prstGeom prst="rect">
            <a:avLst/>
          </a:prstGeom>
          <a:ln w="12700">
            <a:miter lim="400000"/>
          </a:ln>
        </p:spPr>
      </p:pic>
      <p:pic>
        <p:nvPicPr>
          <p:cNvPr id="523" name="Object 5" descr="Object 5"/>
          <p:cNvPicPr>
            <a:picLocks noChangeAspect="1"/>
          </p:cNvPicPr>
          <p:nvPr/>
        </p:nvPicPr>
        <p:blipFill>
          <a:blip r:embed="rId3">
            <a:extLst/>
          </a:blip>
          <a:stretch>
            <a:fillRect/>
          </a:stretch>
        </p:blipFill>
        <p:spPr>
          <a:xfrm>
            <a:off x="4727576" y="2781300"/>
            <a:ext cx="2663828" cy="338140"/>
          </a:xfrm>
          <a:prstGeom prst="rect">
            <a:avLst/>
          </a:prstGeom>
          <a:ln w="12700">
            <a:miter lim="400000"/>
          </a:ln>
        </p:spPr>
      </p:pic>
      <p:sp>
        <p:nvSpPr>
          <p:cNvPr id="524" name="Rectangle 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525" name="Text Box 7"/>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526" name="Text Box 8"/>
          <p:cNvSpPr txBox="1"/>
          <p:nvPr/>
        </p:nvSpPr>
        <p:spPr>
          <a:xfrm>
            <a:off x="1764981" y="284163"/>
            <a:ext cx="414534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DI TERZA SPECIE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Rettangolo 1"/>
          <p:cNvSpPr txBox="1"/>
          <p:nvPr/>
        </p:nvSpPr>
        <p:spPr>
          <a:xfrm>
            <a:off x="151734" y="58846"/>
            <a:ext cx="11159660" cy="301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2000">
                <a:latin typeface="Lucida Grande"/>
                <a:ea typeface="Lucida Grande"/>
                <a:cs typeface="Lucida Grande"/>
                <a:sym typeface="Lucida Grande"/>
              </a:defRPr>
            </a:pPr>
            <a:r>
              <a:t>Il pH metro</a:t>
            </a:r>
          </a:p>
          <a:p>
            <a:pPr algn="just">
              <a:lnSpc>
                <a:spcPct val="150000"/>
              </a:lnSpc>
              <a:defRPr sz="2000">
                <a:latin typeface="Lucida Grande"/>
                <a:ea typeface="Lucida Grande"/>
                <a:cs typeface="Lucida Grande"/>
                <a:sym typeface="Lucida Grande"/>
              </a:defRPr>
            </a:pPr>
            <a:r>
              <a:t>Un tipico pH-metro è costituito da una elettrodo indicatore a membrana (elettrodo a vetro) collegato ad un dispositivo elettronico che raccoglie il segnale della sonda e dell’elettrodo di riferimento, calcola il valore di pH corrispondente e lo rappresenta sul display. Spesso le sonde immerse nella soluzione sono due: oltre all’elettrodo viene immersa anche una sonda di temperatura, il cui compito è correggere la lettura dell’elettrodo in funzione dell’effettiva temperatura del campione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Rettangolo 3"/>
          <p:cNvSpPr txBox="1"/>
          <p:nvPr/>
        </p:nvSpPr>
        <p:spPr>
          <a:xfrm>
            <a:off x="416781" y="754728"/>
            <a:ext cx="10907864" cy="60794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150000"/>
              </a:lnSpc>
              <a:defRPr sz="2000">
                <a:latin typeface="Lucida Grande"/>
                <a:ea typeface="Lucida Grande"/>
                <a:cs typeface="Lucida Grande"/>
                <a:sym typeface="Lucida Grande"/>
              </a:defRPr>
            </a:pPr>
            <a:r>
              <a:t>Il circuito del misuratore è un voltmetro che mostra i risultati in scala di unità di pH anziché in volt.</a:t>
            </a:r>
          </a:p>
          <a:p>
            <a:pPr>
              <a:lnSpc>
                <a:spcPct val="150000"/>
              </a:lnSpc>
              <a:defRPr sz="2000">
                <a:latin typeface="Lucida Grande"/>
                <a:ea typeface="Lucida Grande"/>
                <a:cs typeface="Lucida Grande"/>
                <a:sym typeface="Lucida Grande"/>
              </a:defRPr>
            </a:pPr>
            <a:br/>
            <a:r>
              <a:t>Prima di essere impiegato il pH-metro deve essere calibrato con due o tre soluzioni tampone standard. Nella calibrazione a due punti si usa una soluzione tampone a pH 7,01 e una a pH 10,01; in quella a tre punti si aggiunge anche una terza soluzione tampone a pH 4,01.</a:t>
            </a:r>
          </a:p>
          <a:p>
            <a:pPr>
              <a:lnSpc>
                <a:spcPct val="150000"/>
              </a:lnSpc>
              <a:defRPr sz="2000">
                <a:latin typeface="Lucida Grande"/>
                <a:ea typeface="Lucida Grande"/>
                <a:cs typeface="Lucida Grande"/>
                <a:sym typeface="Lucida Grande"/>
              </a:defRPr>
            </a:pPr>
          </a:p>
          <a:p>
            <a:pPr>
              <a:lnSpc>
                <a:spcPct val="150000"/>
              </a:lnSpc>
              <a:defRPr sz="2000">
                <a:latin typeface="Lucida Grande"/>
                <a:ea typeface="Lucida Grande"/>
                <a:cs typeface="Lucida Grande"/>
                <a:sym typeface="Lucida Grande"/>
              </a:defRPr>
            </a:pPr>
            <a:br/>
            <a:r>
              <a:t>Terminata la calibrazione, l’elettrodo viene sciacquato con acqua distillata, asciugato e immerso nel campione. L’elettrodo a vetro è generalmente conservato immerso in una soluzione a pH 3 per impedire che la membrana di vetro si secchi; si tende ad evitare l’uso di acqua distillata perché potrebbe estrarre per osmosi gli ioni idrogeno presenti all’interno dell’elettrodo.</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Rettangolo 1"/>
          <p:cNvSpPr txBox="1"/>
          <p:nvPr/>
        </p:nvSpPr>
        <p:spPr>
          <a:xfrm>
            <a:off x="714954" y="9144"/>
            <a:ext cx="10762092" cy="68831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latin typeface="Lucida Grande"/>
                <a:ea typeface="Lucida Grande"/>
                <a:cs typeface="Lucida Grande"/>
                <a:sym typeface="Lucida Grande"/>
              </a:defRPr>
            </a:pPr>
            <a:r>
              <a:t>Potenziale</a:t>
            </a:r>
          </a:p>
          <a:p>
            <a:pPr algn="just">
              <a:defRPr b="1">
                <a:latin typeface="Lucida Grande"/>
                <a:ea typeface="Lucida Grande"/>
                <a:cs typeface="Lucida Grande"/>
                <a:sym typeface="Lucida Grande"/>
              </a:defRPr>
            </a:pPr>
          </a:p>
          <a:p>
            <a:pPr algn="just">
              <a:defRPr>
                <a:latin typeface="Lucida Grande"/>
                <a:ea typeface="Lucida Grande"/>
                <a:cs typeface="Lucida Grande"/>
                <a:sym typeface="Lucida Grande"/>
              </a:defRPr>
            </a:pPr>
            <a:r>
              <a:t>Il potenziale di una cella è data dall’equazione:</a:t>
            </a:r>
          </a:p>
          <a:p>
            <a:pPr algn="just">
              <a:defRPr>
                <a:latin typeface="Lucida Grande"/>
                <a:ea typeface="Lucida Grande"/>
                <a:cs typeface="Lucida Grande"/>
                <a:sym typeface="Lucida Grande"/>
              </a:defRPr>
            </a:pPr>
            <a:r>
              <a:t>E</a:t>
            </a:r>
            <a:r>
              <a:rPr baseline="-25000"/>
              <a:t>cella</a:t>
            </a:r>
            <a:r>
              <a:t> = E</a:t>
            </a:r>
            <a:r>
              <a:rPr baseline="-25000"/>
              <a:t>ind</a:t>
            </a:r>
            <a:r>
              <a:t> – E</a:t>
            </a:r>
            <a:r>
              <a:rPr baseline="-25000"/>
              <a:t>rif</a:t>
            </a:r>
            <a:r>
              <a:t> + E</a:t>
            </a:r>
            <a:r>
              <a:rPr baseline="-25000"/>
              <a:t>j</a:t>
            </a:r>
            <a:endParaRPr baseline="-25000"/>
          </a:p>
          <a:p>
            <a:pPr>
              <a:defRPr baseline="-25000">
                <a:latin typeface="Lucida Grande"/>
                <a:ea typeface="Lucida Grande"/>
                <a:cs typeface="Lucida Grande"/>
                <a:sym typeface="Lucida Grande"/>
              </a:defRPr>
            </a:pPr>
            <a:br/>
            <a:r>
              <a:rPr baseline="0"/>
              <a:t>Dove:</a:t>
            </a:r>
            <a:br>
              <a:rPr baseline="0"/>
            </a:br>
            <a:r>
              <a:rPr baseline="0"/>
              <a:t>E</a:t>
            </a:r>
            <a:r>
              <a:t>ind</a:t>
            </a:r>
            <a:r>
              <a:rPr baseline="0"/>
              <a:t>: contiene l’informazione ricercata circa la concentrazione di analita;</a:t>
            </a:r>
          </a:p>
          <a:p>
            <a:pPr>
              <a:defRPr>
                <a:latin typeface="Lucida Grande"/>
                <a:ea typeface="Lucida Grande"/>
                <a:cs typeface="Lucida Grande"/>
                <a:sym typeface="Lucida Grande"/>
              </a:defRPr>
            </a:pPr>
            <a:br>
              <a:rPr baseline="-25000"/>
            </a:br>
            <a:r>
              <a:t>E</a:t>
            </a:r>
            <a:r>
              <a:rPr baseline="-25000"/>
              <a:t>rif</a:t>
            </a:r>
            <a:r>
              <a:t>: è il potenziale dell’elettrodo di riferimento;</a:t>
            </a:r>
          </a:p>
          <a:p>
            <a:pPr>
              <a:defRPr>
                <a:latin typeface="Lucida Grande"/>
                <a:ea typeface="Lucida Grande"/>
                <a:cs typeface="Lucida Grande"/>
                <a:sym typeface="Lucida Grande"/>
              </a:defRPr>
            </a:pPr>
            <a:br/>
            <a:r>
              <a:t>E</a:t>
            </a:r>
            <a:r>
              <a:rPr baseline="-25000"/>
              <a:t>j</a:t>
            </a:r>
            <a:r>
              <a:t>: è il potenziale che si sviluppa attraverso le giunzioni liquide del ponte salino.</a:t>
            </a:r>
          </a:p>
          <a:p>
            <a:pPr>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Il potenziale E</a:t>
            </a:r>
            <a:r>
              <a:rPr baseline="-25000"/>
              <a:t>rif</a:t>
            </a:r>
            <a:r>
              <a:t> è quello misurato dagli elettrodi di riferimento argento/cloruro di argento e a calomelano.</a:t>
            </a:r>
            <a:br/>
            <a:r>
              <a:t>E</a:t>
            </a:r>
            <a:r>
              <a:rPr baseline="-25000"/>
              <a:t>j</a:t>
            </a:r>
            <a:r>
              <a:t> è invece il potenziale di giunzione del ponte salino, tramite utilizzo di KCl il potenziale di  giunzione risulta trascurabile</a:t>
            </a:r>
          </a:p>
          <a:p>
            <a:pPr algn="just">
              <a:defRPr>
                <a:latin typeface="Lucida Grande"/>
                <a:ea typeface="Lucida Grande"/>
                <a:cs typeface="Lucida Grande"/>
                <a:sym typeface="Lucida Grande"/>
              </a:defRPr>
            </a:pPr>
            <a:br/>
            <a:r>
              <a:t>Ad esempio nel caso di un elettrodo a vetro per misure di pH </a:t>
            </a:r>
            <a:r>
              <a:rPr b="1"/>
              <a:t>il potenziale dell’elettrodo indicatore E</a:t>
            </a:r>
            <a:r>
              <a:rPr b="1" baseline="-25000"/>
              <a:t>ind</a:t>
            </a:r>
            <a:r>
              <a:rPr b="1"/>
              <a:t>, detto anche di interfase, è il più importante e varia con il pH della soluzione di analita. </a:t>
            </a:r>
            <a:endParaRPr b="1"/>
          </a:p>
          <a:p>
            <a:pPr algn="just">
              <a:defRPr b="1">
                <a:latin typeface="Lucida Grande"/>
                <a:ea typeface="Lucida Grande"/>
                <a:cs typeface="Lucida Grande"/>
                <a:sym typeface="Lucida Grande"/>
              </a:defRPr>
            </a:pPr>
          </a:p>
          <a:p>
            <a:pPr algn="just">
              <a:defRPr b="1">
                <a:latin typeface="Lucida Grande"/>
                <a:ea typeface="Lucida Grande"/>
                <a:cs typeface="Lucida Grande"/>
                <a:sym typeface="Lucida Grande"/>
              </a:defRPr>
            </a:pPr>
            <a:r>
              <a:t>Corrisponde alla differenza dei due potenziali che si sviluppa alle due superfici della membrana di vetro della sonda del pH-metro. Tale differenza è legata alle diverse concentrazioni degli ioni idrogeno all’interno ed all’esterno di tale membrana.</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object 2"/>
          <p:cNvSpPr txBox="1"/>
          <p:nvPr/>
        </p:nvSpPr>
        <p:spPr>
          <a:xfrm>
            <a:off x="3152773" y="3024188"/>
            <a:ext cx="4651380" cy="8606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b="1" spc="-45">
                <a:latin typeface="Comic Sans MS"/>
                <a:ea typeface="Comic Sans MS"/>
                <a:cs typeface="Comic Sans MS"/>
                <a:sym typeface="Comic Sans MS"/>
              </a:defRPr>
            </a:pPr>
            <a:r>
              <a:t>R</a:t>
            </a:r>
            <a:r>
              <a:rPr spc="-34"/>
              <a:t>e</a:t>
            </a:r>
            <a:r>
              <a:rPr spc="-40"/>
              <a:t>q</a:t>
            </a:r>
            <a:r>
              <a:rPr spc="-30"/>
              <a:t>u</a:t>
            </a:r>
            <a:r>
              <a:rPr spc="-25"/>
              <a:t>i</a:t>
            </a:r>
            <a:r>
              <a:rPr spc="-30"/>
              <a:t>s</a:t>
            </a:r>
            <a:r>
              <a:rPr spc="-25"/>
              <a:t>i</a:t>
            </a:r>
            <a:r>
              <a:rPr spc="-20"/>
              <a:t>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f</a:t>
            </a:r>
            <a:r>
              <a:rPr spc="-30"/>
              <a:t>o</a:t>
            </a:r>
            <a:r>
              <a:rPr spc="-25"/>
              <a:t>n</a:t>
            </a:r>
            <a:r>
              <a:rPr spc="-34"/>
              <a:t>d</a:t>
            </a:r>
            <a:r>
              <a:rPr spc="-50"/>
              <a:t>a</a:t>
            </a:r>
            <a:r>
              <a:rPr spc="-40"/>
              <a:t>me</a:t>
            </a:r>
            <a:r>
              <a:rPr spc="-25"/>
              <a:t>n</a:t>
            </a:r>
            <a:r>
              <a:rPr spc="-30"/>
              <a:t>ta</a:t>
            </a:r>
            <a:r>
              <a:rPr spc="-25"/>
              <a:t>l</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t>d</a:t>
            </a:r>
            <a:r>
              <a:rPr spc="-34"/>
              <a:t>eg</a:t>
            </a:r>
            <a:r>
              <a:rPr spc="-25"/>
              <a:t>l</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e</a:t>
            </a:r>
            <a:r>
              <a:rPr spc="-25"/>
              <a:t>l</a:t>
            </a:r>
            <a:r>
              <a:rPr spc="-34"/>
              <a:t>e</a:t>
            </a:r>
            <a:r>
              <a:rPr spc="-20"/>
              <a:t>t</a:t>
            </a:r>
            <a:r>
              <a:rPr spc="-30"/>
              <a:t>t</a:t>
            </a:r>
            <a:r>
              <a:rPr spc="-34"/>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ISE</a:t>
            </a:r>
          </a:p>
          <a:p>
            <a:pPr>
              <a:defRPr sz="1500">
                <a:latin typeface="Times New Roman"/>
                <a:ea typeface="Times New Roman"/>
                <a:cs typeface="Times New Roman"/>
                <a:sym typeface="Times New Roman"/>
              </a:defRPr>
            </a:pPr>
          </a:p>
          <a:p>
            <a:pPr indent="12700">
              <a:defRPr spc="-15">
                <a:latin typeface="Comic Sans MS"/>
                <a:ea typeface="Comic Sans MS"/>
                <a:cs typeface="Comic Sans MS"/>
                <a:sym typeface="Comic Sans MS"/>
              </a:defRPr>
            </a:pPr>
            <a:r>
              <a:t>Un</a:t>
            </a:r>
            <a:r>
              <a:rPr spc="95">
                <a:latin typeface="Times New Roman"/>
                <a:ea typeface="Times New Roman"/>
                <a:cs typeface="Times New Roman"/>
                <a:sym typeface="Times New Roman"/>
              </a:rPr>
              <a:t> </a:t>
            </a:r>
            <a:r>
              <a:rPr spc="-20"/>
              <a:t>e</a:t>
            </a:r>
            <a:r>
              <a:rPr spc="0"/>
              <a:t>l</a:t>
            </a:r>
            <a:r>
              <a:rPr spc="-20"/>
              <a:t>e</a:t>
            </a:r>
            <a:r>
              <a:rPr spc="0"/>
              <a:t>ttr</a:t>
            </a:r>
            <a:r>
              <a:rPr spc="-20"/>
              <a:t>o</a:t>
            </a:r>
            <a:r>
              <a:rPr spc="0"/>
              <a:t>d</a:t>
            </a:r>
            <a:r>
              <a:rPr spc="-10"/>
              <a:t>o</a:t>
            </a:r>
            <a:r>
              <a:rPr spc="90">
                <a:latin typeface="Times New Roman"/>
                <a:ea typeface="Times New Roman"/>
                <a:cs typeface="Times New Roman"/>
                <a:sym typeface="Times New Roman"/>
              </a:rPr>
              <a:t> </a:t>
            </a:r>
            <a:r>
              <a:rPr spc="-5"/>
              <a:t>I</a:t>
            </a:r>
            <a:r>
              <a:rPr spc="0"/>
              <a:t>S</a:t>
            </a:r>
            <a:r>
              <a:t>E</a:t>
            </a:r>
            <a:r>
              <a:rPr spc="95">
                <a:latin typeface="Times New Roman"/>
                <a:ea typeface="Times New Roman"/>
                <a:cs typeface="Times New Roman"/>
                <a:sym typeface="Times New Roman"/>
              </a:rPr>
              <a:t> </a:t>
            </a:r>
            <a:r>
              <a:rPr spc="0"/>
              <a:t>d</a:t>
            </a:r>
            <a:r>
              <a:rPr spc="-20"/>
              <a:t>e</a:t>
            </a:r>
            <a:r>
              <a:rPr spc="-10"/>
              <a:t>ve</a:t>
            </a:r>
            <a:r>
              <a:rPr spc="90">
                <a:latin typeface="Times New Roman"/>
                <a:ea typeface="Times New Roman"/>
                <a:cs typeface="Times New Roman"/>
                <a:sym typeface="Times New Roman"/>
              </a:rPr>
              <a:t> </a:t>
            </a:r>
            <a:r>
              <a:rPr spc="-20"/>
              <a:t>e</a:t>
            </a:r>
            <a:r>
              <a:rPr spc="-10"/>
              <a:t>ss</a:t>
            </a:r>
            <a:r>
              <a:rPr spc="-20"/>
              <a:t>e</a:t>
            </a:r>
            <a:r>
              <a:rPr spc="-5"/>
              <a:t>r</a:t>
            </a:r>
            <a:r>
              <a:rPr spc="-10"/>
              <a:t>e:</a:t>
            </a:r>
          </a:p>
        </p:txBody>
      </p:sp>
      <p:sp>
        <p:nvSpPr>
          <p:cNvPr id="535" name="object 3"/>
          <p:cNvSpPr txBox="1"/>
          <p:nvPr/>
        </p:nvSpPr>
        <p:spPr>
          <a:xfrm>
            <a:off x="3152775" y="3952873"/>
            <a:ext cx="206376" cy="2324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p:txBody>
      </p:sp>
      <p:sp>
        <p:nvSpPr>
          <p:cNvPr id="536" name="object 4"/>
          <p:cNvSpPr txBox="1"/>
          <p:nvPr/>
        </p:nvSpPr>
        <p:spPr>
          <a:xfrm>
            <a:off x="3541712" y="3970339"/>
            <a:ext cx="6149979" cy="2678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Disponibile</a:t>
            </a:r>
            <a:r>
              <a:rPr>
                <a:latin typeface="Times New Roman"/>
                <a:ea typeface="Times New Roman"/>
                <a:cs typeface="Times New Roman"/>
                <a:sym typeface="Times New Roman"/>
              </a:rPr>
              <a:t> </a:t>
            </a:r>
            <a:r>
              <a:t>commercialmente</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facile</a:t>
            </a:r>
            <a:r>
              <a:rPr>
                <a:latin typeface="Times New Roman"/>
                <a:ea typeface="Times New Roman"/>
                <a:cs typeface="Times New Roman"/>
                <a:sym typeface="Times New Roman"/>
              </a:rPr>
              <a:t> </a:t>
            </a:r>
            <a:r>
              <a:t>costruzione</a:t>
            </a:r>
            <a:r>
              <a:rPr>
                <a:latin typeface="Times New Roman"/>
                <a:ea typeface="Times New Roman"/>
                <a:cs typeface="Times New Roman"/>
                <a:sym typeface="Times New Roman"/>
              </a:rPr>
              <a:t> </a:t>
            </a:r>
            <a:r>
              <a:t>Facilmente</a:t>
            </a:r>
            <a:r>
              <a:rPr>
                <a:latin typeface="Times New Roman"/>
                <a:ea typeface="Times New Roman"/>
                <a:cs typeface="Times New Roman"/>
                <a:sym typeface="Times New Roman"/>
              </a:rPr>
              <a:t> </a:t>
            </a:r>
            <a:r>
              <a:t>maneggiabile</a:t>
            </a:r>
            <a:endParaRPr sz="3200">
              <a:latin typeface="Arial"/>
              <a:ea typeface="Arial"/>
              <a:cs typeface="Arial"/>
              <a:sym typeface="Arial"/>
            </a:endParaRPr>
          </a:p>
          <a:p>
            <a:pPr indent="12700">
              <a:spcBef>
                <a:spcPts val="600"/>
              </a:spcBef>
              <a:defRPr>
                <a:latin typeface="Comic Sans MS"/>
                <a:ea typeface="Comic Sans MS"/>
                <a:cs typeface="Comic Sans MS"/>
                <a:sym typeface="Comic Sans MS"/>
              </a:defRPr>
            </a:pPr>
            <a:r>
              <a:t>Robusto</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con</a:t>
            </a:r>
            <a:r>
              <a:rPr>
                <a:latin typeface="Times New Roman"/>
                <a:ea typeface="Times New Roman"/>
                <a:cs typeface="Times New Roman"/>
                <a:sym typeface="Times New Roman"/>
              </a:rPr>
              <a:t> </a:t>
            </a:r>
            <a:r>
              <a:t>scarsa</a:t>
            </a:r>
            <a:r>
              <a:rPr>
                <a:latin typeface="Times New Roman"/>
                <a:ea typeface="Times New Roman"/>
                <a:cs typeface="Times New Roman"/>
                <a:sym typeface="Times New Roman"/>
              </a:rPr>
              <a:t> </a:t>
            </a:r>
            <a:r>
              <a:t>tendenza</a:t>
            </a:r>
            <a:r>
              <a:rPr>
                <a:latin typeface="Times New Roman"/>
                <a:ea typeface="Times New Roman"/>
                <a:cs typeface="Times New Roman"/>
                <a:sym typeface="Times New Roman"/>
              </a:rPr>
              <a:t> </a:t>
            </a:r>
            <a:r>
              <a:t>all’avvelenamento</a:t>
            </a:r>
            <a:endParaRPr sz="3200">
              <a:latin typeface="Arial"/>
              <a:ea typeface="Arial"/>
              <a:cs typeface="Arial"/>
              <a:sym typeface="Arial"/>
            </a:endParaRPr>
          </a:p>
          <a:p>
            <a:pPr indent="12700">
              <a:lnSpc>
                <a:spcPts val="2800"/>
              </a:lnSpc>
              <a:spcBef>
                <a:spcPts val="100"/>
              </a:spcBef>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buona</a:t>
            </a:r>
            <a:r>
              <a:rPr>
                <a:latin typeface="Times New Roman"/>
                <a:ea typeface="Times New Roman"/>
                <a:cs typeface="Times New Roman"/>
                <a:sym typeface="Times New Roman"/>
              </a:rPr>
              <a:t> </a:t>
            </a:r>
            <a:r>
              <a:t>riproducibilità</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sufficiente</a:t>
            </a:r>
            <a:r>
              <a:rPr>
                <a:latin typeface="Times New Roman"/>
                <a:ea typeface="Times New Roman"/>
                <a:cs typeface="Times New Roman"/>
                <a:sym typeface="Times New Roman"/>
              </a:rPr>
              <a:t> </a:t>
            </a:r>
            <a:r>
              <a:t>range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validità</a:t>
            </a:r>
            <a:r>
              <a:rPr>
                <a:latin typeface="Times New Roman"/>
                <a:ea typeface="Times New Roman"/>
                <a:cs typeface="Times New Roman"/>
                <a:sym typeface="Times New Roman"/>
              </a:rPr>
              <a:t> </a:t>
            </a:r>
            <a:r>
              <a:t>Specifico</a:t>
            </a:r>
            <a:endParaRPr sz="3200">
              <a:latin typeface="Arial"/>
              <a:ea typeface="Arial"/>
              <a:cs typeface="Arial"/>
              <a:sym typeface="Arial"/>
            </a:endParaRPr>
          </a:p>
          <a:p>
            <a:pPr indent="12700">
              <a:lnSpc>
                <a:spcPts val="2800"/>
              </a:lnSpc>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un</a:t>
            </a:r>
            <a:r>
              <a:rPr>
                <a:latin typeface="Times New Roman"/>
                <a:ea typeface="Times New Roman"/>
                <a:cs typeface="Times New Roman"/>
                <a:sym typeface="Times New Roman"/>
              </a:rPr>
              <a:t> </a:t>
            </a:r>
            <a:r>
              <a:t>tempo</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accettabile</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nernstiana</a:t>
            </a:r>
          </a:p>
        </p:txBody>
      </p:sp>
      <p:sp>
        <p:nvSpPr>
          <p:cNvPr id="537" name="object 5"/>
          <p:cNvSpPr txBox="1"/>
          <p:nvPr/>
        </p:nvSpPr>
        <p:spPr>
          <a:xfrm>
            <a:off x="3148013" y="1120775"/>
            <a:ext cx="2417762" cy="317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b="1" spc="-34">
                <a:latin typeface="Comic Sans MS"/>
                <a:ea typeface="Comic Sans MS"/>
                <a:cs typeface="Comic Sans MS"/>
                <a:sym typeface="Comic Sans MS"/>
              </a:defRPr>
            </a:pPr>
            <a:r>
              <a:t>Tip</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rPr spc="-45"/>
              <a:t>d</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t>e</a:t>
            </a:r>
            <a:r>
              <a:rPr spc="-25"/>
              <a:t>l</a:t>
            </a:r>
            <a:r>
              <a:t>e</a:t>
            </a:r>
            <a:r>
              <a:rPr spc="-20"/>
              <a:t>t</a:t>
            </a:r>
            <a:r>
              <a:rPr spc="-30"/>
              <a:t>t</a:t>
            </a:r>
            <a:r>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a:t>
            </a:r>
            <a:r>
              <a:rPr spc="-30"/>
              <a:t>E</a:t>
            </a:r>
            <a:r>
              <a:rPr spc="-25"/>
              <a:t>:</a:t>
            </a:r>
          </a:p>
        </p:txBody>
      </p:sp>
      <p:sp>
        <p:nvSpPr>
          <p:cNvPr id="538" name="object 6"/>
          <p:cNvSpPr txBox="1"/>
          <p:nvPr/>
        </p:nvSpPr>
        <p:spPr>
          <a:xfrm>
            <a:off x="3148013" y="1608137"/>
            <a:ext cx="207962"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p>
        </p:txBody>
      </p:sp>
      <p:sp>
        <p:nvSpPr>
          <p:cNvPr id="539" name="object 7"/>
          <p:cNvSpPr txBox="1"/>
          <p:nvPr/>
        </p:nvSpPr>
        <p:spPr>
          <a:xfrm>
            <a:off x="3465512" y="1627189"/>
            <a:ext cx="3441703" cy="11624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vetro</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liquida</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cristallina</a:t>
            </a:r>
          </a:p>
        </p:txBody>
      </p:sp>
      <p:sp>
        <p:nvSpPr>
          <p:cNvPr id="540" name="object 8"/>
          <p:cNvSpPr txBox="1"/>
          <p:nvPr/>
        </p:nvSpPr>
        <p:spPr>
          <a:xfrm>
            <a:off x="2760663" y="196849"/>
            <a:ext cx="6508751" cy="419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tabLst>
                <a:tab pos="1435100" algn="l"/>
                <a:tab pos="1739900" algn="l"/>
                <a:tab pos="3340100" algn="l"/>
                <a:tab pos="3632200" algn="l"/>
                <a:tab pos="5702300" algn="l"/>
              </a:tabLst>
              <a:defRPr b="1" spc="-15" sz="2400">
                <a:latin typeface="Comic Sans MS"/>
                <a:ea typeface="Comic Sans MS"/>
                <a:cs typeface="Comic Sans MS"/>
                <a:sym typeface="Comic Sans MS"/>
              </a:defRPr>
            </a:pPr>
            <a:r>
              <a:t>El</a:t>
            </a:r>
            <a:r>
              <a:rPr spc="-5"/>
              <a:t>ettr</a:t>
            </a:r>
            <a:r>
              <a:rPr spc="-20"/>
              <a:t>o</a:t>
            </a:r>
            <a:r>
              <a:t>d</a:t>
            </a:r>
            <a:r>
              <a:rPr spc="0"/>
              <a:t>i</a:t>
            </a:r>
            <a:r>
              <a:rPr spc="0">
                <a:latin typeface="Times New Roman"/>
                <a:ea typeface="Times New Roman"/>
                <a:cs typeface="Times New Roman"/>
                <a:sym typeface="Times New Roman"/>
              </a:rPr>
              <a:t>	</a:t>
            </a:r>
            <a:r>
              <a:t>a</a:t>
            </a:r>
            <a:r>
              <a:rPr spc="0">
                <a:latin typeface="Times New Roman"/>
                <a:ea typeface="Times New Roman"/>
                <a:cs typeface="Times New Roman"/>
                <a:sym typeface="Times New Roman"/>
              </a:rPr>
              <a:t>	</a:t>
            </a:r>
            <a:r>
              <a:rPr spc="-25"/>
              <a:t>m</a:t>
            </a:r>
            <a:r>
              <a:rPr spc="-5"/>
              <a:t>e</a:t>
            </a:r>
            <a:r>
              <a:rPr spc="-25"/>
              <a:t>m</a:t>
            </a:r>
            <a:r>
              <a:rPr spc="5"/>
              <a:t>b</a:t>
            </a:r>
            <a:r>
              <a:rPr spc="-5"/>
              <a:t>r</a:t>
            </a:r>
            <a:r>
              <a:rPr spc="-20"/>
              <a:t>a</a:t>
            </a:r>
            <a:r>
              <a:rPr spc="0"/>
              <a:t>n</a:t>
            </a:r>
            <a:r>
              <a:t>a</a:t>
            </a:r>
            <a:r>
              <a:rPr spc="0">
                <a:latin typeface="Times New Roman"/>
                <a:ea typeface="Times New Roman"/>
                <a:cs typeface="Times New Roman"/>
                <a:sym typeface="Times New Roman"/>
              </a:rPr>
              <a:t>	</a:t>
            </a:r>
            <a:r>
              <a:t>o</a:t>
            </a:r>
            <a:r>
              <a:rPr spc="0">
                <a:latin typeface="Times New Roman"/>
                <a:ea typeface="Times New Roman"/>
                <a:cs typeface="Times New Roman"/>
                <a:sym typeface="Times New Roman"/>
              </a:rPr>
              <a:t>	</a:t>
            </a:r>
            <a:r>
              <a:rPr spc="5"/>
              <a:t>i</a:t>
            </a:r>
            <a:r>
              <a:rPr spc="-30"/>
              <a:t>o</a:t>
            </a:r>
            <a:r>
              <a:rPr spc="10"/>
              <a:t>n</a:t>
            </a:r>
            <a:r>
              <a:rPr spc="-30"/>
              <a:t>o</a:t>
            </a:r>
            <a:r>
              <a:rPr spc="5"/>
              <a:t>-</a:t>
            </a:r>
            <a:r>
              <a:rPr spc="-25"/>
              <a:t>s</a:t>
            </a:r>
            <a:r>
              <a:rPr spc="5"/>
              <a:t>e</a:t>
            </a:r>
            <a:r>
              <a:rPr spc="-10"/>
              <a:t>l</a:t>
            </a:r>
            <a:r>
              <a:rPr spc="-5"/>
              <a:t>etti</a:t>
            </a:r>
            <a:r>
              <a:rPr spc="-10"/>
              <a:t>v</a:t>
            </a:r>
            <a:r>
              <a:rPr spc="0"/>
              <a:t>i</a:t>
            </a:r>
            <a:r>
              <a:rPr spc="0">
                <a:latin typeface="Times New Roman"/>
                <a:ea typeface="Times New Roman"/>
                <a:cs typeface="Times New Roman"/>
                <a:sym typeface="Times New Roman"/>
              </a:rPr>
              <a:t>	</a:t>
            </a:r>
            <a:r>
              <a:rPr spc="0"/>
              <a:t>(</a:t>
            </a:r>
            <a:r>
              <a:t>I</a:t>
            </a:r>
            <a:r>
              <a:rPr spc="5"/>
              <a:t>S</a:t>
            </a:r>
            <a:r>
              <a:t>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Text Box 2"/>
          <p:cNvSpPr txBox="1"/>
          <p:nvPr/>
        </p:nvSpPr>
        <p:spPr>
          <a:xfrm>
            <a:off x="1992313" y="3081339"/>
            <a:ext cx="3382965" cy="3601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a membrana solida</a:t>
            </a:r>
          </a:p>
        </p:txBody>
      </p:sp>
      <p:sp>
        <p:nvSpPr>
          <p:cNvPr id="543" name="Text Box 3"/>
          <p:cNvSpPr txBox="1"/>
          <p:nvPr/>
        </p:nvSpPr>
        <p:spPr>
          <a:xfrm>
            <a:off x="1992313" y="3873499"/>
            <a:ext cx="3382965" cy="768246"/>
          </a:xfrm>
          <a:prstGeom prst="rect">
            <a:avLst/>
          </a:prstGeom>
          <a:solidFill>
            <a:srgbClr val="FFFFFF"/>
          </a:solidFill>
          <a:ln>
            <a:solidFill>
              <a:srgbClr val="000000"/>
            </a:solidFill>
            <a:miter/>
          </a:ln>
          <a:effectLst>
            <a:outerShdw sx="100000" sy="100000" kx="0" ky="0" algn="b" rotWithShape="0" blurRad="0" dist="28398" dir="1593903">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a membrana liquida </a:t>
            </a:r>
            <a:r>
              <a:rPr sz="1400"/>
              <a:t>Scambiatore ionico in un solvente idrofobo</a:t>
            </a:r>
          </a:p>
        </p:txBody>
      </p:sp>
      <p:sp>
        <p:nvSpPr>
          <p:cNvPr id="544" name="Text Box 4"/>
          <p:cNvSpPr txBox="1"/>
          <p:nvPr/>
        </p:nvSpPr>
        <p:spPr>
          <a:xfrm>
            <a:off x="6240462" y="2205039"/>
            <a:ext cx="4103690" cy="360183"/>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pPr/>
            <a:r>
              <a:t>Elettrodi a membrana di vetro</a:t>
            </a:r>
          </a:p>
        </p:txBody>
      </p:sp>
      <p:cxnSp>
        <p:nvCxnSpPr>
          <p:cNvPr id="545" name="AutoShape 5"/>
          <p:cNvCxnSpPr>
            <a:stCxn id="542" idx="0"/>
            <a:endCxn id="544" idx="0"/>
          </p:cNvCxnSpPr>
          <p:nvPr/>
        </p:nvCxnSpPr>
        <p:spPr>
          <a:xfrm flipV="1">
            <a:off x="3683000" y="2387600"/>
            <a:ext cx="4610100" cy="876300"/>
          </a:xfrm>
          <a:prstGeom prst="bentConnector3">
            <a:avLst>
              <a:gd name="adj1" fmla="val 46005"/>
            </a:avLst>
          </a:prstGeom>
          <a:ln>
            <a:solidFill>
              <a:srgbClr val="000000"/>
            </a:solidFill>
            <a:miter/>
          </a:ln>
        </p:spPr>
      </p:cxnSp>
      <p:sp>
        <p:nvSpPr>
          <p:cNvPr id="546" name="Text Box 6"/>
          <p:cNvSpPr txBox="1"/>
          <p:nvPr/>
        </p:nvSpPr>
        <p:spPr>
          <a:xfrm>
            <a:off x="6240462" y="2874964"/>
            <a:ext cx="4103690" cy="768245"/>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a membrana cristallina</a:t>
            </a:r>
          </a:p>
          <a:p>
            <a:pPr algn="ctr">
              <a:defRPr sz="1400">
                <a:latin typeface="Arial"/>
                <a:ea typeface="Arial"/>
                <a:cs typeface="Arial"/>
                <a:sym typeface="Arial"/>
              </a:defRPr>
            </a:pPr>
            <a:r>
              <a:t>Membrana monocristallina</a:t>
            </a:r>
          </a:p>
          <a:p>
            <a:pPr algn="ctr">
              <a:defRPr sz="1400">
                <a:latin typeface="Arial"/>
                <a:ea typeface="Arial"/>
                <a:cs typeface="Arial"/>
                <a:sym typeface="Arial"/>
              </a:defRPr>
            </a:pPr>
            <a:r>
              <a:t>Membrana policristallina</a:t>
            </a:r>
          </a:p>
        </p:txBody>
      </p:sp>
      <p:sp>
        <p:nvSpPr>
          <p:cNvPr id="547" name="Text Box 7"/>
          <p:cNvSpPr txBox="1"/>
          <p:nvPr/>
        </p:nvSpPr>
        <p:spPr>
          <a:xfrm>
            <a:off x="6240462" y="3959226"/>
            <a:ext cx="4103690" cy="565045"/>
          </a:xfrm>
          <a:prstGeom prst="rect">
            <a:avLst/>
          </a:prstGeom>
          <a:solidFill>
            <a:srgbClr val="FFFFFF"/>
          </a:solidFill>
          <a:ln>
            <a:solidFill>
              <a:srgbClr val="000000"/>
            </a:solidFill>
            <a:miter/>
          </a:ln>
          <a:effectLst>
            <a:outerShdw sx="100000" sy="100000" kx="0" ky="0" algn="b" rotWithShape="0" blurRad="0" dist="28398" dir="1593903">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a membrana polimerica</a:t>
            </a:r>
          </a:p>
          <a:p>
            <a:pPr algn="ctr">
              <a:defRPr sz="1400">
                <a:latin typeface="Arial"/>
                <a:ea typeface="Arial"/>
                <a:cs typeface="Arial"/>
                <a:sym typeface="Arial"/>
              </a:defRPr>
            </a:pPr>
            <a:r>
              <a:t>Scambiatore ionico in una matrice polimerica</a:t>
            </a:r>
          </a:p>
        </p:txBody>
      </p:sp>
      <p:cxnSp>
        <p:nvCxnSpPr>
          <p:cNvPr id="548" name="AutoShape 8"/>
          <p:cNvCxnSpPr>
            <a:stCxn id="546" idx="0"/>
            <a:endCxn id="542" idx="0"/>
          </p:cNvCxnSpPr>
          <p:nvPr/>
        </p:nvCxnSpPr>
        <p:spPr>
          <a:xfrm flipH="1">
            <a:off x="3683000" y="3263900"/>
            <a:ext cx="4610100" cy="12700"/>
          </a:xfrm>
          <a:prstGeom prst="bentConnector3">
            <a:avLst>
              <a:gd name="adj1" fmla="val 53994"/>
            </a:avLst>
          </a:prstGeom>
          <a:ln>
            <a:solidFill>
              <a:srgbClr val="000000"/>
            </a:solidFill>
            <a:miter/>
          </a:ln>
        </p:spPr>
      </p:cxnSp>
      <p:cxnSp>
        <p:nvCxnSpPr>
          <p:cNvPr id="549" name="AutoShape 9"/>
          <p:cNvCxnSpPr>
            <a:stCxn id="542" idx="0"/>
            <a:endCxn id="547" idx="0"/>
          </p:cNvCxnSpPr>
          <p:nvPr/>
        </p:nvCxnSpPr>
        <p:spPr>
          <a:xfrm>
            <a:off x="3683000" y="3263900"/>
            <a:ext cx="4610100" cy="977900"/>
          </a:xfrm>
          <a:prstGeom prst="bentConnector3">
            <a:avLst>
              <a:gd name="adj1" fmla="val 46005"/>
            </a:avLst>
          </a:prstGeom>
          <a:ln>
            <a:solidFill>
              <a:srgbClr val="000000"/>
            </a:solidFill>
            <a:miter/>
          </a:ln>
        </p:spPr>
      </p:cxnSp>
      <p:sp>
        <p:nvSpPr>
          <p:cNvPr id="550" name="Text Box 10"/>
          <p:cNvSpPr txBox="1"/>
          <p:nvPr/>
        </p:nvSpPr>
        <p:spPr>
          <a:xfrm>
            <a:off x="1992313" y="5097462"/>
            <a:ext cx="3382965" cy="1174645"/>
          </a:xfrm>
          <a:prstGeom prst="rect">
            <a:avLst/>
          </a:prstGeom>
          <a:solidFill>
            <a:srgbClr val="FFFFFF"/>
          </a:solidFill>
          <a:ln>
            <a:solidFill>
              <a:srgbClr val="000000"/>
            </a:solidFill>
            <a:miter/>
          </a:ln>
          <a:effectLst>
            <a:outerShdw sx="100000" sy="100000" kx="0" ky="0" algn="b" rotWithShape="0" blurRad="0" dist="35921" dir="2700000">
              <a:srgbClr val="000000"/>
            </a:outerShdw>
          </a:effectLst>
          <a:extLst>
            <a:ext uri="{C572A759-6A51-4108-AA02-DFA0A04FC94B}">
              <ma14:wrappingTextBoxFlag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Elettrodi composti</a:t>
            </a:r>
          </a:p>
          <a:p>
            <a:pPr algn="ctr">
              <a:defRPr sz="1400">
                <a:latin typeface="Arial"/>
                <a:ea typeface="Arial"/>
                <a:cs typeface="Arial"/>
                <a:sym typeface="Arial"/>
              </a:defRPr>
            </a:pPr>
            <a:r>
              <a:t>Sono in effetti celle elettrochimiche, in quanto composte da due elettrodi, che rispondono a determinate specie chimiche</a:t>
            </a:r>
          </a:p>
        </p:txBody>
      </p:sp>
      <p:sp>
        <p:nvSpPr>
          <p:cNvPr id="551" name="Rectangle 11"/>
          <p:cNvSpPr txBox="1"/>
          <p:nvPr/>
        </p:nvSpPr>
        <p:spPr>
          <a:xfrm>
            <a:off x="2038033" y="1125537"/>
            <a:ext cx="8188960" cy="8840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a:latin typeface="Arial"/>
                <a:ea typeface="Arial"/>
                <a:cs typeface="Arial"/>
                <a:sym typeface="Arial"/>
              </a:defRPr>
            </a:lvl1pPr>
          </a:lstStyle>
          <a:p>
            <a:pPr/>
            <a:r>
              <a:t>Le membrane degli elettrodi ionoselettivi possono essere costituiti da diversi materiali, sia solidi (vetro, polimeri, cristalli inorganici) che liquidi (in genere solventi idrofobi).</a:t>
            </a:r>
          </a:p>
        </p:txBody>
      </p:sp>
      <p:sp>
        <p:nvSpPr>
          <p:cNvPr id="552" name="Rectangle 12"/>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553" name="Text Box 13"/>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554" name="Text Box 14"/>
          <p:cNvSpPr txBox="1"/>
          <p:nvPr/>
        </p:nvSpPr>
        <p:spPr>
          <a:xfrm>
            <a:off x="1764982" y="284163"/>
            <a:ext cx="5888726"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IONOSELETTIVI A MEMBRANA</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Rectangle 2"/>
          <p:cNvSpPr/>
          <p:nvPr/>
        </p:nvSpPr>
        <p:spPr>
          <a:xfrm>
            <a:off x="4848223" y="5311775"/>
            <a:ext cx="2376492" cy="762000"/>
          </a:xfrm>
          <a:prstGeom prst="rect">
            <a:avLst/>
          </a:prstGeom>
          <a:solidFill>
            <a:srgbClr val="FFFFCC"/>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557" name="Rectangle 3"/>
          <p:cNvSpPr txBox="1"/>
          <p:nvPr/>
        </p:nvSpPr>
        <p:spPr>
          <a:xfrm>
            <a:off x="161607" y="973127"/>
            <a:ext cx="8589011" cy="32818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400">
                <a:latin typeface="Arial"/>
                <a:ea typeface="Arial"/>
                <a:cs typeface="Arial"/>
                <a:sym typeface="Arial"/>
              </a:defRPr>
            </a:pPr>
            <a:r>
              <a:t>Un elettrodo ionoselettivo a membrana risponde selettivamente ad una specie in soluzione ed è costituito da un elettrodo interno immerso in una soluzione contenente lo ione in esame ad una attività definita e costante e da una </a:t>
            </a:r>
            <a:r>
              <a:rPr b="1" i="1"/>
              <a:t>membrana ionoselettiva</a:t>
            </a:r>
            <a:r>
              <a:t> in grado di legare selettivamente lo ione in esame. All’equilibrio, la differenza di potenziale attraverso la membrana dipende dalla </a:t>
            </a:r>
            <a:r>
              <a:rPr b="1" i="1"/>
              <a:t>differenza di concentrazione</a:t>
            </a:r>
            <a:r>
              <a:t> dello ione fra la soluzione interna all’elettrodo ed il campione in esame.</a:t>
            </a:r>
          </a:p>
        </p:txBody>
      </p:sp>
      <p:sp>
        <p:nvSpPr>
          <p:cNvPr id="558" name="Rectangle 4"/>
          <p:cNvSpPr txBox="1"/>
          <p:nvPr/>
        </p:nvSpPr>
        <p:spPr>
          <a:xfrm>
            <a:off x="1926907" y="4525964"/>
            <a:ext cx="8333424" cy="2260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 generale, la differenza di potenziale attraverso la membrana è legata alle attività dello ione all’interno dell’elettrodo (a</a:t>
            </a:r>
            <a:r>
              <a:rPr baseline="-25000"/>
              <a:t>2</a:t>
            </a:r>
            <a:r>
              <a:t>) ed all’esterno (a</a:t>
            </a:r>
            <a:r>
              <a:rPr baseline="-25000"/>
              <a:t>1</a:t>
            </a:r>
            <a:r>
              <a:t>) dalla relazione</a:t>
            </a:r>
            <a:endParaRPr sz="3200"/>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r>
              <a:t>dove n è la carica dello ione. L’equazione è analoga all’equazione di Nernst, ma in questo caso </a:t>
            </a:r>
            <a:r>
              <a:rPr b="1" i="1"/>
              <a:t>non è implicata alcuna reazione di ossidoriduzione</a:t>
            </a:r>
            <a:r>
              <a:t>. </a:t>
            </a:r>
          </a:p>
        </p:txBody>
      </p:sp>
      <p:pic>
        <p:nvPicPr>
          <p:cNvPr id="559" name="Object 5" descr="Object 5"/>
          <p:cNvPicPr>
            <a:picLocks noChangeAspect="1"/>
          </p:cNvPicPr>
          <p:nvPr/>
        </p:nvPicPr>
        <p:blipFill>
          <a:blip r:embed="rId2">
            <a:extLst/>
          </a:blip>
          <a:stretch>
            <a:fillRect/>
          </a:stretch>
        </p:blipFill>
        <p:spPr>
          <a:xfrm>
            <a:off x="4978401" y="5383214"/>
            <a:ext cx="2136778" cy="638178"/>
          </a:xfrm>
          <a:prstGeom prst="rect">
            <a:avLst/>
          </a:prstGeom>
          <a:ln w="12700">
            <a:miter lim="400000"/>
          </a:ln>
        </p:spPr>
      </p:pic>
      <p:sp>
        <p:nvSpPr>
          <p:cNvPr id="560" name="Rectangle 6"/>
          <p:cNvSpPr/>
          <p:nvPr/>
        </p:nvSpPr>
        <p:spPr>
          <a:xfrm>
            <a:off x="9059863" y="1374774"/>
            <a:ext cx="647703" cy="1584329"/>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561" name="Rectangle 7"/>
          <p:cNvSpPr/>
          <p:nvPr/>
        </p:nvSpPr>
        <p:spPr>
          <a:xfrm>
            <a:off x="9131299" y="1374775"/>
            <a:ext cx="504829" cy="15113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562" name="Line 8"/>
          <p:cNvSpPr/>
          <p:nvPr/>
        </p:nvSpPr>
        <p:spPr>
          <a:xfrm>
            <a:off x="9375775" y="1085850"/>
            <a:ext cx="0" cy="1008064"/>
          </a:xfrm>
          <a:prstGeom prst="line">
            <a:avLst/>
          </a:prstGeom>
          <a:ln>
            <a:solidFill>
              <a:srgbClr val="000000"/>
            </a:solidFill>
          </a:ln>
        </p:spPr>
        <p:txBody>
          <a:bodyPr lIns="45718" tIns="45718" rIns="45718" bIns="45718"/>
          <a:lstStyle/>
          <a:p>
            <a:pPr/>
          </a:p>
        </p:txBody>
      </p:sp>
      <p:sp>
        <p:nvSpPr>
          <p:cNvPr id="563" name="Line 9"/>
          <p:cNvSpPr/>
          <p:nvPr/>
        </p:nvSpPr>
        <p:spPr>
          <a:xfrm>
            <a:off x="9375774" y="1085850"/>
            <a:ext cx="334967" cy="0"/>
          </a:xfrm>
          <a:prstGeom prst="line">
            <a:avLst/>
          </a:prstGeom>
          <a:ln>
            <a:solidFill>
              <a:srgbClr val="000000"/>
            </a:solidFill>
          </a:ln>
        </p:spPr>
        <p:txBody>
          <a:bodyPr lIns="45718" tIns="45718" rIns="45718" bIns="45718"/>
          <a:lstStyle/>
          <a:p>
            <a:pPr/>
          </a:p>
        </p:txBody>
      </p:sp>
      <p:sp>
        <p:nvSpPr>
          <p:cNvPr id="564" name="Rectangle 10"/>
          <p:cNvSpPr/>
          <p:nvPr/>
        </p:nvSpPr>
        <p:spPr>
          <a:xfrm>
            <a:off x="9301164" y="1444624"/>
            <a:ext cx="142878" cy="792167"/>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grpSp>
        <p:nvGrpSpPr>
          <p:cNvPr id="567" name="AutoShape 11"/>
          <p:cNvGrpSpPr/>
          <p:nvPr/>
        </p:nvGrpSpPr>
        <p:grpSpPr>
          <a:xfrm>
            <a:off x="9548786" y="1585912"/>
            <a:ext cx="2089182" cy="576266"/>
            <a:chOff x="0" y="0"/>
            <a:chExt cx="2089181" cy="576265"/>
          </a:xfrm>
        </p:grpSpPr>
        <p:sp>
          <p:nvSpPr>
            <p:cNvPr id="565" name="Forma"/>
            <p:cNvSpPr/>
            <p:nvPr/>
          </p:nvSpPr>
          <p:spPr>
            <a:xfrm>
              <a:off x="0" y="-1"/>
              <a:ext cx="2089182" cy="576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81" y="0"/>
                  </a:moveTo>
                  <a:lnTo>
                    <a:pt x="21600" y="0"/>
                  </a:lnTo>
                  <a:lnTo>
                    <a:pt x="21600" y="21600"/>
                  </a:lnTo>
                  <a:lnTo>
                    <a:pt x="4481" y="21600"/>
                  </a:lnTo>
                  <a:lnTo>
                    <a:pt x="4481" y="18000"/>
                  </a:lnTo>
                  <a:lnTo>
                    <a:pt x="0" y="13864"/>
                  </a:lnTo>
                  <a:lnTo>
                    <a:pt x="4481"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566" name="Soluzione interna ad attività a2"/>
            <p:cNvSpPr txBox="1"/>
            <p:nvPr/>
          </p:nvSpPr>
          <p:spPr>
            <a:xfrm>
              <a:off x="483895" y="4762"/>
              <a:ext cx="1554803" cy="525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interna ad attività a</a:t>
              </a:r>
              <a:r>
                <a:rPr baseline="-25000"/>
                <a:t>2</a:t>
              </a:r>
            </a:p>
          </p:txBody>
        </p:sp>
      </p:grpSp>
      <p:sp>
        <p:nvSpPr>
          <p:cNvPr id="568" name="Rectangle 12"/>
          <p:cNvSpPr/>
          <p:nvPr/>
        </p:nvSpPr>
        <p:spPr>
          <a:xfrm>
            <a:off x="9240838" y="2886074"/>
            <a:ext cx="304803" cy="74617"/>
          </a:xfrm>
          <a:prstGeom prst="rect">
            <a:avLst/>
          </a:prstGeom>
          <a:solidFill>
            <a:srgbClr val="E7E6E6"/>
          </a:solidFill>
          <a:ln>
            <a:solidFill>
              <a:srgbClr val="000000"/>
            </a:solidFill>
            <a:miter/>
          </a:ln>
        </p:spPr>
        <p:txBody>
          <a:bodyPr lIns="45718" tIns="45718" rIns="45718" bIns="45718" anchor="ctr"/>
          <a:lstStyle/>
          <a:p>
            <a:pPr>
              <a:defRPr>
                <a:latin typeface="Arial"/>
                <a:ea typeface="Arial"/>
                <a:cs typeface="Arial"/>
                <a:sym typeface="Arial"/>
              </a:defRPr>
            </a:pPr>
          </a:p>
        </p:txBody>
      </p:sp>
      <p:grpSp>
        <p:nvGrpSpPr>
          <p:cNvPr id="571" name="AutoShape 13"/>
          <p:cNvGrpSpPr/>
          <p:nvPr/>
        </p:nvGrpSpPr>
        <p:grpSpPr>
          <a:xfrm>
            <a:off x="9412267" y="2271714"/>
            <a:ext cx="2225699" cy="573092"/>
            <a:chOff x="-1" y="0"/>
            <a:chExt cx="2225697" cy="573090"/>
          </a:xfrm>
        </p:grpSpPr>
        <p:sp>
          <p:nvSpPr>
            <p:cNvPr id="569" name="Forma"/>
            <p:cNvSpPr/>
            <p:nvPr/>
          </p:nvSpPr>
          <p:spPr>
            <a:xfrm>
              <a:off x="-2" y="0"/>
              <a:ext cx="2225699" cy="5730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31" y="0"/>
                  </a:moveTo>
                  <a:lnTo>
                    <a:pt x="21600" y="0"/>
                  </a:lnTo>
                  <a:lnTo>
                    <a:pt x="21600" y="18967"/>
                  </a:lnTo>
                  <a:lnTo>
                    <a:pt x="5531" y="18967"/>
                  </a:lnTo>
                  <a:lnTo>
                    <a:pt x="5531" y="15806"/>
                  </a:lnTo>
                  <a:lnTo>
                    <a:pt x="0" y="21600"/>
                  </a:lnTo>
                  <a:lnTo>
                    <a:pt x="5531" y="11064"/>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570" name="Membrana ionoselettiva"/>
            <p:cNvSpPr txBox="1"/>
            <p:nvPr/>
          </p:nvSpPr>
          <p:spPr>
            <a:xfrm>
              <a:off x="620412" y="4762"/>
              <a:ext cx="1554802"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Membrana ionoselettiva</a:t>
              </a:r>
            </a:p>
          </p:txBody>
        </p:sp>
      </p:grpSp>
      <p:grpSp>
        <p:nvGrpSpPr>
          <p:cNvPr id="574" name="AutoShape 14"/>
          <p:cNvGrpSpPr/>
          <p:nvPr/>
        </p:nvGrpSpPr>
        <p:grpSpPr>
          <a:xfrm>
            <a:off x="9440863" y="2881314"/>
            <a:ext cx="2197103" cy="574681"/>
            <a:chOff x="0" y="0"/>
            <a:chExt cx="2197101" cy="574679"/>
          </a:xfrm>
        </p:grpSpPr>
        <p:sp>
          <p:nvSpPr>
            <p:cNvPr id="572" name="Forma"/>
            <p:cNvSpPr/>
            <p:nvPr/>
          </p:nvSpPr>
          <p:spPr>
            <a:xfrm>
              <a:off x="-1" y="0"/>
              <a:ext cx="2197103" cy="574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2" y="0"/>
                  </a:moveTo>
                  <a:lnTo>
                    <a:pt x="21600" y="0"/>
                  </a:lnTo>
                  <a:lnTo>
                    <a:pt x="21600" y="21600"/>
                  </a:lnTo>
                  <a:lnTo>
                    <a:pt x="5322" y="21600"/>
                  </a:lnTo>
                  <a:lnTo>
                    <a:pt x="5322" y="18000"/>
                  </a:lnTo>
                  <a:lnTo>
                    <a:pt x="0" y="13962"/>
                  </a:lnTo>
                  <a:lnTo>
                    <a:pt x="5322"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573" name="Soluzione esterna ad attività a1"/>
            <p:cNvSpPr txBox="1"/>
            <p:nvPr/>
          </p:nvSpPr>
          <p:spPr>
            <a:xfrm>
              <a:off x="591817" y="4762"/>
              <a:ext cx="1554801" cy="525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esterna ad attività a</a:t>
              </a:r>
              <a:r>
                <a:rPr baseline="-25000"/>
                <a:t>1</a:t>
              </a:r>
            </a:p>
          </p:txBody>
        </p:sp>
      </p:grpSp>
      <p:grpSp>
        <p:nvGrpSpPr>
          <p:cNvPr id="577" name="AutoShape 15"/>
          <p:cNvGrpSpPr/>
          <p:nvPr/>
        </p:nvGrpSpPr>
        <p:grpSpPr>
          <a:xfrm>
            <a:off x="9369451" y="1119187"/>
            <a:ext cx="2282803" cy="404822"/>
            <a:chOff x="0" y="0"/>
            <a:chExt cx="2282801" cy="404821"/>
          </a:xfrm>
        </p:grpSpPr>
        <p:sp>
          <p:nvSpPr>
            <p:cNvPr id="575" name="Forma"/>
            <p:cNvSpPr/>
            <p:nvPr/>
          </p:nvSpPr>
          <p:spPr>
            <a:xfrm>
              <a:off x="-1" y="-1"/>
              <a:ext cx="2282803" cy="404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33" y="0"/>
                  </a:moveTo>
                  <a:lnTo>
                    <a:pt x="21600" y="0"/>
                  </a:lnTo>
                  <a:lnTo>
                    <a:pt x="21600" y="19143"/>
                  </a:lnTo>
                  <a:lnTo>
                    <a:pt x="5933" y="19143"/>
                  </a:lnTo>
                  <a:lnTo>
                    <a:pt x="5933" y="15953"/>
                  </a:lnTo>
                  <a:lnTo>
                    <a:pt x="0" y="21600"/>
                  </a:lnTo>
                  <a:lnTo>
                    <a:pt x="5933" y="11167"/>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baseline="-25000" sz="1400">
                  <a:latin typeface="Arial"/>
                  <a:ea typeface="Arial"/>
                  <a:cs typeface="Arial"/>
                  <a:sym typeface="Arial"/>
                </a:defRPr>
              </a:pPr>
            </a:p>
          </p:txBody>
        </p:sp>
        <p:sp>
          <p:nvSpPr>
            <p:cNvPr id="576" name="Elettrodo interno"/>
            <p:cNvSpPr txBox="1"/>
            <p:nvPr/>
          </p:nvSpPr>
          <p:spPr>
            <a:xfrm>
              <a:off x="677519" y="4762"/>
              <a:ext cx="1554799"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Elettrodo interno</a:t>
              </a:r>
            </a:p>
          </p:txBody>
        </p:sp>
      </p:grpSp>
      <p:sp>
        <p:nvSpPr>
          <p:cNvPr id="578" name="Rectangle 1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579" name="Text Box 17"/>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580" name="Text Box 18"/>
          <p:cNvSpPr txBox="1"/>
          <p:nvPr/>
        </p:nvSpPr>
        <p:spPr>
          <a:xfrm>
            <a:off x="1764982" y="284163"/>
            <a:ext cx="5888726"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ELETTRODI IONOSELETTIVI A MEMBRANA</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Rectangle 2"/>
          <p:cNvSpPr txBox="1"/>
          <p:nvPr/>
        </p:nvSpPr>
        <p:spPr>
          <a:xfrm>
            <a:off x="293368" y="1295398"/>
            <a:ext cx="8084188" cy="37144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i="1" sz="2200">
                <a:latin typeface="Arial"/>
                <a:ea typeface="Arial"/>
                <a:cs typeface="Arial"/>
                <a:sym typeface="Arial"/>
              </a:defRPr>
            </a:pPr>
            <a:r>
              <a:t>L’elettrodo a vetro</a:t>
            </a:r>
            <a:r>
              <a:rPr b="0" i="0"/>
              <a:t> per la misura del pH rappresenta l’elettrodo ionoselettivo di più vasto impiego. </a:t>
            </a:r>
            <a:endParaRPr sz="3200"/>
          </a:p>
          <a:p>
            <a:pPr algn="just">
              <a:defRPr sz="2200">
                <a:latin typeface="Arial"/>
                <a:ea typeface="Arial"/>
                <a:cs typeface="Arial"/>
                <a:sym typeface="Arial"/>
              </a:defRPr>
            </a:pPr>
          </a:p>
          <a:p>
            <a:pPr algn="just">
              <a:defRPr sz="2200">
                <a:latin typeface="Arial"/>
                <a:ea typeface="Arial"/>
                <a:cs typeface="Arial"/>
                <a:sym typeface="Arial"/>
              </a:defRPr>
            </a:pPr>
            <a:r>
              <a:t>Esso consiste in una sottile membrana di </a:t>
            </a:r>
            <a:r>
              <a:rPr b="1" i="1"/>
              <a:t>vetro speciale</a:t>
            </a:r>
            <a:r>
              <a:rPr i="1"/>
              <a:t>,</a:t>
            </a:r>
            <a:r>
              <a:t> che è l’elemento dell’elettrodo effettivamente sensibile al pH, saldata all’estremità di un tubo resistente in plastica o vetro. Nel tubo è contenuta una soluzione con attività nota e costante di ione H</a:t>
            </a:r>
            <a:r>
              <a:rPr baseline="30000"/>
              <a:t>+</a:t>
            </a:r>
            <a:r>
              <a:t> (una soluzione diluita di HCl oppure un tampone)  saturata con AgCl. Un filo di argento rivestito di AgCl immerso nella soluzione forma un elettrodo di riferimento ad Ag/AgCl, che viene utilizzato per collegare l’elettrodo ad uno dei terminali del potenziometro.</a:t>
            </a:r>
          </a:p>
        </p:txBody>
      </p:sp>
      <p:sp>
        <p:nvSpPr>
          <p:cNvPr id="583" name="Oval 3"/>
          <p:cNvSpPr/>
          <p:nvPr/>
        </p:nvSpPr>
        <p:spPr>
          <a:xfrm>
            <a:off x="8828088" y="3730626"/>
            <a:ext cx="792167" cy="792169"/>
          </a:xfrm>
          <a:prstGeom prst="ellipse">
            <a:avLst/>
          </a:prstGeom>
          <a:solidFill>
            <a:srgbClr val="EAEAEA"/>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584" name="Rectangle 4"/>
          <p:cNvSpPr/>
          <p:nvPr/>
        </p:nvSpPr>
        <p:spPr>
          <a:xfrm>
            <a:off x="8953500" y="2101850"/>
            <a:ext cx="533400" cy="1727200"/>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585" name="Rectangle 5"/>
          <p:cNvSpPr/>
          <p:nvPr/>
        </p:nvSpPr>
        <p:spPr>
          <a:xfrm>
            <a:off x="9029700" y="2101850"/>
            <a:ext cx="381000" cy="17272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586" name="Line 6"/>
          <p:cNvSpPr/>
          <p:nvPr/>
        </p:nvSpPr>
        <p:spPr>
          <a:xfrm>
            <a:off x="9215438" y="1812925"/>
            <a:ext cx="3" cy="927101"/>
          </a:xfrm>
          <a:prstGeom prst="line">
            <a:avLst/>
          </a:prstGeom>
          <a:ln>
            <a:solidFill>
              <a:srgbClr val="000000"/>
            </a:solidFill>
          </a:ln>
        </p:spPr>
        <p:txBody>
          <a:bodyPr lIns="45718" tIns="45718" rIns="45718" bIns="45718"/>
          <a:lstStyle/>
          <a:p>
            <a:pPr/>
          </a:p>
        </p:txBody>
      </p:sp>
      <p:sp>
        <p:nvSpPr>
          <p:cNvPr id="587" name="Line 7"/>
          <p:cNvSpPr/>
          <p:nvPr/>
        </p:nvSpPr>
        <p:spPr>
          <a:xfrm>
            <a:off x="9215439" y="1812925"/>
            <a:ext cx="720728" cy="0"/>
          </a:xfrm>
          <a:prstGeom prst="line">
            <a:avLst/>
          </a:prstGeom>
          <a:ln>
            <a:solidFill>
              <a:srgbClr val="000000"/>
            </a:solidFill>
          </a:ln>
        </p:spPr>
        <p:txBody>
          <a:bodyPr lIns="45718" tIns="45718" rIns="45718" bIns="45718"/>
          <a:lstStyle/>
          <a:p>
            <a:pPr/>
          </a:p>
        </p:txBody>
      </p:sp>
      <p:sp>
        <p:nvSpPr>
          <p:cNvPr id="588" name="Rectangle 8"/>
          <p:cNvSpPr/>
          <p:nvPr/>
        </p:nvSpPr>
        <p:spPr>
          <a:xfrm>
            <a:off x="9143999" y="2605088"/>
            <a:ext cx="142879" cy="792165"/>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grpSp>
        <p:nvGrpSpPr>
          <p:cNvPr id="591" name="AutoShape 9"/>
          <p:cNvGrpSpPr/>
          <p:nvPr/>
        </p:nvGrpSpPr>
        <p:grpSpPr>
          <a:xfrm>
            <a:off x="9694832" y="1944695"/>
            <a:ext cx="1697073" cy="528634"/>
            <a:chOff x="-1" y="-1"/>
            <a:chExt cx="1697071" cy="528633"/>
          </a:xfrm>
        </p:grpSpPr>
        <p:sp>
          <p:nvSpPr>
            <p:cNvPr id="589" name="Forma"/>
            <p:cNvSpPr/>
            <p:nvPr/>
          </p:nvSpPr>
          <p:spPr>
            <a:xfrm>
              <a:off x="-1" y="-2"/>
              <a:ext cx="1697072" cy="52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35" y="6875"/>
                  </a:moveTo>
                  <a:lnTo>
                    <a:pt x="4796" y="6875"/>
                  </a:lnTo>
                  <a:lnTo>
                    <a:pt x="0" y="0"/>
                  </a:lnTo>
                  <a:lnTo>
                    <a:pt x="9837" y="6875"/>
                  </a:lnTo>
                  <a:lnTo>
                    <a:pt x="21600" y="6875"/>
                  </a:lnTo>
                  <a:lnTo>
                    <a:pt x="21600" y="21600"/>
                  </a:lnTo>
                  <a:lnTo>
                    <a:pt x="1435" y="21600"/>
                  </a:lnTo>
                  <a:lnTo>
                    <a:pt x="1435" y="933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590" name="Filo di argento"/>
            <p:cNvSpPr txBox="1"/>
            <p:nvPr/>
          </p:nvSpPr>
          <p:spPr>
            <a:xfrm>
              <a:off x="163223" y="173029"/>
              <a:ext cx="1483365"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Filo di argento</a:t>
              </a:r>
            </a:p>
          </p:txBody>
        </p:sp>
      </p:grpSp>
      <p:grpSp>
        <p:nvGrpSpPr>
          <p:cNvPr id="594" name="AutoShape 10"/>
          <p:cNvGrpSpPr/>
          <p:nvPr/>
        </p:nvGrpSpPr>
        <p:grpSpPr>
          <a:xfrm>
            <a:off x="9212267" y="2605088"/>
            <a:ext cx="2179639" cy="503242"/>
            <a:chOff x="0" y="-1"/>
            <a:chExt cx="2179638" cy="503241"/>
          </a:xfrm>
        </p:grpSpPr>
        <p:sp>
          <p:nvSpPr>
            <p:cNvPr id="592" name="Forma"/>
            <p:cNvSpPr/>
            <p:nvPr/>
          </p:nvSpPr>
          <p:spPr>
            <a:xfrm>
              <a:off x="-1" y="-2"/>
              <a:ext cx="2179640" cy="503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30" y="0"/>
                  </a:moveTo>
                  <a:lnTo>
                    <a:pt x="21600" y="0"/>
                  </a:lnTo>
                  <a:lnTo>
                    <a:pt x="21600" y="21600"/>
                  </a:lnTo>
                  <a:lnTo>
                    <a:pt x="6230" y="21600"/>
                  </a:lnTo>
                  <a:lnTo>
                    <a:pt x="6230" y="18000"/>
                  </a:lnTo>
                  <a:lnTo>
                    <a:pt x="0" y="17035"/>
                  </a:lnTo>
                  <a:lnTo>
                    <a:pt x="623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593" name="Rivestimento di AgCl(s)"/>
            <p:cNvSpPr txBox="1"/>
            <p:nvPr/>
          </p:nvSpPr>
          <p:spPr>
            <a:xfrm>
              <a:off x="679128" y="4761"/>
              <a:ext cx="1450026" cy="49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Rivestimento di AgCl(s)</a:t>
              </a:r>
            </a:p>
          </p:txBody>
        </p:sp>
      </p:grpSp>
      <p:grpSp>
        <p:nvGrpSpPr>
          <p:cNvPr id="597" name="AutoShape 11"/>
          <p:cNvGrpSpPr/>
          <p:nvPr/>
        </p:nvGrpSpPr>
        <p:grpSpPr>
          <a:xfrm>
            <a:off x="9305945" y="3238499"/>
            <a:ext cx="2085959" cy="936630"/>
            <a:chOff x="0" y="0"/>
            <a:chExt cx="2085957" cy="936628"/>
          </a:xfrm>
        </p:grpSpPr>
        <p:sp>
          <p:nvSpPr>
            <p:cNvPr id="595" name="Forma"/>
            <p:cNvSpPr/>
            <p:nvPr/>
          </p:nvSpPr>
          <p:spPr>
            <a:xfrm>
              <a:off x="0" y="-1"/>
              <a:ext cx="2085959" cy="936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94" y="0"/>
                  </a:moveTo>
                  <a:lnTo>
                    <a:pt x="21600" y="0"/>
                  </a:lnTo>
                  <a:lnTo>
                    <a:pt x="21600" y="21600"/>
                  </a:lnTo>
                  <a:lnTo>
                    <a:pt x="5194" y="21600"/>
                  </a:lnTo>
                  <a:lnTo>
                    <a:pt x="5194" y="9000"/>
                  </a:lnTo>
                  <a:lnTo>
                    <a:pt x="0" y="8933"/>
                  </a:lnTo>
                  <a:lnTo>
                    <a:pt x="5194"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baseline="30000" sz="1400">
                  <a:latin typeface="Arial"/>
                  <a:ea typeface="Arial"/>
                  <a:cs typeface="Arial"/>
                  <a:sym typeface="Arial"/>
                </a:defRPr>
              </a:pPr>
            </a:p>
          </p:txBody>
        </p:sp>
        <p:sp>
          <p:nvSpPr>
            <p:cNvPr id="596" name="Soluzione ad attività nota di ione H+, saturata con AgCl"/>
            <p:cNvSpPr txBox="1"/>
            <p:nvPr/>
          </p:nvSpPr>
          <p:spPr>
            <a:xfrm>
              <a:off x="552111" y="4762"/>
              <a:ext cx="1483363" cy="898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00" name="AutoShape 12"/>
          <p:cNvGrpSpPr/>
          <p:nvPr/>
        </p:nvGrpSpPr>
        <p:grpSpPr>
          <a:xfrm>
            <a:off x="9328172" y="4303712"/>
            <a:ext cx="2063733" cy="576267"/>
            <a:chOff x="-1" y="0"/>
            <a:chExt cx="2063731" cy="576265"/>
          </a:xfrm>
        </p:grpSpPr>
        <p:sp>
          <p:nvSpPr>
            <p:cNvPr id="598" name="Forma"/>
            <p:cNvSpPr/>
            <p:nvPr/>
          </p:nvSpPr>
          <p:spPr>
            <a:xfrm>
              <a:off x="-2" y="-1"/>
              <a:ext cx="2063733" cy="576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18" y="0"/>
                  </a:moveTo>
                  <a:lnTo>
                    <a:pt x="21600" y="0"/>
                  </a:lnTo>
                  <a:lnTo>
                    <a:pt x="21600" y="21600"/>
                  </a:lnTo>
                  <a:lnTo>
                    <a:pt x="5018" y="21600"/>
                  </a:lnTo>
                  <a:lnTo>
                    <a:pt x="5018" y="9000"/>
                  </a:lnTo>
                  <a:lnTo>
                    <a:pt x="0" y="774"/>
                  </a:lnTo>
                  <a:lnTo>
                    <a:pt x="5018"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599" name="Membrana di vetro"/>
            <p:cNvSpPr txBox="1"/>
            <p:nvPr/>
          </p:nvSpPr>
          <p:spPr>
            <a:xfrm>
              <a:off x="529883" y="4761"/>
              <a:ext cx="1483365" cy="49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Membrana di vetro</a:t>
              </a:r>
            </a:p>
          </p:txBody>
        </p:sp>
      </p:grpSp>
      <p:sp>
        <p:nvSpPr>
          <p:cNvPr id="601" name="Rectangle 13"/>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602" name="Text Box 14"/>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603" name="Text Box 15"/>
          <p:cNvSpPr txBox="1"/>
          <p:nvPr/>
        </p:nvSpPr>
        <p:spPr>
          <a:xfrm>
            <a:off x="1764981" y="284163"/>
            <a:ext cx="312583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ELETTRODO A VETRO</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Rectangle 2"/>
          <p:cNvSpPr txBox="1"/>
          <p:nvPr/>
        </p:nvSpPr>
        <p:spPr>
          <a:xfrm>
            <a:off x="541018" y="1036636"/>
            <a:ext cx="7850031" cy="53463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400">
                <a:latin typeface="Arial"/>
                <a:ea typeface="Arial"/>
                <a:cs typeface="Arial"/>
                <a:sym typeface="Arial"/>
              </a:defRPr>
            </a:pPr>
            <a:r>
              <a:t>I</a:t>
            </a:r>
            <a:r>
              <a:rPr sz="2300"/>
              <a:t>l vetro silicato usato per le membrane è costituito da un insieme infinito tridimensionale di tetraedri </a:t>
            </a:r>
            <a:r>
              <a:t>SiO</a:t>
            </a:r>
            <a:r>
              <a:rPr baseline="-25000"/>
              <a:t>4</a:t>
            </a:r>
            <a:r>
              <a:rPr baseline="30000"/>
              <a:t>4-</a:t>
            </a:r>
            <a:r>
              <a:t>, </a:t>
            </a:r>
            <a:r>
              <a:rPr sz="2200"/>
              <a:t>in cui ogni atomo di ossigeno è condiviso fra due atomi di silicio. Le cariche negative sono bilanciate da cationi (es. Na</a:t>
            </a:r>
            <a:r>
              <a:rPr baseline="29818" sz="2200"/>
              <a:t>+</a:t>
            </a:r>
            <a:r>
              <a:rPr sz="2200"/>
              <a:t> e Li</a:t>
            </a:r>
            <a:r>
              <a:rPr baseline="29818" sz="2200"/>
              <a:t>+</a:t>
            </a:r>
            <a:r>
              <a:rPr sz="2200"/>
              <a:t>) che sono contenuti negli interstizi del reticolo. La membrana di vetro risponde al pH in quanto è in grado di scambiare ioni H</a:t>
            </a:r>
            <a:r>
              <a:rPr baseline="29818" sz="2200"/>
              <a:t>+</a:t>
            </a:r>
            <a:r>
              <a:rPr sz="2200"/>
              <a:t> con le soluzioni con cui è a contatto. Per fare ciò il vetro deve essere </a:t>
            </a:r>
            <a:r>
              <a:rPr b="1" i="1"/>
              <a:t>idratato</a:t>
            </a:r>
            <a:r>
              <a:t>.</a:t>
            </a:r>
            <a:endParaRPr sz="3200"/>
          </a:p>
          <a:p>
            <a:pPr algn="just">
              <a:defRPr sz="2400">
                <a:latin typeface="Arial"/>
                <a:ea typeface="Arial"/>
                <a:cs typeface="Arial"/>
                <a:sym typeface="Arial"/>
              </a:defRPr>
            </a:pPr>
          </a:p>
          <a:p>
            <a:pPr algn="just">
              <a:defRPr sz="2400">
                <a:latin typeface="Arial"/>
                <a:ea typeface="Arial"/>
                <a:cs typeface="Arial"/>
                <a:sym typeface="Arial"/>
              </a:defRPr>
            </a:pPr>
            <a:r>
              <a:t>In questo processo i cationi Na</a:t>
            </a:r>
            <a:r>
              <a:rPr baseline="30000"/>
              <a:t>+</a:t>
            </a:r>
            <a:r>
              <a:t> e Li</a:t>
            </a:r>
            <a:r>
              <a:rPr baseline="30000"/>
              <a:t>+</a:t>
            </a:r>
            <a:r>
              <a:t> vengono scambiati con gli ioni H</a:t>
            </a:r>
            <a:r>
              <a:rPr baseline="30000"/>
              <a:t>+</a:t>
            </a:r>
            <a:r>
              <a:t> della soluzione con la formazione di uno strato superficiale di “gel” contenente esclusivamente gruppi negativi O</a:t>
            </a:r>
            <a:r>
              <a:rPr baseline="30000"/>
              <a:t>-</a:t>
            </a:r>
            <a:r>
              <a:t> liberi oppure legati a ioni H</a:t>
            </a:r>
            <a:r>
              <a:rPr baseline="30000"/>
              <a:t>+</a:t>
            </a:r>
            <a:r>
              <a:t> (in soluzioni fortemente alcaline si possono avere anche legami rilevanti con altri cationi come Na</a:t>
            </a:r>
            <a:r>
              <a:rPr baseline="30000"/>
              <a:t>+</a:t>
            </a:r>
            <a:r>
              <a:t>). </a:t>
            </a:r>
          </a:p>
        </p:txBody>
      </p:sp>
      <p:pic>
        <p:nvPicPr>
          <p:cNvPr id="606" name="Picture 3" descr="Picture 3"/>
          <p:cNvPicPr>
            <a:picLocks noChangeAspect="1"/>
          </p:cNvPicPr>
          <p:nvPr/>
        </p:nvPicPr>
        <p:blipFill>
          <a:blip r:embed="rId2">
            <a:extLst/>
          </a:blip>
          <a:stretch>
            <a:fillRect/>
          </a:stretch>
        </p:blipFill>
        <p:spPr>
          <a:xfrm>
            <a:off x="8484161" y="1220131"/>
            <a:ext cx="3094041" cy="3124202"/>
          </a:xfrm>
          <a:prstGeom prst="rect">
            <a:avLst/>
          </a:prstGeom>
          <a:ln w="12700">
            <a:miter lim="400000"/>
          </a:ln>
        </p:spPr>
      </p:pic>
      <p:sp>
        <p:nvSpPr>
          <p:cNvPr id="607" name="Rectangle 4"/>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608" name="Text Box 5"/>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609" name="Text Box 6"/>
          <p:cNvSpPr txBox="1"/>
          <p:nvPr/>
        </p:nvSpPr>
        <p:spPr>
          <a:xfrm>
            <a:off x="1764981" y="284163"/>
            <a:ext cx="312583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ELETTRODO A VETRO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asellaDiTesto 4"/>
          <p:cNvSpPr txBox="1"/>
          <p:nvPr/>
        </p:nvSpPr>
        <p:spPr>
          <a:xfrm>
            <a:off x="437603" y="161789"/>
            <a:ext cx="2302179"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Reazioni redox (I)</a:t>
            </a:r>
          </a:p>
        </p:txBody>
      </p:sp>
      <p:sp>
        <p:nvSpPr>
          <p:cNvPr id="120" name="CasellaDiTesto 6"/>
          <p:cNvSpPr txBox="1"/>
          <p:nvPr/>
        </p:nvSpPr>
        <p:spPr>
          <a:xfrm>
            <a:off x="437602" y="822184"/>
            <a:ext cx="5115924" cy="270981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400">
                <a:solidFill>
                  <a:srgbClr val="FF0000"/>
                </a:solidFill>
              </a:defRPr>
            </a:pPr>
            <a:r>
              <a:t>Un agente riducente è un donatore di e</a:t>
            </a:r>
            <a:r>
              <a:rPr baseline="30000"/>
              <a:t>-</a:t>
            </a:r>
            <a:endParaRPr baseline="30000"/>
          </a:p>
          <a:p>
            <a:pPr>
              <a:defRPr b="1" sz="2400">
                <a:solidFill>
                  <a:srgbClr val="FF0000"/>
                </a:solidFill>
              </a:defRPr>
            </a:pPr>
            <a:r>
              <a:t>Fe</a:t>
            </a:r>
            <a:r>
              <a:rPr baseline="30000"/>
              <a:t>2+</a:t>
            </a:r>
            <a:r>
              <a:t> </a:t>
            </a:r>
            <a:r>
              <a:rPr b="0">
                <a:latin typeface="Wingdings"/>
                <a:ea typeface="Wingdings"/>
                <a:cs typeface="Wingdings"/>
                <a:sym typeface="Wingdings"/>
              </a:rPr>
              <a:t> </a:t>
            </a:r>
            <a:r>
              <a:t>Fe</a:t>
            </a:r>
            <a:r>
              <a:rPr baseline="30000"/>
              <a:t>3+ </a:t>
            </a:r>
            <a:r>
              <a:t>+ e</a:t>
            </a:r>
            <a:r>
              <a:rPr baseline="30000"/>
              <a:t>-</a:t>
            </a:r>
          </a:p>
          <a:p>
            <a:pPr>
              <a:defRPr b="1" sz="2400">
                <a:solidFill>
                  <a:srgbClr val="FF0000"/>
                </a:solidFill>
              </a:defRPr>
            </a:pPr>
          </a:p>
          <a:p>
            <a:pPr>
              <a:defRPr b="1" sz="2400">
                <a:solidFill>
                  <a:srgbClr val="FF0000"/>
                </a:solidFill>
              </a:defRPr>
            </a:pPr>
          </a:p>
          <a:p>
            <a:pPr>
              <a:defRPr b="1" sz="2400">
                <a:solidFill>
                  <a:srgbClr val="2F5597"/>
                </a:solidFill>
              </a:defRPr>
            </a:pPr>
            <a:r>
              <a:t>Un ossidante è un accettore di e</a:t>
            </a:r>
            <a:r>
              <a:rPr baseline="30000"/>
              <a:t>-</a:t>
            </a:r>
            <a:endParaRPr baseline="30000"/>
          </a:p>
          <a:p>
            <a:pPr>
              <a:defRPr b="1" baseline="30000" sz="2400">
                <a:solidFill>
                  <a:srgbClr val="2F5597"/>
                </a:solidFill>
              </a:defRPr>
            </a:pPr>
          </a:p>
          <a:p>
            <a:pPr>
              <a:defRPr b="1" sz="2400">
                <a:solidFill>
                  <a:srgbClr val="2F5597"/>
                </a:solidFill>
              </a:defRPr>
            </a:pPr>
            <a:r>
              <a:t>Ce</a:t>
            </a:r>
            <a:r>
              <a:rPr baseline="30000"/>
              <a:t>4+</a:t>
            </a:r>
            <a:r>
              <a:t> + e</a:t>
            </a:r>
            <a:r>
              <a:rPr baseline="30000"/>
              <a:t>-  </a:t>
            </a:r>
            <a:r>
              <a:rPr b="0">
                <a:latin typeface="Wingdings"/>
                <a:ea typeface="Wingdings"/>
                <a:cs typeface="Wingdings"/>
                <a:sym typeface="Wingdings"/>
              </a:rPr>
              <a:t> </a:t>
            </a:r>
            <a:r>
              <a:t>Ce</a:t>
            </a:r>
            <a:r>
              <a:rPr baseline="30000"/>
              <a:t>3+</a:t>
            </a:r>
          </a:p>
        </p:txBody>
      </p:sp>
      <p:sp>
        <p:nvSpPr>
          <p:cNvPr id="121" name="CasellaDiTesto 8"/>
          <p:cNvSpPr txBox="1"/>
          <p:nvPr/>
        </p:nvSpPr>
        <p:spPr>
          <a:xfrm>
            <a:off x="938418" y="4102417"/>
            <a:ext cx="10641808" cy="14973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400"/>
            </a:pPr>
            <a:r>
              <a:t>IMPORTANTE: le due semireazioni (di ossidazione e di riduzione) non possono essere osservate sperimentalmente in maniera isolata</a:t>
            </a:r>
          </a:p>
          <a:p>
            <a:pPr>
              <a:defRPr b="1" sz="2400"/>
            </a:pPr>
          </a:p>
          <a:p>
            <a:pPr>
              <a:defRPr b="1" sz="2400"/>
            </a:pPr>
            <a:r>
              <a:t>Per ogni reazioni in cui viene donato un </a:t>
            </a:r>
            <a:r>
              <a:rPr>
                <a:solidFill>
                  <a:srgbClr val="FF0000"/>
                </a:solidFill>
              </a:rPr>
              <a:t>e</a:t>
            </a:r>
            <a:r>
              <a:rPr baseline="30000">
                <a:solidFill>
                  <a:srgbClr val="FF0000"/>
                </a:solidFill>
              </a:rPr>
              <a:t>- </a:t>
            </a:r>
            <a:r>
              <a:t>deve esserci sempre un accettore di </a:t>
            </a:r>
            <a:r>
              <a:rPr>
                <a:solidFill>
                  <a:srgbClr val="2F5597"/>
                </a:solidFill>
              </a:rPr>
              <a:t>e</a:t>
            </a:r>
            <a:r>
              <a:rPr baseline="30000">
                <a:solidFill>
                  <a:srgbClr val="2F5597"/>
                </a:solidFill>
              </a:rPr>
              <a: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Rectangle 2"/>
          <p:cNvSpPr txBox="1"/>
          <p:nvPr/>
        </p:nvSpPr>
        <p:spPr>
          <a:xfrm>
            <a:off x="391002" y="3068639"/>
            <a:ext cx="11755278" cy="24149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A contatto con una soluzione contenente ioni H</a:t>
            </a:r>
            <a:r>
              <a:rPr baseline="30000"/>
              <a:t>+</a:t>
            </a:r>
            <a:r>
              <a:t> si instaura un equilibrio fra i gruppi OH ed O</a:t>
            </a:r>
            <a:r>
              <a:rPr baseline="30000"/>
              <a:t>-</a:t>
            </a:r>
            <a:r>
              <a:t>, ed a seguito di queste reazioni i due strati di gel idratato (quello interno e quello esterno) si caricano negativamente, con una carica determinata dalla concentrazione di ioni idrogeno delle soluzioni con cui sono a contatto.</a:t>
            </a:r>
            <a:endParaRPr sz="3200"/>
          </a:p>
          <a:p>
            <a:pPr algn="just">
              <a:defRPr>
                <a:latin typeface="Arial"/>
                <a:ea typeface="Arial"/>
                <a:cs typeface="Arial"/>
                <a:sym typeface="Arial"/>
              </a:defRPr>
            </a:pPr>
          </a:p>
          <a:p>
            <a:pPr algn="just">
              <a:defRPr>
                <a:latin typeface="Arial"/>
                <a:ea typeface="Arial"/>
                <a:cs typeface="Arial"/>
                <a:sym typeface="Arial"/>
              </a:defRPr>
            </a:pPr>
          </a:p>
          <a:p>
            <a:pPr algn="just">
              <a:defRPr>
                <a:latin typeface="Arial"/>
                <a:ea typeface="Arial"/>
                <a:cs typeface="Arial"/>
                <a:sym typeface="Arial"/>
              </a:defRPr>
            </a:pPr>
            <a:r>
              <a:t>Il potenziale di membrana originato dipende quindi dalla concentrazione (o meglio dall’attività) dello ione H</a:t>
            </a:r>
            <a:r>
              <a:rPr baseline="30000"/>
              <a:t>+</a:t>
            </a:r>
            <a:r>
              <a:t> nelle due soluzioni:</a:t>
            </a:r>
            <a:endParaRPr sz="3200"/>
          </a:p>
        </p:txBody>
      </p:sp>
      <p:pic>
        <p:nvPicPr>
          <p:cNvPr id="612" name="Object 3" descr="Object 3"/>
          <p:cNvPicPr>
            <a:picLocks noChangeAspect="1"/>
          </p:cNvPicPr>
          <p:nvPr/>
        </p:nvPicPr>
        <p:blipFill>
          <a:blip r:embed="rId2">
            <a:extLst/>
          </a:blip>
          <a:stretch>
            <a:fillRect/>
          </a:stretch>
        </p:blipFill>
        <p:spPr>
          <a:xfrm>
            <a:off x="4294980" y="4015390"/>
            <a:ext cx="3602040" cy="339728"/>
          </a:xfrm>
          <a:prstGeom prst="rect">
            <a:avLst/>
          </a:prstGeom>
          <a:ln w="12700">
            <a:miter lim="400000"/>
          </a:ln>
        </p:spPr>
      </p:pic>
      <p:grpSp>
        <p:nvGrpSpPr>
          <p:cNvPr id="615" name="Group 4"/>
          <p:cNvGrpSpPr/>
          <p:nvPr/>
        </p:nvGrpSpPr>
        <p:grpSpPr>
          <a:xfrm>
            <a:off x="5345111" y="1963738"/>
            <a:ext cx="514982" cy="288820"/>
            <a:chOff x="-1" y="0"/>
            <a:chExt cx="514981" cy="288819"/>
          </a:xfrm>
        </p:grpSpPr>
        <p:sp>
          <p:nvSpPr>
            <p:cNvPr id="613" name="Text Box 5"/>
            <p:cNvSpPr txBox="1"/>
            <p:nvPr/>
          </p:nvSpPr>
          <p:spPr>
            <a:xfrm>
              <a:off x="144144" y="-1"/>
              <a:ext cx="370837"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pPr/>
              <a:r>
                <a:t>OH</a:t>
              </a:r>
            </a:p>
          </p:txBody>
        </p:sp>
        <p:sp>
          <p:nvSpPr>
            <p:cNvPr id="614" name="Line 6"/>
            <p:cNvSpPr/>
            <p:nvPr/>
          </p:nvSpPr>
          <p:spPr>
            <a:xfrm>
              <a:off x="-2" y="152400"/>
              <a:ext cx="152405" cy="2"/>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grpSp>
      <p:grpSp>
        <p:nvGrpSpPr>
          <p:cNvPr id="618" name="Group 7"/>
          <p:cNvGrpSpPr/>
          <p:nvPr/>
        </p:nvGrpSpPr>
        <p:grpSpPr>
          <a:xfrm>
            <a:off x="5345112" y="2268538"/>
            <a:ext cx="426052" cy="288820"/>
            <a:chOff x="0" y="0"/>
            <a:chExt cx="426051" cy="288819"/>
          </a:xfrm>
        </p:grpSpPr>
        <p:sp>
          <p:nvSpPr>
            <p:cNvPr id="616" name="Text Box 8"/>
            <p:cNvSpPr txBox="1"/>
            <p:nvPr/>
          </p:nvSpPr>
          <p:spPr>
            <a:xfrm>
              <a:off x="144144" y="-1"/>
              <a:ext cx="28190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400">
                  <a:latin typeface="Arial"/>
                  <a:ea typeface="Arial"/>
                  <a:cs typeface="Arial"/>
                  <a:sym typeface="Arial"/>
                </a:defRPr>
              </a:pPr>
              <a:r>
                <a:t>O</a:t>
              </a:r>
              <a:r>
                <a:rPr baseline="30000"/>
                <a:t>-</a:t>
              </a:r>
            </a:p>
          </p:txBody>
        </p:sp>
        <p:sp>
          <p:nvSpPr>
            <p:cNvPr id="617" name="Line 9"/>
            <p:cNvSpPr/>
            <p:nvPr/>
          </p:nvSpPr>
          <p:spPr>
            <a:xfrm>
              <a:off x="-1" y="152400"/>
              <a:ext cx="152402" cy="2"/>
            </a:xfrm>
            <a:prstGeom prst="line">
              <a:avLst/>
            </a:prstGeom>
            <a:noFill/>
            <a:ln w="9525" cap="flat">
              <a:solidFill>
                <a:srgbClr val="000000"/>
              </a:solidFill>
              <a:prstDash val="solid"/>
              <a:round/>
            </a:ln>
            <a:effectLst/>
          </p:spPr>
          <p:txBody>
            <a:bodyPr wrap="square" lIns="45718" tIns="45718" rIns="45718" bIns="45718" numCol="1" anchor="t">
              <a:noAutofit/>
            </a:bodyPr>
            <a:lstStyle/>
            <a:p>
              <a:pPr/>
            </a:p>
          </p:txBody>
        </p:sp>
      </p:grpSp>
      <p:sp>
        <p:nvSpPr>
          <p:cNvPr id="619" name="Text Box 10"/>
          <p:cNvSpPr txBox="1"/>
          <p:nvPr/>
        </p:nvSpPr>
        <p:spPr>
          <a:xfrm>
            <a:off x="6049645" y="2270125"/>
            <a:ext cx="301760"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400">
                <a:latin typeface="Arial"/>
                <a:ea typeface="Arial"/>
                <a:cs typeface="Arial"/>
                <a:sym typeface="Arial"/>
              </a:defRPr>
            </a:pPr>
            <a:r>
              <a:t>H</a:t>
            </a:r>
            <a:r>
              <a:rPr baseline="30000"/>
              <a:t>+</a:t>
            </a:r>
          </a:p>
        </p:txBody>
      </p:sp>
      <p:sp>
        <p:nvSpPr>
          <p:cNvPr id="620" name="Text Box 11"/>
          <p:cNvSpPr txBox="1"/>
          <p:nvPr/>
        </p:nvSpPr>
        <p:spPr>
          <a:xfrm>
            <a:off x="2873057" y="1963740"/>
            <a:ext cx="370837"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HO</a:t>
            </a:r>
          </a:p>
        </p:txBody>
      </p:sp>
      <p:sp>
        <p:nvSpPr>
          <p:cNvPr id="621" name="Line 12"/>
          <p:cNvSpPr/>
          <p:nvPr/>
        </p:nvSpPr>
        <p:spPr>
          <a:xfrm flipH="1">
            <a:off x="3206749" y="2116138"/>
            <a:ext cx="152403" cy="3"/>
          </a:xfrm>
          <a:prstGeom prst="line">
            <a:avLst/>
          </a:prstGeom>
          <a:ln>
            <a:solidFill>
              <a:srgbClr val="000000"/>
            </a:solidFill>
          </a:ln>
        </p:spPr>
        <p:txBody>
          <a:bodyPr lIns="45718" tIns="45718" rIns="45718" bIns="45718"/>
          <a:lstStyle/>
          <a:p>
            <a:pPr/>
          </a:p>
        </p:txBody>
      </p:sp>
      <p:sp>
        <p:nvSpPr>
          <p:cNvPr id="622" name="Text Box 13"/>
          <p:cNvSpPr txBox="1"/>
          <p:nvPr/>
        </p:nvSpPr>
        <p:spPr>
          <a:xfrm>
            <a:off x="2949257" y="2268540"/>
            <a:ext cx="281909"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aseline="30000" sz="1400">
                <a:latin typeface="Arial"/>
                <a:ea typeface="Arial"/>
                <a:cs typeface="Arial"/>
                <a:sym typeface="Arial"/>
              </a:defRPr>
            </a:pPr>
            <a:r>
              <a:t>-</a:t>
            </a:r>
            <a:r>
              <a:rPr baseline="0"/>
              <a:t>O</a:t>
            </a:r>
          </a:p>
        </p:txBody>
      </p:sp>
      <p:sp>
        <p:nvSpPr>
          <p:cNvPr id="623" name="Line 14"/>
          <p:cNvSpPr/>
          <p:nvPr/>
        </p:nvSpPr>
        <p:spPr>
          <a:xfrm flipH="1">
            <a:off x="3195638" y="2420938"/>
            <a:ext cx="152403" cy="3"/>
          </a:xfrm>
          <a:prstGeom prst="line">
            <a:avLst/>
          </a:prstGeom>
          <a:ln>
            <a:solidFill>
              <a:srgbClr val="000000"/>
            </a:solidFill>
          </a:ln>
        </p:spPr>
        <p:txBody>
          <a:bodyPr lIns="45718" tIns="45718" rIns="45718" bIns="45718"/>
          <a:lstStyle/>
          <a:p>
            <a:pPr/>
          </a:p>
        </p:txBody>
      </p:sp>
      <p:sp>
        <p:nvSpPr>
          <p:cNvPr id="624" name="Text Box 15"/>
          <p:cNvSpPr txBox="1"/>
          <p:nvPr/>
        </p:nvSpPr>
        <p:spPr>
          <a:xfrm>
            <a:off x="2469831" y="2270125"/>
            <a:ext cx="301761"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400">
                <a:latin typeface="Arial"/>
                <a:ea typeface="Arial"/>
                <a:cs typeface="Arial"/>
                <a:sym typeface="Arial"/>
              </a:defRPr>
            </a:pPr>
            <a:r>
              <a:t>H</a:t>
            </a:r>
            <a:r>
              <a:rPr baseline="30000"/>
              <a:t>+</a:t>
            </a:r>
          </a:p>
        </p:txBody>
      </p:sp>
      <p:sp>
        <p:nvSpPr>
          <p:cNvPr id="625" name="Rectangle 16"/>
          <p:cNvSpPr/>
          <p:nvPr/>
        </p:nvSpPr>
        <p:spPr>
          <a:xfrm>
            <a:off x="3429000" y="1430337"/>
            <a:ext cx="1905000" cy="1143001"/>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26" name="Rectangle 17"/>
          <p:cNvSpPr/>
          <p:nvPr/>
        </p:nvSpPr>
        <p:spPr>
          <a:xfrm>
            <a:off x="3352800" y="1430337"/>
            <a:ext cx="228600" cy="1143001"/>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27" name="Rectangle 18"/>
          <p:cNvSpPr/>
          <p:nvPr/>
        </p:nvSpPr>
        <p:spPr>
          <a:xfrm>
            <a:off x="5181600" y="1430337"/>
            <a:ext cx="228600" cy="1143001"/>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p>
        </p:txBody>
      </p:sp>
      <p:grpSp>
        <p:nvGrpSpPr>
          <p:cNvPr id="630" name="AutoShape 19"/>
          <p:cNvGrpSpPr/>
          <p:nvPr/>
        </p:nvGrpSpPr>
        <p:grpSpPr>
          <a:xfrm>
            <a:off x="5311793" y="1125536"/>
            <a:ext cx="1622411" cy="762006"/>
            <a:chOff x="0" y="0"/>
            <a:chExt cx="1622409" cy="762005"/>
          </a:xfrm>
        </p:grpSpPr>
        <p:sp>
          <p:nvSpPr>
            <p:cNvPr id="628" name="Forma"/>
            <p:cNvSpPr/>
            <p:nvPr/>
          </p:nvSpPr>
          <p:spPr>
            <a:xfrm>
              <a:off x="-1" y="-1"/>
              <a:ext cx="1622411" cy="762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25" y="0"/>
                  </a:moveTo>
                  <a:lnTo>
                    <a:pt x="21600" y="0"/>
                  </a:lnTo>
                  <a:lnTo>
                    <a:pt x="21600" y="21600"/>
                  </a:lnTo>
                  <a:lnTo>
                    <a:pt x="2325" y="21600"/>
                  </a:lnTo>
                  <a:lnTo>
                    <a:pt x="2325" y="18000"/>
                  </a:lnTo>
                  <a:lnTo>
                    <a:pt x="0" y="13680"/>
                  </a:lnTo>
                  <a:lnTo>
                    <a:pt x="2325"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629" name="Gel idratato…"/>
            <p:cNvSpPr txBox="1"/>
            <p:nvPr/>
          </p:nvSpPr>
          <p:spPr>
            <a:xfrm>
              <a:off x="225087" y="4762"/>
              <a:ext cx="1346839" cy="6952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sp>
        <p:nvSpPr>
          <p:cNvPr id="631" name="Text Box 20"/>
          <p:cNvSpPr txBox="1"/>
          <p:nvPr/>
        </p:nvSpPr>
        <p:spPr>
          <a:xfrm>
            <a:off x="3820276" y="1582737"/>
            <a:ext cx="1092281" cy="6952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sz="1400">
                <a:latin typeface="Arial"/>
                <a:ea typeface="Arial"/>
                <a:cs typeface="Arial"/>
                <a:sym typeface="Arial"/>
              </a:defRPr>
            </a:pPr>
            <a:r>
              <a:t>Vetro secco</a:t>
            </a:r>
            <a:endParaRPr sz="3200"/>
          </a:p>
          <a:p>
            <a:pPr algn="ctr">
              <a:defRPr sz="1400">
                <a:latin typeface="Arial"/>
                <a:ea typeface="Arial"/>
                <a:cs typeface="Arial"/>
                <a:sym typeface="Arial"/>
              </a:defRPr>
            </a:pPr>
            <a:r>
              <a:t>(siti occupati</a:t>
            </a:r>
            <a:endParaRPr sz="3200"/>
          </a:p>
          <a:p>
            <a:pPr algn="ctr">
              <a:defRPr sz="1400">
                <a:latin typeface="Arial"/>
                <a:ea typeface="Arial"/>
                <a:cs typeface="Arial"/>
                <a:sym typeface="Arial"/>
              </a:defRPr>
            </a:pPr>
            <a:r>
              <a:t>da Na</a:t>
            </a:r>
            <a:r>
              <a:rPr baseline="30000"/>
              <a:t>+</a:t>
            </a:r>
            <a:r>
              <a:t>)</a:t>
            </a:r>
          </a:p>
        </p:txBody>
      </p:sp>
      <p:sp>
        <p:nvSpPr>
          <p:cNvPr id="632" name="Line 21"/>
          <p:cNvSpPr/>
          <p:nvPr/>
        </p:nvSpPr>
        <p:spPr>
          <a:xfrm>
            <a:off x="3352800" y="2649538"/>
            <a:ext cx="2057403" cy="3"/>
          </a:xfrm>
          <a:prstGeom prst="line">
            <a:avLst/>
          </a:prstGeom>
          <a:ln>
            <a:solidFill>
              <a:srgbClr val="000000"/>
            </a:solidFill>
            <a:headEnd type="triangle"/>
            <a:tailEnd type="triangle"/>
          </a:ln>
        </p:spPr>
        <p:txBody>
          <a:bodyPr lIns="45718" tIns="45718" rIns="45718" bIns="45718"/>
          <a:lstStyle/>
          <a:p>
            <a:pPr/>
          </a:p>
        </p:txBody>
      </p:sp>
      <p:sp>
        <p:nvSpPr>
          <p:cNvPr id="633" name="Text Box 22"/>
          <p:cNvSpPr txBox="1"/>
          <p:nvPr/>
        </p:nvSpPr>
        <p:spPr>
          <a:xfrm>
            <a:off x="4008120" y="2649540"/>
            <a:ext cx="850150" cy="28882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 0,1 mm</a:t>
            </a:r>
          </a:p>
        </p:txBody>
      </p:sp>
      <p:grpSp>
        <p:nvGrpSpPr>
          <p:cNvPr id="636" name="AutoShape 23"/>
          <p:cNvGrpSpPr/>
          <p:nvPr/>
        </p:nvGrpSpPr>
        <p:grpSpPr>
          <a:xfrm>
            <a:off x="1828798" y="1125536"/>
            <a:ext cx="1668464" cy="762006"/>
            <a:chOff x="0" y="0"/>
            <a:chExt cx="1668463" cy="762005"/>
          </a:xfrm>
        </p:grpSpPr>
        <p:sp>
          <p:nvSpPr>
            <p:cNvPr id="634" name="Forma"/>
            <p:cNvSpPr/>
            <p:nvPr/>
          </p:nvSpPr>
          <p:spPr>
            <a:xfrm>
              <a:off x="-1" y="-1"/>
              <a:ext cx="1668464" cy="762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743" y="0"/>
                  </a:lnTo>
                  <a:lnTo>
                    <a:pt x="18743" y="12600"/>
                  </a:lnTo>
                  <a:lnTo>
                    <a:pt x="21600" y="13050"/>
                  </a:lnTo>
                  <a:lnTo>
                    <a:pt x="18743" y="18000"/>
                  </a:lnTo>
                  <a:lnTo>
                    <a:pt x="18743"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635" name="Gel idratato…"/>
            <p:cNvSpPr txBox="1"/>
            <p:nvPr/>
          </p:nvSpPr>
          <p:spPr>
            <a:xfrm>
              <a:off x="50482" y="4762"/>
              <a:ext cx="1346839" cy="6952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grpSp>
        <p:nvGrpSpPr>
          <p:cNvPr id="640" name="Group 24"/>
          <p:cNvGrpSpPr/>
          <p:nvPr/>
        </p:nvGrpSpPr>
        <p:grpSpPr>
          <a:xfrm>
            <a:off x="7772399" y="1430337"/>
            <a:ext cx="2057402" cy="1143003"/>
            <a:chOff x="-1" y="0"/>
            <a:chExt cx="2057402" cy="1143001"/>
          </a:xfrm>
        </p:grpSpPr>
        <p:sp>
          <p:nvSpPr>
            <p:cNvPr id="637" name="Rectangle 25"/>
            <p:cNvSpPr/>
            <p:nvPr/>
          </p:nvSpPr>
          <p:spPr>
            <a:xfrm>
              <a:off x="76200" y="0"/>
              <a:ext cx="1905000" cy="1143002"/>
            </a:xfrm>
            <a:prstGeom prst="rect">
              <a:avLst/>
            </a:prstGeom>
            <a:solidFill>
              <a:srgbClr val="FFFFFF"/>
            </a:solidFill>
            <a:ln w="9525" cap="flat">
              <a:solidFill>
                <a:srgbClr val="000000"/>
              </a:solidFill>
              <a:prstDash val="sysDot"/>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638" name="Rectangle 26"/>
            <p:cNvSpPr/>
            <p:nvPr/>
          </p:nvSpPr>
          <p:spPr>
            <a:xfrm>
              <a:off x="-2" y="0"/>
              <a:ext cx="228602" cy="1143002"/>
            </a:xfrm>
            <a:prstGeom prst="rect">
              <a:avLst/>
            </a:prstGeom>
            <a:solidFill>
              <a:srgbClr val="EAEAEA"/>
            </a:solidFill>
            <a:ln w="9525" cap="flat">
              <a:solidFill>
                <a:srgbClr val="000000"/>
              </a:solidFill>
              <a:prstDash val="sysDot"/>
              <a:miter lim="8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639" name="Rectangle 27"/>
            <p:cNvSpPr/>
            <p:nvPr/>
          </p:nvSpPr>
          <p:spPr>
            <a:xfrm>
              <a:off x="1828800" y="0"/>
              <a:ext cx="228602" cy="1143002"/>
            </a:xfrm>
            <a:prstGeom prst="rect">
              <a:avLst/>
            </a:prstGeom>
            <a:solidFill>
              <a:srgbClr val="EAEAEA"/>
            </a:solidFill>
            <a:ln w="9525" cap="flat">
              <a:solidFill>
                <a:srgbClr val="000000"/>
              </a:solidFill>
              <a:prstDash val="sysDot"/>
              <a:miter lim="800000"/>
            </a:ln>
            <a:effectLst/>
          </p:spPr>
          <p:txBody>
            <a:bodyPr wrap="square" lIns="45718" tIns="45718" rIns="45718" bIns="45718" numCol="1" anchor="ctr">
              <a:noAutofit/>
            </a:bodyPr>
            <a:lstStyle/>
            <a:p>
              <a:pPr>
                <a:defRPr>
                  <a:latin typeface="Arial"/>
                  <a:ea typeface="Arial"/>
                  <a:cs typeface="Arial"/>
                  <a:sym typeface="Arial"/>
                </a:defRPr>
              </a:pPr>
            </a:p>
          </p:txBody>
        </p:sp>
      </p:grpSp>
      <p:sp>
        <p:nvSpPr>
          <p:cNvPr id="641" name="Line 28"/>
          <p:cNvSpPr/>
          <p:nvPr/>
        </p:nvSpPr>
        <p:spPr>
          <a:xfrm>
            <a:off x="7315199" y="1582737"/>
            <a:ext cx="457203" cy="3"/>
          </a:xfrm>
          <a:prstGeom prst="line">
            <a:avLst/>
          </a:prstGeom>
          <a:ln w="19050">
            <a:solidFill>
              <a:srgbClr val="000000"/>
            </a:solidFill>
          </a:ln>
        </p:spPr>
        <p:txBody>
          <a:bodyPr lIns="45718" tIns="45718" rIns="45718" bIns="45718"/>
          <a:lstStyle/>
          <a:p>
            <a:pPr/>
          </a:p>
        </p:txBody>
      </p:sp>
      <p:sp>
        <p:nvSpPr>
          <p:cNvPr id="642" name="Line 29"/>
          <p:cNvSpPr/>
          <p:nvPr/>
        </p:nvSpPr>
        <p:spPr>
          <a:xfrm>
            <a:off x="8000999" y="2420938"/>
            <a:ext cx="1600203" cy="3"/>
          </a:xfrm>
          <a:prstGeom prst="line">
            <a:avLst/>
          </a:prstGeom>
          <a:ln w="19050">
            <a:solidFill>
              <a:srgbClr val="000000"/>
            </a:solidFill>
          </a:ln>
        </p:spPr>
        <p:txBody>
          <a:bodyPr lIns="45718" tIns="45718" rIns="45718" bIns="45718"/>
          <a:lstStyle/>
          <a:p>
            <a:pPr/>
          </a:p>
        </p:txBody>
      </p:sp>
      <p:sp>
        <p:nvSpPr>
          <p:cNvPr id="643" name="Line 30"/>
          <p:cNvSpPr/>
          <p:nvPr/>
        </p:nvSpPr>
        <p:spPr>
          <a:xfrm>
            <a:off x="9829799" y="1963738"/>
            <a:ext cx="457203" cy="3"/>
          </a:xfrm>
          <a:prstGeom prst="line">
            <a:avLst/>
          </a:prstGeom>
          <a:ln w="19050">
            <a:solidFill>
              <a:srgbClr val="000000"/>
            </a:solidFill>
          </a:ln>
        </p:spPr>
        <p:txBody>
          <a:bodyPr lIns="45718" tIns="45718" rIns="45718" bIns="45718"/>
          <a:lstStyle/>
          <a:p>
            <a:pPr/>
          </a:p>
        </p:txBody>
      </p:sp>
      <p:sp>
        <p:nvSpPr>
          <p:cNvPr id="644" name="Line 31"/>
          <p:cNvSpPr/>
          <p:nvPr/>
        </p:nvSpPr>
        <p:spPr>
          <a:xfrm>
            <a:off x="7772399" y="1582737"/>
            <a:ext cx="228603" cy="838201"/>
          </a:xfrm>
          <a:prstGeom prst="line">
            <a:avLst/>
          </a:prstGeom>
          <a:ln w="19050">
            <a:solidFill>
              <a:srgbClr val="000000"/>
            </a:solidFill>
          </a:ln>
        </p:spPr>
        <p:txBody>
          <a:bodyPr lIns="45718" tIns="45718" rIns="45718" bIns="45718"/>
          <a:lstStyle/>
          <a:p>
            <a:pPr/>
          </a:p>
        </p:txBody>
      </p:sp>
      <p:sp>
        <p:nvSpPr>
          <p:cNvPr id="645" name="Line 32"/>
          <p:cNvSpPr/>
          <p:nvPr/>
        </p:nvSpPr>
        <p:spPr>
          <a:xfrm flipV="1">
            <a:off x="9601199" y="1963738"/>
            <a:ext cx="228603" cy="457203"/>
          </a:xfrm>
          <a:prstGeom prst="line">
            <a:avLst/>
          </a:prstGeom>
          <a:ln w="19050">
            <a:solidFill>
              <a:srgbClr val="000000"/>
            </a:solidFill>
          </a:ln>
        </p:spPr>
        <p:txBody>
          <a:bodyPr lIns="45718" tIns="45718" rIns="45718" bIns="45718"/>
          <a:lstStyle/>
          <a:p>
            <a:pPr/>
          </a:p>
        </p:txBody>
      </p:sp>
      <p:sp>
        <p:nvSpPr>
          <p:cNvPr id="646" name="Line 33"/>
          <p:cNvSpPr/>
          <p:nvPr/>
        </p:nvSpPr>
        <p:spPr>
          <a:xfrm>
            <a:off x="8686799" y="1963738"/>
            <a:ext cx="1600203" cy="3"/>
          </a:xfrm>
          <a:prstGeom prst="line">
            <a:avLst/>
          </a:prstGeom>
          <a:ln>
            <a:solidFill>
              <a:srgbClr val="000000"/>
            </a:solidFill>
            <a:prstDash val="dash"/>
          </a:ln>
        </p:spPr>
        <p:txBody>
          <a:bodyPr lIns="45718" tIns="45718" rIns="45718" bIns="45718"/>
          <a:lstStyle/>
          <a:p>
            <a:pPr/>
          </a:p>
        </p:txBody>
      </p:sp>
      <p:sp>
        <p:nvSpPr>
          <p:cNvPr id="647" name="Line 34"/>
          <p:cNvSpPr/>
          <p:nvPr/>
        </p:nvSpPr>
        <p:spPr>
          <a:xfrm>
            <a:off x="7315199" y="1582737"/>
            <a:ext cx="1600203" cy="3"/>
          </a:xfrm>
          <a:prstGeom prst="line">
            <a:avLst/>
          </a:prstGeom>
          <a:ln>
            <a:solidFill>
              <a:srgbClr val="000000"/>
            </a:solidFill>
            <a:prstDash val="dash"/>
          </a:ln>
        </p:spPr>
        <p:txBody>
          <a:bodyPr lIns="45718" tIns="45718" rIns="45718" bIns="45718"/>
          <a:lstStyle/>
          <a:p>
            <a:pPr/>
          </a:p>
        </p:txBody>
      </p:sp>
      <p:sp>
        <p:nvSpPr>
          <p:cNvPr id="648" name="Line 35"/>
          <p:cNvSpPr/>
          <p:nvPr/>
        </p:nvSpPr>
        <p:spPr>
          <a:xfrm>
            <a:off x="8763000" y="1582737"/>
            <a:ext cx="0" cy="381003"/>
          </a:xfrm>
          <a:prstGeom prst="line">
            <a:avLst/>
          </a:prstGeom>
          <a:ln>
            <a:solidFill>
              <a:srgbClr val="000000"/>
            </a:solidFill>
            <a:headEnd type="triangle"/>
            <a:tailEnd type="triangle"/>
          </a:ln>
        </p:spPr>
        <p:txBody>
          <a:bodyPr lIns="45718" tIns="45718" rIns="45718" bIns="45718"/>
          <a:lstStyle/>
          <a:p>
            <a:pPr/>
          </a:p>
        </p:txBody>
      </p:sp>
      <p:sp>
        <p:nvSpPr>
          <p:cNvPr id="649" name="Text Box 36"/>
          <p:cNvSpPr txBox="1"/>
          <p:nvPr/>
        </p:nvSpPr>
        <p:spPr>
          <a:xfrm>
            <a:off x="8810307" y="1619250"/>
            <a:ext cx="288650" cy="32260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just">
              <a:defRPr sz="1400">
                <a:latin typeface="Arial"/>
                <a:ea typeface="Arial"/>
                <a:cs typeface="Arial"/>
                <a:sym typeface="Arial"/>
              </a:defRPr>
            </a:pPr>
            <a:r>
              <a:t>E</a:t>
            </a:r>
            <a:r>
              <a:rPr baseline="-25000"/>
              <a:t>b</a:t>
            </a:r>
          </a:p>
        </p:txBody>
      </p:sp>
      <p:sp>
        <p:nvSpPr>
          <p:cNvPr id="650" name="Rectangle 3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651" name="Text Box 38"/>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652" name="Text Box 39"/>
          <p:cNvSpPr txBox="1"/>
          <p:nvPr/>
        </p:nvSpPr>
        <p:spPr>
          <a:xfrm>
            <a:off x="1764982" y="284163"/>
            <a:ext cx="6608645"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200">
                <a:latin typeface="Arial"/>
                <a:ea typeface="Arial"/>
                <a:cs typeface="Arial"/>
                <a:sym typeface="Arial"/>
              </a:defRPr>
            </a:pPr>
            <a:r>
              <a:t>ELETTRODO A VETRO: potenziale di interfase E</a:t>
            </a:r>
            <a:r>
              <a:rPr baseline="-5998"/>
              <a:t>b</a:t>
            </a:r>
          </a:p>
        </p:txBody>
      </p:sp>
      <p:pic>
        <p:nvPicPr>
          <p:cNvPr id="653" name="Object 40" descr="Object 40"/>
          <p:cNvPicPr>
            <a:picLocks noChangeAspect="1"/>
          </p:cNvPicPr>
          <p:nvPr/>
        </p:nvPicPr>
        <p:blipFill>
          <a:blip r:embed="rId3">
            <a:extLst/>
          </a:blip>
          <a:stretch>
            <a:fillRect/>
          </a:stretch>
        </p:blipFill>
        <p:spPr>
          <a:xfrm>
            <a:off x="8951117" y="403907"/>
            <a:ext cx="2809878" cy="746729"/>
          </a:xfrm>
          <a:prstGeom prst="rect">
            <a:avLst/>
          </a:prstGeom>
          <a:ln w="12700">
            <a:miter lim="400000"/>
          </a:ln>
        </p:spPr>
      </p:pic>
      <p:sp>
        <p:nvSpPr>
          <p:cNvPr id="654" name="Text Box 42"/>
          <p:cNvSpPr txBox="1"/>
          <p:nvPr/>
        </p:nvSpPr>
        <p:spPr>
          <a:xfrm>
            <a:off x="8284843" y="5534562"/>
            <a:ext cx="3516158" cy="10559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200"/>
              </a:spcBef>
              <a:defRPr sz="2000">
                <a:latin typeface="Arial"/>
                <a:ea typeface="Arial"/>
                <a:cs typeface="Arial"/>
                <a:sym typeface="Arial"/>
              </a:defRPr>
            </a:pPr>
            <a:r>
              <a:t>In questo caso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r>
              <a:t> è relativo alla soluzione </a:t>
            </a:r>
            <a:r>
              <a:rPr>
                <a:solidFill>
                  <a:srgbClr val="FF2600"/>
                </a:solidFill>
              </a:rPr>
              <a:t>esterna</a:t>
            </a:r>
            <a:r>
              <a:t>, e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a:solidFill>
                  <a:srgbClr val="0433FF"/>
                </a:solidFill>
              </a:rPr>
              <a:t> </a:t>
            </a:r>
            <a:r>
              <a:t>è relativo a quella </a:t>
            </a:r>
            <a:r>
              <a:rPr>
                <a:solidFill>
                  <a:srgbClr val="0096FF"/>
                </a:solidFill>
              </a:rPr>
              <a:t>interna</a:t>
            </a:r>
          </a:p>
        </p:txBody>
      </p:sp>
      <p:sp>
        <p:nvSpPr>
          <p:cNvPr id="655" name="CasellaDiTesto 1"/>
          <p:cNvSpPr txBox="1"/>
          <p:nvPr/>
        </p:nvSpPr>
        <p:spPr>
          <a:xfrm>
            <a:off x="4010252" y="5811558"/>
            <a:ext cx="3358462" cy="45037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400"/>
            </a:pPr>
            <a:r>
              <a:t>E</a:t>
            </a:r>
            <a:r>
              <a:rPr baseline="-25000"/>
              <a:t>b</a:t>
            </a:r>
            <a:r>
              <a:t> = 0,0592 log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r>
              <a:t>/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p>
        </p:txBody>
      </p:sp>
      <p:sp>
        <p:nvSpPr>
          <p:cNvPr id="656" name="[H+]1"/>
          <p:cNvSpPr txBox="1"/>
          <p:nvPr/>
        </p:nvSpPr>
        <p:spPr>
          <a:xfrm>
            <a:off x="1751902" y="2108147"/>
            <a:ext cx="685162" cy="45037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400"/>
            </a:pP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p>
        </p:txBody>
      </p:sp>
      <p:sp>
        <p:nvSpPr>
          <p:cNvPr id="657" name="[H+]2"/>
          <p:cNvSpPr txBox="1"/>
          <p:nvPr/>
        </p:nvSpPr>
        <p:spPr>
          <a:xfrm>
            <a:off x="6178546" y="1890950"/>
            <a:ext cx="754069" cy="45037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400"/>
            </a:pPr>
            <a:r>
              <a:t>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Text Box 5"/>
          <p:cNvSpPr txBox="1"/>
          <p:nvPr/>
        </p:nvSpPr>
        <p:spPr>
          <a:xfrm>
            <a:off x="260030" y="-1"/>
            <a:ext cx="5997595" cy="41249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Il POTENZIALE DELL’ELETTRODO A VETRO</a:t>
            </a:r>
          </a:p>
        </p:txBody>
      </p:sp>
      <p:sp>
        <p:nvSpPr>
          <p:cNvPr id="660" name="CasellaDiTesto 1"/>
          <p:cNvSpPr txBox="1"/>
          <p:nvPr/>
        </p:nvSpPr>
        <p:spPr>
          <a:xfrm>
            <a:off x="120698" y="622300"/>
            <a:ext cx="12142185" cy="19714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2200"/>
            </a:pPr>
            <a:r>
              <a:t>Il potenziale di un elettrodo a vetro contiene vari contributi:</a:t>
            </a:r>
          </a:p>
          <a:p>
            <a:pPr>
              <a:defRPr b="1" sz="2200"/>
            </a:pPr>
          </a:p>
          <a:p>
            <a:pPr>
              <a:defRPr sz="2300"/>
            </a:pPr>
            <a:r>
              <a:t>E</a:t>
            </a:r>
            <a:r>
              <a:rPr baseline="-25000"/>
              <a:t>b</a:t>
            </a:r>
            <a:r>
              <a:t> potenziale di membrana (il solo che dipende dalla concentrazione di [H</a:t>
            </a:r>
            <a:r>
              <a:rPr baseline="30000"/>
              <a:t>+</a:t>
            </a:r>
            <a:r>
              <a:t>]</a:t>
            </a:r>
            <a:r>
              <a:rPr baseline="-25000"/>
              <a:t>1</a:t>
            </a:r>
            <a:r>
              <a:t> nella soluzione in esame)</a:t>
            </a:r>
          </a:p>
          <a:p>
            <a:pPr>
              <a:defRPr sz="2300"/>
            </a:pPr>
            <a:r>
              <a:t>E </a:t>
            </a:r>
            <a:r>
              <a:rPr baseline="-25000"/>
              <a:t>Ag/AgCl </a:t>
            </a:r>
            <a:r>
              <a:t>potenziale del riferimento interno</a:t>
            </a:r>
          </a:p>
          <a:p>
            <a:pPr>
              <a:defRPr sz="2300"/>
            </a:pPr>
            <a:r>
              <a:t>E</a:t>
            </a:r>
            <a:r>
              <a:rPr baseline="-25000"/>
              <a:t>asimm</a:t>
            </a:r>
            <a:r>
              <a:t>  potenziale determinato dalla non perfetta simmetria della superficie interna ed esterna</a:t>
            </a:r>
          </a:p>
        </p:txBody>
      </p:sp>
      <p:sp>
        <p:nvSpPr>
          <p:cNvPr id="661" name="CasellaDiTesto 3"/>
          <p:cNvSpPr txBox="1"/>
          <p:nvPr/>
        </p:nvSpPr>
        <p:spPr>
          <a:xfrm>
            <a:off x="355942" y="2739600"/>
            <a:ext cx="3358124" cy="43806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300"/>
            </a:pPr>
            <a:r>
              <a:t>E</a:t>
            </a:r>
            <a:r>
              <a:rPr baseline="-25000"/>
              <a:t>vetro </a:t>
            </a:r>
            <a:r>
              <a:t>= E</a:t>
            </a:r>
            <a:r>
              <a:rPr baseline="-25000"/>
              <a:t>b  </a:t>
            </a:r>
            <a:r>
              <a:t>+ E </a:t>
            </a:r>
            <a:r>
              <a:rPr baseline="-25000"/>
              <a:t>Ag/AgCl </a:t>
            </a:r>
            <a:r>
              <a:t>+ E </a:t>
            </a:r>
            <a:r>
              <a:rPr baseline="-25000"/>
              <a:t>asimm</a:t>
            </a:r>
            <a:r>
              <a:t> </a:t>
            </a:r>
          </a:p>
        </p:txBody>
      </p:sp>
      <p:sp>
        <p:nvSpPr>
          <p:cNvPr id="662" name="Ovale 4"/>
          <p:cNvSpPr/>
          <p:nvPr/>
        </p:nvSpPr>
        <p:spPr>
          <a:xfrm>
            <a:off x="1047710" y="3193057"/>
            <a:ext cx="4286290" cy="712982"/>
          </a:xfrm>
          <a:prstGeom prst="ellipse">
            <a:avLst/>
          </a:prstGeom>
          <a:solidFill>
            <a:schemeClr val="accent1">
              <a:alpha val="20000"/>
            </a:schemeClr>
          </a:solidFill>
          <a:ln w="12700">
            <a:solidFill>
              <a:srgbClr val="32538F"/>
            </a:solidFill>
            <a:miter/>
          </a:ln>
        </p:spPr>
        <p:txBody>
          <a:bodyPr lIns="45718" tIns="45718" rIns="45718" bIns="45718" anchor="ctr"/>
          <a:lstStyle/>
          <a:p>
            <a:pPr algn="ctr">
              <a:defRPr>
                <a:solidFill>
                  <a:srgbClr val="FFFFFF"/>
                </a:solidFill>
              </a:defRPr>
            </a:pPr>
          </a:p>
        </p:txBody>
      </p:sp>
      <p:sp>
        <p:nvSpPr>
          <p:cNvPr id="663" name="CasellaDiTesto 19"/>
          <p:cNvSpPr txBox="1"/>
          <p:nvPr/>
        </p:nvSpPr>
        <p:spPr>
          <a:xfrm>
            <a:off x="981730" y="4082201"/>
            <a:ext cx="3178517" cy="37651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Termini che non dipendo da [H</a:t>
            </a:r>
            <a:r>
              <a:rPr baseline="30000"/>
              <a:t>+</a:t>
            </a:r>
            <a:r>
              <a:t>]</a:t>
            </a:r>
            <a:r>
              <a:rPr baseline="-25000"/>
              <a:t>1</a:t>
            </a:r>
          </a:p>
        </p:txBody>
      </p:sp>
      <p:sp>
        <p:nvSpPr>
          <p:cNvPr id="664" name="Connettore 2 20"/>
          <p:cNvSpPr/>
          <p:nvPr/>
        </p:nvSpPr>
        <p:spPr>
          <a:xfrm flipV="1">
            <a:off x="2482201" y="3920315"/>
            <a:ext cx="177578" cy="177578"/>
          </a:xfrm>
          <a:prstGeom prst="line">
            <a:avLst/>
          </a:prstGeom>
          <a:ln w="6350">
            <a:solidFill>
              <a:schemeClr val="accent1"/>
            </a:solidFill>
            <a:miter/>
            <a:headEnd type="triangle"/>
            <a:tailEnd type="triangle"/>
          </a:ln>
        </p:spPr>
        <p:txBody>
          <a:bodyPr lIns="45718" tIns="45718" rIns="45718" bIns="45718"/>
          <a:lstStyle/>
          <a:p>
            <a:pPr/>
          </a:p>
        </p:txBody>
      </p:sp>
      <p:sp>
        <p:nvSpPr>
          <p:cNvPr id="665" name="CasellaDiTesto 18"/>
          <p:cNvSpPr txBox="1"/>
          <p:nvPr/>
        </p:nvSpPr>
        <p:spPr>
          <a:xfrm>
            <a:off x="355942" y="3312440"/>
            <a:ext cx="7119878" cy="4384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200"/>
            </a:pPr>
            <a:r>
              <a:t>E</a:t>
            </a:r>
            <a:r>
              <a:rPr baseline="-25000"/>
              <a:t>vetro </a:t>
            </a:r>
            <a:r>
              <a:t>= 0,0592 log 1/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baseline="-25000"/>
              <a:t>  </a:t>
            </a:r>
            <a:r>
              <a:t>+ E </a:t>
            </a:r>
            <a:r>
              <a:rPr baseline="-25000"/>
              <a:t>Ag/AgCl </a:t>
            </a:r>
            <a:r>
              <a:t>+ E </a:t>
            </a:r>
            <a:r>
              <a:rPr baseline="-25000"/>
              <a:t>asimm</a:t>
            </a:r>
            <a:r>
              <a:t>  + 0,0592 log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p>
        </p:txBody>
      </p:sp>
      <p:sp>
        <p:nvSpPr>
          <p:cNvPr id="666" name="CasellaDiTesto 25"/>
          <p:cNvSpPr txBox="1"/>
          <p:nvPr/>
        </p:nvSpPr>
        <p:spPr>
          <a:xfrm>
            <a:off x="432142" y="5225743"/>
            <a:ext cx="6118863" cy="376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Se poniamo  L =  0,0592 log 1/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baseline="-25000"/>
              <a:t>  </a:t>
            </a:r>
            <a:r>
              <a:t>+ E </a:t>
            </a:r>
            <a:r>
              <a:rPr baseline="-25000"/>
              <a:t>Ag/AgCl </a:t>
            </a:r>
            <a:r>
              <a:t>+ E </a:t>
            </a:r>
            <a:r>
              <a:rPr baseline="-25000"/>
              <a:t>asimm</a:t>
            </a:r>
            <a:r>
              <a:t> </a:t>
            </a:r>
          </a:p>
        </p:txBody>
      </p:sp>
      <p:sp>
        <p:nvSpPr>
          <p:cNvPr id="667" name="CasellaDiTesto 24"/>
          <p:cNvSpPr txBox="1"/>
          <p:nvPr/>
        </p:nvSpPr>
        <p:spPr>
          <a:xfrm>
            <a:off x="432141" y="5947154"/>
            <a:ext cx="3044159" cy="4384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200"/>
            </a:pPr>
            <a:r>
              <a:t>E</a:t>
            </a:r>
            <a:r>
              <a:rPr baseline="-25000"/>
              <a:t>vetro </a:t>
            </a:r>
            <a:r>
              <a:t>= L + 0,0592 log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p>
        </p:txBody>
      </p:sp>
      <p:sp>
        <p:nvSpPr>
          <p:cNvPr id="668" name="Freccia a destra 29"/>
          <p:cNvSpPr/>
          <p:nvPr/>
        </p:nvSpPr>
        <p:spPr>
          <a:xfrm>
            <a:off x="4067705" y="6100724"/>
            <a:ext cx="875806" cy="85805"/>
          </a:xfrm>
          <a:prstGeom prst="rightArrow">
            <a:avLst>
              <a:gd name="adj1" fmla="val 50000"/>
              <a:gd name="adj2" fmla="val 50000"/>
            </a:avLst>
          </a:prstGeom>
          <a:solidFill>
            <a:schemeClr val="accent1"/>
          </a:solidFill>
          <a:ln w="12700">
            <a:solidFill>
              <a:srgbClr val="32538F"/>
            </a:solidFill>
            <a:miter/>
          </a:ln>
        </p:spPr>
        <p:txBody>
          <a:bodyPr lIns="45718" tIns="45718" rIns="45718" bIns="45718" anchor="ctr"/>
          <a:lstStyle/>
          <a:p>
            <a:pPr algn="ctr">
              <a:defRPr>
                <a:solidFill>
                  <a:srgbClr val="FFFFFF"/>
                </a:solidFill>
              </a:defRPr>
            </a:pPr>
          </a:p>
        </p:txBody>
      </p:sp>
      <p:sp>
        <p:nvSpPr>
          <p:cNvPr id="669" name="CasellaDiTesto 30"/>
          <p:cNvSpPr txBox="1"/>
          <p:nvPr/>
        </p:nvSpPr>
        <p:spPr>
          <a:xfrm>
            <a:off x="5537544" y="5924396"/>
            <a:ext cx="2372670" cy="43845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200"/>
            </a:pPr>
            <a:r>
              <a:t>E</a:t>
            </a:r>
            <a:r>
              <a:rPr baseline="-25000"/>
              <a:t>vetro </a:t>
            </a:r>
            <a:r>
              <a:t>= L - 0,0592 pH</a:t>
            </a:r>
          </a:p>
        </p:txBody>
      </p:sp>
      <p:sp>
        <p:nvSpPr>
          <p:cNvPr id="670" name="CasellaDiTesto 32"/>
          <p:cNvSpPr txBox="1"/>
          <p:nvPr/>
        </p:nvSpPr>
        <p:spPr>
          <a:xfrm>
            <a:off x="8030150" y="2739601"/>
            <a:ext cx="4116132" cy="34425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200"/>
            </a:pPr>
            <a:r>
              <a:t>Il potenziale di asimmetria E</a:t>
            </a:r>
            <a:r>
              <a:rPr baseline="-25000"/>
              <a:t>asimm</a:t>
            </a:r>
            <a:r>
              <a:t> deriva dall’osservazione sperimentale che ponendo </a:t>
            </a:r>
            <a:r>
              <a:rPr>
                <a:solidFill>
                  <a:srgbClr val="FF2600"/>
                </a:solidFill>
              </a:rPr>
              <a:t>[H</a:t>
            </a:r>
            <a:r>
              <a:rPr baseline="30000">
                <a:solidFill>
                  <a:srgbClr val="FF2600"/>
                </a:solidFill>
              </a:rPr>
              <a:t>+</a:t>
            </a:r>
            <a:r>
              <a:rPr>
                <a:solidFill>
                  <a:srgbClr val="FF2600"/>
                </a:solidFill>
              </a:rPr>
              <a:t>]</a:t>
            </a:r>
            <a:r>
              <a:rPr baseline="-25000">
                <a:solidFill>
                  <a:srgbClr val="FF2600"/>
                </a:solidFill>
              </a:rPr>
              <a:t>1</a:t>
            </a:r>
            <a:r>
              <a:rPr baseline="-25000"/>
              <a:t> </a:t>
            </a:r>
            <a:r>
              <a:t>=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rPr baseline="-25000"/>
              <a:t> </a:t>
            </a:r>
            <a:r>
              <a:t>il potenziale di membrana dovrebbe risultare = 0 mV mentre si osserva un valore misurabile. Dato che </a:t>
            </a:r>
            <a:r>
              <a:rPr>
                <a:solidFill>
                  <a:srgbClr val="0433FF"/>
                </a:solidFill>
              </a:rPr>
              <a:t>[H</a:t>
            </a:r>
            <a:r>
              <a:rPr baseline="30000">
                <a:solidFill>
                  <a:srgbClr val="0433FF"/>
                </a:solidFill>
              </a:rPr>
              <a:t>+</a:t>
            </a:r>
            <a:r>
              <a:rPr>
                <a:solidFill>
                  <a:srgbClr val="0433FF"/>
                </a:solidFill>
              </a:rPr>
              <a:t>]</a:t>
            </a:r>
            <a:r>
              <a:rPr baseline="-25000">
                <a:solidFill>
                  <a:srgbClr val="0433FF"/>
                </a:solidFill>
              </a:rPr>
              <a:t>2</a:t>
            </a:r>
            <a:r>
              <a:t> è costante esso viene inglobato nel la costante L</a:t>
            </a:r>
            <a:endParaRPr baseline="-25000"/>
          </a:p>
          <a:p>
            <a:pPr algn="just">
              <a:defRPr sz="2200"/>
            </a:pPr>
            <a:r>
              <a:t> </a:t>
            </a:r>
          </a:p>
        </p:txBody>
      </p:sp>
      <p:sp>
        <p:nvSpPr>
          <p:cNvPr id="671" name="Figura a mano libera: forma 34"/>
          <p:cNvSpPr/>
          <p:nvPr/>
        </p:nvSpPr>
        <p:spPr>
          <a:xfrm>
            <a:off x="3486148" y="2571697"/>
            <a:ext cx="4552955" cy="266755"/>
          </a:xfrm>
          <a:custGeom>
            <a:avLst/>
            <a:gdLst/>
            <a:ahLst/>
            <a:cxnLst>
              <a:cxn ang="0">
                <a:pos x="wd2" y="hd2"/>
              </a:cxn>
              <a:cxn ang="5400000">
                <a:pos x="wd2" y="hd2"/>
              </a:cxn>
              <a:cxn ang="10800000">
                <a:pos x="wd2" y="hd2"/>
              </a:cxn>
              <a:cxn ang="16200000">
                <a:pos x="wd2" y="hd2"/>
              </a:cxn>
            </a:cxnLst>
            <a:rect l="0" t="0" r="r" b="b"/>
            <a:pathLst>
              <a:path w="21600" h="21351" fill="norm" stroke="1" extrusionOk="0">
                <a:moveTo>
                  <a:pt x="0" y="21351"/>
                </a:moveTo>
                <a:cubicBezTo>
                  <a:pt x="3713" y="10805"/>
                  <a:pt x="7426" y="259"/>
                  <a:pt x="11026" y="5"/>
                </a:cubicBezTo>
                <a:cubicBezTo>
                  <a:pt x="14626" y="-249"/>
                  <a:pt x="18113" y="9789"/>
                  <a:pt x="21600" y="19826"/>
                </a:cubicBezTo>
              </a:path>
            </a:pathLst>
          </a:custGeom>
          <a:ln w="12700">
            <a:solidFill>
              <a:srgbClr val="32538F"/>
            </a:solidFill>
            <a:miter/>
          </a:ln>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Rectangle 2"/>
          <p:cNvSpPr/>
          <p:nvPr/>
        </p:nvSpPr>
        <p:spPr>
          <a:xfrm>
            <a:off x="4310062" y="2908300"/>
            <a:ext cx="1143003" cy="2819400"/>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74" name="Rectangle 3"/>
          <p:cNvSpPr/>
          <p:nvPr/>
        </p:nvSpPr>
        <p:spPr>
          <a:xfrm>
            <a:off x="4386262" y="2908300"/>
            <a:ext cx="990603" cy="28194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75" name="Rectangle 4"/>
          <p:cNvSpPr/>
          <p:nvPr/>
        </p:nvSpPr>
        <p:spPr>
          <a:xfrm>
            <a:off x="4386262" y="5118100"/>
            <a:ext cx="990603" cy="609600"/>
          </a:xfrm>
          <a:prstGeom prst="rect">
            <a:avLst/>
          </a:prstGeom>
          <a:blipFill>
            <a:blip r:embed="rId2"/>
          </a:blip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76" name="Oval 6"/>
          <p:cNvSpPr/>
          <p:nvPr/>
        </p:nvSpPr>
        <p:spPr>
          <a:xfrm>
            <a:off x="4256087" y="5240339"/>
            <a:ext cx="1219205" cy="1271593"/>
          </a:xfrm>
          <a:prstGeom prst="ellipse">
            <a:avLst/>
          </a:prstGeom>
          <a:solidFill>
            <a:srgbClr val="EAEAEA"/>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677" name="Rectangle 7"/>
          <p:cNvSpPr/>
          <p:nvPr/>
        </p:nvSpPr>
        <p:spPr>
          <a:xfrm>
            <a:off x="4637087" y="2908300"/>
            <a:ext cx="457203" cy="2374900"/>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78" name="Rectangle 8"/>
          <p:cNvSpPr/>
          <p:nvPr/>
        </p:nvSpPr>
        <p:spPr>
          <a:xfrm>
            <a:off x="4713287" y="2908300"/>
            <a:ext cx="304803" cy="2374900"/>
          </a:xfrm>
          <a:prstGeom prst="rect">
            <a:avLst/>
          </a:prstGeom>
          <a:solidFill>
            <a:srgbClr val="EAEAEA"/>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679" name="Line 9"/>
          <p:cNvSpPr/>
          <p:nvPr/>
        </p:nvSpPr>
        <p:spPr>
          <a:xfrm>
            <a:off x="4872037" y="2630488"/>
            <a:ext cx="3" cy="1295403"/>
          </a:xfrm>
          <a:prstGeom prst="line">
            <a:avLst/>
          </a:prstGeom>
          <a:ln>
            <a:solidFill>
              <a:srgbClr val="000000"/>
            </a:solidFill>
          </a:ln>
        </p:spPr>
        <p:txBody>
          <a:bodyPr lIns="45718" tIns="45718" rIns="45718" bIns="45718"/>
          <a:lstStyle/>
          <a:p>
            <a:pPr/>
          </a:p>
        </p:txBody>
      </p:sp>
      <p:sp>
        <p:nvSpPr>
          <p:cNvPr id="680" name="Line 10"/>
          <p:cNvSpPr/>
          <p:nvPr/>
        </p:nvSpPr>
        <p:spPr>
          <a:xfrm>
            <a:off x="4865689" y="2630488"/>
            <a:ext cx="720728" cy="3"/>
          </a:xfrm>
          <a:prstGeom prst="line">
            <a:avLst/>
          </a:prstGeom>
          <a:ln>
            <a:solidFill>
              <a:srgbClr val="000000"/>
            </a:solidFill>
          </a:ln>
        </p:spPr>
        <p:txBody>
          <a:bodyPr lIns="45718" tIns="45718" rIns="45718" bIns="45718"/>
          <a:lstStyle/>
          <a:p>
            <a:pPr/>
          </a:p>
        </p:txBody>
      </p:sp>
      <p:sp>
        <p:nvSpPr>
          <p:cNvPr id="681" name="Rectangle 11"/>
          <p:cNvSpPr/>
          <p:nvPr/>
        </p:nvSpPr>
        <p:spPr>
          <a:xfrm>
            <a:off x="4800601" y="3441701"/>
            <a:ext cx="142878" cy="792166"/>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grpSp>
        <p:nvGrpSpPr>
          <p:cNvPr id="684" name="AutoShape 12"/>
          <p:cNvGrpSpPr/>
          <p:nvPr/>
        </p:nvGrpSpPr>
        <p:grpSpPr>
          <a:xfrm>
            <a:off x="4873606" y="3136899"/>
            <a:ext cx="2390801" cy="360369"/>
            <a:chOff x="-1" y="0"/>
            <a:chExt cx="2390800" cy="360367"/>
          </a:xfrm>
        </p:grpSpPr>
        <p:sp>
          <p:nvSpPr>
            <p:cNvPr id="682" name="Forma"/>
            <p:cNvSpPr/>
            <p:nvPr/>
          </p:nvSpPr>
          <p:spPr>
            <a:xfrm>
              <a:off x="-2" y="-1"/>
              <a:ext cx="2390802" cy="3603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86" y="0"/>
                  </a:moveTo>
                  <a:lnTo>
                    <a:pt x="21600" y="0"/>
                  </a:lnTo>
                  <a:lnTo>
                    <a:pt x="21600" y="21600"/>
                  </a:lnTo>
                  <a:lnTo>
                    <a:pt x="7286" y="21600"/>
                  </a:lnTo>
                  <a:lnTo>
                    <a:pt x="7286" y="9000"/>
                  </a:lnTo>
                  <a:lnTo>
                    <a:pt x="0" y="95"/>
                  </a:lnTo>
                  <a:lnTo>
                    <a:pt x="7286"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683" name="Filo di argento"/>
            <p:cNvSpPr txBox="1"/>
            <p:nvPr/>
          </p:nvSpPr>
          <p:spPr>
            <a:xfrm>
              <a:off x="856951" y="4762"/>
              <a:ext cx="1483364"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Filo di argento</a:t>
              </a:r>
            </a:p>
          </p:txBody>
        </p:sp>
      </p:grpSp>
      <p:grpSp>
        <p:nvGrpSpPr>
          <p:cNvPr id="687" name="AutoShape 13"/>
          <p:cNvGrpSpPr/>
          <p:nvPr/>
        </p:nvGrpSpPr>
        <p:grpSpPr>
          <a:xfrm>
            <a:off x="4856193" y="3552822"/>
            <a:ext cx="2424087" cy="503245"/>
            <a:chOff x="-1" y="-1"/>
            <a:chExt cx="2424085" cy="503243"/>
          </a:xfrm>
        </p:grpSpPr>
        <p:sp>
          <p:nvSpPr>
            <p:cNvPr id="685" name="Forma"/>
            <p:cNvSpPr/>
            <p:nvPr/>
          </p:nvSpPr>
          <p:spPr>
            <a:xfrm>
              <a:off x="-2" y="-2"/>
              <a:ext cx="2424087" cy="503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41" y="0"/>
                  </a:moveTo>
                  <a:lnTo>
                    <a:pt x="21600" y="0"/>
                  </a:lnTo>
                  <a:lnTo>
                    <a:pt x="21600" y="21600"/>
                  </a:lnTo>
                  <a:lnTo>
                    <a:pt x="7341" y="21600"/>
                  </a:lnTo>
                  <a:lnTo>
                    <a:pt x="7341" y="18000"/>
                  </a:lnTo>
                  <a:lnTo>
                    <a:pt x="0" y="14786"/>
                  </a:lnTo>
                  <a:lnTo>
                    <a:pt x="7341"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686" name="Rivestimento di AgCl(s)"/>
            <p:cNvSpPr txBox="1"/>
            <p:nvPr/>
          </p:nvSpPr>
          <p:spPr>
            <a:xfrm>
              <a:off x="874361" y="4762"/>
              <a:ext cx="1499239"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Rivestimento di AgCl(s)</a:t>
              </a:r>
            </a:p>
          </p:txBody>
        </p:sp>
      </p:grpSp>
      <p:grpSp>
        <p:nvGrpSpPr>
          <p:cNvPr id="690" name="AutoShape 14"/>
          <p:cNvGrpSpPr/>
          <p:nvPr/>
        </p:nvGrpSpPr>
        <p:grpSpPr>
          <a:xfrm>
            <a:off x="4857764" y="4116389"/>
            <a:ext cx="2406641" cy="936630"/>
            <a:chOff x="0" y="0"/>
            <a:chExt cx="2406640" cy="936628"/>
          </a:xfrm>
        </p:grpSpPr>
        <p:sp>
          <p:nvSpPr>
            <p:cNvPr id="688" name="Forma"/>
            <p:cNvSpPr/>
            <p:nvPr/>
          </p:nvSpPr>
          <p:spPr>
            <a:xfrm>
              <a:off x="0" y="0"/>
              <a:ext cx="2406641" cy="936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80" y="0"/>
                  </a:moveTo>
                  <a:lnTo>
                    <a:pt x="21600" y="0"/>
                  </a:lnTo>
                  <a:lnTo>
                    <a:pt x="21600" y="21600"/>
                  </a:lnTo>
                  <a:lnTo>
                    <a:pt x="7380" y="21600"/>
                  </a:lnTo>
                  <a:lnTo>
                    <a:pt x="7380" y="18000"/>
                  </a:lnTo>
                  <a:lnTo>
                    <a:pt x="0" y="13253"/>
                  </a:lnTo>
                  <a:lnTo>
                    <a:pt x="738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baseline="30000" sz="1400">
                  <a:latin typeface="Arial"/>
                  <a:ea typeface="Arial"/>
                  <a:cs typeface="Arial"/>
                  <a:sym typeface="Arial"/>
                </a:defRPr>
              </a:pPr>
            </a:p>
          </p:txBody>
        </p:sp>
        <p:sp>
          <p:nvSpPr>
            <p:cNvPr id="689" name="Soluzione ad attività nota di ione H+, saturata con AgCl"/>
            <p:cNvSpPr txBox="1"/>
            <p:nvPr/>
          </p:nvSpPr>
          <p:spPr>
            <a:xfrm>
              <a:off x="872794" y="4762"/>
              <a:ext cx="1483363" cy="898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93" name="AutoShape 15"/>
          <p:cNvGrpSpPr/>
          <p:nvPr/>
        </p:nvGrpSpPr>
        <p:grpSpPr>
          <a:xfrm>
            <a:off x="5245115" y="5118100"/>
            <a:ext cx="2019292" cy="817579"/>
            <a:chOff x="0" y="-1"/>
            <a:chExt cx="2019290" cy="817578"/>
          </a:xfrm>
        </p:grpSpPr>
        <p:sp>
          <p:nvSpPr>
            <p:cNvPr id="691" name="Forma"/>
            <p:cNvSpPr/>
            <p:nvPr/>
          </p:nvSpPr>
          <p:spPr>
            <a:xfrm>
              <a:off x="0" y="-2"/>
              <a:ext cx="2019291" cy="817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53" y="0"/>
                  </a:moveTo>
                  <a:lnTo>
                    <a:pt x="21600" y="0"/>
                  </a:lnTo>
                  <a:lnTo>
                    <a:pt x="21600" y="15225"/>
                  </a:lnTo>
                  <a:lnTo>
                    <a:pt x="11714" y="15225"/>
                  </a:lnTo>
                  <a:lnTo>
                    <a:pt x="0" y="21600"/>
                  </a:lnTo>
                  <a:lnTo>
                    <a:pt x="7477" y="15225"/>
                  </a:lnTo>
                  <a:lnTo>
                    <a:pt x="4653" y="15225"/>
                  </a:lnTo>
                  <a:lnTo>
                    <a:pt x="4653" y="8881"/>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692" name="Membrana di vetro"/>
            <p:cNvSpPr txBox="1"/>
            <p:nvPr/>
          </p:nvSpPr>
          <p:spPr>
            <a:xfrm>
              <a:off x="485443" y="4760"/>
              <a:ext cx="1483364" cy="49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Membrana di vetro</a:t>
              </a:r>
            </a:p>
          </p:txBody>
        </p:sp>
      </p:grpSp>
      <p:sp>
        <p:nvSpPr>
          <p:cNvPr id="694" name="Line 16"/>
          <p:cNvSpPr/>
          <p:nvPr/>
        </p:nvSpPr>
        <p:spPr>
          <a:xfrm>
            <a:off x="4511675" y="2554289"/>
            <a:ext cx="0" cy="1379540"/>
          </a:xfrm>
          <a:prstGeom prst="line">
            <a:avLst/>
          </a:prstGeom>
          <a:ln>
            <a:solidFill>
              <a:srgbClr val="000000"/>
            </a:solidFill>
          </a:ln>
        </p:spPr>
        <p:txBody>
          <a:bodyPr lIns="45718" tIns="45718" rIns="45718" bIns="45718"/>
          <a:lstStyle/>
          <a:p>
            <a:pPr/>
          </a:p>
        </p:txBody>
      </p:sp>
      <p:sp>
        <p:nvSpPr>
          <p:cNvPr id="695" name="Line 17"/>
          <p:cNvSpPr/>
          <p:nvPr/>
        </p:nvSpPr>
        <p:spPr>
          <a:xfrm>
            <a:off x="4518026" y="2554288"/>
            <a:ext cx="1033464" cy="3"/>
          </a:xfrm>
          <a:prstGeom prst="line">
            <a:avLst/>
          </a:prstGeom>
          <a:ln>
            <a:solidFill>
              <a:srgbClr val="000000"/>
            </a:solidFill>
          </a:ln>
        </p:spPr>
        <p:txBody>
          <a:bodyPr lIns="45718" tIns="45718" rIns="45718" bIns="45718"/>
          <a:lstStyle/>
          <a:p>
            <a:pPr/>
          </a:p>
        </p:txBody>
      </p:sp>
      <p:sp>
        <p:nvSpPr>
          <p:cNvPr id="696" name="Rectangle 18"/>
          <p:cNvSpPr/>
          <p:nvPr/>
        </p:nvSpPr>
        <p:spPr>
          <a:xfrm>
            <a:off x="4440239" y="3449637"/>
            <a:ext cx="142878" cy="792165"/>
          </a:xfrm>
          <a:prstGeom prst="rect">
            <a:avLst/>
          </a:prstGeom>
          <a:solidFill>
            <a:srgbClr val="FFFFFF"/>
          </a:solidFill>
          <a:ln>
            <a:solidFill>
              <a:srgbClr val="000000"/>
            </a:solidFill>
            <a:miter/>
          </a:ln>
        </p:spPr>
        <p:txBody>
          <a:bodyPr lIns="45718" tIns="45718" rIns="45718" bIns="45718" anchor="ctr"/>
          <a:lstStyle/>
          <a:p>
            <a:pPr>
              <a:defRPr>
                <a:latin typeface="Arial"/>
                <a:ea typeface="Arial"/>
                <a:cs typeface="Arial"/>
                <a:sym typeface="Arial"/>
              </a:defRPr>
            </a:pPr>
          </a:p>
        </p:txBody>
      </p:sp>
      <p:grpSp>
        <p:nvGrpSpPr>
          <p:cNvPr id="699" name="AutoShape 19"/>
          <p:cNvGrpSpPr/>
          <p:nvPr/>
        </p:nvGrpSpPr>
        <p:grpSpPr>
          <a:xfrm>
            <a:off x="2503487" y="2911474"/>
            <a:ext cx="1998679" cy="360369"/>
            <a:chOff x="-1" y="0"/>
            <a:chExt cx="1998677" cy="360367"/>
          </a:xfrm>
        </p:grpSpPr>
        <p:sp>
          <p:nvSpPr>
            <p:cNvPr id="697" name="Forma"/>
            <p:cNvSpPr/>
            <p:nvPr/>
          </p:nvSpPr>
          <p:spPr>
            <a:xfrm>
              <a:off x="-2" y="-1"/>
              <a:ext cx="1998679" cy="3603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122" y="0"/>
                  </a:lnTo>
                  <a:lnTo>
                    <a:pt x="17122" y="3600"/>
                  </a:lnTo>
                  <a:lnTo>
                    <a:pt x="21600" y="3901"/>
                  </a:lnTo>
                  <a:lnTo>
                    <a:pt x="17122" y="9000"/>
                  </a:lnTo>
                  <a:lnTo>
                    <a:pt x="17122"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698" name="Filo di argento"/>
            <p:cNvSpPr txBox="1"/>
            <p:nvPr/>
          </p:nvSpPr>
          <p:spPr>
            <a:xfrm>
              <a:off x="50482" y="4762"/>
              <a:ext cx="1483362"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Filo di argento</a:t>
              </a:r>
            </a:p>
          </p:txBody>
        </p:sp>
      </p:grpSp>
      <p:grpSp>
        <p:nvGrpSpPr>
          <p:cNvPr id="702" name="AutoShape 20"/>
          <p:cNvGrpSpPr/>
          <p:nvPr/>
        </p:nvGrpSpPr>
        <p:grpSpPr>
          <a:xfrm>
            <a:off x="2503484" y="3336922"/>
            <a:ext cx="2004993" cy="503245"/>
            <a:chOff x="-1" y="-1"/>
            <a:chExt cx="2004991" cy="503243"/>
          </a:xfrm>
        </p:grpSpPr>
        <p:sp>
          <p:nvSpPr>
            <p:cNvPr id="700" name="Forma"/>
            <p:cNvSpPr/>
            <p:nvPr/>
          </p:nvSpPr>
          <p:spPr>
            <a:xfrm>
              <a:off x="-2" y="-2"/>
              <a:ext cx="2004993" cy="503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239" y="0"/>
                  </a:lnTo>
                  <a:lnTo>
                    <a:pt x="17239" y="12600"/>
                  </a:lnTo>
                  <a:lnTo>
                    <a:pt x="21600" y="19420"/>
                  </a:lnTo>
                  <a:lnTo>
                    <a:pt x="17239" y="18000"/>
                  </a:lnTo>
                  <a:lnTo>
                    <a:pt x="1723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701" name="Rivestimento di AgCl(s)"/>
            <p:cNvSpPr txBox="1"/>
            <p:nvPr/>
          </p:nvSpPr>
          <p:spPr>
            <a:xfrm>
              <a:off x="50482" y="4762"/>
              <a:ext cx="1499239" cy="4920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Rivestimento di AgCl(s)</a:t>
              </a:r>
            </a:p>
          </p:txBody>
        </p:sp>
      </p:grpSp>
      <p:grpSp>
        <p:nvGrpSpPr>
          <p:cNvPr id="705" name="AutoShape 21"/>
          <p:cNvGrpSpPr/>
          <p:nvPr/>
        </p:nvGrpSpPr>
        <p:grpSpPr>
          <a:xfrm>
            <a:off x="2503489" y="3911599"/>
            <a:ext cx="2016138" cy="762005"/>
            <a:chOff x="0" y="0"/>
            <a:chExt cx="2016137" cy="762004"/>
          </a:xfrm>
        </p:grpSpPr>
        <p:sp>
          <p:nvSpPr>
            <p:cNvPr id="703" name="Forma"/>
            <p:cNvSpPr/>
            <p:nvPr/>
          </p:nvSpPr>
          <p:spPr>
            <a:xfrm>
              <a:off x="0" y="-1"/>
              <a:ext cx="2016138" cy="762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974" y="0"/>
                  </a:lnTo>
                  <a:lnTo>
                    <a:pt x="16974" y="12600"/>
                  </a:lnTo>
                  <a:lnTo>
                    <a:pt x="21600" y="16695"/>
                  </a:lnTo>
                  <a:lnTo>
                    <a:pt x="16974" y="18000"/>
                  </a:lnTo>
                  <a:lnTo>
                    <a:pt x="16974"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baseline="30000" sz="1400">
                  <a:latin typeface="Arial"/>
                  <a:ea typeface="Arial"/>
                  <a:cs typeface="Arial"/>
                  <a:sym typeface="Arial"/>
                </a:defRPr>
              </a:pPr>
            </a:p>
          </p:txBody>
        </p:sp>
        <p:sp>
          <p:nvSpPr>
            <p:cNvPr id="704" name="Soluzione saturata con KCl ed AgCl"/>
            <p:cNvSpPr txBox="1"/>
            <p:nvPr/>
          </p:nvSpPr>
          <p:spPr>
            <a:xfrm>
              <a:off x="50482" y="4761"/>
              <a:ext cx="1483364" cy="695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Soluzione saturata con KCl ed AgCl</a:t>
              </a:r>
            </a:p>
          </p:txBody>
        </p:sp>
      </p:grpSp>
      <p:grpSp>
        <p:nvGrpSpPr>
          <p:cNvPr id="708" name="AutoShape 22"/>
          <p:cNvGrpSpPr/>
          <p:nvPr/>
        </p:nvGrpSpPr>
        <p:grpSpPr>
          <a:xfrm>
            <a:off x="2503488" y="5194301"/>
            <a:ext cx="2006601" cy="576269"/>
            <a:chOff x="0" y="0"/>
            <a:chExt cx="2006599" cy="576268"/>
          </a:xfrm>
        </p:grpSpPr>
        <p:sp>
          <p:nvSpPr>
            <p:cNvPr id="706" name="Forma"/>
            <p:cNvSpPr/>
            <p:nvPr/>
          </p:nvSpPr>
          <p:spPr>
            <a:xfrm>
              <a:off x="-1" y="-1"/>
              <a:ext cx="2006601" cy="576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054" y="0"/>
                  </a:lnTo>
                  <a:lnTo>
                    <a:pt x="17054" y="3600"/>
                  </a:lnTo>
                  <a:lnTo>
                    <a:pt x="21600" y="833"/>
                  </a:lnTo>
                  <a:lnTo>
                    <a:pt x="17054" y="9000"/>
                  </a:lnTo>
                  <a:lnTo>
                    <a:pt x="17054"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707" name="KCl ed AgCl solidi"/>
            <p:cNvSpPr txBox="1"/>
            <p:nvPr/>
          </p:nvSpPr>
          <p:spPr>
            <a:xfrm>
              <a:off x="50482" y="4761"/>
              <a:ext cx="1483363" cy="4920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KCl ed AgCl solidi</a:t>
              </a:r>
            </a:p>
          </p:txBody>
        </p:sp>
      </p:grpSp>
      <p:grpSp>
        <p:nvGrpSpPr>
          <p:cNvPr id="711" name="AutoShape 23"/>
          <p:cNvGrpSpPr/>
          <p:nvPr/>
        </p:nvGrpSpPr>
        <p:grpSpPr>
          <a:xfrm>
            <a:off x="2503485" y="4737099"/>
            <a:ext cx="1749436" cy="381005"/>
            <a:chOff x="0" y="0"/>
            <a:chExt cx="1749434" cy="381003"/>
          </a:xfrm>
        </p:grpSpPr>
        <p:sp>
          <p:nvSpPr>
            <p:cNvPr id="709" name="Forma"/>
            <p:cNvSpPr/>
            <p:nvPr/>
          </p:nvSpPr>
          <p:spPr>
            <a:xfrm>
              <a:off x="-1" y="-1"/>
              <a:ext cx="1749435" cy="381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561" y="0"/>
                  </a:lnTo>
                  <a:lnTo>
                    <a:pt x="19561" y="3600"/>
                  </a:lnTo>
                  <a:lnTo>
                    <a:pt x="21600" y="8910"/>
                  </a:lnTo>
                  <a:lnTo>
                    <a:pt x="19561" y="9000"/>
                  </a:lnTo>
                  <a:lnTo>
                    <a:pt x="19561"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baseline="30000" sz="1400">
                  <a:latin typeface="Arial"/>
                  <a:ea typeface="Arial"/>
                  <a:cs typeface="Arial"/>
                  <a:sym typeface="Arial"/>
                </a:defRPr>
              </a:pPr>
            </a:p>
          </p:txBody>
        </p:sp>
        <p:sp>
          <p:nvSpPr>
            <p:cNvPr id="710" name="Setto poroso"/>
            <p:cNvSpPr txBox="1"/>
            <p:nvPr/>
          </p:nvSpPr>
          <p:spPr>
            <a:xfrm>
              <a:off x="50482" y="4762"/>
              <a:ext cx="1483364"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Setto poroso</a:t>
              </a:r>
            </a:p>
          </p:txBody>
        </p:sp>
      </p:grpSp>
      <p:sp>
        <p:nvSpPr>
          <p:cNvPr id="712" name="Rectangle 24"/>
          <p:cNvSpPr/>
          <p:nvPr/>
        </p:nvSpPr>
        <p:spPr>
          <a:xfrm>
            <a:off x="4310062" y="4813300"/>
            <a:ext cx="76203" cy="228600"/>
          </a:xfrm>
          <a:prstGeom prst="rect">
            <a:avLst/>
          </a:prstGeom>
          <a:solidFill>
            <a:srgbClr val="C0C0C0"/>
          </a:solidFill>
          <a:ln>
            <a:solidFill>
              <a:srgbClr val="000000"/>
            </a:solidFill>
            <a:miter/>
          </a:ln>
        </p:spPr>
        <p:txBody>
          <a:bodyPr lIns="45718" tIns="45718" rIns="45718" bIns="45718" anchor="ctr"/>
          <a:lstStyle/>
          <a:p>
            <a:pPr>
              <a:defRPr>
                <a:latin typeface="Arial"/>
                <a:ea typeface="Arial"/>
                <a:cs typeface="Arial"/>
                <a:sym typeface="Arial"/>
              </a:defRPr>
            </a:pPr>
          </a:p>
        </p:txBody>
      </p:sp>
      <p:sp>
        <p:nvSpPr>
          <p:cNvPr id="713" name="Text Box 25"/>
          <p:cNvSpPr txBox="1"/>
          <p:nvPr/>
        </p:nvSpPr>
        <p:spPr>
          <a:xfrm>
            <a:off x="5961288" y="6007101"/>
            <a:ext cx="864735" cy="4920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1400">
                <a:latin typeface="Arial"/>
                <a:ea typeface="Arial"/>
                <a:cs typeface="Arial"/>
                <a:sym typeface="Arial"/>
              </a:defRPr>
            </a:pPr>
            <a:r>
              <a:t>elettrodo</a:t>
            </a:r>
            <a:endParaRPr sz="3200"/>
          </a:p>
          <a:p>
            <a:pPr algn="ctr">
              <a:defRPr b="1" sz="1400">
                <a:latin typeface="Arial"/>
                <a:ea typeface="Arial"/>
                <a:cs typeface="Arial"/>
                <a:sym typeface="Arial"/>
              </a:defRPr>
            </a:pPr>
            <a:r>
              <a:t>a vetro</a:t>
            </a:r>
          </a:p>
        </p:txBody>
      </p:sp>
      <p:sp>
        <p:nvSpPr>
          <p:cNvPr id="714" name="Text Box 26"/>
          <p:cNvSpPr txBox="1"/>
          <p:nvPr/>
        </p:nvSpPr>
        <p:spPr>
          <a:xfrm>
            <a:off x="2396807" y="6000751"/>
            <a:ext cx="1813562" cy="4920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400">
                <a:latin typeface="Arial"/>
                <a:ea typeface="Arial"/>
                <a:cs typeface="Arial"/>
                <a:sym typeface="Arial"/>
              </a:defRPr>
            </a:lvl1pPr>
          </a:lstStyle>
          <a:p>
            <a:pPr/>
            <a:r>
              <a:t>elettrodo di riferimento esterno</a:t>
            </a:r>
          </a:p>
        </p:txBody>
      </p:sp>
      <p:sp>
        <p:nvSpPr>
          <p:cNvPr id="715" name="Rectangle 27"/>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716" name="Text Box 28"/>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717" name="Text Box 29"/>
          <p:cNvSpPr txBox="1"/>
          <p:nvPr/>
        </p:nvSpPr>
        <p:spPr>
          <a:xfrm>
            <a:off x="1764982" y="284163"/>
            <a:ext cx="4900459"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ELETTRODO A VETRO COMBINATO</a:t>
            </a:r>
          </a:p>
        </p:txBody>
      </p:sp>
      <p:pic>
        <p:nvPicPr>
          <p:cNvPr id="718" name="Picture 30" descr="Picture 30"/>
          <p:cNvPicPr>
            <a:picLocks noChangeAspect="1"/>
          </p:cNvPicPr>
          <p:nvPr/>
        </p:nvPicPr>
        <p:blipFill>
          <a:blip r:embed="rId3">
            <a:extLst/>
          </a:blip>
          <a:stretch>
            <a:fillRect/>
          </a:stretch>
        </p:blipFill>
        <p:spPr>
          <a:xfrm>
            <a:off x="9228138" y="2092324"/>
            <a:ext cx="1933578" cy="3240091"/>
          </a:xfrm>
          <a:prstGeom prst="rect">
            <a:avLst/>
          </a:prstGeom>
          <a:ln w="12700">
            <a:miter lim="400000"/>
          </a:ln>
        </p:spPr>
      </p:pic>
      <p:sp>
        <p:nvSpPr>
          <p:cNvPr id="719" name="Rectangle 31"/>
          <p:cNvSpPr txBox="1"/>
          <p:nvPr/>
        </p:nvSpPr>
        <p:spPr>
          <a:xfrm>
            <a:off x="369569" y="1052513"/>
            <a:ext cx="11281411" cy="11507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Una </a:t>
            </a:r>
            <a:r>
              <a:rPr b="1" i="1"/>
              <a:t>cella</a:t>
            </a:r>
            <a:r>
              <a:rPr b="1"/>
              <a:t> </a:t>
            </a:r>
            <a:r>
              <a:t>per la misura del pH consiste perciò in un elettrodo a vetro ed un elettrodo di riferimento immersi nella soluzione di cui si vuole misurare il pH. Per praticità, essi vengono in genere inclusi in un unico dispositivo (</a:t>
            </a:r>
            <a:r>
              <a:rPr b="1" i="1"/>
              <a:t>elettrodo a vetro combinato</a:t>
            </a:r>
            <a:r>
              <a:t>), che in realtà è una cella elettrochimica vera e propria in quanto contiene sia l’elettrodo a vetro che l’elettrodo di riferimento esterno.</a:t>
            </a:r>
          </a:p>
        </p:txBody>
      </p:sp>
      <p:grpSp>
        <p:nvGrpSpPr>
          <p:cNvPr id="722" name="AutoShape 32"/>
          <p:cNvGrpSpPr/>
          <p:nvPr/>
        </p:nvGrpSpPr>
        <p:grpSpPr>
          <a:xfrm>
            <a:off x="8928101" y="5089545"/>
            <a:ext cx="2520956" cy="1441436"/>
            <a:chOff x="-1" y="0"/>
            <a:chExt cx="2520954" cy="1441434"/>
          </a:xfrm>
        </p:grpSpPr>
        <p:sp>
          <p:nvSpPr>
            <p:cNvPr id="720" name="Forma"/>
            <p:cNvSpPr/>
            <p:nvPr/>
          </p:nvSpPr>
          <p:spPr>
            <a:xfrm>
              <a:off x="-2" y="0"/>
              <a:ext cx="2520956" cy="1441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758"/>
                  </a:moveTo>
                  <a:lnTo>
                    <a:pt x="3600" y="3758"/>
                  </a:lnTo>
                  <a:lnTo>
                    <a:pt x="612" y="0"/>
                  </a:lnTo>
                  <a:lnTo>
                    <a:pt x="9000" y="3758"/>
                  </a:lnTo>
                  <a:lnTo>
                    <a:pt x="21600" y="3758"/>
                  </a:lnTo>
                  <a:lnTo>
                    <a:pt x="21600" y="21600"/>
                  </a:lnTo>
                  <a:lnTo>
                    <a:pt x="0" y="21600"/>
                  </a:lnTo>
                  <a:lnTo>
                    <a:pt x="0" y="6732"/>
                  </a:lnTo>
                  <a:close/>
                </a:path>
              </a:pathLst>
            </a:custGeom>
            <a:solidFill>
              <a:srgbClr val="FFFFFF"/>
            </a:solidFill>
            <a:ln w="9525" cap="flat">
              <a:solidFill>
                <a:srgbClr val="000000"/>
              </a:solidFill>
              <a:prstDash val="solid"/>
              <a:miter lim="800000"/>
            </a:ln>
            <a:effectLst/>
          </p:spPr>
          <p:txBody>
            <a:bodyPr wrap="square" lIns="45718" tIns="45718" rIns="45718" bIns="45718" numCol="1" anchor="t">
              <a:noAutofit/>
            </a:bodyPr>
            <a:lstStyle/>
            <a:p>
              <a:pPr algn="ctr">
                <a:defRPr sz="3200">
                  <a:latin typeface="Arial"/>
                  <a:ea typeface="Arial"/>
                  <a:cs typeface="Arial"/>
                  <a:sym typeface="Arial"/>
                </a:defRPr>
              </a:pPr>
            </a:p>
          </p:txBody>
        </p:sp>
        <p:sp>
          <p:nvSpPr>
            <p:cNvPr id="721" name="L’elettrodo a vetro combinato contiene due elettrodi di riferimento, uno esterno ed uno interno all’elettrodo a vetro"/>
            <p:cNvSpPr txBox="1"/>
            <p:nvPr/>
          </p:nvSpPr>
          <p:spPr>
            <a:xfrm>
              <a:off x="50482" y="255567"/>
              <a:ext cx="2419989" cy="11016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1400">
                  <a:latin typeface="Arial"/>
                  <a:ea typeface="Arial"/>
                  <a:cs typeface="Arial"/>
                  <a:sym typeface="Arial"/>
                </a:defRPr>
              </a:lvl1pPr>
            </a:lstStyle>
            <a:p>
              <a:pPr/>
              <a:r>
                <a:t>L’elettrodo a vetro combinato contiene due elettrodi di riferimento, uno esterno ed uno interno all’elettrodo a vetro</a:t>
              </a:r>
            </a:p>
          </p:txBody>
        </p:sp>
      </p:gr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Rectangle 2"/>
          <p:cNvSpPr txBox="1"/>
          <p:nvPr/>
        </p:nvSpPr>
        <p:spPr>
          <a:xfrm>
            <a:off x="1950720" y="1052512"/>
            <a:ext cx="8333425" cy="1887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Un elettrodo a vetro viene tarato (la procedura è in genere svolta automaticamente) utilizzando due soluzioni standard a pH noto, </a:t>
            </a:r>
            <a:r>
              <a:rPr u="sng"/>
              <a:t>scelte in modo che il pH da misurare </a:t>
            </a:r>
            <a:r>
              <a:rPr b="1" i="1" u="sng"/>
              <a:t>sia compreso fra di esse.</a:t>
            </a:r>
            <a:endParaRPr b="1" i="1" u="sng"/>
          </a:p>
          <a:p>
            <a:pPr algn="just">
              <a:defRPr>
                <a:latin typeface="Arial"/>
                <a:ea typeface="Arial"/>
                <a:cs typeface="Arial"/>
                <a:sym typeface="Arial"/>
              </a:defRPr>
            </a:pPr>
            <a:endParaRPr sz="3200" u="sng"/>
          </a:p>
          <a:p>
            <a:pPr algn="just">
              <a:defRPr>
                <a:latin typeface="Arial"/>
                <a:ea typeface="Arial"/>
                <a:cs typeface="Arial"/>
                <a:sym typeface="Arial"/>
              </a:defRPr>
            </a:pPr>
            <a:r>
              <a:t>La curva di calibrazione è lineare, quindi il pH della soluzione incognita si ottiene per semplice interpolazione (anch’essa in genere effettuata automaticamente).</a:t>
            </a:r>
          </a:p>
        </p:txBody>
      </p:sp>
      <p:sp>
        <p:nvSpPr>
          <p:cNvPr id="725" name="Rectangle 4"/>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726" name="Text Box 5"/>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727" name="Text Box 6"/>
          <p:cNvSpPr txBox="1"/>
          <p:nvPr/>
        </p:nvSpPr>
        <p:spPr>
          <a:xfrm>
            <a:off x="1764981" y="284163"/>
            <a:ext cx="5541796"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TARATURA DI UN ELETTRODO A VETRO</a:t>
            </a:r>
          </a:p>
        </p:txBody>
      </p:sp>
      <p:sp>
        <p:nvSpPr>
          <p:cNvPr id="728" name="Line 7"/>
          <p:cNvSpPr/>
          <p:nvPr/>
        </p:nvSpPr>
        <p:spPr>
          <a:xfrm>
            <a:off x="4656139" y="5373687"/>
            <a:ext cx="2346328" cy="3"/>
          </a:xfrm>
          <a:prstGeom prst="line">
            <a:avLst/>
          </a:prstGeom>
          <a:ln>
            <a:solidFill>
              <a:srgbClr val="000000"/>
            </a:solidFill>
            <a:tailEnd type="triangle"/>
          </a:ln>
        </p:spPr>
        <p:txBody>
          <a:bodyPr lIns="45718" tIns="45718" rIns="45718" bIns="45718"/>
          <a:lstStyle/>
          <a:p>
            <a:pPr/>
          </a:p>
        </p:txBody>
      </p:sp>
      <p:sp>
        <p:nvSpPr>
          <p:cNvPr id="729" name="Line 8"/>
          <p:cNvSpPr/>
          <p:nvPr/>
        </p:nvSpPr>
        <p:spPr>
          <a:xfrm flipV="1">
            <a:off x="4656137" y="3698876"/>
            <a:ext cx="3" cy="1674816"/>
          </a:xfrm>
          <a:prstGeom prst="line">
            <a:avLst/>
          </a:prstGeom>
          <a:ln>
            <a:solidFill>
              <a:srgbClr val="000000"/>
            </a:solidFill>
            <a:tailEnd type="triangle"/>
          </a:ln>
        </p:spPr>
        <p:txBody>
          <a:bodyPr lIns="45718" tIns="45718" rIns="45718" bIns="45718"/>
          <a:lstStyle/>
          <a:p>
            <a:pPr/>
          </a:p>
        </p:txBody>
      </p:sp>
      <p:sp>
        <p:nvSpPr>
          <p:cNvPr id="730" name="Text Box 9"/>
          <p:cNvSpPr txBox="1"/>
          <p:nvPr/>
        </p:nvSpPr>
        <p:spPr>
          <a:xfrm>
            <a:off x="6573518" y="5445126"/>
            <a:ext cx="331423" cy="2888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pH</a:t>
            </a:r>
          </a:p>
        </p:txBody>
      </p:sp>
      <p:sp>
        <p:nvSpPr>
          <p:cNvPr id="731" name="Text Box 10"/>
          <p:cNvSpPr txBox="1"/>
          <p:nvPr/>
        </p:nvSpPr>
        <p:spPr>
          <a:xfrm rot="16200000">
            <a:off x="3899936" y="3644772"/>
            <a:ext cx="934449" cy="2888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Potenziale</a:t>
            </a:r>
          </a:p>
        </p:txBody>
      </p:sp>
      <p:sp>
        <p:nvSpPr>
          <p:cNvPr id="732" name="Line 11"/>
          <p:cNvSpPr/>
          <p:nvPr/>
        </p:nvSpPr>
        <p:spPr>
          <a:xfrm>
            <a:off x="4800601" y="3789362"/>
            <a:ext cx="2016128" cy="1439865"/>
          </a:xfrm>
          <a:prstGeom prst="line">
            <a:avLst/>
          </a:prstGeom>
          <a:ln>
            <a:solidFill>
              <a:srgbClr val="000000"/>
            </a:solidFill>
          </a:ln>
        </p:spPr>
        <p:txBody>
          <a:bodyPr lIns="45718" tIns="45718" rIns="45718" bIns="45718"/>
          <a:lstStyle/>
          <a:p>
            <a:pPr/>
          </a:p>
        </p:txBody>
      </p:sp>
      <p:sp>
        <p:nvSpPr>
          <p:cNvPr id="733" name="Oval 16"/>
          <p:cNvSpPr/>
          <p:nvPr/>
        </p:nvSpPr>
        <p:spPr>
          <a:xfrm>
            <a:off x="4945064" y="3879848"/>
            <a:ext cx="71443" cy="71443"/>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734" name="Oval 17"/>
          <p:cNvSpPr/>
          <p:nvPr/>
        </p:nvSpPr>
        <p:spPr>
          <a:xfrm>
            <a:off x="6529389" y="5014914"/>
            <a:ext cx="71443" cy="71443"/>
          </a:xfrm>
          <a:prstGeom prst="ellipse">
            <a:avLst/>
          </a:prstGeom>
          <a:solidFill>
            <a:schemeClr val="accent1"/>
          </a:solidFill>
          <a:ln>
            <a:solidFill>
              <a:srgbClr val="000000"/>
            </a:solidFill>
          </a:ln>
        </p:spPr>
        <p:txBody>
          <a:bodyPr lIns="45718" tIns="45718" rIns="45718" bIns="45718" anchor="ctr"/>
          <a:lstStyle/>
          <a:p>
            <a:pPr>
              <a:defRPr>
                <a:latin typeface="Arial"/>
                <a:ea typeface="Arial"/>
                <a:cs typeface="Arial"/>
                <a:sym typeface="Arial"/>
              </a:defRPr>
            </a:pPr>
          </a:p>
        </p:txBody>
      </p:sp>
      <p:sp>
        <p:nvSpPr>
          <p:cNvPr id="735" name="Text Box 18"/>
          <p:cNvSpPr txBox="1"/>
          <p:nvPr/>
        </p:nvSpPr>
        <p:spPr>
          <a:xfrm>
            <a:off x="4989195" y="3573464"/>
            <a:ext cx="1957233" cy="2888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Standard 1 (es. pH = 4)</a:t>
            </a:r>
          </a:p>
        </p:txBody>
      </p:sp>
      <p:sp>
        <p:nvSpPr>
          <p:cNvPr id="736" name="Text Box 19"/>
          <p:cNvSpPr txBox="1"/>
          <p:nvPr/>
        </p:nvSpPr>
        <p:spPr>
          <a:xfrm>
            <a:off x="6573518" y="4652964"/>
            <a:ext cx="1957234" cy="2888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Standard 2 (es. pH = 7)</a:t>
            </a:r>
          </a:p>
        </p:txBody>
      </p:sp>
      <p:sp>
        <p:nvSpPr>
          <p:cNvPr id="737" name="Line 20"/>
          <p:cNvSpPr/>
          <p:nvPr/>
        </p:nvSpPr>
        <p:spPr>
          <a:xfrm>
            <a:off x="4727576" y="4437062"/>
            <a:ext cx="936628" cy="3"/>
          </a:xfrm>
          <a:prstGeom prst="line">
            <a:avLst/>
          </a:prstGeom>
          <a:ln>
            <a:solidFill>
              <a:srgbClr val="000000"/>
            </a:solidFill>
            <a:tailEnd type="triangle"/>
          </a:ln>
        </p:spPr>
        <p:txBody>
          <a:bodyPr lIns="45718" tIns="45718" rIns="45718" bIns="45718"/>
          <a:lstStyle/>
          <a:p>
            <a:pPr/>
          </a:p>
        </p:txBody>
      </p:sp>
      <p:sp>
        <p:nvSpPr>
          <p:cNvPr id="738" name="Line 21"/>
          <p:cNvSpPr/>
          <p:nvPr/>
        </p:nvSpPr>
        <p:spPr>
          <a:xfrm>
            <a:off x="5673725" y="4484687"/>
            <a:ext cx="0" cy="863603"/>
          </a:xfrm>
          <a:prstGeom prst="line">
            <a:avLst/>
          </a:prstGeom>
          <a:ln>
            <a:solidFill>
              <a:srgbClr val="000000"/>
            </a:solidFill>
            <a:tailEnd type="triangle"/>
          </a:ln>
        </p:spPr>
        <p:txBody>
          <a:bodyPr lIns="45718" tIns="45718" rIns="45718" bIns="45718"/>
          <a:lstStyle/>
          <a:p>
            <a:pPr/>
          </a:p>
        </p:txBody>
      </p:sp>
      <p:sp>
        <p:nvSpPr>
          <p:cNvPr id="739" name="Text Box 22"/>
          <p:cNvSpPr txBox="1"/>
          <p:nvPr/>
        </p:nvSpPr>
        <p:spPr>
          <a:xfrm>
            <a:off x="2109470" y="4292601"/>
            <a:ext cx="2496189" cy="28882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Potenziale soluzione incognita</a:t>
            </a:r>
          </a:p>
        </p:txBody>
      </p:sp>
      <p:sp>
        <p:nvSpPr>
          <p:cNvPr id="740" name="Text Box 23"/>
          <p:cNvSpPr txBox="1"/>
          <p:nvPr/>
        </p:nvSpPr>
        <p:spPr>
          <a:xfrm>
            <a:off x="5133659" y="5445123"/>
            <a:ext cx="1084900" cy="695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a:latin typeface="Arial"/>
                <a:ea typeface="Arial"/>
                <a:cs typeface="Arial"/>
                <a:sym typeface="Arial"/>
              </a:defRPr>
            </a:lvl1pPr>
          </a:lstStyle>
          <a:p>
            <a:pPr/>
            <a:r>
              <a:t>pH soluzione incognita</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Rectangle 3"/>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743" name="Text Box 4"/>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744" name="Text Box 5"/>
          <p:cNvSpPr txBox="1"/>
          <p:nvPr/>
        </p:nvSpPr>
        <p:spPr>
          <a:xfrm>
            <a:off x="1764981" y="284163"/>
            <a:ext cx="312583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ELETTRODO A VETRO</a:t>
            </a:r>
          </a:p>
        </p:txBody>
      </p:sp>
      <p:sp>
        <p:nvSpPr>
          <p:cNvPr id="745" name="object 2"/>
          <p:cNvSpPr txBox="1"/>
          <p:nvPr/>
        </p:nvSpPr>
        <p:spPr>
          <a:xfrm>
            <a:off x="238122" y="880423"/>
            <a:ext cx="11715755" cy="58184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sz="2200"/>
            </a:pPr>
            <a:r>
              <a:t>Nonostante la misurazione del pH sia forse la più comune in campo chimico, essa è soggetta a numerosi tipi di limitazioni.</a:t>
            </a:r>
          </a:p>
          <a:p>
            <a:pPr indent="12700">
              <a:defRPr sz="2200"/>
            </a:pPr>
          </a:p>
          <a:p>
            <a:pPr marL="12700" algn="just">
              <a:lnSpc>
                <a:spcPts val="2100"/>
              </a:lnSpc>
              <a:spcBef>
                <a:spcPts val="1500"/>
              </a:spcBef>
              <a:buClr>
                <a:srgbClr val="FFFFFF"/>
              </a:buClr>
              <a:buSzPct val="100000"/>
              <a:buFont typeface="Comic Sans MS"/>
              <a:buChar char="•"/>
              <a:defRPr b="1" sz="2200"/>
            </a:pPr>
            <a:r>
              <a:t>L'errore  alcalino.  </a:t>
            </a:r>
            <a:r>
              <a:rPr b="0"/>
              <a:t>L'elettrodo  a  vetro  ordinario  diventa  sensibile  agli ioni di metalli alcalini e dà letture basse a valori di pH maggiori di 9.</a:t>
            </a:r>
          </a:p>
          <a:p>
            <a:pPr marL="12700" algn="just">
              <a:lnSpc>
                <a:spcPts val="2100"/>
              </a:lnSpc>
              <a:spcBef>
                <a:spcPts val="1100"/>
              </a:spcBef>
              <a:buClr>
                <a:srgbClr val="FFFFFF"/>
              </a:buClr>
              <a:buSzPct val="100000"/>
              <a:buFont typeface="Comic Sans MS"/>
              <a:buChar char="•"/>
              <a:defRPr b="1" sz="2200"/>
            </a:pPr>
            <a:r>
              <a:t>L'errore  acido.  </a:t>
            </a:r>
            <a:r>
              <a:rPr b="0"/>
              <a:t>I  valori  registrati  dall'elettrodo  a  vetro  tendono  ad essere un po' alti quando il pH è inferiore a circa 0.5.</a:t>
            </a:r>
          </a:p>
          <a:p>
            <a:pPr marL="12700" algn="just">
              <a:lnSpc>
                <a:spcPts val="2100"/>
              </a:lnSpc>
              <a:spcBef>
                <a:spcPts val="1100"/>
              </a:spcBef>
              <a:buClr>
                <a:srgbClr val="FFFFFF"/>
              </a:buClr>
              <a:buSzPct val="100000"/>
              <a:buFont typeface="Comic Sans MS"/>
              <a:buChar char="•"/>
              <a:defRPr b="1" sz="2200"/>
            </a:pPr>
            <a:r>
              <a:t>La   disidratazione.   </a:t>
            </a:r>
            <a:r>
              <a:rPr b="0"/>
              <a:t>Una   membrana   disidratata   può   provocare   una irregolare prestazione dell'elettrodo.</a:t>
            </a:r>
          </a:p>
          <a:p>
            <a:pPr marL="12700">
              <a:lnSpc>
                <a:spcPts val="2100"/>
              </a:lnSpc>
              <a:spcBef>
                <a:spcPts val="1000"/>
              </a:spcBef>
              <a:buClr>
                <a:srgbClr val="FFFFFF"/>
              </a:buClr>
              <a:buSzPct val="100000"/>
              <a:buFont typeface="Comic Sans MS"/>
              <a:buChar char="•"/>
              <a:defRPr b="1" sz="2200"/>
            </a:pPr>
            <a:r>
              <a:t>La forza ionica insufficiente. </a:t>
            </a:r>
            <a:r>
              <a:rPr b="0"/>
              <a:t>Si è trovato che errori significativi (di 1 o 2  unità  di  pH)  possono  verificarsi  quando  il  pH  di  campioni  a  bassa forza  ionica,  come  l'acqua  di  lago  o  di  torrente,  viene  misurato  con  un sistema di elettrodi vetro/calomelano. È stato dimostrato che la fonte primaria di tali errori è l’irriproducibilità dei potenziali di giunzione.</a:t>
            </a:r>
          </a:p>
          <a:p>
            <a:pPr marL="12700" algn="just">
              <a:spcBef>
                <a:spcPts val="1000"/>
              </a:spcBef>
              <a:buClr>
                <a:srgbClr val="FFFFFF"/>
              </a:buClr>
              <a:buSzPct val="100000"/>
              <a:buFont typeface="Comic Sans MS"/>
              <a:buChar char="•"/>
              <a:defRPr b="1" sz="2200"/>
            </a:pPr>
            <a:r>
              <a:t>Il  pH  dei  tamponi  standard.  </a:t>
            </a:r>
            <a:r>
              <a:rPr b="0"/>
              <a:t>Qualsiasi  imprecisione  nella  preparazione del tampone usato per la calibrazione o qualsiasi cambiamento nella sua composizione    durante    la    conservazione    provoca    un    errore    nelle successive  misure  del  pH.  L'azione  dei  batteri  sui  componenti  di  un tampone organico costituisce una comune causa di deterioramento.</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Rectangle 2"/>
          <p:cNvSpPr txBox="1"/>
          <p:nvPr/>
        </p:nvSpPr>
        <p:spPr>
          <a:xfrm>
            <a:off x="2109467" y="3573464"/>
            <a:ext cx="7973064" cy="11507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 soluzioni basiche un elettrodo a vetro è sensibile sia alla concentrazione dello ione idrogeno che a quella degli ioni dei metalli alcalini (</a:t>
            </a:r>
            <a:r>
              <a:rPr b="1" i="1"/>
              <a:t>errore alcalino</a:t>
            </a:r>
            <a:r>
              <a:t>). Questo errore può essere spiegato assumendo l’esistenza di un equilibrio di scambio fra lo ione idrogeno sul vetro ed i cationi in soluzione:</a:t>
            </a:r>
          </a:p>
        </p:txBody>
      </p:sp>
      <p:pic>
        <p:nvPicPr>
          <p:cNvPr id="748" name="Object 3" descr="Object 3"/>
          <p:cNvPicPr>
            <a:picLocks noChangeAspect="1"/>
          </p:cNvPicPr>
          <p:nvPr/>
        </p:nvPicPr>
        <p:blipFill>
          <a:blip r:embed="rId2">
            <a:extLst/>
          </a:blip>
          <a:stretch>
            <a:fillRect/>
          </a:stretch>
        </p:blipFill>
        <p:spPr>
          <a:xfrm>
            <a:off x="3792539" y="4819650"/>
            <a:ext cx="4719638" cy="338140"/>
          </a:xfrm>
          <a:prstGeom prst="rect">
            <a:avLst/>
          </a:prstGeom>
          <a:ln w="12700">
            <a:miter lim="400000"/>
          </a:ln>
        </p:spPr>
      </p:pic>
      <p:grpSp>
        <p:nvGrpSpPr>
          <p:cNvPr id="760" name="Group 4"/>
          <p:cNvGrpSpPr/>
          <p:nvPr/>
        </p:nvGrpSpPr>
        <p:grpSpPr>
          <a:xfrm>
            <a:off x="4366416" y="1052513"/>
            <a:ext cx="3321849" cy="2488149"/>
            <a:chOff x="-1" y="0"/>
            <a:chExt cx="3321848" cy="2488147"/>
          </a:xfrm>
        </p:grpSpPr>
        <p:sp>
          <p:nvSpPr>
            <p:cNvPr id="749" name="Rectangle 5"/>
            <p:cNvSpPr/>
            <p:nvPr/>
          </p:nvSpPr>
          <p:spPr>
            <a:xfrm>
              <a:off x="426243" y="51870"/>
              <a:ext cx="609603" cy="2116338"/>
            </a:xfrm>
            <a:prstGeom prst="rect">
              <a:avLst/>
            </a:prstGeom>
            <a:solidFill>
              <a:srgbClr val="DDDDDD">
                <a:alpha val="50195"/>
              </a:srgbClr>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750" name="Rectangle 6"/>
            <p:cNvSpPr/>
            <p:nvPr/>
          </p:nvSpPr>
          <p:spPr>
            <a:xfrm>
              <a:off x="2636044" y="51870"/>
              <a:ext cx="685803" cy="2116338"/>
            </a:xfrm>
            <a:prstGeom prst="rect">
              <a:avLst/>
            </a:prstGeom>
            <a:solidFill>
              <a:srgbClr val="DDDDDD">
                <a:alpha val="50195"/>
              </a:srgbClr>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p>
          </p:txBody>
        </p:sp>
        <p:sp>
          <p:nvSpPr>
            <p:cNvPr id="751" name="Line 7"/>
            <p:cNvSpPr/>
            <p:nvPr/>
          </p:nvSpPr>
          <p:spPr>
            <a:xfrm flipV="1">
              <a:off x="426243" y="0"/>
              <a:ext cx="3" cy="2168209"/>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752" name="Line 8"/>
            <p:cNvSpPr/>
            <p:nvPr/>
          </p:nvSpPr>
          <p:spPr>
            <a:xfrm>
              <a:off x="426243" y="2168205"/>
              <a:ext cx="2895604" cy="3"/>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753" name="Freeform 9"/>
            <p:cNvSpPr/>
            <p:nvPr/>
          </p:nvSpPr>
          <p:spPr>
            <a:xfrm>
              <a:off x="578643" y="363096"/>
              <a:ext cx="2703518" cy="17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621" y="20117"/>
                    <a:pt x="723" y="12649"/>
                    <a:pt x="3653" y="12649"/>
                  </a:cubicBezTo>
                  <a:cubicBezTo>
                    <a:pt x="6583" y="12649"/>
                    <a:pt x="10641" y="12613"/>
                    <a:pt x="15956" y="12613"/>
                  </a:cubicBezTo>
                  <a:cubicBezTo>
                    <a:pt x="21270" y="12613"/>
                    <a:pt x="20420" y="2626"/>
                    <a:pt x="21600" y="0"/>
                  </a:cubicBezTo>
                </a:path>
              </a:pathLst>
            </a:custGeom>
            <a:noFill/>
            <a:ln w="19050" cap="flat">
              <a:solidFill>
                <a:srgbClr val="000000"/>
              </a:solidFill>
              <a:prstDash val="solid"/>
              <a:round/>
            </a:ln>
            <a:effectLst/>
          </p:spPr>
          <p:txBody>
            <a:bodyPr wrap="square" lIns="45718" tIns="45718" rIns="45718" bIns="45718" numCol="1" anchor="t">
              <a:noAutofit/>
            </a:bodyPr>
            <a:lstStyle/>
            <a:p>
              <a:pPr>
                <a:defRPr>
                  <a:latin typeface="Arial"/>
                  <a:ea typeface="Arial"/>
                  <a:cs typeface="Arial"/>
                  <a:sym typeface="Arial"/>
                </a:defRPr>
              </a:pPr>
            </a:p>
          </p:txBody>
        </p:sp>
        <p:sp>
          <p:nvSpPr>
            <p:cNvPr id="754" name="Text Box 10"/>
            <p:cNvSpPr txBox="1"/>
            <p:nvPr/>
          </p:nvSpPr>
          <p:spPr>
            <a:xfrm rot="16200000">
              <a:off x="-60867" y="843837"/>
              <a:ext cx="440204" cy="318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400">
                  <a:latin typeface="Symbol"/>
                  <a:ea typeface="Symbol"/>
                  <a:cs typeface="Symbol"/>
                  <a:sym typeface="Symbol"/>
                </a:defRPr>
              </a:pPr>
              <a:r>
                <a:t>D</a:t>
              </a:r>
              <a:r>
                <a:rPr>
                  <a:latin typeface="Arial"/>
                  <a:ea typeface="Arial"/>
                  <a:cs typeface="Arial"/>
                  <a:sym typeface="Arial"/>
                </a:rPr>
                <a:t>pH</a:t>
              </a:r>
            </a:p>
          </p:txBody>
        </p:sp>
        <p:sp>
          <p:nvSpPr>
            <p:cNvPr id="755" name="Text Box 11"/>
            <p:cNvSpPr txBox="1"/>
            <p:nvPr/>
          </p:nvSpPr>
          <p:spPr>
            <a:xfrm>
              <a:off x="1716563" y="2199328"/>
              <a:ext cx="331423" cy="288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pPr/>
              <a:r>
                <a:t>pH</a:t>
              </a:r>
            </a:p>
          </p:txBody>
        </p:sp>
        <p:sp>
          <p:nvSpPr>
            <p:cNvPr id="756" name="Line 12"/>
            <p:cNvSpPr/>
            <p:nvPr/>
          </p:nvSpPr>
          <p:spPr>
            <a:xfrm>
              <a:off x="426243" y="1390142"/>
              <a:ext cx="2819404" cy="3"/>
            </a:xfrm>
            <a:prstGeom prst="line">
              <a:avLst/>
            </a:prstGeom>
            <a:noFill/>
            <a:ln w="9525" cap="flat">
              <a:solidFill>
                <a:srgbClr val="000000"/>
              </a:solidFill>
              <a:prstDash val="dash"/>
              <a:round/>
            </a:ln>
            <a:effectLst/>
          </p:spPr>
          <p:txBody>
            <a:bodyPr wrap="square" lIns="45718" tIns="45718" rIns="45718" bIns="45718" numCol="1" anchor="t">
              <a:noAutofit/>
            </a:bodyPr>
            <a:lstStyle/>
            <a:p>
              <a:pPr/>
            </a:p>
          </p:txBody>
        </p:sp>
        <p:sp>
          <p:nvSpPr>
            <p:cNvPr id="757" name="Text Box 13"/>
            <p:cNvSpPr txBox="1"/>
            <p:nvPr/>
          </p:nvSpPr>
          <p:spPr>
            <a:xfrm>
              <a:off x="205263" y="1276026"/>
              <a:ext cx="203020"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pPr/>
              <a:r>
                <a:t>0</a:t>
              </a:r>
            </a:p>
          </p:txBody>
        </p:sp>
        <p:sp>
          <p:nvSpPr>
            <p:cNvPr id="758" name="Text Box 14"/>
            <p:cNvSpPr txBox="1"/>
            <p:nvPr/>
          </p:nvSpPr>
          <p:spPr>
            <a:xfrm>
              <a:off x="497363" y="114115"/>
              <a:ext cx="534138"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pPr/>
              <a:r>
                <a:t>pH&lt;0</a:t>
              </a:r>
            </a:p>
          </p:txBody>
        </p:sp>
        <p:sp>
          <p:nvSpPr>
            <p:cNvPr id="759" name="Text Box 15"/>
            <p:cNvSpPr txBox="1"/>
            <p:nvPr/>
          </p:nvSpPr>
          <p:spPr>
            <a:xfrm>
              <a:off x="2669064" y="114115"/>
              <a:ext cx="633023" cy="288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sz="1400">
                  <a:latin typeface="Arial"/>
                  <a:ea typeface="Arial"/>
                  <a:cs typeface="Arial"/>
                  <a:sym typeface="Arial"/>
                </a:defRPr>
              </a:lvl1pPr>
            </a:lstStyle>
            <a:p>
              <a:pPr/>
              <a:r>
                <a:t>pH&gt;10</a:t>
              </a:r>
            </a:p>
          </p:txBody>
        </p:sp>
      </p:grpSp>
      <p:sp>
        <p:nvSpPr>
          <p:cNvPr id="761" name="Rectangle 16"/>
          <p:cNvSpPr/>
          <p:nvPr/>
        </p:nvSpPr>
        <p:spPr>
          <a:xfrm>
            <a:off x="1523999" y="765173"/>
            <a:ext cx="8459790" cy="71442"/>
          </a:xfrm>
          <a:prstGeom prst="rect">
            <a:avLst/>
          </a:prstGeom>
          <a:gradFill>
            <a:gsLst>
              <a:gs pos="0">
                <a:srgbClr val="4D4D4D"/>
              </a:gs>
              <a:gs pos="100000">
                <a:srgbClr val="FFFFFF"/>
              </a:gs>
            </a:gsLst>
          </a:gradFill>
          <a:ln w="12700">
            <a:miter lim="400000"/>
          </a:ln>
        </p:spPr>
        <p:txBody>
          <a:bodyPr lIns="45718" tIns="45718" rIns="45718" bIns="45718" anchor="ctr"/>
          <a:lstStyle/>
          <a:p>
            <a:pPr>
              <a:defRPr>
                <a:latin typeface="Arial"/>
                <a:ea typeface="Arial"/>
                <a:cs typeface="Arial"/>
                <a:sym typeface="Arial"/>
              </a:defRPr>
            </a:pPr>
          </a:p>
        </p:txBody>
      </p:sp>
      <p:sp>
        <p:nvSpPr>
          <p:cNvPr id="762" name="Text Box 17"/>
          <p:cNvSpPr txBox="1"/>
          <p:nvPr/>
        </p:nvSpPr>
        <p:spPr>
          <a:xfrm>
            <a:off x="1760220" y="68264"/>
            <a:ext cx="1921626" cy="31338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808080"/>
                </a:solidFill>
                <a:latin typeface="Arial"/>
                <a:ea typeface="Arial"/>
                <a:cs typeface="Arial"/>
                <a:sym typeface="Arial"/>
              </a:defRPr>
            </a:lvl1pPr>
          </a:lstStyle>
          <a:p>
            <a:pPr/>
            <a:r>
              <a:t>POTENZIOMETRIA</a:t>
            </a:r>
          </a:p>
        </p:txBody>
      </p:sp>
      <p:sp>
        <p:nvSpPr>
          <p:cNvPr id="763" name="Text Box 18"/>
          <p:cNvSpPr txBox="1"/>
          <p:nvPr/>
        </p:nvSpPr>
        <p:spPr>
          <a:xfrm>
            <a:off x="1764981" y="284163"/>
            <a:ext cx="3125832" cy="4124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atin typeface="Arial"/>
                <a:ea typeface="Arial"/>
                <a:cs typeface="Arial"/>
                <a:sym typeface="Arial"/>
              </a:defRPr>
            </a:lvl1pPr>
          </a:lstStyle>
          <a:p>
            <a:pPr/>
            <a:r>
              <a:t>ELETTRODO A VETRO</a:t>
            </a:r>
          </a:p>
        </p:txBody>
      </p:sp>
      <p:sp>
        <p:nvSpPr>
          <p:cNvPr id="764" name="Rectangle 19"/>
          <p:cNvSpPr txBox="1"/>
          <p:nvPr/>
        </p:nvSpPr>
        <p:spPr>
          <a:xfrm>
            <a:off x="2109467" y="5191126"/>
            <a:ext cx="7973064" cy="14174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In genere questo fenomeno non è un problema (i vetri utilizzati legano molto poco i cationi alcalini). In soluzioni fortemente basiche il rapporto [Na</a:t>
            </a:r>
            <a:r>
              <a:rPr baseline="30000"/>
              <a:t>+</a:t>
            </a:r>
            <a:r>
              <a:t>]/[H</a:t>
            </a:r>
            <a:r>
              <a:rPr baseline="30000"/>
              <a:t>+</a:t>
            </a:r>
            <a:r>
              <a:t>] è però talmente elevato (es. 10</a:t>
            </a:r>
            <a:r>
              <a:rPr baseline="30000"/>
              <a:t>14</a:t>
            </a:r>
            <a:r>
              <a:t> per una soluzione di NaOH 1,00 M) che lo ione Na</a:t>
            </a:r>
            <a:r>
              <a:rPr baseline="30000"/>
              <a:t>+</a:t>
            </a:r>
            <a:r>
              <a:t> viene legato in modo paragonabile ad H</a:t>
            </a:r>
            <a:r>
              <a:rPr baseline="30000"/>
              <a:t>+</a:t>
            </a:r>
            <a:r>
              <a:t>, determinando quindi un errore nella misura del pH.</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66" name="Immagine 1" descr="Immagine 1"/>
          <p:cNvPicPr>
            <a:picLocks noChangeAspect="1"/>
          </p:cNvPicPr>
          <p:nvPr/>
        </p:nvPicPr>
        <p:blipFill>
          <a:blip r:embed="rId2">
            <a:extLst/>
          </a:blip>
          <a:stretch>
            <a:fillRect/>
          </a:stretch>
        </p:blipFill>
        <p:spPr>
          <a:xfrm>
            <a:off x="5627077" y="3659449"/>
            <a:ext cx="6564925" cy="2762152"/>
          </a:xfrm>
          <a:prstGeom prst="rect">
            <a:avLst/>
          </a:prstGeom>
          <a:ln w="12700">
            <a:miter lim="400000"/>
          </a:ln>
        </p:spPr>
      </p:pic>
      <p:sp>
        <p:nvSpPr>
          <p:cNvPr id="767" name="Rettangolo 3"/>
          <p:cNvSpPr txBox="1"/>
          <p:nvPr/>
        </p:nvSpPr>
        <p:spPr>
          <a:xfrm>
            <a:off x="443282" y="183105"/>
            <a:ext cx="10891763" cy="249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latin typeface="Lucida Grande"/>
                <a:ea typeface="Lucida Grande"/>
                <a:cs typeface="Lucida Grande"/>
                <a:sym typeface="Lucida Grande"/>
              </a:defRPr>
            </a:pPr>
            <a:r>
              <a:t>Parti base del pH metro (segue)</a:t>
            </a:r>
          </a:p>
          <a:p>
            <a:pPr algn="just">
              <a:defRPr>
                <a:latin typeface="Lucida Grande"/>
                <a:ea typeface="Lucida Grande"/>
                <a:cs typeface="Lucida Grande"/>
                <a:sym typeface="Lucida Grande"/>
              </a:defRPr>
            </a:pPr>
            <a:r>
              <a:t>Il pH-metro è uno strumento molto rapido di misura della concentrazione idrogenionica delle soluzioni acquose che riporta il valore nel modo più accurato possibile. </a:t>
            </a: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E’ perciò utile nel controllare l’acidità delle soluzioni acquose, esistono anche pH a stato solido che possono lavorare in matrici semisolide (ad esempio carni). </a:t>
            </a: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Infine, esso è uno strumento utile nelle titolazioni acido-base, sia quando non è possibile impiegare un indicatore visuale e sia nei casi in cui il salto di pH è inferiore alle tre unità”.</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69" name="Immagine 1" descr="Immagine 1"/>
          <p:cNvPicPr>
            <a:picLocks noChangeAspect="1"/>
          </p:cNvPicPr>
          <p:nvPr/>
        </p:nvPicPr>
        <p:blipFill>
          <a:blip r:embed="rId2">
            <a:extLst/>
          </a:blip>
          <a:stretch>
            <a:fillRect/>
          </a:stretch>
        </p:blipFill>
        <p:spPr>
          <a:xfrm>
            <a:off x="3299790" y="364395"/>
            <a:ext cx="8331903" cy="6146883"/>
          </a:xfrm>
          <a:prstGeom prst="rect">
            <a:avLst/>
          </a:prstGeom>
          <a:ln w="12700">
            <a:miter lim="400000"/>
          </a:ln>
        </p:spPr>
      </p:pic>
      <p:sp>
        <p:nvSpPr>
          <p:cNvPr id="770" name="CasellaDiTesto 2"/>
          <p:cNvSpPr txBox="1"/>
          <p:nvPr/>
        </p:nvSpPr>
        <p:spPr>
          <a:xfrm>
            <a:off x="692832" y="450165"/>
            <a:ext cx="5308656" cy="3924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Elettrodo combinato per la misura del pH</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Esempi di utilizzo della potenziometria nell’analisi degli alimenti"/>
          <p:cNvSpPr txBox="1"/>
          <p:nvPr/>
        </p:nvSpPr>
        <p:spPr>
          <a:xfrm>
            <a:off x="457802" y="367743"/>
            <a:ext cx="8950053" cy="4348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700"/>
            </a:lvl1pPr>
          </a:lstStyle>
          <a:p>
            <a:pPr/>
            <a:r>
              <a:t>Esempi di utilizzo della potenziometria nell’analisi degli alimenti</a:t>
            </a:r>
          </a:p>
        </p:txBody>
      </p:sp>
      <p:sp>
        <p:nvSpPr>
          <p:cNvPr id="773" name=". Misure dirette…"/>
          <p:cNvSpPr txBox="1"/>
          <p:nvPr/>
        </p:nvSpPr>
        <p:spPr>
          <a:xfrm>
            <a:off x="419179" y="1009716"/>
            <a:ext cx="6997855" cy="34206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700"/>
            </a:pPr>
            <a:r>
              <a:t>. Misure dirette</a:t>
            </a:r>
          </a:p>
          <a:p>
            <a:pPr lvl="4">
              <a:defRPr sz="2300"/>
            </a:pPr>
            <a:r>
              <a:t>Nella potenziometria diretta si deve costruire una curva di calibrazione con standard e usare il dato (mV) del campione per calcolare la concentrazione incognita </a:t>
            </a:r>
          </a:p>
          <a:p>
            <a:pPr>
              <a:defRPr sz="2700"/>
            </a:pPr>
          </a:p>
          <a:p>
            <a:pPr>
              <a:defRPr sz="2700"/>
            </a:pPr>
            <a:r>
              <a:t>. Titolazioni </a:t>
            </a:r>
          </a:p>
          <a:p>
            <a:pPr>
              <a:defRPr sz="2200"/>
            </a:pPr>
            <a:r>
              <a:t>Nelle titolazioni si segue la variazione del potenziale misurato dall’elettrodo, il potenziale varia durante l’aggiunta del titolante e si ha un salto al punto equivalente</a:t>
            </a:r>
          </a:p>
        </p:txBody>
      </p:sp>
      <p:pic>
        <p:nvPicPr>
          <p:cNvPr id="774" name="80400-7382449.jpg" descr="80400-7382449.jpg"/>
          <p:cNvPicPr>
            <a:picLocks noChangeAspect="1"/>
          </p:cNvPicPr>
          <p:nvPr/>
        </p:nvPicPr>
        <p:blipFill>
          <a:blip r:embed="rId2">
            <a:extLst/>
          </a:blip>
          <a:stretch>
            <a:fillRect/>
          </a:stretch>
        </p:blipFill>
        <p:spPr>
          <a:xfrm>
            <a:off x="7527314" y="1063868"/>
            <a:ext cx="3960948" cy="3960947"/>
          </a:xfrm>
          <a:prstGeom prst="rect">
            <a:avLst/>
          </a:prstGeom>
          <a:ln w="12700">
            <a:miter lim="400000"/>
          </a:ln>
        </p:spPr>
      </p:pic>
      <p:sp>
        <p:nvSpPr>
          <p:cNvPr id="775" name="Titolatole automatico"/>
          <p:cNvSpPr txBox="1"/>
          <p:nvPr/>
        </p:nvSpPr>
        <p:spPr>
          <a:xfrm>
            <a:off x="8734259" y="5170213"/>
            <a:ext cx="2315475" cy="34017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000"/>
            </a:lvl1pPr>
          </a:lstStyle>
          <a:p>
            <a:pPr/>
            <a:r>
              <a:t>Titolatole automatico</a:t>
            </a:r>
          </a:p>
        </p:txBody>
      </p:sp>
      <p:sp>
        <p:nvSpPr>
          <p:cNvPr id="776" name="Esempi di analisi: K+, Na+, Ca++, Mg++, pH, Cl-, NO3-,"/>
          <p:cNvSpPr txBox="1"/>
          <p:nvPr/>
        </p:nvSpPr>
        <p:spPr>
          <a:xfrm>
            <a:off x="483551" y="5379749"/>
            <a:ext cx="5564064" cy="36277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100"/>
            </a:pPr>
            <a:r>
              <a:t>Esempi di analisi: K</a:t>
            </a:r>
            <a:r>
              <a:rPr baseline="31999"/>
              <a:t>+</a:t>
            </a:r>
            <a:r>
              <a:t>, Na</a:t>
            </a:r>
            <a:r>
              <a:rPr baseline="31999"/>
              <a:t>+</a:t>
            </a:r>
            <a:r>
              <a:t>, Ca</a:t>
            </a:r>
            <a:r>
              <a:rPr baseline="31999"/>
              <a:t>++</a:t>
            </a:r>
            <a:r>
              <a:t>, Mg</a:t>
            </a:r>
            <a:r>
              <a:rPr baseline="31999"/>
              <a:t>++</a:t>
            </a:r>
            <a:r>
              <a:t>, pH, Cl</a:t>
            </a:r>
            <a:r>
              <a:rPr baseline="31999"/>
              <a:t>-</a:t>
            </a:r>
            <a:r>
              <a:t>, NO</a:t>
            </a:r>
            <a:r>
              <a:rPr baseline="-5999"/>
              <a:t>3</a:t>
            </a:r>
            <a:r>
              <a:rPr baseline="31999"/>
              <a:t>-</a:t>
            </a:r>
            <a:r>
              <a:t>, </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8" name="Immagine 1" descr="Immagine 1"/>
          <p:cNvPicPr>
            <a:picLocks noChangeAspect="1"/>
          </p:cNvPicPr>
          <p:nvPr/>
        </p:nvPicPr>
        <p:blipFill>
          <a:blip r:embed="rId2">
            <a:extLst/>
          </a:blip>
          <a:stretch>
            <a:fillRect/>
          </a:stretch>
        </p:blipFill>
        <p:spPr>
          <a:xfrm>
            <a:off x="357496" y="79512"/>
            <a:ext cx="11251235" cy="6712230"/>
          </a:xfrm>
          <a:prstGeom prst="rect">
            <a:avLst/>
          </a:prstGeom>
          <a:ln w="12700">
            <a:miter lim="400000"/>
          </a:ln>
        </p:spPr>
      </p:pic>
      <p:sp>
        <p:nvSpPr>
          <p:cNvPr id="779" name="Che tipo di elettrodo indicatore è?"/>
          <p:cNvSpPr txBox="1"/>
          <p:nvPr/>
        </p:nvSpPr>
        <p:spPr>
          <a:xfrm>
            <a:off x="7577312" y="2788119"/>
            <a:ext cx="3278641" cy="3330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2600"/>
                </a:solidFill>
              </a:defRPr>
            </a:lvl1pPr>
          </a:lstStyle>
          <a:p>
            <a:pPr/>
            <a:r>
              <a:t>Che tipo di elettrodo indicatore è?</a:t>
            </a:r>
          </a:p>
        </p:txBody>
      </p:sp>
      <p:sp>
        <p:nvSpPr>
          <p:cNvPr id="780" name="Freccia"/>
          <p:cNvSpPr/>
          <p:nvPr/>
        </p:nvSpPr>
        <p:spPr>
          <a:xfrm rot="5400000">
            <a:off x="9020396" y="3292141"/>
            <a:ext cx="402280" cy="152086"/>
          </a:xfrm>
          <a:prstGeom prst="rightArrow">
            <a:avLst>
              <a:gd name="adj1" fmla="val 16799"/>
              <a:gd name="adj2" fmla="val 131907"/>
            </a:avLst>
          </a:prstGeom>
          <a:solidFill>
            <a:srgbClr val="FFFFFF"/>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CasellaDiTesto 6"/>
          <p:cNvSpPr txBox="1"/>
          <p:nvPr/>
        </p:nvSpPr>
        <p:spPr>
          <a:xfrm>
            <a:off x="437604" y="161789"/>
            <a:ext cx="2383439"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Reazioni redox (II)</a:t>
            </a:r>
          </a:p>
        </p:txBody>
      </p:sp>
      <p:grpSp>
        <p:nvGrpSpPr>
          <p:cNvPr id="142" name="Gruppo 37"/>
          <p:cNvGrpSpPr/>
          <p:nvPr/>
        </p:nvGrpSpPr>
        <p:grpSpPr>
          <a:xfrm>
            <a:off x="3853557" y="940186"/>
            <a:ext cx="3043967" cy="1136931"/>
            <a:chOff x="0" y="0"/>
            <a:chExt cx="3043965" cy="1136929"/>
          </a:xfrm>
        </p:grpSpPr>
        <p:sp>
          <p:nvSpPr>
            <p:cNvPr id="124" name="CasellaDiTesto 8"/>
            <p:cNvSpPr txBox="1"/>
            <p:nvPr/>
          </p:nvSpPr>
          <p:spPr>
            <a:xfrm>
              <a:off x="-1" y="477087"/>
              <a:ext cx="1298037" cy="450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2400"/>
              </a:pPr>
              <a:r>
                <a:t>A</a:t>
              </a:r>
              <a:r>
                <a:rPr baseline="-25000"/>
                <a:t>red</a:t>
              </a:r>
              <a:r>
                <a:t> + B</a:t>
              </a:r>
              <a:r>
                <a:rPr baseline="-25000"/>
                <a:t>ox</a:t>
              </a:r>
              <a:r>
                <a:t> </a:t>
              </a:r>
            </a:p>
          </p:txBody>
        </p:sp>
        <p:sp>
          <p:nvSpPr>
            <p:cNvPr id="125" name="CasellaDiTesto 10"/>
            <p:cNvSpPr txBox="1"/>
            <p:nvPr/>
          </p:nvSpPr>
          <p:spPr>
            <a:xfrm>
              <a:off x="1814838" y="477087"/>
              <a:ext cx="1229129" cy="450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2400"/>
              </a:pPr>
              <a:r>
                <a:t>A</a:t>
              </a:r>
              <a:r>
                <a:rPr baseline="-25000"/>
                <a:t>ox</a:t>
              </a:r>
              <a:r>
                <a:t>+ B</a:t>
              </a:r>
              <a:r>
                <a:rPr baseline="-25000"/>
                <a:t>red</a:t>
              </a:r>
              <a:r>
                <a:t> </a:t>
              </a:r>
            </a:p>
          </p:txBody>
        </p:sp>
        <p:grpSp>
          <p:nvGrpSpPr>
            <p:cNvPr id="128" name="Gruppo 22"/>
            <p:cNvGrpSpPr/>
            <p:nvPr/>
          </p:nvGrpSpPr>
          <p:grpSpPr>
            <a:xfrm>
              <a:off x="1325755" y="675259"/>
              <a:ext cx="323354" cy="65321"/>
              <a:chOff x="-1" y="-1"/>
              <a:chExt cx="323352" cy="65320"/>
            </a:xfrm>
          </p:grpSpPr>
          <p:sp>
            <p:nvSpPr>
              <p:cNvPr id="126" name="Connettore 2 12"/>
              <p:cNvSpPr/>
              <p:nvPr/>
            </p:nvSpPr>
            <p:spPr>
              <a:xfrm>
                <a:off x="-2" y="-2"/>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pPr/>
              </a:p>
            </p:txBody>
          </p:sp>
          <p:sp>
            <p:nvSpPr>
              <p:cNvPr id="127" name="Connettore 2 13"/>
              <p:cNvSpPr/>
              <p:nvPr/>
            </p:nvSpPr>
            <p:spPr>
              <a:xfrm flipH="1" flipV="1">
                <a:off x="1" y="65317"/>
                <a:ext cx="323351"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pPr/>
              </a:p>
            </p:txBody>
          </p:sp>
        </p:grpSp>
        <p:sp>
          <p:nvSpPr>
            <p:cNvPr id="129" name="CasellaDiTesto 25"/>
            <p:cNvSpPr txBox="1"/>
            <p:nvPr/>
          </p:nvSpPr>
          <p:spPr>
            <a:xfrm>
              <a:off x="484603" y="-1"/>
              <a:ext cx="416563" cy="333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a:solidFill>
                    <a:srgbClr val="767171"/>
                  </a:solidFill>
                </a:defRPr>
              </a:pPr>
              <a:r>
                <a:t>e</a:t>
              </a:r>
              <a:r>
                <a:rPr baseline="30000"/>
                <a:t>-</a:t>
              </a:r>
            </a:p>
          </p:txBody>
        </p:sp>
        <p:grpSp>
          <p:nvGrpSpPr>
            <p:cNvPr id="133" name="Freccia circolare in giù 26"/>
            <p:cNvGrpSpPr/>
            <p:nvPr/>
          </p:nvGrpSpPr>
          <p:grpSpPr>
            <a:xfrm>
              <a:off x="312040" y="322555"/>
              <a:ext cx="600847" cy="154537"/>
              <a:chOff x="-1" y="0"/>
              <a:chExt cx="600846" cy="154536"/>
            </a:xfrm>
          </p:grpSpPr>
          <p:sp>
            <p:nvSpPr>
              <p:cNvPr id="130" name="Form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6" y="21600"/>
                    </a:moveTo>
                    <a:lnTo>
                      <a:pt x="18822"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p>
            </p:txBody>
          </p:sp>
          <p:sp>
            <p:nvSpPr>
              <p:cNvPr id="131" name="Forma"/>
              <p:cNvSpPr/>
              <p:nvPr/>
            </p:nvSpPr>
            <p:spPr>
              <a:xfrm>
                <a:off x="-2" y="-1"/>
                <a:ext cx="295147" cy="1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3"/>
                    </a:move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p>
            </p:txBody>
          </p:sp>
          <p:sp>
            <p:nvSpPr>
              <p:cNvPr id="132" name="Line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0" y="53"/>
                    </a:move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p>
            </p:txBody>
          </p:sp>
        </p:grpSp>
        <p:grpSp>
          <p:nvGrpSpPr>
            <p:cNvPr id="137" name="Freccia circolare in giù 28"/>
            <p:cNvGrpSpPr/>
            <p:nvPr/>
          </p:nvGrpSpPr>
          <p:grpSpPr>
            <a:xfrm>
              <a:off x="1017732" y="936655"/>
              <a:ext cx="1620694" cy="200275"/>
              <a:chOff x="-1" y="0"/>
              <a:chExt cx="1620693" cy="200273"/>
            </a:xfrm>
          </p:grpSpPr>
          <p:sp>
            <p:nvSpPr>
              <p:cNvPr id="134" name="Forma"/>
              <p:cNvSpPr/>
              <p:nvPr/>
            </p:nvSpPr>
            <p:spPr>
              <a:xfrm flipH="1" rot="10800000">
                <a:off x="-2" y="0"/>
                <a:ext cx="1620695"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p>
            </p:txBody>
          </p:sp>
          <p:sp>
            <p:nvSpPr>
              <p:cNvPr id="135" name="Forma"/>
              <p:cNvSpPr/>
              <p:nvPr/>
            </p:nvSpPr>
            <p:spPr>
              <a:xfrm flipH="1" rot="10800000">
                <a:off x="-2" y="0"/>
                <a:ext cx="810300"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p>
            </p:txBody>
          </p:sp>
          <p:sp>
            <p:nvSpPr>
              <p:cNvPr id="136" name="Linea"/>
              <p:cNvSpPr/>
              <p:nvPr/>
            </p:nvSpPr>
            <p:spPr>
              <a:xfrm flipH="1" rot="10800000">
                <a:off x="-2" y="0"/>
                <a:ext cx="1620695"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p>
            </p:txBody>
          </p:sp>
        </p:grpSp>
        <p:grpSp>
          <p:nvGrpSpPr>
            <p:cNvPr id="141" name="Freccia circolare in giù 30"/>
            <p:cNvGrpSpPr/>
            <p:nvPr/>
          </p:nvGrpSpPr>
          <p:grpSpPr>
            <a:xfrm>
              <a:off x="312040" y="930868"/>
              <a:ext cx="1620694" cy="200275"/>
              <a:chOff x="-1" y="0"/>
              <a:chExt cx="1620693" cy="200273"/>
            </a:xfrm>
          </p:grpSpPr>
          <p:sp>
            <p:nvSpPr>
              <p:cNvPr id="138" name="Forma"/>
              <p:cNvSpPr/>
              <p:nvPr/>
            </p:nvSpPr>
            <p:spPr>
              <a:xfrm flipH="1" rot="10800000">
                <a:off x="-2" y="0"/>
                <a:ext cx="1620695"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p>
            </p:txBody>
          </p:sp>
          <p:sp>
            <p:nvSpPr>
              <p:cNvPr id="139" name="Forma"/>
              <p:cNvSpPr/>
              <p:nvPr/>
            </p:nvSpPr>
            <p:spPr>
              <a:xfrm flipH="1" rot="10800000">
                <a:off x="-2" y="0"/>
                <a:ext cx="810300"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p>
            </p:txBody>
          </p:sp>
          <p:sp>
            <p:nvSpPr>
              <p:cNvPr id="140" name="Linea"/>
              <p:cNvSpPr/>
              <p:nvPr/>
            </p:nvSpPr>
            <p:spPr>
              <a:xfrm flipH="1" rot="10800000">
                <a:off x="-2" y="0"/>
                <a:ext cx="1620695"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p>
            </p:txBody>
          </p:sp>
        </p:grpSp>
      </p:grpSp>
      <p:sp>
        <p:nvSpPr>
          <p:cNvPr id="143" name="CasellaDiTesto 33"/>
          <p:cNvSpPr txBox="1"/>
          <p:nvPr/>
        </p:nvSpPr>
        <p:spPr>
          <a:xfrm>
            <a:off x="586586" y="3139665"/>
            <a:ext cx="11186223" cy="1353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i="1" sz="2100"/>
            </a:pPr>
            <a:r>
              <a:t>La specie ridotta (con un eccesso di elettroni) dona elettroni alla specie ossidata (con difetto di elettroni). La specie che ha donato elettroni diviene ossidata e quella che li ha accettati diviene ridotta.</a:t>
            </a:r>
          </a:p>
          <a:p>
            <a:pPr algn="just">
              <a:defRPr i="1" sz="2100"/>
            </a:pPr>
          </a:p>
          <a:p>
            <a:pPr algn="just">
              <a:defRPr i="1" sz="2100"/>
            </a:pPr>
            <a:r>
              <a:t>Il processo può essere invertito (spontaneamente o fornendo energia)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2" name="Immagine 3" descr="Immagine 3"/>
          <p:cNvPicPr>
            <a:picLocks noChangeAspect="1"/>
          </p:cNvPicPr>
          <p:nvPr/>
        </p:nvPicPr>
        <p:blipFill>
          <a:blip r:embed="rId2">
            <a:extLst/>
          </a:blip>
          <a:stretch>
            <a:fillRect/>
          </a:stretch>
        </p:blipFill>
        <p:spPr>
          <a:xfrm>
            <a:off x="1351722" y="-15260"/>
            <a:ext cx="9033427" cy="6873262"/>
          </a:xfrm>
          <a:prstGeom prst="rect">
            <a:avLst/>
          </a:prstGeom>
          <a:ln w="12700">
            <a:miter lim="400000"/>
          </a:ln>
        </p:spPr>
      </p:pic>
      <p:sp>
        <p:nvSpPr>
          <p:cNvPr id="783" name="Quale è la soluzione titolante?"/>
          <p:cNvSpPr txBox="1"/>
          <p:nvPr/>
        </p:nvSpPr>
        <p:spPr>
          <a:xfrm rot="5400000">
            <a:off x="9250976" y="1449187"/>
            <a:ext cx="2913529" cy="3330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2600"/>
                </a:solidFill>
              </a:defRPr>
            </a:lvl1pPr>
          </a:lstStyle>
          <a:p>
            <a:pPr/>
            <a:r>
              <a:t>Quale è la soluzione titolante?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5" name="Immagine 1" descr="Immagine 1"/>
          <p:cNvPicPr>
            <a:picLocks noChangeAspect="1"/>
          </p:cNvPicPr>
          <p:nvPr/>
        </p:nvPicPr>
        <p:blipFill>
          <a:blip r:embed="rId2">
            <a:extLst/>
          </a:blip>
          <a:stretch>
            <a:fillRect/>
          </a:stretch>
        </p:blipFill>
        <p:spPr>
          <a:xfrm>
            <a:off x="200070" y="121784"/>
            <a:ext cx="8315109" cy="6279700"/>
          </a:xfrm>
          <a:prstGeom prst="rect">
            <a:avLst/>
          </a:prstGeom>
          <a:ln w="12700">
            <a:miter lim="400000"/>
          </a:ln>
        </p:spPr>
      </p:pic>
      <p:sp>
        <p:nvSpPr>
          <p:cNvPr id="786" name="Che reazione è coinvolta nella titolazione?"/>
          <p:cNvSpPr txBox="1"/>
          <p:nvPr/>
        </p:nvSpPr>
        <p:spPr>
          <a:xfrm>
            <a:off x="8589071" y="1086963"/>
            <a:ext cx="2852742" cy="6251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2600"/>
                </a:solidFill>
              </a:defRPr>
            </a:lvl1pPr>
          </a:lstStyle>
          <a:p>
            <a:pPr/>
            <a:r>
              <a:t>Che reazione è coinvolta nella titolazione?</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8" name="Immagine 4" descr="Immagine 4"/>
          <p:cNvPicPr>
            <a:picLocks noChangeAspect="1"/>
          </p:cNvPicPr>
          <p:nvPr/>
        </p:nvPicPr>
        <p:blipFill>
          <a:blip r:embed="rId2">
            <a:extLst/>
          </a:blip>
          <a:stretch>
            <a:fillRect/>
          </a:stretch>
        </p:blipFill>
        <p:spPr>
          <a:xfrm>
            <a:off x="853625" y="153472"/>
            <a:ext cx="10484750" cy="6551056"/>
          </a:xfrm>
          <a:prstGeom prst="rect">
            <a:avLst/>
          </a:prstGeom>
          <a:ln w="12700">
            <a:miter lim="400000"/>
          </a:ln>
        </p:spPr>
      </p:pic>
      <p:sp>
        <p:nvSpPr>
          <p:cNvPr id="789" name="CasellaDiTesto 5"/>
          <p:cNvSpPr txBox="1"/>
          <p:nvPr/>
        </p:nvSpPr>
        <p:spPr>
          <a:xfrm>
            <a:off x="5704397" y="1961320"/>
            <a:ext cx="1141568" cy="30059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FF0000"/>
                </a:solidFill>
              </a:defRPr>
            </a:lvl1pPr>
          </a:lstStyle>
          <a:p>
            <a:pPr/>
            <a:r>
              <a:t>Zero current</a:t>
            </a:r>
          </a:p>
        </p:txBody>
      </p:sp>
      <p:sp>
        <p:nvSpPr>
          <p:cNvPr id="790" name="CasellaDiTesto 6"/>
          <p:cNvSpPr txBox="1"/>
          <p:nvPr/>
        </p:nvSpPr>
        <p:spPr>
          <a:xfrm>
            <a:off x="8644849" y="1961320"/>
            <a:ext cx="941344" cy="30059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600">
                <a:solidFill>
                  <a:srgbClr val="2F5597"/>
                </a:solidFill>
              </a:defRPr>
            </a:lvl1pPr>
          </a:lstStyle>
          <a:p>
            <a:pPr/>
            <a:r>
              <a:t>Current!!!</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CasellaDiTesto 1"/>
          <p:cNvSpPr txBox="1"/>
          <p:nvPr/>
        </p:nvSpPr>
        <p:spPr>
          <a:xfrm>
            <a:off x="575806" y="278295"/>
            <a:ext cx="10311518" cy="3853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200"/>
            </a:lvl1pPr>
          </a:lstStyle>
          <a:p>
            <a:pPr/>
            <a:r>
              <a:t>Cosa accade quando mettiamo un materiale conduttore in una soluzione acquosa </a:t>
            </a:r>
          </a:p>
        </p:txBody>
      </p:sp>
      <p:sp>
        <p:nvSpPr>
          <p:cNvPr id="793" name="CasellaDiTesto 2"/>
          <p:cNvSpPr txBox="1"/>
          <p:nvPr/>
        </p:nvSpPr>
        <p:spPr>
          <a:xfrm>
            <a:off x="681821" y="1457737"/>
            <a:ext cx="11106653" cy="38382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pPr>
            <a:r>
              <a:t>Elettrodo: </a:t>
            </a:r>
            <a:r>
              <a:rPr b="0"/>
              <a:t>qualsiasi materiale in grado di condurre e/o scambiare elettroni con specie presenti in soluzione</a:t>
            </a:r>
          </a:p>
          <a:p>
            <a:pPr/>
            <a:endParaRPr b="1"/>
          </a:p>
          <a:p>
            <a:pPr>
              <a:defRPr b="1"/>
            </a:pPr>
            <a:r>
              <a:t>Specie elettroattiva: </a:t>
            </a:r>
            <a:r>
              <a:rPr b="0"/>
              <a:t>specie chimica che possiede una carica netta o è in grado di scambiare elettroni (ovvero di ossidarsi o ridursi)</a:t>
            </a:r>
          </a:p>
          <a:p>
            <a:pPr/>
            <a:endParaRPr b="1"/>
          </a:p>
          <a:p>
            <a:pPr>
              <a:defRPr b="1"/>
            </a:pPr>
            <a:r>
              <a:t>Interfaccia:</a:t>
            </a:r>
            <a:r>
              <a:rPr b="0"/>
              <a:t> la zona di soluzione a diretto contatto con la superficie elettrodica</a:t>
            </a:r>
          </a:p>
          <a:p>
            <a:pPr/>
            <a:endParaRPr b="1"/>
          </a:p>
          <a:p>
            <a:pPr/>
            <a:endParaRPr b="1"/>
          </a:p>
          <a:p>
            <a:pPr>
              <a:defRPr b="1"/>
            </a:pPr>
            <a:r>
              <a:t>Diffusione:</a:t>
            </a:r>
            <a:r>
              <a:rPr b="0"/>
              <a:t> meccanismo di trasporto di massa basato su un gradiente di concentrazione</a:t>
            </a:r>
          </a:p>
          <a:p>
            <a:pPr/>
            <a:endParaRPr b="1"/>
          </a:p>
          <a:p>
            <a:pPr/>
            <a:endParaRPr b="1"/>
          </a:p>
          <a:p>
            <a:pPr>
              <a:defRPr b="1"/>
            </a:pPr>
            <a:r>
              <a:t>Esempi di materiale elettrodico: </a:t>
            </a:r>
            <a:r>
              <a:rPr b="0"/>
              <a:t>Metalli nobili (Au, Pt), altri metalli (Hg), grafite (glassy carbon, carbon paste, carbone nanostrutturato [nanotubi e nanofili])</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5" name="CasellaDiTesto 1"/>
          <p:cNvSpPr txBox="1"/>
          <p:nvPr/>
        </p:nvSpPr>
        <p:spPr>
          <a:xfrm>
            <a:off x="668571" y="283965"/>
            <a:ext cx="2212461" cy="38537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200"/>
            </a:lvl1pPr>
          </a:lstStyle>
          <a:p>
            <a:pPr/>
            <a:r>
              <a:t>Fenomeni Faradici</a:t>
            </a:r>
          </a:p>
        </p:txBody>
      </p:sp>
      <p:sp>
        <p:nvSpPr>
          <p:cNvPr id="796" name="CasellaDiTesto 2"/>
          <p:cNvSpPr txBox="1"/>
          <p:nvPr/>
        </p:nvSpPr>
        <p:spPr>
          <a:xfrm>
            <a:off x="668570" y="914401"/>
            <a:ext cx="8814025" cy="52169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000"/>
            </a:pPr>
            <a:r>
              <a:t>La cella elettrochimica utile per seguire processi di trasferimento elettronico è formata da:</a:t>
            </a:r>
          </a:p>
          <a:p>
            <a:pPr>
              <a:defRPr sz="2000"/>
            </a:pPr>
          </a:p>
          <a:p>
            <a:pPr marL="342900" indent="-342900">
              <a:buSzPct val="100000"/>
              <a:buFont typeface="Arial"/>
              <a:buChar char="•"/>
              <a:defRPr sz="2000"/>
            </a:pPr>
            <a:r>
              <a:t>Un elettrodo di riferimento </a:t>
            </a:r>
          </a:p>
          <a:p>
            <a:pPr marL="342900" indent="-342900">
              <a:buSzPct val="100000"/>
              <a:buFont typeface="Arial"/>
              <a:buChar char="•"/>
              <a:defRPr sz="2000"/>
            </a:pPr>
            <a:r>
              <a:t>Un elettrodo di lavoro</a:t>
            </a:r>
          </a:p>
          <a:p>
            <a:pPr marL="342900" indent="-342900">
              <a:buSzPct val="100000"/>
              <a:buFont typeface="Arial"/>
              <a:buChar char="•"/>
              <a:defRPr sz="2000"/>
            </a:pPr>
            <a:r>
              <a:t>Un elettrodo ausiliario (che può essere presente o no)</a:t>
            </a:r>
          </a:p>
          <a:p>
            <a:pPr marL="342900" indent="-342900">
              <a:buSzPct val="100000"/>
              <a:buFont typeface="Arial"/>
              <a:buChar char="•"/>
              <a:defRPr sz="2000"/>
            </a:pPr>
            <a:r>
              <a:t>Una soluzione contenente un elettrolita detto di supporto</a:t>
            </a:r>
          </a:p>
          <a:p>
            <a:pPr>
              <a:defRPr sz="2000"/>
            </a:pPr>
          </a:p>
          <a:p>
            <a:pPr>
              <a:defRPr sz="2000"/>
            </a:pPr>
            <a:r>
              <a:t>All’interfaccia elettrodo/soluzione, se elettrodo è opportunamente polarizzato (cioè ha una carica sufficiente), avviene il passaggio di elettroni che può essere:</a:t>
            </a:r>
          </a:p>
          <a:p>
            <a:pPr>
              <a:defRPr sz="2000"/>
            </a:pPr>
          </a:p>
          <a:p>
            <a:pPr marL="342900" indent="-342900">
              <a:buSzPct val="100000"/>
              <a:buChar char="-"/>
              <a:defRPr sz="2000"/>
            </a:pPr>
            <a:r>
              <a:t>Da superficie elettrodica al specie in soluzione</a:t>
            </a:r>
          </a:p>
          <a:p>
            <a:pPr marL="342900" indent="-342900">
              <a:buSzPct val="100000"/>
              <a:buChar char="-"/>
              <a:defRPr sz="2000"/>
            </a:pPr>
            <a:r>
              <a:t>Da specie in soluzione a superficie elettrodica</a:t>
            </a:r>
          </a:p>
          <a:p>
            <a:pPr marL="342900" indent="-342900">
              <a:buSzPct val="100000"/>
              <a:buChar char="-"/>
              <a:defRPr sz="2000"/>
            </a:pPr>
          </a:p>
          <a:p>
            <a:pPr marL="342900" indent="-342900">
              <a:buSzPct val="100000"/>
              <a:buChar char="-"/>
              <a:defRPr sz="2000"/>
            </a:pPr>
          </a:p>
          <a:p>
            <a:pPr marL="342900" indent="-342900">
              <a:buSzPct val="100000"/>
              <a:buChar char="-"/>
              <a:defRPr sz="2000"/>
            </a:pPr>
            <a:r>
              <a:t>Il passaggio di elettroni per unità di tempo è la corrente prodotta dalla reazione redox ed è governata dalla legge di Faraday</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8" name="Rettangolo 1"/>
          <p:cNvSpPr txBox="1"/>
          <p:nvPr/>
        </p:nvSpPr>
        <p:spPr>
          <a:xfrm>
            <a:off x="388620" y="11416"/>
            <a:ext cx="9585961" cy="1096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buSzPct val="100000"/>
              <a:buChar char="-"/>
              <a:defRPr b="1" sz="2200"/>
            </a:pPr>
          </a:p>
          <a:p>
            <a:pPr>
              <a:defRPr b="1" sz="2200"/>
            </a:pPr>
            <a:r>
              <a:t>Il passaggio di elettroni per unità di tempo è la corrente prodotta dalla reazione redox ed è governata dalla legge di Faraday</a:t>
            </a:r>
          </a:p>
        </p:txBody>
      </p:sp>
      <p:sp>
        <p:nvSpPr>
          <p:cNvPr id="799" name="CasellaDiTesto 4"/>
          <p:cNvSpPr txBox="1"/>
          <p:nvPr/>
        </p:nvSpPr>
        <p:spPr>
          <a:xfrm>
            <a:off x="8619876" y="2207566"/>
            <a:ext cx="2419158" cy="3924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400"/>
            </a:pPr>
            <a:r>
              <a:t>F=9,64x10</a:t>
            </a:r>
            <a:r>
              <a:rPr baseline="30000"/>
              <a:t>4</a:t>
            </a:r>
            <a:r>
              <a:t> C mol</a:t>
            </a:r>
            <a:r>
              <a:rPr baseline="30000"/>
              <a:t>-1</a:t>
            </a:r>
          </a:p>
        </p:txBody>
      </p:sp>
      <p:sp>
        <p:nvSpPr>
          <p:cNvPr id="800" name="CasellaDiTesto 5"/>
          <p:cNvSpPr txBox="1"/>
          <p:nvPr/>
        </p:nvSpPr>
        <p:spPr>
          <a:xfrm>
            <a:off x="1052883" y="4611756"/>
            <a:ext cx="10921122" cy="14973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400"/>
            </a:pPr>
            <a:r>
              <a:t>Cosa rappresenta Q?</a:t>
            </a:r>
          </a:p>
          <a:p>
            <a:pPr>
              <a:defRPr b="1" sz="2400"/>
            </a:pPr>
          </a:p>
          <a:p>
            <a:pPr>
              <a:defRPr b="1" sz="2400"/>
            </a:pPr>
            <a:r>
              <a:t>Q rappresenta la quantità di carica, cioè la quantità di elettroni trasferiti nel tempo per avere il completamento della reazione redox.</a:t>
            </a:r>
          </a:p>
        </p:txBody>
      </p:sp>
      <p:sp>
        <p:nvSpPr>
          <p:cNvPr id="801" name="CasellaDiTesto 2"/>
          <p:cNvSpPr txBox="1"/>
          <p:nvPr/>
        </p:nvSpPr>
        <p:spPr>
          <a:xfrm>
            <a:off x="893859" y="1495977"/>
            <a:ext cx="6706924" cy="26657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400"/>
            </a:pPr>
            <a:r>
              <a:t>Il numero di moli  (m) di una sostanza, prodotta o consumata durante un processo elettrodico, è proporzionale alla carica (Q) che passa attraverso l’elettrodo stesso. </a:t>
            </a:r>
          </a:p>
          <a:p>
            <a:pPr>
              <a:defRPr sz="2400"/>
            </a:pPr>
            <a:r>
              <a:t>Considerando che non avvengano altri fenomeni, </a:t>
            </a:r>
          </a:p>
          <a:p>
            <a:pPr>
              <a:defRPr b="1" sz="2800"/>
            </a:pPr>
            <a:r>
              <a:t>Q= nFm</a:t>
            </a:r>
            <a:r>
              <a:rPr b="0" sz="2400"/>
              <a:t>, dove n è il numero di elettroni coinvolto nella reazione,  e F la costante di Faraday, </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CasellaDiTesto 1"/>
          <p:cNvSpPr txBox="1"/>
          <p:nvPr/>
        </p:nvSpPr>
        <p:spPr>
          <a:xfrm>
            <a:off x="642066" y="278294"/>
            <a:ext cx="2101485" cy="3330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vl1pPr>
          </a:lstStyle>
          <a:p>
            <a:pPr/>
            <a:r>
              <a:t>Le tecniche faradiche</a:t>
            </a:r>
          </a:p>
        </p:txBody>
      </p:sp>
      <p:sp>
        <p:nvSpPr>
          <p:cNvPr id="804" name="CasellaDiTesto 2"/>
          <p:cNvSpPr txBox="1"/>
          <p:nvPr/>
        </p:nvSpPr>
        <p:spPr>
          <a:xfrm>
            <a:off x="657881" y="1028343"/>
            <a:ext cx="11361905" cy="47907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r>
              <a:t>Sono tutte quelle tecniche elettrochimiche in cui si ha una reazione redox, ovvero un cambiamento di stato di ossidazione</a:t>
            </a:r>
          </a:p>
          <a:p>
            <a:pPr/>
          </a:p>
          <a:p>
            <a:pPr/>
            <a:r>
              <a:t>indotto dall'applicazione di una differenza di potenziale.</a:t>
            </a:r>
          </a:p>
          <a:p>
            <a:pPr/>
          </a:p>
          <a:p>
            <a:pPr/>
            <a:r>
              <a:t>La quantità di corrente prodotta dipende dalla concentrazione della specie redox in soluzione.</a:t>
            </a:r>
          </a:p>
          <a:p>
            <a:pPr/>
          </a:p>
          <a:p>
            <a:pPr/>
            <a:r>
              <a:t>Quindi la corrente è un segnale analitico utilizzabile per quantificare la specie in soluzione.</a:t>
            </a:r>
          </a:p>
          <a:p>
            <a:pPr/>
          </a:p>
          <a:p>
            <a:pPr>
              <a:defRPr b="1" sz="2000"/>
            </a:pPr>
          </a:p>
          <a:p>
            <a:pPr>
              <a:defRPr b="1" sz="2000"/>
            </a:pPr>
            <a:r>
              <a:t>AMPEROMETRIA</a:t>
            </a:r>
          </a:p>
          <a:p>
            <a:pPr>
              <a:defRPr b="1" sz="2000"/>
            </a:pPr>
          </a:p>
          <a:p>
            <a:pPr>
              <a:defRPr b="1" sz="2000"/>
            </a:pPr>
            <a:r>
              <a:t>VOLTAMMETRIA</a:t>
            </a:r>
          </a:p>
          <a:p>
            <a:pPr>
              <a:defRPr b="1" sz="2000"/>
            </a:pPr>
          </a:p>
          <a:p>
            <a:pPr>
              <a:defRPr b="1" sz="2000"/>
            </a:pPr>
            <a:r>
              <a:t>VOLTAMMETRIA PULSATA</a:t>
            </a:r>
          </a:p>
          <a:p>
            <a:pP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Rettangolo 3"/>
          <p:cNvSpPr txBox="1"/>
          <p:nvPr/>
        </p:nvSpPr>
        <p:spPr>
          <a:xfrm>
            <a:off x="734831" y="289081"/>
            <a:ext cx="10059729" cy="558317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sz="2000">
                <a:latin typeface="Arial"/>
                <a:ea typeface="Arial"/>
                <a:cs typeface="Arial"/>
                <a:sym typeface="Arial"/>
              </a:defRPr>
            </a:pPr>
            <a:r>
              <a:t>La </a:t>
            </a:r>
            <a:r>
              <a:rPr b="1"/>
              <a:t>voltammetria </a:t>
            </a:r>
            <a:endParaRPr b="1"/>
          </a:p>
          <a:p>
            <a:pPr algn="just">
              <a:lnSpc>
                <a:spcPct val="150000"/>
              </a:lnSpc>
              <a:defRPr sz="2000">
                <a:latin typeface="Arial"/>
                <a:ea typeface="Arial"/>
                <a:cs typeface="Arial"/>
                <a:sym typeface="Arial"/>
              </a:defRPr>
            </a:pPr>
            <a:r>
              <a:t>é una tecnica di analisi basata sulla misura della corrente che passa attraverso un elettrodo immerso in una soluzione contenente specie chimiche elettroattive (che si possono cioè ossidare o ridurre), quando esso é sottoposto ad una variazione di potenziale. </a:t>
            </a:r>
          </a:p>
          <a:p>
            <a:pPr algn="just">
              <a:lnSpc>
                <a:spcPct val="150000"/>
              </a:lnSpc>
              <a:defRPr sz="2000">
                <a:latin typeface="Arial"/>
                <a:ea typeface="Arial"/>
                <a:cs typeface="Arial"/>
                <a:sym typeface="Arial"/>
              </a:defRPr>
            </a:pPr>
          </a:p>
          <a:p>
            <a:pPr algn="just">
              <a:lnSpc>
                <a:spcPct val="150000"/>
              </a:lnSpc>
              <a:defRPr sz="2000">
                <a:latin typeface="Arial"/>
                <a:ea typeface="Arial"/>
                <a:cs typeface="Arial"/>
                <a:sym typeface="Arial"/>
              </a:defRPr>
            </a:pPr>
            <a:r>
              <a:t>L’elettrodo, chiamato </a:t>
            </a:r>
            <a:r>
              <a:rPr b="1"/>
              <a:t>elettrodo di lavoro</a:t>
            </a:r>
            <a:r>
              <a:t>, può essere costituito da materiali di vario tipo e possiede generalmente una superficie molto piccola per poter assumere velocemente il potenziale imposto in modo accurato. Può essere solido (in oro, platino o grafite vetrosa), oppure può essere costituito da una goccia di mercurio che pende da un capillare. Se l’elettrodo é costituito da una goccia di mercurio che cade ritmicamente dal capillare, si parla più propriamente di </a:t>
            </a:r>
            <a:r>
              <a:rPr b="1"/>
              <a:t>polarografia</a:t>
            </a:r>
            <a:r>
              <a:t>. Storicamente, quest’ultima é stata la prima tecnica messa a punto, ma attualmente é poco usata.</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Rettangolo 1"/>
          <p:cNvSpPr txBox="1"/>
          <p:nvPr/>
        </p:nvSpPr>
        <p:spPr>
          <a:xfrm>
            <a:off x="1298048" y="881197"/>
            <a:ext cx="9595902" cy="15270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lnSpc>
                <a:spcPct val="200000"/>
              </a:lnSpc>
              <a:defRPr sz="2000">
                <a:latin typeface="Arial"/>
                <a:ea typeface="Arial"/>
                <a:cs typeface="Arial"/>
                <a:sym typeface="Arial"/>
              </a:defRPr>
            </a:lvl1pPr>
          </a:lstStyle>
          <a:p>
            <a:pPr/>
            <a:r>
              <a:t>Una delle applicazioni più importanti e diffuse della voltammetria resta comunque la determinazione quantitativa di specie chimiche in soluzione che abbiano la possibilità di essere ossidate o ridotte, a livelli a volte inferiori ai μg/l. </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0" name="Rettangolo 1"/>
          <p:cNvSpPr txBox="1"/>
          <p:nvPr/>
        </p:nvSpPr>
        <p:spPr>
          <a:xfrm>
            <a:off x="748083" y="130224"/>
            <a:ext cx="10709086" cy="60171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b="1" sz="2000">
                <a:latin typeface="Arial"/>
                <a:ea typeface="Arial"/>
                <a:cs typeface="Arial"/>
                <a:sym typeface="Arial"/>
              </a:defRPr>
            </a:pPr>
            <a:r>
              <a:t>1. IL PROCESSO DI SCARICA - I - ELETTRODO A POTENZIALE COSTANTE</a:t>
            </a:r>
          </a:p>
          <a:p>
            <a:pPr algn="just">
              <a:lnSpc>
                <a:spcPct val="150000"/>
              </a:lnSpc>
              <a:defRPr sz="2000">
                <a:latin typeface="Arial"/>
                <a:ea typeface="Arial"/>
                <a:cs typeface="Arial"/>
                <a:sym typeface="Arial"/>
              </a:defRPr>
            </a:pPr>
            <a:r>
              <a:t>Per comprendere appieno il meccanismo su cui si basa la tecnica voltammetrica</a:t>
            </a:r>
          </a:p>
          <a:p>
            <a:pPr algn="just">
              <a:lnSpc>
                <a:spcPct val="150000"/>
              </a:lnSpc>
              <a:defRPr sz="2000">
                <a:latin typeface="Arial"/>
                <a:ea typeface="Arial"/>
                <a:cs typeface="Arial"/>
                <a:sym typeface="Arial"/>
              </a:defRPr>
            </a:pPr>
            <a:r>
              <a:t>possiamo prendere in considerazione un modello elementare:</a:t>
            </a:r>
          </a:p>
          <a:p>
            <a:pPr algn="just">
              <a:lnSpc>
                <a:spcPct val="150000"/>
              </a:lnSpc>
              <a:defRPr i="1" sz="2000">
                <a:latin typeface="Arial"/>
                <a:ea typeface="Arial"/>
                <a:cs typeface="Arial"/>
                <a:sym typeface="Arial"/>
              </a:defRPr>
            </a:pPr>
            <a:r>
              <a:t>supponiamo che un elettrodo di lavoro sia immerso in una soluzione</a:t>
            </a:r>
          </a:p>
          <a:p>
            <a:pPr algn="just">
              <a:lnSpc>
                <a:spcPct val="150000"/>
              </a:lnSpc>
              <a:defRPr i="1" sz="2000">
                <a:latin typeface="Arial"/>
                <a:ea typeface="Arial"/>
                <a:cs typeface="Arial"/>
                <a:sym typeface="Arial"/>
              </a:defRPr>
            </a:pPr>
            <a:r>
              <a:t>contenente una specie elettroattiva Aox, in grado di ridursi (ovvero di acquisire</a:t>
            </a:r>
          </a:p>
          <a:p>
            <a:pPr algn="just">
              <a:lnSpc>
                <a:spcPct val="150000"/>
              </a:lnSpc>
              <a:defRPr i="1" sz="2000">
                <a:latin typeface="Arial"/>
                <a:ea typeface="Arial"/>
                <a:cs typeface="Arial"/>
                <a:sym typeface="Arial"/>
              </a:defRPr>
            </a:pPr>
            <a:r>
              <a:t>elettroni dall’elettrodo) in base alla reazione:</a:t>
            </a:r>
          </a:p>
          <a:p>
            <a:pPr algn="just">
              <a:lnSpc>
                <a:spcPct val="150000"/>
              </a:lnSpc>
              <a:defRPr i="1" sz="2000">
                <a:latin typeface="Arial"/>
                <a:ea typeface="Arial"/>
                <a:cs typeface="Arial"/>
                <a:sym typeface="Arial"/>
              </a:defRPr>
            </a:pPr>
            <a:r>
              <a:t>Aox + ne </a:t>
            </a:r>
            <a:r>
              <a:rPr i="0">
                <a:latin typeface="Wingdings"/>
                <a:ea typeface="Wingdings"/>
                <a:cs typeface="Wingdings"/>
                <a:sym typeface="Wingdings"/>
              </a:rPr>
              <a:t> </a:t>
            </a:r>
            <a:r>
              <a:t>Ared</a:t>
            </a:r>
          </a:p>
          <a:p>
            <a:pPr algn="just">
              <a:lnSpc>
                <a:spcPct val="150000"/>
              </a:lnSpc>
              <a:defRPr i="1" sz="2000">
                <a:latin typeface="Arial"/>
                <a:ea typeface="Arial"/>
                <a:cs typeface="Arial"/>
                <a:sym typeface="Arial"/>
              </a:defRPr>
            </a:pPr>
            <a:r>
              <a:t>(es: Pb2+ + 2e </a:t>
            </a:r>
            <a:r>
              <a:rPr i="0">
                <a:latin typeface="Wingdings"/>
                <a:ea typeface="Wingdings"/>
                <a:cs typeface="Wingdings"/>
                <a:sym typeface="Wingdings"/>
              </a:rPr>
              <a:t> </a:t>
            </a:r>
            <a:r>
              <a:t>Pb)</a:t>
            </a:r>
          </a:p>
          <a:p>
            <a:pPr algn="just">
              <a:lnSpc>
                <a:spcPct val="150000"/>
              </a:lnSpc>
              <a:defRPr i="1" sz="2000">
                <a:latin typeface="Arial"/>
                <a:ea typeface="Arial"/>
                <a:cs typeface="Arial"/>
                <a:sym typeface="Arial"/>
              </a:defRPr>
            </a:pPr>
            <a:r>
              <a:t>e che all’elettrodo venga imposto un potenziale nettamente più riducente (ovvero più basso, cioé più negativo) del potenziale di riduzione della specie in oggetto.</a:t>
            </a:r>
          </a:p>
          <a:p>
            <a:pPr algn="just">
              <a:lnSpc>
                <a:spcPct val="150000"/>
              </a:lnSpc>
              <a:defRPr i="1" sz="2000">
                <a:latin typeface="Arial"/>
                <a:ea typeface="Arial"/>
                <a:cs typeface="Arial"/>
                <a:sym typeface="Arial"/>
              </a:defRPr>
            </a:pPr>
            <a:r>
              <a:t>In questo modo si realizzeranno le condizioni per far avvenire la </a:t>
            </a:r>
            <a:r>
              <a:rPr b="1"/>
              <a:t>scarica </a:t>
            </a:r>
            <a:r>
              <a:t>di Aox sulla superficie dell’elettrodo.</a:t>
            </a:r>
          </a:p>
          <a:p>
            <a:pPr algn="just">
              <a:lnSpc>
                <a:spcPct val="150000"/>
              </a:lnSpc>
              <a:defRPr i="1" sz="2000">
                <a:latin typeface="Arial"/>
                <a:ea typeface="Arial"/>
                <a:cs typeface="Arial"/>
                <a:sym typeface="Arial"/>
              </a:defRPr>
            </a:pPr>
            <a:r>
              <a:t>Supponiamo infine di registrare la corrente elettrica che attraversa l’elettrodo mentre Aox si riduce, ovvero si </a:t>
            </a:r>
            <a:r>
              <a:rPr b="1"/>
              <a:t>scarica</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CasellaDiTesto 6"/>
          <p:cNvSpPr txBox="1"/>
          <p:nvPr/>
        </p:nvSpPr>
        <p:spPr>
          <a:xfrm>
            <a:off x="437602" y="161789"/>
            <a:ext cx="2464700"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Reazioni redox (III)</a:t>
            </a:r>
          </a:p>
        </p:txBody>
      </p:sp>
      <p:grpSp>
        <p:nvGrpSpPr>
          <p:cNvPr id="165" name="Gruppo 31"/>
          <p:cNvGrpSpPr/>
          <p:nvPr/>
        </p:nvGrpSpPr>
        <p:grpSpPr>
          <a:xfrm>
            <a:off x="4526450" y="3581729"/>
            <a:ext cx="3043969" cy="1136930"/>
            <a:chOff x="-1" y="0"/>
            <a:chExt cx="3043967" cy="1136929"/>
          </a:xfrm>
        </p:grpSpPr>
        <p:grpSp>
          <p:nvGrpSpPr>
            <p:cNvPr id="151" name="Gruppo 23"/>
            <p:cNvGrpSpPr/>
            <p:nvPr/>
          </p:nvGrpSpPr>
          <p:grpSpPr>
            <a:xfrm>
              <a:off x="-2" y="477087"/>
              <a:ext cx="3043969" cy="450379"/>
              <a:chOff x="0" y="0"/>
              <a:chExt cx="3043967" cy="450377"/>
            </a:xfrm>
          </p:grpSpPr>
          <p:sp>
            <p:nvSpPr>
              <p:cNvPr id="146" name="CasellaDiTesto 8"/>
              <p:cNvSpPr txBox="1"/>
              <p:nvPr/>
            </p:nvSpPr>
            <p:spPr>
              <a:xfrm>
                <a:off x="-1" y="-1"/>
                <a:ext cx="1298037" cy="450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2400"/>
                </a:pPr>
                <a:r>
                  <a:t>A</a:t>
                </a:r>
                <a:r>
                  <a:rPr baseline="-25000"/>
                  <a:t>red</a:t>
                </a:r>
                <a:r>
                  <a:t> + B</a:t>
                </a:r>
                <a:r>
                  <a:rPr baseline="-25000"/>
                  <a:t>ox</a:t>
                </a:r>
                <a:r>
                  <a:t> </a:t>
                </a:r>
              </a:p>
            </p:txBody>
          </p:sp>
          <p:sp>
            <p:nvSpPr>
              <p:cNvPr id="147" name="CasellaDiTesto 10"/>
              <p:cNvSpPr txBox="1"/>
              <p:nvPr/>
            </p:nvSpPr>
            <p:spPr>
              <a:xfrm>
                <a:off x="1814839" y="-1"/>
                <a:ext cx="1229129" cy="450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2400"/>
                </a:pPr>
                <a:r>
                  <a:t>A</a:t>
                </a:r>
                <a:r>
                  <a:rPr baseline="-25000"/>
                  <a:t>ox</a:t>
                </a:r>
                <a:r>
                  <a:t>+ B</a:t>
                </a:r>
                <a:r>
                  <a:rPr baseline="-25000"/>
                  <a:t>red</a:t>
                </a:r>
                <a:r>
                  <a:t> </a:t>
                </a:r>
              </a:p>
            </p:txBody>
          </p:sp>
          <p:grpSp>
            <p:nvGrpSpPr>
              <p:cNvPr id="150" name="Gruppo 22"/>
              <p:cNvGrpSpPr/>
              <p:nvPr/>
            </p:nvGrpSpPr>
            <p:grpSpPr>
              <a:xfrm>
                <a:off x="1325756" y="198172"/>
                <a:ext cx="323355" cy="65321"/>
                <a:chOff x="0" y="0"/>
                <a:chExt cx="323353" cy="65320"/>
              </a:xfrm>
            </p:grpSpPr>
            <p:sp>
              <p:nvSpPr>
                <p:cNvPr id="148" name="Connettore 2 12"/>
                <p:cNvSpPr/>
                <p:nvPr/>
              </p:nvSpPr>
              <p:spPr>
                <a:xfrm>
                  <a:off x="-1" y="-1"/>
                  <a:ext cx="323352"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pPr/>
                </a:p>
              </p:txBody>
            </p:sp>
            <p:sp>
              <p:nvSpPr>
                <p:cNvPr id="149" name="Connettore 2 13"/>
                <p:cNvSpPr/>
                <p:nvPr/>
              </p:nvSpPr>
              <p:spPr>
                <a:xfrm flipH="1" flipV="1">
                  <a:off x="2" y="65317"/>
                  <a:ext cx="323351" cy="3"/>
                </a:xfrm>
                <a:prstGeom prst="line">
                  <a:avLst/>
                </a:prstGeom>
                <a:noFill/>
                <a:ln w="6350" cap="flat">
                  <a:solidFill>
                    <a:srgbClr val="000000"/>
                  </a:solidFill>
                  <a:prstDash val="solid"/>
                  <a:miter lim="800000"/>
                  <a:tailEnd type="triangle" w="med" len="med"/>
                </a:ln>
                <a:effectLst/>
              </p:spPr>
              <p:txBody>
                <a:bodyPr wrap="square" lIns="45718" tIns="45718" rIns="45718" bIns="45718" numCol="1" anchor="t">
                  <a:noAutofit/>
                </a:bodyPr>
                <a:lstStyle/>
                <a:p>
                  <a:pPr/>
                </a:p>
              </p:txBody>
            </p:sp>
          </p:grpSp>
        </p:grpSp>
        <p:sp>
          <p:nvSpPr>
            <p:cNvPr id="152" name="CasellaDiTesto 25"/>
            <p:cNvSpPr txBox="1"/>
            <p:nvPr/>
          </p:nvSpPr>
          <p:spPr>
            <a:xfrm>
              <a:off x="484603" y="-1"/>
              <a:ext cx="416563" cy="333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a:solidFill>
                    <a:srgbClr val="767171"/>
                  </a:solidFill>
                </a:defRPr>
              </a:pPr>
              <a:r>
                <a:t>e</a:t>
              </a:r>
              <a:r>
                <a:rPr baseline="30000"/>
                <a:t>-</a:t>
              </a:r>
            </a:p>
          </p:txBody>
        </p:sp>
        <p:grpSp>
          <p:nvGrpSpPr>
            <p:cNvPr id="156" name="Freccia circolare in giù 26"/>
            <p:cNvGrpSpPr/>
            <p:nvPr/>
          </p:nvGrpSpPr>
          <p:grpSpPr>
            <a:xfrm>
              <a:off x="312040" y="322555"/>
              <a:ext cx="600847" cy="154537"/>
              <a:chOff x="0" y="0"/>
              <a:chExt cx="600846" cy="154536"/>
            </a:xfrm>
          </p:grpSpPr>
          <p:sp>
            <p:nvSpPr>
              <p:cNvPr id="153" name="Form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26" y="21600"/>
                    </a:moveTo>
                    <a:lnTo>
                      <a:pt x="18822"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p>
            </p:txBody>
          </p:sp>
          <p:sp>
            <p:nvSpPr>
              <p:cNvPr id="154" name="Forma"/>
              <p:cNvSpPr/>
              <p:nvPr/>
            </p:nvSpPr>
            <p:spPr>
              <a:xfrm>
                <a:off x="-1" y="-1"/>
                <a:ext cx="295146" cy="1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3"/>
                    </a:move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p>
            </p:txBody>
          </p:sp>
          <p:sp>
            <p:nvSpPr>
              <p:cNvPr id="155" name="Linea"/>
              <p:cNvSpPr/>
              <p:nvPr/>
            </p:nvSpPr>
            <p:spPr>
              <a:xfrm>
                <a:off x="-1" y="-1"/>
                <a:ext cx="600847" cy="154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0" y="53"/>
                    </a:move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p>
            </p:txBody>
          </p:sp>
        </p:grpSp>
        <p:grpSp>
          <p:nvGrpSpPr>
            <p:cNvPr id="160" name="Freccia circolare in giù 28"/>
            <p:cNvGrpSpPr/>
            <p:nvPr/>
          </p:nvGrpSpPr>
          <p:grpSpPr>
            <a:xfrm>
              <a:off x="1017732" y="936653"/>
              <a:ext cx="1620693" cy="200277"/>
              <a:chOff x="-1" y="-1"/>
              <a:chExt cx="1620692" cy="200275"/>
            </a:xfrm>
          </p:grpSpPr>
          <p:sp>
            <p:nvSpPr>
              <p:cNvPr id="157" name="Forma"/>
              <p:cNvSpPr/>
              <p:nvPr/>
            </p:nvSpPr>
            <p:spPr>
              <a:xfrm flipH="1" rot="10800000">
                <a:off x="-2" y="-1"/>
                <a:ext cx="1620694" cy="200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p>
            </p:txBody>
          </p:sp>
          <p:sp>
            <p:nvSpPr>
              <p:cNvPr id="158" name="Forma"/>
              <p:cNvSpPr/>
              <p:nvPr/>
            </p:nvSpPr>
            <p:spPr>
              <a:xfrm flipH="1" rot="10800000">
                <a:off x="-2" y="1"/>
                <a:ext cx="810299"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p>
            </p:txBody>
          </p:sp>
          <p:sp>
            <p:nvSpPr>
              <p:cNvPr id="159" name="Linea"/>
              <p:cNvSpPr/>
              <p:nvPr/>
            </p:nvSpPr>
            <p:spPr>
              <a:xfrm flipH="1" rot="10800000">
                <a:off x="-2" y="-1"/>
                <a:ext cx="1620694" cy="200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p>
            </p:txBody>
          </p:sp>
        </p:grpSp>
        <p:grpSp>
          <p:nvGrpSpPr>
            <p:cNvPr id="164" name="Freccia circolare in giù 30"/>
            <p:cNvGrpSpPr/>
            <p:nvPr/>
          </p:nvGrpSpPr>
          <p:grpSpPr>
            <a:xfrm>
              <a:off x="312040" y="930866"/>
              <a:ext cx="1620693" cy="200277"/>
              <a:chOff x="-1" y="-1"/>
              <a:chExt cx="1620692" cy="200275"/>
            </a:xfrm>
          </p:grpSpPr>
          <p:sp>
            <p:nvSpPr>
              <p:cNvPr id="161" name="Forma"/>
              <p:cNvSpPr/>
              <p:nvPr/>
            </p:nvSpPr>
            <p:spPr>
              <a:xfrm flipH="1" rot="10800000">
                <a:off x="-2" y="-1"/>
                <a:ext cx="1620694" cy="200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5" y="21600"/>
                    </a:moveTo>
                    <a:lnTo>
                      <a:pt x="20265"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8" tIns="45718" rIns="45718" bIns="45718" numCol="1" anchor="ctr">
                <a:noAutofit/>
              </a:bodyPr>
              <a:lstStyle/>
              <a:p>
                <a:pPr algn="ctr"/>
              </a:p>
            </p:txBody>
          </p:sp>
          <p:sp>
            <p:nvSpPr>
              <p:cNvPr id="162" name="Forma"/>
              <p:cNvSpPr/>
              <p:nvPr/>
            </p:nvSpPr>
            <p:spPr>
              <a:xfrm flipH="1" rot="10800000">
                <a:off x="-2" y="1"/>
                <a:ext cx="810299" cy="2002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p>
            </p:txBody>
          </p:sp>
          <p:sp>
            <p:nvSpPr>
              <p:cNvPr id="163" name="Linea"/>
              <p:cNvSpPr/>
              <p:nvPr/>
            </p:nvSpPr>
            <p:spPr>
              <a:xfrm flipH="1" rot="10800000">
                <a:off x="-2" y="-1"/>
                <a:ext cx="1620694" cy="2002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8" tIns="45718" rIns="45718" bIns="45718" numCol="1" anchor="ctr">
                <a:noAutofit/>
              </a:bodyPr>
              <a:lstStyle/>
              <a:p>
                <a:pPr algn="ctr"/>
              </a:p>
            </p:txBody>
          </p:sp>
        </p:grpSp>
      </p:grpSp>
      <p:sp>
        <p:nvSpPr>
          <p:cNvPr id="166" name="CasellaDiTesto 33"/>
          <p:cNvSpPr txBox="1"/>
          <p:nvPr/>
        </p:nvSpPr>
        <p:spPr>
          <a:xfrm>
            <a:off x="343104" y="821626"/>
            <a:ext cx="11411292" cy="26741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i="1" sz="2100"/>
            </a:pPr>
            <a:r>
              <a:t>Le reazioni redox possono essere condotte o mettendo a contatto i reagenti oppure usando una cella elettrochimica.</a:t>
            </a:r>
          </a:p>
          <a:p>
            <a:pPr algn="just">
              <a:defRPr i="1" sz="2100"/>
            </a:pPr>
          </a:p>
          <a:p>
            <a:pPr algn="just">
              <a:defRPr i="1" sz="2100"/>
            </a:pPr>
            <a:r>
              <a:t>La cella elettrochimica è formata da due semicelle distinte tra le quali è presente un </a:t>
            </a:r>
            <a:r>
              <a:rPr b="1"/>
              <a:t>ponte salino</a:t>
            </a:r>
            <a:r>
              <a:t> che isola i reagenti, ma mantiene il contatto elettrico tra le due semicelle</a:t>
            </a:r>
          </a:p>
          <a:p>
            <a:pPr algn="just">
              <a:defRPr i="1" sz="2100"/>
            </a:pPr>
          </a:p>
          <a:p>
            <a:pPr algn="just">
              <a:defRPr i="1" sz="2100"/>
            </a:pPr>
            <a:r>
              <a:t>In entrambi i casi la reazione tra le due specie redox è la stessa, ma nel secondo caso le due specie, A e B, sono fisicamente separate. </a:t>
            </a:r>
          </a:p>
        </p:txBody>
      </p:sp>
      <p:sp>
        <p:nvSpPr>
          <p:cNvPr id="167" name="CasellaDiTesto 1"/>
          <p:cNvSpPr txBox="1"/>
          <p:nvPr/>
        </p:nvSpPr>
        <p:spPr>
          <a:xfrm>
            <a:off x="589925" y="5403012"/>
            <a:ext cx="11411292" cy="6929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i="1" sz="2100"/>
            </a:lvl1pPr>
          </a:lstStyle>
          <a:p>
            <a:pPr/>
            <a:r>
              <a:t>Un ponte salino evita il mescolamento dei reagenti, in genere il ponte contiene una soluzione salina tenuta all’interno da due setti di vetro sinterizzato posti alle sue estremità. </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2" name="Immagine 2" descr="Immagine 2"/>
          <p:cNvPicPr>
            <a:picLocks noChangeAspect="1"/>
          </p:cNvPicPr>
          <p:nvPr/>
        </p:nvPicPr>
        <p:blipFill>
          <a:blip r:embed="rId2">
            <a:extLst/>
          </a:blip>
          <a:stretch>
            <a:fillRect/>
          </a:stretch>
        </p:blipFill>
        <p:spPr>
          <a:xfrm>
            <a:off x="461232" y="663423"/>
            <a:ext cx="10879575" cy="4783017"/>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4" name="Immagine 1" descr="Immagine 1"/>
          <p:cNvPicPr>
            <a:picLocks noChangeAspect="1"/>
          </p:cNvPicPr>
          <p:nvPr/>
        </p:nvPicPr>
        <p:blipFill>
          <a:blip r:embed="rId2">
            <a:extLst/>
          </a:blip>
          <a:stretch>
            <a:fillRect/>
          </a:stretch>
        </p:blipFill>
        <p:spPr>
          <a:xfrm>
            <a:off x="1" y="636105"/>
            <a:ext cx="12032975" cy="5317588"/>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6" name="Immagine 1" descr="Immagine 1"/>
          <p:cNvPicPr>
            <a:picLocks noChangeAspect="1"/>
          </p:cNvPicPr>
          <p:nvPr/>
        </p:nvPicPr>
        <p:blipFill>
          <a:blip r:embed="rId2">
            <a:extLst/>
          </a:blip>
          <a:stretch>
            <a:fillRect/>
          </a:stretch>
        </p:blipFill>
        <p:spPr>
          <a:xfrm>
            <a:off x="0" y="223569"/>
            <a:ext cx="11809866" cy="4869547"/>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8" name="Immagine 1" descr="Immagine 1"/>
          <p:cNvPicPr>
            <a:picLocks noChangeAspect="1"/>
          </p:cNvPicPr>
          <p:nvPr/>
        </p:nvPicPr>
        <p:blipFill>
          <a:blip r:embed="rId2">
            <a:extLst/>
          </a:blip>
          <a:stretch>
            <a:fillRect/>
          </a:stretch>
        </p:blipFill>
        <p:spPr>
          <a:xfrm>
            <a:off x="214898" y="352937"/>
            <a:ext cx="11517557" cy="6169546"/>
          </a:xfrm>
          <a:prstGeom prst="rect">
            <a:avLst/>
          </a:prstGeom>
          <a:ln w="12700">
            <a:miter lim="400000"/>
          </a:ln>
        </p:spPr>
      </p:pic>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0" name="Immagine 1" descr="Immagine 1"/>
          <p:cNvPicPr>
            <a:picLocks noChangeAspect="1"/>
          </p:cNvPicPr>
          <p:nvPr/>
        </p:nvPicPr>
        <p:blipFill>
          <a:blip r:embed="rId2">
            <a:extLst/>
          </a:blip>
          <a:stretch>
            <a:fillRect/>
          </a:stretch>
        </p:blipFill>
        <p:spPr>
          <a:xfrm>
            <a:off x="0" y="217096"/>
            <a:ext cx="11807930" cy="2075939"/>
          </a:xfrm>
          <a:prstGeom prst="rect">
            <a:avLst/>
          </a:prstGeom>
          <a:ln w="12700">
            <a:miter lim="400000"/>
          </a:ln>
        </p:spPr>
      </p:pic>
      <p:pic>
        <p:nvPicPr>
          <p:cNvPr id="821" name="Immagine 3" descr="Immagine 3"/>
          <p:cNvPicPr>
            <a:picLocks noChangeAspect="1"/>
          </p:cNvPicPr>
          <p:nvPr/>
        </p:nvPicPr>
        <p:blipFill>
          <a:blip r:embed="rId3">
            <a:extLst/>
          </a:blip>
          <a:stretch>
            <a:fillRect/>
          </a:stretch>
        </p:blipFill>
        <p:spPr>
          <a:xfrm>
            <a:off x="896008" y="2093373"/>
            <a:ext cx="9893914" cy="4274627"/>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3" name="Immagine 1" descr="Immagine 1"/>
          <p:cNvPicPr>
            <a:picLocks noChangeAspect="1"/>
          </p:cNvPicPr>
          <p:nvPr/>
        </p:nvPicPr>
        <p:blipFill>
          <a:blip r:embed="rId2">
            <a:extLst/>
          </a:blip>
          <a:stretch>
            <a:fillRect/>
          </a:stretch>
        </p:blipFill>
        <p:spPr>
          <a:xfrm>
            <a:off x="380936" y="505080"/>
            <a:ext cx="11430128" cy="2443460"/>
          </a:xfrm>
          <a:prstGeom prst="rect">
            <a:avLst/>
          </a:prstGeom>
          <a:ln w="12700">
            <a:miter lim="400000"/>
          </a:ln>
        </p:spPr>
      </p:pic>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5" name="Immagine 1" descr="Immagine 1"/>
          <p:cNvPicPr>
            <a:picLocks noChangeAspect="1"/>
          </p:cNvPicPr>
          <p:nvPr/>
        </p:nvPicPr>
        <p:blipFill>
          <a:blip r:embed="rId2">
            <a:extLst/>
          </a:blip>
          <a:stretch>
            <a:fillRect/>
          </a:stretch>
        </p:blipFill>
        <p:spPr>
          <a:xfrm>
            <a:off x="376384" y="274613"/>
            <a:ext cx="10976244" cy="5815654"/>
          </a:xfrm>
          <a:prstGeom prst="rect">
            <a:avLst/>
          </a:prstGeom>
          <a:ln w="12700">
            <a:miter lim="400000"/>
          </a:ln>
        </p:spPr>
      </p:pic>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7" name="Immagine 1" descr="Immagine 1"/>
          <p:cNvPicPr>
            <a:picLocks noChangeAspect="1"/>
          </p:cNvPicPr>
          <p:nvPr/>
        </p:nvPicPr>
        <p:blipFill>
          <a:blip r:embed="rId2">
            <a:extLst/>
          </a:blip>
          <a:stretch>
            <a:fillRect/>
          </a:stretch>
        </p:blipFill>
        <p:spPr>
          <a:xfrm>
            <a:off x="223983" y="241203"/>
            <a:ext cx="11817961" cy="4010546"/>
          </a:xfrm>
          <a:prstGeom prst="rect">
            <a:avLst/>
          </a:prstGeom>
          <a:ln w="12700">
            <a:miter lim="400000"/>
          </a:ln>
        </p:spPr>
      </p:pic>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9" name="Immagine 1" descr="Immagine 1"/>
          <p:cNvPicPr>
            <a:picLocks noChangeAspect="1"/>
          </p:cNvPicPr>
          <p:nvPr/>
        </p:nvPicPr>
        <p:blipFill>
          <a:blip r:embed="rId2">
            <a:extLst/>
          </a:blip>
          <a:stretch>
            <a:fillRect/>
          </a:stretch>
        </p:blipFill>
        <p:spPr>
          <a:xfrm>
            <a:off x="753426" y="581025"/>
            <a:ext cx="10275646" cy="4648135"/>
          </a:xfrm>
          <a:prstGeom prst="rect">
            <a:avLst/>
          </a:prstGeom>
          <a:ln w="12700">
            <a:miter lim="400000"/>
          </a:ln>
        </p:spPr>
      </p:pic>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1" name="Immagine 1" descr="Immagine 1"/>
          <p:cNvPicPr>
            <a:picLocks noChangeAspect="1"/>
          </p:cNvPicPr>
          <p:nvPr/>
        </p:nvPicPr>
        <p:blipFill>
          <a:blip r:embed="rId2">
            <a:extLst/>
          </a:blip>
          <a:stretch>
            <a:fillRect/>
          </a:stretch>
        </p:blipFill>
        <p:spPr>
          <a:xfrm>
            <a:off x="437197" y="317768"/>
            <a:ext cx="11192517" cy="466219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6"/>
          <p:cNvSpPr/>
          <p:nvPr/>
        </p:nvSpPr>
        <p:spPr>
          <a:xfrm>
            <a:off x="0" y="0"/>
            <a:ext cx="12192000" cy="6858000"/>
          </a:xfrm>
          <a:prstGeom prst="rect">
            <a:avLst/>
          </a:prstGeom>
          <a:solidFill>
            <a:srgbClr val="7F6E58"/>
          </a:solidFill>
          <a:ln w="12700">
            <a:miter lim="400000"/>
          </a:ln>
        </p:spPr>
        <p:txBody>
          <a:bodyPr lIns="45718" tIns="45718" rIns="45718" bIns="45718" anchor="ctr"/>
          <a:lstStyle/>
          <a:p>
            <a:pPr algn="ctr">
              <a:defRPr>
                <a:solidFill>
                  <a:srgbClr val="FFFFFF"/>
                </a:solidFill>
              </a:defRPr>
            </a:pPr>
          </a:p>
        </p:txBody>
      </p:sp>
      <p:sp>
        <p:nvSpPr>
          <p:cNvPr id="170" name="Rectangle 8"/>
          <p:cNvSpPr/>
          <p:nvPr/>
        </p:nvSpPr>
        <p:spPr>
          <a:xfrm>
            <a:off x="477010" y="480060"/>
            <a:ext cx="11237980" cy="5897880"/>
          </a:xfrm>
          <a:prstGeom prst="rect">
            <a:avLst/>
          </a:prstGeom>
          <a:solidFill>
            <a:srgbClr val="FFFFFF"/>
          </a:solidFill>
          <a:ln w="12700">
            <a:miter lim="400000"/>
          </a:ln>
        </p:spPr>
        <p:txBody>
          <a:bodyPr lIns="45718" tIns="45718" rIns="45718" bIns="45718" anchor="ctr"/>
          <a:lstStyle/>
          <a:p>
            <a:pPr algn="ctr">
              <a:defRPr>
                <a:solidFill>
                  <a:srgbClr val="FFFFFF"/>
                </a:solidFill>
              </a:defRPr>
            </a:pPr>
          </a:p>
        </p:txBody>
      </p:sp>
      <p:pic>
        <p:nvPicPr>
          <p:cNvPr id="171" name="Immagine 1" descr="Immagine 1"/>
          <p:cNvPicPr>
            <a:picLocks noChangeAspect="1"/>
          </p:cNvPicPr>
          <p:nvPr/>
        </p:nvPicPr>
        <p:blipFill>
          <a:blip r:embed="rId2">
            <a:extLst/>
          </a:blip>
          <a:stretch>
            <a:fillRect/>
          </a:stretch>
        </p:blipFill>
        <p:spPr>
          <a:xfrm>
            <a:off x="643467" y="879939"/>
            <a:ext cx="10905067" cy="5098123"/>
          </a:xfrm>
          <a:prstGeom prst="rect">
            <a:avLst/>
          </a:prstGeom>
          <a:ln w="12700">
            <a:miter lim="400000"/>
          </a:ln>
        </p:spPr>
      </p:pic>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3" name="Immagine 1" descr="Immagine 1"/>
          <p:cNvPicPr>
            <a:picLocks noChangeAspect="1"/>
          </p:cNvPicPr>
          <p:nvPr/>
        </p:nvPicPr>
        <p:blipFill>
          <a:blip r:embed="rId2">
            <a:extLst/>
          </a:blip>
          <a:stretch>
            <a:fillRect/>
          </a:stretch>
        </p:blipFill>
        <p:spPr>
          <a:xfrm>
            <a:off x="623613" y="662497"/>
            <a:ext cx="10944774" cy="5133393"/>
          </a:xfrm>
          <a:prstGeom prst="rect">
            <a:avLst/>
          </a:prstGeom>
          <a:ln w="12700">
            <a:miter lim="400000"/>
          </a:ln>
        </p:spPr>
      </p:pic>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5" name="Immagine 1" descr="Immagine 1"/>
          <p:cNvPicPr>
            <a:picLocks noChangeAspect="1"/>
          </p:cNvPicPr>
          <p:nvPr/>
        </p:nvPicPr>
        <p:blipFill>
          <a:blip r:embed="rId2">
            <a:extLst/>
          </a:blip>
          <a:stretch>
            <a:fillRect/>
          </a:stretch>
        </p:blipFill>
        <p:spPr>
          <a:xfrm>
            <a:off x="239809" y="108433"/>
            <a:ext cx="10301246" cy="2015784"/>
          </a:xfrm>
          <a:prstGeom prst="rect">
            <a:avLst/>
          </a:prstGeom>
          <a:ln w="12700">
            <a:miter lim="400000"/>
          </a:ln>
        </p:spPr>
      </p:pic>
      <p:pic>
        <p:nvPicPr>
          <p:cNvPr id="836" name="Immagine 2" descr="Immagine 2"/>
          <p:cNvPicPr>
            <a:picLocks noChangeAspect="1"/>
          </p:cNvPicPr>
          <p:nvPr/>
        </p:nvPicPr>
        <p:blipFill>
          <a:blip r:embed="rId3">
            <a:extLst/>
          </a:blip>
          <a:stretch>
            <a:fillRect/>
          </a:stretch>
        </p:blipFill>
        <p:spPr>
          <a:xfrm>
            <a:off x="1183925" y="2124217"/>
            <a:ext cx="10028023" cy="4623371"/>
          </a:xfrm>
          <a:prstGeom prst="rect">
            <a:avLst/>
          </a:prstGeom>
          <a:ln w="12700">
            <a:miter lim="400000"/>
          </a:ln>
        </p:spPr>
      </p:pic>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8" name="Immagine 1" descr="Immagine 1"/>
          <p:cNvPicPr>
            <a:picLocks noChangeAspect="1"/>
          </p:cNvPicPr>
          <p:nvPr/>
        </p:nvPicPr>
        <p:blipFill>
          <a:blip r:embed="rId2">
            <a:extLst/>
          </a:blip>
          <a:stretch>
            <a:fillRect/>
          </a:stretch>
        </p:blipFill>
        <p:spPr>
          <a:xfrm>
            <a:off x="446722" y="199290"/>
            <a:ext cx="10835569" cy="5804207"/>
          </a:xfrm>
          <a:prstGeom prst="rect">
            <a:avLst/>
          </a:prstGeom>
          <a:ln w="12700">
            <a:miter lim="400000"/>
          </a:ln>
        </p:spPr>
      </p:pic>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0" name="Immagine 2" descr="Immagine 2"/>
          <p:cNvPicPr>
            <a:picLocks noChangeAspect="1"/>
          </p:cNvPicPr>
          <p:nvPr/>
        </p:nvPicPr>
        <p:blipFill>
          <a:blip r:embed="rId2">
            <a:extLst/>
          </a:blip>
          <a:stretch>
            <a:fillRect/>
          </a:stretch>
        </p:blipFill>
        <p:spPr>
          <a:xfrm>
            <a:off x="1266238" y="112321"/>
            <a:ext cx="9659526" cy="2028502"/>
          </a:xfrm>
          <a:prstGeom prst="rect">
            <a:avLst/>
          </a:prstGeom>
          <a:ln w="12700">
            <a:miter lim="400000"/>
          </a:ln>
        </p:spPr>
      </p:pic>
      <p:pic>
        <p:nvPicPr>
          <p:cNvPr id="841" name="Immagine 3" descr="Immagine 3"/>
          <p:cNvPicPr>
            <a:picLocks noChangeAspect="1"/>
          </p:cNvPicPr>
          <p:nvPr/>
        </p:nvPicPr>
        <p:blipFill>
          <a:blip r:embed="rId3">
            <a:extLst/>
          </a:blip>
          <a:stretch>
            <a:fillRect/>
          </a:stretch>
        </p:blipFill>
        <p:spPr>
          <a:xfrm>
            <a:off x="646014" y="2140822"/>
            <a:ext cx="10565939" cy="4540854"/>
          </a:xfrm>
          <a:prstGeom prst="rect">
            <a:avLst/>
          </a:prstGeom>
          <a:ln w="12700">
            <a:miter lim="400000"/>
          </a:ln>
        </p:spPr>
      </p:pic>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3" name="Immagine 1" descr="Immagine 1"/>
          <p:cNvPicPr>
            <a:picLocks noChangeAspect="1"/>
          </p:cNvPicPr>
          <p:nvPr/>
        </p:nvPicPr>
        <p:blipFill>
          <a:blip r:embed="rId2">
            <a:extLst/>
          </a:blip>
          <a:stretch>
            <a:fillRect/>
          </a:stretch>
        </p:blipFill>
        <p:spPr>
          <a:xfrm>
            <a:off x="915497" y="256881"/>
            <a:ext cx="10106084" cy="2317507"/>
          </a:xfrm>
          <a:prstGeom prst="rect">
            <a:avLst/>
          </a:prstGeom>
          <a:ln w="12700">
            <a:miter lim="400000"/>
          </a:ln>
        </p:spPr>
      </p:pic>
      <p:pic>
        <p:nvPicPr>
          <p:cNvPr id="844" name="Immagine 2" descr="Immagine 2"/>
          <p:cNvPicPr>
            <a:picLocks noChangeAspect="1"/>
          </p:cNvPicPr>
          <p:nvPr/>
        </p:nvPicPr>
        <p:blipFill>
          <a:blip r:embed="rId3">
            <a:extLst/>
          </a:blip>
          <a:stretch>
            <a:fillRect/>
          </a:stretch>
        </p:blipFill>
        <p:spPr>
          <a:xfrm>
            <a:off x="682135" y="2746717"/>
            <a:ext cx="4593252" cy="3736881"/>
          </a:xfrm>
          <a:prstGeom prst="rect">
            <a:avLst/>
          </a:prstGeom>
          <a:ln w="12700">
            <a:miter lim="400000"/>
          </a:ln>
        </p:spPr>
      </p:pic>
      <p:pic>
        <p:nvPicPr>
          <p:cNvPr id="845" name="Immagine 3" descr="Immagine 3"/>
          <p:cNvPicPr>
            <a:picLocks noChangeAspect="1"/>
          </p:cNvPicPr>
          <p:nvPr/>
        </p:nvPicPr>
        <p:blipFill>
          <a:blip r:embed="rId4">
            <a:extLst/>
          </a:blip>
          <a:stretch>
            <a:fillRect/>
          </a:stretch>
        </p:blipFill>
        <p:spPr>
          <a:xfrm>
            <a:off x="6354419" y="2574387"/>
            <a:ext cx="5040413" cy="399756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CasellaDiTesto 6"/>
          <p:cNvSpPr txBox="1"/>
          <p:nvPr/>
        </p:nvSpPr>
        <p:spPr>
          <a:xfrm>
            <a:off x="437603" y="161789"/>
            <a:ext cx="2482411" cy="3924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vl1pPr>
          </a:lstStyle>
          <a:p>
            <a:pPr/>
            <a:r>
              <a:t>Reazioni redox (IV)</a:t>
            </a:r>
          </a:p>
        </p:txBody>
      </p:sp>
      <p:sp>
        <p:nvSpPr>
          <p:cNvPr id="174" name="CasellaDiTesto 2"/>
          <p:cNvSpPr txBox="1"/>
          <p:nvPr/>
        </p:nvSpPr>
        <p:spPr>
          <a:xfrm>
            <a:off x="256018" y="1183859"/>
            <a:ext cx="11411292" cy="39949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i="1" sz="2100"/>
            </a:pPr>
            <a:r>
              <a:t>Quando tra le due semicelle si ha una elevata resistenza (ad es un voltmetro) NON si ha flusso di elettroni, ma il voltmetro legge la tendenza della cella a procedere verso l’equilibrio (ovvero a scambiare elettroni)</a:t>
            </a:r>
          </a:p>
          <a:p>
            <a:pPr algn="just">
              <a:defRPr i="1" sz="2100"/>
            </a:pPr>
          </a:p>
          <a:p>
            <a:pPr algn="just">
              <a:defRPr i="1" sz="2100"/>
            </a:pPr>
            <a:r>
              <a:t>Se il circuito è chiuso, ovvero non si ha una resistenza tra le due semicelle, la reazione è libera di procedere fino al raggiungimento dell’equilibrio. Questo passaggio di elettroni genera una corrente che è energia elettrica utile a compiere un lavoro.</a:t>
            </a:r>
          </a:p>
          <a:p>
            <a:pPr algn="just">
              <a:defRPr i="1" sz="2100"/>
            </a:pPr>
          </a:p>
          <a:p>
            <a:pPr algn="just">
              <a:defRPr i="1" sz="2100"/>
            </a:pPr>
          </a:p>
          <a:p>
            <a:pPr algn="just">
              <a:defRPr i="1" sz="2100"/>
            </a:pPr>
            <a:r>
              <a:t>All’ equilibrio le due semireazioni di cella avvengono alla stessa velocità e il voltaggio è zero, ovvero non si ha flusso di elettroni e non si ha energia elettrica (questo è ciò che avviene quando una pila ha esaurito il suo ciclo di vita)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