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56" r:id="rId19"/>
    <p:sldId id="257" r:id="rId20"/>
    <p:sldId id="258" r:id="rId21"/>
    <p:sldId id="260" r:id="rId22"/>
    <p:sldId id="261" r:id="rId23"/>
    <p:sldId id="262" r:id="rId24"/>
    <p:sldId id="263" r:id="rId25"/>
    <p:sldId id="264" r:id="rId26"/>
    <p:sldId id="266" r:id="rId27"/>
    <p:sldId id="268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4" autoAdjust="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8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91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9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5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1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7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25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0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3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04E8-97E4-E34D-B326-774C9EBDB915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DF50-B2E3-5E43-B4A3-15D39E863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1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La Shoah</a:t>
            </a:r>
          </a:p>
        </p:txBody>
      </p:sp>
    </p:spTree>
    <p:extLst>
      <p:ext uri="{BB962C8B-B14F-4D97-AF65-F5344CB8AC3E}">
        <p14:creationId xmlns:p14="http://schemas.microsoft.com/office/powerpoint/2010/main" val="84939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ristrutturazione demografica nazista: </a:t>
            </a:r>
            <a:r>
              <a:rPr lang="it-IT" b="1" dirty="0"/>
              <a:t>spostare a Est la “frontiera etnica” del Reich tedesco, rendendo il Reich </a:t>
            </a:r>
            <a:r>
              <a:rPr lang="it-IT" b="1" i="1" dirty="0" err="1"/>
              <a:t>judenfrei</a:t>
            </a:r>
            <a:endParaRPr lang="it-IT" b="1" dirty="0"/>
          </a:p>
          <a:p>
            <a:pPr>
              <a:buFont typeface="Wingdings" charset="0"/>
              <a:buChar char="Ø"/>
            </a:pPr>
            <a:r>
              <a:rPr lang="it-IT" b="1" dirty="0"/>
              <a:t>divisione del territorio occupato dai nazisti in due zone:</a:t>
            </a:r>
          </a:p>
          <a:p>
            <a:pPr marL="514350" indent="-514350">
              <a:buAutoNum type="alphaLcParenR"/>
            </a:pPr>
            <a:r>
              <a:rPr lang="it-IT" b="1" dirty="0"/>
              <a:t>i territori occidentali </a:t>
            </a:r>
            <a:r>
              <a:rPr lang="it-IT" dirty="0"/>
              <a:t>(Alta Slesia, </a:t>
            </a:r>
            <a:r>
              <a:rPr lang="it-IT" dirty="0" err="1"/>
              <a:t>Warthegau</a:t>
            </a:r>
            <a:r>
              <a:rPr lang="it-IT" dirty="0"/>
              <a:t>, Danzica-</a:t>
            </a:r>
            <a:r>
              <a:rPr lang="it-IT" dirty="0" err="1"/>
              <a:t>Pomerania</a:t>
            </a:r>
            <a:r>
              <a:rPr lang="it-IT" dirty="0"/>
              <a:t>, Prussia orientale), annessi al Reich</a:t>
            </a:r>
          </a:p>
          <a:p>
            <a:pPr marL="514350" indent="-514350">
              <a:buAutoNum type="alphaLcParenR"/>
            </a:pPr>
            <a:r>
              <a:rPr lang="it-IT" b="1" dirty="0"/>
              <a:t>Governatorato generale </a:t>
            </a:r>
            <a:r>
              <a:rPr lang="it-IT" dirty="0"/>
              <a:t>(Lublino, Cracovia, Radom e Varsavia)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82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Governatorato generale</a:t>
            </a:r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99" r="-59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42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Costruzione di </a:t>
            </a:r>
            <a:r>
              <a:rPr lang="it-IT" b="1" dirty="0"/>
              <a:t>nuovi KL</a:t>
            </a:r>
            <a:r>
              <a:rPr lang="it-IT" dirty="0"/>
              <a:t> (aprile 1940: Auschwitz)</a:t>
            </a:r>
          </a:p>
          <a:p>
            <a:r>
              <a:rPr lang="it-IT" b="1" dirty="0"/>
              <a:t>primavera 1940</a:t>
            </a:r>
            <a:r>
              <a:rPr lang="it-IT" dirty="0"/>
              <a:t>: </a:t>
            </a:r>
            <a:r>
              <a:rPr lang="it-IT" u="sng" dirty="0"/>
              <a:t>ghettizzazione</a:t>
            </a:r>
            <a:r>
              <a:rPr lang="it-IT" dirty="0"/>
              <a:t> degli ebrei polacchi</a:t>
            </a:r>
          </a:p>
          <a:p>
            <a:pPr>
              <a:buFont typeface="Wingdings" charset="0"/>
              <a:buChar char="Ø"/>
            </a:pPr>
            <a:r>
              <a:rPr lang="it-IT" dirty="0"/>
              <a:t>ghetto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1941-1945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/>
              <a:t>giugno 1941</a:t>
            </a:r>
            <a:r>
              <a:rPr lang="it-IT" dirty="0"/>
              <a:t>: Operazione Barbarossa</a:t>
            </a:r>
          </a:p>
          <a:p>
            <a:pPr algn="just">
              <a:buFontTx/>
              <a:buChar char="-"/>
            </a:pPr>
            <a:r>
              <a:rPr lang="it-IT" b="1" i="1" dirty="0" err="1"/>
              <a:t>Einsatzgruppen</a:t>
            </a:r>
            <a:r>
              <a:rPr lang="it-IT" dirty="0"/>
              <a:t> (truppe speciali) vengono inviate a seguito delle forze d’invasione col compito di fucilare la popolazione ebraica russa</a:t>
            </a:r>
          </a:p>
          <a:p>
            <a:pPr algn="just">
              <a:buFontTx/>
              <a:buChar char="-"/>
            </a:pPr>
            <a:r>
              <a:rPr lang="it-IT" u="sng" dirty="0"/>
              <a:t>fucilazioni di massa </a:t>
            </a:r>
            <a:r>
              <a:rPr lang="it-IT" dirty="0"/>
              <a:t>(1 milione 800 mila vittime)</a:t>
            </a:r>
          </a:p>
          <a:p>
            <a:pPr algn="just">
              <a:buFont typeface="Wingdings" charset="0"/>
              <a:buChar char="Ø"/>
            </a:pPr>
            <a:r>
              <a:rPr lang="it-IT" dirty="0"/>
              <a:t>necessità di trovare </a:t>
            </a:r>
            <a:r>
              <a:rPr lang="it-IT" u="sng" dirty="0"/>
              <a:t>altri metodi di sterminio</a:t>
            </a:r>
            <a:r>
              <a:rPr lang="it-IT" dirty="0"/>
              <a:t>, che rendano il più ‘neutro’ e il più ‘distante’ possibile il rapporto tra assassini e vittime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7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Precedenti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b="1" i="1" dirty="0" err="1"/>
              <a:t>Aktion</a:t>
            </a:r>
            <a:r>
              <a:rPr lang="it-IT" b="1" i="1" dirty="0"/>
              <a:t> T4</a:t>
            </a:r>
            <a:r>
              <a:rPr lang="it-IT" b="1" dirty="0"/>
              <a:t> </a:t>
            </a:r>
            <a:r>
              <a:rPr lang="it-IT" dirty="0"/>
              <a:t>contro i disabili e i malati di mente</a:t>
            </a:r>
          </a:p>
          <a:p>
            <a:pPr>
              <a:buFontTx/>
              <a:buChar char="-"/>
            </a:pPr>
            <a:r>
              <a:rPr lang="it-IT" dirty="0"/>
              <a:t>utilizzo della </a:t>
            </a:r>
            <a:r>
              <a:rPr lang="it-IT" b="1" i="1" dirty="0" err="1"/>
              <a:t>gasazione</a:t>
            </a:r>
            <a:r>
              <a:rPr lang="it-IT" b="1" dirty="0"/>
              <a:t> (mobile e stabile)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•"/>
            </a:pPr>
            <a:r>
              <a:rPr lang="it-IT" dirty="0"/>
              <a:t> </a:t>
            </a:r>
            <a:r>
              <a:rPr lang="it-IT" b="1" dirty="0"/>
              <a:t>inizio 1942/1943 </a:t>
            </a:r>
            <a:r>
              <a:rPr lang="it-IT" dirty="0"/>
              <a:t>: eliminazione degli ebrei del Governatorato 		generale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b="1" i="1" dirty="0" err="1"/>
              <a:t>Aktion</a:t>
            </a:r>
            <a:r>
              <a:rPr lang="it-IT" b="1" i="1" dirty="0"/>
              <a:t> </a:t>
            </a:r>
            <a:r>
              <a:rPr lang="it-IT" b="1" i="1" dirty="0" err="1"/>
              <a:t>Reinhard</a:t>
            </a:r>
            <a:r>
              <a:rPr lang="it-IT" dirty="0"/>
              <a:t>: </a:t>
            </a:r>
            <a:r>
              <a:rPr lang="it-IT" dirty="0" err="1"/>
              <a:t>Belzec</a:t>
            </a:r>
            <a:r>
              <a:rPr lang="it-IT" dirty="0"/>
              <a:t>, </a:t>
            </a:r>
            <a:r>
              <a:rPr lang="it-IT" dirty="0" err="1"/>
              <a:t>Sobibor</a:t>
            </a:r>
            <a:r>
              <a:rPr lang="it-IT" dirty="0"/>
              <a:t>, </a:t>
            </a:r>
            <a:r>
              <a:rPr lang="it-IT" dirty="0" err="1"/>
              <a:t>Treblinka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(impianti di messa a morte collegati alla rete ferroviaria in cui 	vengono 	costruite camere a gas fisse)</a:t>
            </a:r>
          </a:p>
          <a:p>
            <a:pPr marL="0" indent="0">
              <a:buNone/>
            </a:pPr>
            <a:r>
              <a:rPr lang="it-IT" dirty="0"/>
              <a:t>	Nel 1943, dopo l’eliminazione delle quasi totalità dei ghetti	</a:t>
            </a:r>
          </a:p>
          <a:p>
            <a:pPr marL="0" indent="0">
              <a:buNone/>
            </a:pPr>
            <a:r>
              <a:rPr lang="it-IT" dirty="0"/>
              <a:t>	polacchi e l’attivazione delle nuove strutture di sterminio a Birkenau, 	l’</a:t>
            </a:r>
            <a:r>
              <a:rPr lang="it-IT" i="1" dirty="0" err="1"/>
              <a:t>Aktion</a:t>
            </a:r>
            <a:r>
              <a:rPr lang="it-IT" i="1" dirty="0"/>
              <a:t> 	</a:t>
            </a:r>
            <a:r>
              <a:rPr lang="it-IT" i="1" dirty="0" err="1"/>
              <a:t>Reinhard</a:t>
            </a:r>
            <a:r>
              <a:rPr lang="it-IT" dirty="0"/>
              <a:t> ha fine e le sue strutture vengono smantellate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•"/>
            </a:pPr>
            <a:r>
              <a:rPr lang="it-IT" b="1" dirty="0"/>
              <a:t>1942</a:t>
            </a:r>
            <a:r>
              <a:rPr lang="it-IT" dirty="0"/>
              <a:t>: </a:t>
            </a:r>
            <a:r>
              <a:rPr lang="it-IT" u="sng" dirty="0"/>
              <a:t>conferenza di </a:t>
            </a:r>
            <a:r>
              <a:rPr lang="it-IT" u="sng" dirty="0" err="1"/>
              <a:t>Wannsee</a:t>
            </a:r>
            <a:r>
              <a:rPr lang="it-IT" u="sng" dirty="0"/>
              <a:t> </a:t>
            </a:r>
            <a:r>
              <a:rPr lang="it-IT" dirty="0"/>
              <a:t>e “soluzione finale”</a:t>
            </a:r>
          </a:p>
          <a:p>
            <a:pPr>
              <a:buFontTx/>
              <a:buChar char="•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4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La struttura dei campi e il cammino verso la morte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u="sng" dirty="0"/>
              <a:t>Rampa di arrivo di fronte al binario </a:t>
            </a:r>
            <a:r>
              <a:rPr lang="it-IT" dirty="0"/>
              <a:t>(</a:t>
            </a:r>
            <a:r>
              <a:rPr lang="it-IT" u="sng" dirty="0"/>
              <a:t>dal 1944 i treni arrivano all’interno del campo</a:t>
            </a:r>
            <a:r>
              <a:rPr lang="it-IT" dirty="0"/>
              <a:t>)</a:t>
            </a:r>
          </a:p>
          <a:p>
            <a:pPr>
              <a:buFontTx/>
              <a:buChar char="-"/>
            </a:pPr>
            <a:r>
              <a:rPr lang="it-IT" u="sng" dirty="0"/>
              <a:t>Processo di selezione</a:t>
            </a:r>
          </a:p>
          <a:p>
            <a:pPr marL="514350" indent="-514350">
              <a:buAutoNum type="alphaLcParenR"/>
            </a:pPr>
            <a:r>
              <a:rPr lang="it-IT" u="sng" dirty="0"/>
              <a:t>verso il campo di lavoro schiavo </a:t>
            </a:r>
          </a:p>
          <a:p>
            <a:pPr marL="0" indent="0">
              <a:buNone/>
            </a:pPr>
            <a:r>
              <a:rPr lang="it-IT" dirty="0"/>
              <a:t>[blocchi di alloggio per il corpo di guardia, blocchi di alloggio per i prigionieri,</a:t>
            </a:r>
          </a:p>
          <a:p>
            <a:pPr marL="0" indent="0">
              <a:buNone/>
            </a:pPr>
            <a:r>
              <a:rPr lang="it-IT" dirty="0"/>
              <a:t>baracche officine]</a:t>
            </a:r>
          </a:p>
          <a:p>
            <a:pPr algn="just">
              <a:buFontTx/>
              <a:buChar char="•"/>
            </a:pPr>
            <a:r>
              <a:rPr lang="it-IT" dirty="0"/>
              <a:t>Sauna: rasatura dei capelli e dei peli, disinfestazione; immatricolazione (tatuaggio del numero ad Auschwitz); divisa; quarantena e lavoro schiavo (spesso gli internati vengono ‘prestati’ alle industrie) </a:t>
            </a:r>
          </a:p>
          <a:p>
            <a:pPr algn="just">
              <a:buFontTx/>
              <a:buChar char="•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98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b) </a:t>
            </a:r>
            <a:r>
              <a:rPr lang="it-IT" u="sng" dirty="0"/>
              <a:t>verso la morte</a:t>
            </a:r>
          </a:p>
          <a:p>
            <a:pPr>
              <a:buFontTx/>
              <a:buChar char="-"/>
            </a:pPr>
            <a:r>
              <a:rPr lang="it-IT" dirty="0" err="1"/>
              <a:t>Krematorium</a:t>
            </a:r>
            <a:r>
              <a:rPr lang="it-IT" dirty="0"/>
              <a:t>: 2 piani &gt; camere a gas e forni crematori, più un capiente sottotetto</a:t>
            </a:r>
          </a:p>
          <a:p>
            <a:pPr algn="just">
              <a:buFontTx/>
              <a:buChar char="•"/>
            </a:pPr>
            <a:r>
              <a:rPr lang="it-IT" dirty="0"/>
              <a:t>discesa nella sala-spogliatoio e svestizione; finzione della doccia; camera a gas e </a:t>
            </a:r>
            <a:r>
              <a:rPr lang="it-IT" dirty="0" err="1"/>
              <a:t>Zyklon</a:t>
            </a:r>
            <a:r>
              <a:rPr lang="it-IT" dirty="0"/>
              <a:t> B (immesso dal soffitto); taglio dei capelli ed estrazione dei denti d’oro; cremazione (prima all’aperto, poi nei forni crematori posti al piano rialzato del </a:t>
            </a:r>
            <a:r>
              <a:rPr lang="it-IT" dirty="0" err="1"/>
              <a:t>Krematorium</a:t>
            </a:r>
            <a:r>
              <a:rPr lang="it-IT" dirty="0"/>
              <a:t>)</a:t>
            </a:r>
          </a:p>
          <a:p>
            <a:pPr algn="just">
              <a:buFontTx/>
              <a:buChar char="•"/>
            </a:pPr>
            <a:r>
              <a:rPr lang="it-IT" dirty="0"/>
              <a:t>nei </a:t>
            </a:r>
            <a:r>
              <a:rPr lang="it-IT" dirty="0" err="1"/>
              <a:t>Krematorii</a:t>
            </a:r>
            <a:r>
              <a:rPr lang="it-IT" dirty="0"/>
              <a:t> lavorano solo ebrei, organizzati in Squadre speciali (</a:t>
            </a:r>
            <a:r>
              <a:rPr lang="it-IT" b="1" i="1" dirty="0" err="1"/>
              <a:t>Sonderkommando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689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logica genocidaria prosegue nella </a:t>
            </a:r>
            <a:r>
              <a:rPr lang="it-IT" b="1" dirty="0"/>
              <a:t>distruzione delle prove del genocidio</a:t>
            </a:r>
            <a:r>
              <a:rPr lang="it-IT" dirty="0"/>
              <a:t>: i documenti vengono bruciati e le strutture della Shoah smantellate sistematicamente (prima di abbandonarle)</a:t>
            </a:r>
          </a:p>
          <a:p>
            <a:pPr marL="0" indent="0">
              <a:buNone/>
            </a:pPr>
            <a:r>
              <a:rPr lang="it-IT" dirty="0"/>
              <a:t>	(distruggere la popolazione ebraica e la 	memoria della distruzione)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85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/>
              <a:t>L’album di Auschwitz</a:t>
            </a:r>
          </a:p>
          <a:p>
            <a:pPr marL="0" indent="0">
              <a:buNone/>
            </a:pPr>
            <a:r>
              <a:rPr lang="it-IT" dirty="0"/>
              <a:t>[http://</a:t>
            </a:r>
            <a:r>
              <a:rPr lang="it-IT" dirty="0" err="1"/>
              <a:t>www.yadvashem.org</a:t>
            </a:r>
            <a:r>
              <a:rPr lang="it-IT" dirty="0"/>
              <a:t>/</a:t>
            </a:r>
            <a:r>
              <a:rPr lang="it-IT" dirty="0" err="1"/>
              <a:t>yv</a:t>
            </a:r>
            <a:r>
              <a:rPr lang="it-IT" dirty="0"/>
              <a:t>/en/</a:t>
            </a:r>
            <a:r>
              <a:rPr lang="it-IT" dirty="0" err="1"/>
              <a:t>exhibitions</a:t>
            </a:r>
            <a:r>
              <a:rPr lang="it-IT" dirty="0"/>
              <a:t>/</a:t>
            </a:r>
            <a:r>
              <a:rPr lang="it-IT" dirty="0" err="1"/>
              <a:t>album_auschwitz</a:t>
            </a:r>
            <a:r>
              <a:rPr lang="it-IT" dirty="0"/>
              <a:t>/]</a:t>
            </a:r>
          </a:p>
        </p:txBody>
      </p:sp>
    </p:spTree>
    <p:extLst>
      <p:ext uri="{BB962C8B-B14F-4D97-AF65-F5344CB8AC3E}">
        <p14:creationId xmlns:p14="http://schemas.microsoft.com/office/powerpoint/2010/main" val="409211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L’arrivo – la rampa</a:t>
            </a:r>
          </a:p>
        </p:txBody>
      </p:sp>
      <p:pic>
        <p:nvPicPr>
          <p:cNvPr id="4" name="Segnaposto contenuto 3" descr="268_10-1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27" r="-18627"/>
          <a:stretch>
            <a:fillRect/>
          </a:stretch>
        </p:blipFill>
        <p:spPr>
          <a:xfrm>
            <a:off x="650128" y="20342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0087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Processo di persecuzione degli ebrei: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1933-1939</a:t>
            </a:r>
            <a:br>
              <a:rPr lang="it-IT" dirty="0"/>
            </a:br>
            <a:r>
              <a:rPr lang="it-IT" dirty="0"/>
              <a:t>[gli ebrei nel Reich: dalla discriminazione all’emigrazione]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1939-1941</a:t>
            </a:r>
          </a:p>
          <a:p>
            <a:pPr marL="0" indent="0">
              <a:buNone/>
            </a:pPr>
            <a:r>
              <a:rPr lang="it-IT" dirty="0"/>
              <a:t>	[la guerra: dalla ghettizzazione alla formulazione 	della 	‘soluzione finale’]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3) 1941-1945</a:t>
            </a:r>
          </a:p>
          <a:p>
            <a:pPr marL="0" indent="0">
              <a:buNone/>
            </a:pPr>
            <a:r>
              <a:rPr lang="it-IT" dirty="0"/>
              <a:t>	[lo sterminio di massa]</a:t>
            </a:r>
          </a:p>
        </p:txBody>
      </p:sp>
    </p:spTree>
    <p:extLst>
      <p:ext uri="{BB962C8B-B14F-4D97-AF65-F5344CB8AC3E}">
        <p14:creationId xmlns:p14="http://schemas.microsoft.com/office/powerpoint/2010/main" val="155855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0-13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44" r="-20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94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attesa della selezione</a:t>
            </a:r>
          </a:p>
        </p:txBody>
      </p:sp>
      <p:pic>
        <p:nvPicPr>
          <p:cNvPr id="4" name="Segnaposto contenuto 3" descr="268_17-20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13" r="-19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739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(sullo sfondo, il Crematorio II)</a:t>
            </a:r>
          </a:p>
        </p:txBody>
      </p:sp>
      <p:pic>
        <p:nvPicPr>
          <p:cNvPr id="4" name="Segnaposto contenuto 3" descr="268_17-20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20" r="-18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19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processo di selezione</a:t>
            </a:r>
          </a:p>
        </p:txBody>
      </p:sp>
      <p:pic>
        <p:nvPicPr>
          <p:cNvPr id="4" name="Segnaposto contenuto 3" descr="268_23-26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81" r="-14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27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Verso il crematorio</a:t>
            </a:r>
          </a:p>
        </p:txBody>
      </p:sp>
      <p:pic>
        <p:nvPicPr>
          <p:cNvPr id="4" name="Segnaposto contenuto 3" descr="268_23-26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54" r="-15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52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23-26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94" r="-13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705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22-125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47" r="-17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75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30-13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0" r="-17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4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Verso il lavoro schiavo</a:t>
            </a:r>
          </a:p>
        </p:txBody>
      </p:sp>
      <p:pic>
        <p:nvPicPr>
          <p:cNvPr id="4" name="Segnaposto contenuto 3" descr="268_146-148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41" r="-13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74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46-148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67" r="-14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26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1933-1939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0"/>
              <a:buChar char="Ø"/>
            </a:pPr>
            <a:r>
              <a:rPr lang="it-IT" dirty="0"/>
              <a:t>ebrei all’interno del Reich</a:t>
            </a:r>
          </a:p>
          <a:p>
            <a:pPr>
              <a:buFont typeface="Wingdings" charset="0"/>
              <a:buChar char="Ø"/>
            </a:pPr>
            <a:r>
              <a:rPr lang="it-IT" dirty="0"/>
              <a:t>obiettivo: </a:t>
            </a:r>
            <a:r>
              <a:rPr lang="it-IT" b="1" dirty="0"/>
              <a:t>emigrazione degli ebrei all’esterno del Reich</a:t>
            </a:r>
          </a:p>
          <a:p>
            <a:pPr>
              <a:buFont typeface="Wingdings" charset="0"/>
              <a:buChar char="Ø"/>
            </a:pPr>
            <a:endParaRPr lang="it-IT" dirty="0"/>
          </a:p>
          <a:p>
            <a:pPr algn="just">
              <a:buFontTx/>
              <a:buChar char="-"/>
            </a:pPr>
            <a:r>
              <a:rPr lang="it-IT" b="1" dirty="0"/>
              <a:t>1° aprile 1933</a:t>
            </a:r>
            <a:r>
              <a:rPr lang="it-IT" dirty="0"/>
              <a:t>: boicottaggio degli acquisti nei negozi di proprietà o gestione ebraica</a:t>
            </a:r>
          </a:p>
          <a:p>
            <a:pPr algn="just">
              <a:buFontTx/>
              <a:buChar char="-"/>
            </a:pPr>
            <a:r>
              <a:rPr lang="it-IT" b="1" dirty="0"/>
              <a:t>7 aprile 1933</a:t>
            </a:r>
            <a:r>
              <a:rPr lang="it-IT" dirty="0"/>
              <a:t>: </a:t>
            </a:r>
            <a:r>
              <a:rPr lang="it-IT" i="1" dirty="0"/>
              <a:t>Legge sulla restaurazione dei pubblici funzionari di carriera</a:t>
            </a:r>
            <a:r>
              <a:rPr lang="it-IT" dirty="0"/>
              <a:t> &gt; </a:t>
            </a:r>
            <a:r>
              <a:rPr lang="it-IT" u="sng" dirty="0"/>
              <a:t>prima definizione giuridica di “non ariano”</a:t>
            </a:r>
            <a:r>
              <a:rPr lang="it-IT" dirty="0"/>
              <a:t>: uno dei genitori o dei nonni “non ariano”</a:t>
            </a:r>
          </a:p>
          <a:p>
            <a:pPr marL="0" indent="0" algn="just">
              <a:buNone/>
            </a:pPr>
            <a:r>
              <a:rPr lang="it-IT" dirty="0"/>
              <a:t>	[punto di partenza di tutte le persecuzioni successive, 	degli ebrei e dei sinti e rom]</a:t>
            </a:r>
          </a:p>
          <a:p>
            <a:pPr algn="just">
              <a:buFontTx/>
              <a:buChar char="-"/>
            </a:pPr>
            <a:r>
              <a:rPr lang="it-IT" dirty="0"/>
              <a:t>vari provvedimenti che colpiscono la comunità ebraica in tutte le sue componenti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0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5-158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07" b="10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94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5-158_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88" b="11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3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59-161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93" r="-17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9873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71-173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74" r="-14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257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68_181-183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00" r="-19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00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/>
              <a:t>1935</a:t>
            </a:r>
            <a:r>
              <a:rPr lang="it-IT" dirty="0"/>
              <a:t>: violenta campagna di propaganda antiebraica che culmina nella promulgazione della </a:t>
            </a:r>
            <a:r>
              <a:rPr lang="it-IT" i="1" dirty="0"/>
              <a:t>Legge per la difesa</a:t>
            </a:r>
            <a:r>
              <a:rPr lang="it-IT" dirty="0"/>
              <a:t> </a:t>
            </a:r>
            <a:r>
              <a:rPr lang="it-IT" i="1" dirty="0"/>
              <a:t>del sangue e dell’onore tedesco</a:t>
            </a:r>
            <a:r>
              <a:rPr lang="it-IT" dirty="0"/>
              <a:t> e della </a:t>
            </a:r>
            <a:r>
              <a:rPr lang="it-IT" i="1" dirty="0"/>
              <a:t>Legge sulla cittadinanza del Reich </a:t>
            </a:r>
            <a:r>
              <a:rPr lang="it-IT" dirty="0"/>
              <a:t>[</a:t>
            </a:r>
            <a:r>
              <a:rPr lang="it-IT" i="1" dirty="0"/>
              <a:t>Leggi di Norimberga</a:t>
            </a:r>
            <a:r>
              <a:rPr lang="it-IT" dirty="0"/>
              <a:t>]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 typeface="Wingdings" charset="0"/>
              <a:buChar char="Ø"/>
            </a:pPr>
            <a:r>
              <a:rPr lang="it-IT" u="sng" dirty="0"/>
              <a:t>ebrei “puri”</a:t>
            </a:r>
            <a:r>
              <a:rPr lang="it-IT" dirty="0"/>
              <a:t>, </a:t>
            </a:r>
            <a:r>
              <a:rPr lang="it-IT" u="sng" dirty="0"/>
              <a:t>“misti di primo grado”</a:t>
            </a:r>
            <a:r>
              <a:rPr lang="it-IT" dirty="0"/>
              <a:t>, “</a:t>
            </a:r>
            <a:r>
              <a:rPr lang="it-IT" u="sng" dirty="0"/>
              <a:t>misti di secondo grado”</a:t>
            </a:r>
            <a:r>
              <a:rPr lang="it-IT" dirty="0"/>
              <a:t>. Per la prima volta nella storia, l’isolamento degli ebrei dal resto della popolazione viene sancito su </a:t>
            </a:r>
            <a:r>
              <a:rPr lang="it-IT" b="1" dirty="0"/>
              <a:t>basi biologiche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5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/>
              <a:t>revoca dei diritti civili;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licenziamento degli impiegati statali, dei professori universitari, degli insegnanti, dei medici, degli avvocati;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divieto dei matrimoni misti; </a:t>
            </a:r>
          </a:p>
          <a:p>
            <a:pPr>
              <a:buFont typeface="Wingdings" charset="0"/>
              <a:buChar char="Ø"/>
            </a:pPr>
            <a:r>
              <a:rPr lang="it-IT" dirty="0"/>
              <a:t>proibiti i contatti sessuali tra ebrei ed ‘ariani’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3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1938</a:t>
            </a:r>
            <a:r>
              <a:rPr lang="it-IT" dirty="0"/>
              <a:t>: </a:t>
            </a:r>
          </a:p>
          <a:p>
            <a:pPr>
              <a:buFontTx/>
              <a:buChar char="-"/>
            </a:pPr>
            <a:r>
              <a:rPr lang="it-IT" dirty="0"/>
              <a:t>dal 26 aprile, gli ebrei tedeschi sono obbligati a </a:t>
            </a:r>
            <a:r>
              <a:rPr lang="it-IT" u="sng" dirty="0"/>
              <a:t>registrare i propri beni </a:t>
            </a:r>
          </a:p>
          <a:p>
            <a:pPr>
              <a:buFontTx/>
              <a:buChar char="-"/>
            </a:pPr>
            <a:r>
              <a:rPr lang="it-IT" dirty="0"/>
              <a:t>introduzione della </a:t>
            </a:r>
            <a:r>
              <a:rPr lang="it-IT" u="sng" dirty="0"/>
              <a:t>legislazione antisemita in Austria</a:t>
            </a:r>
            <a:r>
              <a:rPr lang="it-IT" dirty="0"/>
              <a:t> a seguito dell’Anschluss</a:t>
            </a:r>
          </a:p>
          <a:p>
            <a:pPr>
              <a:buFontTx/>
              <a:buChar char="-"/>
            </a:pPr>
            <a:r>
              <a:rPr lang="it-IT" u="sng" dirty="0"/>
              <a:t>fallimento dei vari tentativi internazionali per arrivare a una soluzione del problema dei profughi</a:t>
            </a:r>
          </a:p>
          <a:p>
            <a:pPr>
              <a:buFontTx/>
              <a:buChar char="-"/>
            </a:pPr>
            <a:r>
              <a:rPr lang="it-IT" i="1" dirty="0"/>
              <a:t>Notte dei cristalli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202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dal 1936</a:t>
            </a:r>
            <a:r>
              <a:rPr lang="it-IT" dirty="0"/>
              <a:t>: </a:t>
            </a:r>
            <a:r>
              <a:rPr lang="it-IT" b="1" dirty="0"/>
              <a:t>5 grandi KL</a:t>
            </a:r>
          </a:p>
          <a:p>
            <a:pPr marL="0" indent="0">
              <a:buNone/>
            </a:pPr>
            <a:r>
              <a:rPr lang="it-IT" dirty="0" err="1"/>
              <a:t>Sachsenhausen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Buchenwald</a:t>
            </a:r>
          </a:p>
          <a:p>
            <a:pPr marL="0" indent="0">
              <a:buNone/>
            </a:pPr>
            <a:r>
              <a:rPr lang="it-IT" dirty="0" err="1"/>
              <a:t>Flossenburg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Mauthausen</a:t>
            </a:r>
          </a:p>
          <a:p>
            <a:pPr marL="0" indent="0">
              <a:buNone/>
            </a:pPr>
            <a:r>
              <a:rPr lang="it-IT" dirty="0"/>
              <a:t>Ravensbruck</a:t>
            </a:r>
          </a:p>
          <a:p>
            <a:pPr>
              <a:buFontTx/>
              <a:buChar char="•"/>
            </a:pPr>
            <a:r>
              <a:rPr lang="it-IT" b="1" dirty="0"/>
              <a:t>sistema dei triangoli colorati 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6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&gt; </a:t>
            </a:r>
            <a:r>
              <a:rPr lang="it-IT" b="1" dirty="0"/>
              <a:t>nel sistema concentrazionario, gli ebrei non vengono inseriti in maniera sistematica che dal 1938</a:t>
            </a:r>
          </a:p>
        </p:txBody>
      </p:sp>
    </p:spTree>
    <p:extLst>
      <p:ext uri="{BB962C8B-B14F-4D97-AF65-F5344CB8AC3E}">
        <p14:creationId xmlns:p14="http://schemas.microsoft.com/office/powerpoint/2010/main" val="382491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1939-1940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/>
              <a:t>1° settembre 1939</a:t>
            </a:r>
            <a:r>
              <a:rPr lang="it-IT" dirty="0"/>
              <a:t>: le truppe tedesche invadono la Polonia, la nazione con la più consistente popolazione ebraica dell’Europa centro-orientale</a:t>
            </a:r>
          </a:p>
          <a:p>
            <a:pPr algn="just"/>
            <a:r>
              <a:rPr lang="it-IT" b="1" dirty="0"/>
              <a:t>19 settembre</a:t>
            </a:r>
            <a:r>
              <a:rPr lang="it-IT" dirty="0"/>
              <a:t>: il territorio polacco viene spartito tra tedeschi e sovietici in due parti diseguali; la maggior parte degli ebrei finisce sotto dominio nazista</a:t>
            </a:r>
          </a:p>
        </p:txBody>
      </p:sp>
    </p:spTree>
    <p:extLst>
      <p:ext uri="{BB962C8B-B14F-4D97-AF65-F5344CB8AC3E}">
        <p14:creationId xmlns:p14="http://schemas.microsoft.com/office/powerpoint/2010/main" val="1197090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879</Words>
  <Application>Microsoft Macintosh PowerPoint</Application>
  <PresentationFormat>Presentazione su schermo (4:3)</PresentationFormat>
  <Paragraphs>90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1933-1939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1939-1940</vt:lpstr>
      <vt:lpstr>Presentazione standard di PowerPoint</vt:lpstr>
      <vt:lpstr>Governatorato generale</vt:lpstr>
      <vt:lpstr>Presentazione standard di PowerPoint</vt:lpstr>
      <vt:lpstr>1941-1945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L’arrivo – la rampa</vt:lpstr>
      <vt:lpstr>Presentazione standard di PowerPoint</vt:lpstr>
      <vt:lpstr>In attesa della selezione</vt:lpstr>
      <vt:lpstr>(sullo sfondo, il Crematorio II)</vt:lpstr>
      <vt:lpstr>Il processo di selezione</vt:lpstr>
      <vt:lpstr>Verso il crematorio</vt:lpstr>
      <vt:lpstr>Presentazione standard di PowerPoint</vt:lpstr>
      <vt:lpstr>Presentazione standard di PowerPoint</vt:lpstr>
      <vt:lpstr>Presentazione standard di PowerPoint</vt:lpstr>
      <vt:lpstr>Verso il lavoro schiavo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21</cp:revision>
  <cp:lastPrinted>2016-05-10T09:54:07Z</cp:lastPrinted>
  <dcterms:created xsi:type="dcterms:W3CDTF">2015-04-14T15:46:47Z</dcterms:created>
  <dcterms:modified xsi:type="dcterms:W3CDTF">2021-11-17T07:25:09Z</dcterms:modified>
</cp:coreProperties>
</file>