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8" r:id="rId3"/>
    <p:sldId id="289" r:id="rId4"/>
    <p:sldId id="290" r:id="rId5"/>
    <p:sldId id="291" r:id="rId6"/>
    <p:sldId id="292" r:id="rId7"/>
    <p:sldId id="261" r:id="rId8"/>
    <p:sldId id="272" r:id="rId9"/>
    <p:sldId id="270" r:id="rId10"/>
    <p:sldId id="276" r:id="rId11"/>
    <p:sldId id="274" r:id="rId12"/>
    <p:sldId id="278" r:id="rId13"/>
    <p:sldId id="267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0" autoAdjust="0"/>
    <p:restoredTop sz="94697" autoAdjust="0"/>
  </p:normalViewPr>
  <p:slideViewPr>
    <p:cSldViewPr snapToGrid="0" snapToObjects="1">
      <p:cViewPr varScale="1">
        <p:scale>
          <a:sx n="119" d="100"/>
          <a:sy n="119" d="100"/>
        </p:scale>
        <p:origin x="11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FB85C-DDFA-A447-824F-5192560CAE14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CDDD6-3C77-0B4A-A132-8CD5BF4A0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53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“Seconda guerra mondiale. Italia. </a:t>
            </a:r>
            <a:r>
              <a:rPr lang="it-I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Mediterranean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Allied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 </a:t>
            </a:r>
            <a:r>
              <a:rPr lang="it-I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Operazione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Diadem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Bombardieri in missione”.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Maggio-giugno 1944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it-IT" sz="1200" kern="1200" cap="sm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[P</a:t>
            </a:r>
            <a:r>
              <a:rPr lang="it-IT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], </a:t>
            </a:r>
            <a:r>
              <a:rPr lang="it-IT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23/8569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27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“Teatro di guerra. Italia. </a:t>
            </a:r>
            <a:r>
              <a:rPr lang="it-I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Mediterranean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Allied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 </a:t>
            </a:r>
            <a:r>
              <a:rPr lang="it-I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Forces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B-26, soprannominato ‘Little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Chum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ripreso da un altro velivolo mentre bombarda la stazione Tiburtina, target assegnato. In basso a destra nella fotografia si distingue la Città del Vaticano”.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Roma, 31 marzo 1944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 </a:t>
            </a:r>
            <a:r>
              <a:rPr lang="it-IT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Nara,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342-FH-A25694-50208AC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15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“Teatro di guerra. Italia. Un B-26 della dodicesima Forza Aerea bombarda la stazione Ostiense”.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Roma, 1944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 </a:t>
            </a:r>
            <a:r>
              <a:rPr lang="it-IT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Nara,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342-FH-A25750-62180AC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23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“Teatro di guerra. Italia. Bombardamento di Roma. Ordigni sganciati sul sistema ferroviario da un velivolo delle </a:t>
            </a:r>
            <a:r>
              <a:rPr lang="it-I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Northwest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African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 </a:t>
            </a:r>
            <a:r>
              <a:rPr lang="it-I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Roma, s.d.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 </a:t>
            </a:r>
            <a:r>
              <a:rPr lang="it-IT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Nara,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342-FH-A25667-24409AC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75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“Teatro di guerra. Ordigni sganciati sulla stazione di San Lorenzo da quattro gruppi di B-17 della  </a:t>
            </a:r>
            <a:r>
              <a:rPr lang="it-I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Northwest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African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Strategic Air Force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Accurata concentrazione di bombe per circa 226 chilogrammi di esplosivo. La Basilica di San Lorenzo distinguibile sulla destra”.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Roma, 29 luglio 1943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 </a:t>
            </a:r>
            <a:r>
              <a:rPr lang="it-IT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Nara,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342-FH-A25675-25298AC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42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30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40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05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63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88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54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35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1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20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3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41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82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seconda guerra mondiale (II)</a:t>
            </a:r>
          </a:p>
        </p:txBody>
      </p:sp>
    </p:spTree>
    <p:extLst>
      <p:ext uri="{BB962C8B-B14F-4D97-AF65-F5344CB8AC3E}">
        <p14:creationId xmlns:p14="http://schemas.microsoft.com/office/powerpoint/2010/main" val="1850783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A9.TI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994" r="-22994"/>
          <a:stretch>
            <a:fillRect/>
          </a:stretch>
        </p:blipFill>
        <p:spPr>
          <a:xfrm>
            <a:off x="546265" y="1215000"/>
            <a:ext cx="8051470" cy="4428000"/>
          </a:xfrm>
        </p:spPr>
      </p:pic>
    </p:spTree>
    <p:extLst>
      <p:ext uri="{BB962C8B-B14F-4D97-AF65-F5344CB8AC3E}">
        <p14:creationId xmlns:p14="http://schemas.microsoft.com/office/powerpoint/2010/main" val="40923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A7.TI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949" r="-80949"/>
          <a:stretch>
            <a:fillRect/>
          </a:stretch>
        </p:blipFill>
        <p:spPr>
          <a:xfrm>
            <a:off x="-206515" y="801000"/>
            <a:ext cx="9557030" cy="5256000"/>
          </a:xfrm>
        </p:spPr>
      </p:pic>
    </p:spTree>
    <p:extLst>
      <p:ext uri="{BB962C8B-B14F-4D97-AF65-F5344CB8AC3E}">
        <p14:creationId xmlns:p14="http://schemas.microsoft.com/office/powerpoint/2010/main" val="2164998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B1.TI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958" r="-21958"/>
          <a:stretch>
            <a:fillRect/>
          </a:stretch>
        </p:blipFill>
        <p:spPr>
          <a:xfrm>
            <a:off x="457200" y="116601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61136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944_par12145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89" r="-10489"/>
          <a:stretch>
            <a:fillRect/>
          </a:stretch>
        </p:blipFill>
        <p:spPr>
          <a:xfrm>
            <a:off x="457200" y="116601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797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photo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18" r="-8318"/>
          <a:stretch>
            <a:fillRect/>
          </a:stretch>
        </p:blipFill>
        <p:spPr>
          <a:xfrm>
            <a:off x="457200" y="116601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28536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Italia:</a:t>
            </a:r>
          </a:p>
          <a:p>
            <a:pPr marL="0" indent="0">
              <a:buNone/>
            </a:pPr>
            <a:r>
              <a:rPr lang="it-IT" dirty="0"/>
              <a:t>10 luglio: sbarco in Sicilia e inizio della Campagna d’Italia</a:t>
            </a:r>
          </a:p>
          <a:p>
            <a:pPr marL="0" indent="0">
              <a:buNone/>
            </a:pPr>
            <a:r>
              <a:rPr lang="it-IT" dirty="0"/>
              <a:t>19 luglio: bombardamento su San Lorenzo</a:t>
            </a:r>
          </a:p>
          <a:p>
            <a:pPr marL="0" indent="0">
              <a:buNone/>
            </a:pPr>
            <a:r>
              <a:rPr lang="it-IT" dirty="0"/>
              <a:t>25 luglio: il Gran Consiglio del Fascismo sfiducia Mussolini</a:t>
            </a:r>
          </a:p>
          <a:p>
            <a:pPr marL="0" indent="0">
              <a:buNone/>
            </a:pPr>
            <a:r>
              <a:rPr lang="it-IT" dirty="0"/>
              <a:t>8 settembre: armistizio con gli anglo-americani a Cassibile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charset="2"/>
              <a:buChar char="Ø"/>
            </a:pPr>
            <a:r>
              <a:rPr lang="it-IT" dirty="0"/>
              <a:t> “guerra civile”</a:t>
            </a:r>
          </a:p>
          <a:p>
            <a:pPr>
              <a:buFont typeface="Wingdings" charset="2"/>
              <a:buChar char="Ø"/>
            </a:pPr>
            <a:r>
              <a:rPr lang="it-IT" dirty="0"/>
              <a:t>Resistenza (fenomeno europeo)</a:t>
            </a:r>
          </a:p>
          <a:p>
            <a:pPr marL="0" indent="0">
              <a:buNone/>
            </a:pPr>
            <a:r>
              <a:rPr lang="it-IT" dirty="0"/>
              <a:t>[De Gaulle, Tito]</a:t>
            </a:r>
          </a:p>
        </p:txBody>
      </p:sp>
    </p:spTree>
    <p:extLst>
      <p:ext uri="{BB962C8B-B14F-4D97-AF65-F5344CB8AC3E}">
        <p14:creationId xmlns:p14="http://schemas.microsoft.com/office/powerpoint/2010/main" val="333659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Brigate Garibaldi</a:t>
            </a:r>
          </a:p>
          <a:p>
            <a:pPr marL="0" indent="0">
              <a:buNone/>
            </a:pPr>
            <a:r>
              <a:rPr lang="it-IT" dirty="0"/>
              <a:t>    Azzurri</a:t>
            </a:r>
          </a:p>
          <a:p>
            <a:pPr marL="0" indent="0">
              <a:buNone/>
            </a:pPr>
            <a:endParaRPr lang="it-IT" dirty="0"/>
          </a:p>
          <a:p>
            <a:pPr>
              <a:buFontTx/>
              <a:buChar char="•"/>
            </a:pPr>
            <a:r>
              <a:rPr lang="it-IT" dirty="0"/>
              <a:t>Comitato di Liberazione Nazionale (CLN):</a:t>
            </a:r>
          </a:p>
          <a:p>
            <a:pPr marL="0" indent="0">
              <a:buNone/>
            </a:pPr>
            <a:r>
              <a:rPr lang="it-IT" dirty="0"/>
              <a:t>Partito d’Azione</a:t>
            </a:r>
          </a:p>
          <a:p>
            <a:pPr marL="0" indent="0">
              <a:buNone/>
            </a:pPr>
            <a:r>
              <a:rPr lang="it-IT" dirty="0"/>
              <a:t>Democrazia Cristiana</a:t>
            </a:r>
          </a:p>
          <a:p>
            <a:pPr marL="0" indent="0">
              <a:buNone/>
            </a:pPr>
            <a:r>
              <a:rPr lang="it-IT" dirty="0"/>
              <a:t>Partito Socialista Italiano di Unità Proletaria</a:t>
            </a:r>
          </a:p>
          <a:p>
            <a:pPr marL="0" indent="0">
              <a:buNone/>
            </a:pPr>
            <a:r>
              <a:rPr lang="it-IT" dirty="0"/>
              <a:t>Partito Repubblicano Italiano</a:t>
            </a:r>
          </a:p>
          <a:p>
            <a:pPr marL="0" indent="0">
              <a:buNone/>
            </a:pPr>
            <a:r>
              <a:rPr lang="it-IT" dirty="0"/>
              <a:t>Partito Liberale Italiano</a:t>
            </a:r>
          </a:p>
          <a:p>
            <a:pPr marL="0" indent="0">
              <a:buNone/>
            </a:pPr>
            <a:r>
              <a:rPr lang="it-IT" dirty="0"/>
              <a:t>Partito Democratico del Lavoro</a:t>
            </a:r>
          </a:p>
          <a:p>
            <a:pPr marL="0" indent="0">
              <a:buNone/>
            </a:pPr>
            <a:r>
              <a:rPr lang="it-IT" dirty="0"/>
              <a:t>Partito Comunista Italiano</a:t>
            </a:r>
          </a:p>
        </p:txBody>
      </p:sp>
    </p:spTree>
    <p:extLst>
      <p:ext uri="{BB962C8B-B14F-4D97-AF65-F5344CB8AC3E}">
        <p14:creationId xmlns:p14="http://schemas.microsoft.com/office/powerpoint/2010/main" val="75994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Giugno 1944 &gt; sbarco in Normandia</a:t>
            </a:r>
          </a:p>
          <a:p>
            <a:pPr marL="0" indent="0">
              <a:buNone/>
            </a:pPr>
            <a:r>
              <a:rPr lang="it-IT" dirty="0"/>
              <a:t>(D-DAY)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Ha inizio la fase offensiva contro il Reich sul continente: a ovest le armate alleate, a est l’Armata rossa, a sud il fronte italiano</a:t>
            </a:r>
          </a:p>
        </p:txBody>
      </p:sp>
    </p:spTree>
    <p:extLst>
      <p:ext uri="{BB962C8B-B14F-4D97-AF65-F5344CB8AC3E}">
        <p14:creationId xmlns:p14="http://schemas.microsoft.com/office/powerpoint/2010/main" val="231740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Conferenze di:</a:t>
            </a:r>
          </a:p>
          <a:p>
            <a:pPr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Teheran (dicembre 1943) &gt; principio della resa incondizionata</a:t>
            </a:r>
          </a:p>
          <a:p>
            <a:pPr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Yalta (febbraio 1945) &gt; divisione della Germania in quattro zone di influenza e governi provvisori in Polonia, Jugoslavia, Romania e Bulgaria</a:t>
            </a:r>
          </a:p>
          <a:p>
            <a:pPr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Potsdam (agosto 1945)</a:t>
            </a:r>
          </a:p>
        </p:txBody>
      </p:sp>
    </p:spTree>
    <p:extLst>
      <p:ext uri="{BB962C8B-B14F-4D97-AF65-F5344CB8AC3E}">
        <p14:creationId xmlns:p14="http://schemas.microsoft.com/office/powerpoint/2010/main" val="412765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Ø"/>
            </a:pPr>
            <a:r>
              <a:rPr lang="it-IT" dirty="0"/>
              <a:t>50 milioni di morti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914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campagna d’Italia</a:t>
            </a:r>
          </a:p>
        </p:txBody>
      </p:sp>
      <p:pic>
        <p:nvPicPr>
          <p:cNvPr id="4" name="Segnaposto contenuto 3" descr="F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822" r="-29822"/>
          <a:stretch>
            <a:fillRect/>
          </a:stretch>
        </p:blipFill>
        <p:spPr>
          <a:xfrm>
            <a:off x="1313777" y="1731764"/>
            <a:ext cx="6172200" cy="3394472"/>
          </a:xfrm>
        </p:spPr>
      </p:pic>
    </p:spTree>
    <p:extLst>
      <p:ext uri="{BB962C8B-B14F-4D97-AF65-F5344CB8AC3E}">
        <p14:creationId xmlns:p14="http://schemas.microsoft.com/office/powerpoint/2010/main" val="89176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A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041" r="-26041"/>
          <a:stretch>
            <a:fillRect/>
          </a:stretch>
        </p:blipFill>
        <p:spPr>
          <a:xfrm>
            <a:off x="480806" y="1296947"/>
            <a:ext cx="8182388" cy="4500000"/>
          </a:xfrm>
        </p:spPr>
      </p:pic>
    </p:spTree>
    <p:extLst>
      <p:ext uri="{BB962C8B-B14F-4D97-AF65-F5344CB8AC3E}">
        <p14:creationId xmlns:p14="http://schemas.microsoft.com/office/powerpoint/2010/main" val="212014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A1.TI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522" r="-22522"/>
          <a:stretch>
            <a:fillRect/>
          </a:stretch>
        </p:blipFill>
        <p:spPr>
          <a:xfrm>
            <a:off x="415347" y="1143000"/>
            <a:ext cx="8313306" cy="4572000"/>
          </a:xfrm>
        </p:spPr>
      </p:pic>
    </p:spTree>
    <p:extLst>
      <p:ext uri="{BB962C8B-B14F-4D97-AF65-F5344CB8AC3E}">
        <p14:creationId xmlns:p14="http://schemas.microsoft.com/office/powerpoint/2010/main" val="234088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385</Words>
  <Application>Microsoft Macintosh PowerPoint</Application>
  <PresentationFormat>Presentazione su schermo (4:3)</PresentationFormat>
  <Paragraphs>55</Paragraphs>
  <Slides>14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campagna d’Italia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18</cp:revision>
  <dcterms:created xsi:type="dcterms:W3CDTF">2015-04-15T16:40:21Z</dcterms:created>
  <dcterms:modified xsi:type="dcterms:W3CDTF">2024-10-28T07:04:41Z</dcterms:modified>
</cp:coreProperties>
</file>