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88" r:id="rId3"/>
    <p:sldId id="289" r:id="rId4"/>
    <p:sldId id="290" r:id="rId5"/>
    <p:sldId id="291" r:id="rId6"/>
    <p:sldId id="292" r:id="rId7"/>
    <p:sldId id="261" r:id="rId8"/>
    <p:sldId id="272" r:id="rId9"/>
    <p:sldId id="270" r:id="rId10"/>
    <p:sldId id="276" r:id="rId11"/>
    <p:sldId id="274" r:id="rId12"/>
    <p:sldId id="278" r:id="rId13"/>
    <p:sldId id="267" r:id="rId14"/>
    <p:sldId id="268" r:id="rId15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70" autoAdjust="0"/>
    <p:restoredTop sz="94697" autoAdjust="0"/>
  </p:normalViewPr>
  <p:slideViewPr>
    <p:cSldViewPr snapToGrid="0" snapToObjects="1">
      <p:cViewPr varScale="1">
        <p:scale>
          <a:sx n="119" d="100"/>
          <a:sy n="119" d="100"/>
        </p:scale>
        <p:origin x="1184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6" d="100"/>
        <a:sy n="10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9FB85C-DDFA-A447-824F-5192560CAE14}" type="datetimeFigureOut">
              <a:rPr lang="it-IT" smtClean="0"/>
              <a:t>28/10/24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6CDDD6-3C77-0B4A-A132-8CD5BF4A08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9533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“Seconda guerra mondiale. Italia. </a:t>
            </a:r>
            <a:r>
              <a:rPr lang="it-IT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Mediterranean</a:t>
            </a:r>
            <a:r>
              <a:rPr lang="it-IT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Allied</a:t>
            </a:r>
            <a:r>
              <a:rPr lang="it-IT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Air </a:t>
            </a:r>
            <a:r>
              <a:rPr lang="it-IT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Forces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Operazione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Diadem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Bombardieri in missione”.</a:t>
            </a:r>
          </a:p>
          <a:p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Maggio-giugno 1944</a:t>
            </a:r>
          </a:p>
          <a:p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Logo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</a:t>
            </a:r>
            <a:r>
              <a:rPr lang="it-IT" sz="1200" kern="1200" cap="small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[P</a:t>
            </a:r>
            <a:r>
              <a:rPr lang="it-IT" sz="1200" kern="1200" cap="small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], </a:t>
            </a:r>
            <a:r>
              <a:rPr lang="it-IT" sz="1200" kern="1200" cap="small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Air 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23/8569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439A7-6483-E840-A5D7-7DE7CBFBDE19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2270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“Teatro di guerra. Italia. </a:t>
            </a:r>
            <a:r>
              <a:rPr lang="it-IT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Mediterranean</a:t>
            </a:r>
            <a:r>
              <a:rPr lang="it-IT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Allied</a:t>
            </a:r>
            <a:r>
              <a:rPr lang="it-IT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Air </a:t>
            </a:r>
            <a:r>
              <a:rPr lang="it-IT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Forces</a:t>
            </a:r>
            <a:r>
              <a:rPr lang="it-IT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B-26, soprannominato ‘Little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Chum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’, ripreso da un altro velivolo mentre bombarda la stazione Tiburtina, target assegnato. In basso a destra nella fotografia si distingue la Città del Vaticano”. </a:t>
            </a:r>
          </a:p>
          <a:p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Roma, 31 marzo 1944</a:t>
            </a:r>
          </a:p>
          <a:p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Logo </a:t>
            </a:r>
            <a:r>
              <a:rPr lang="it-IT" sz="1200" kern="1200" cap="small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Nara,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342-FH-A25694-50208AC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439A7-6483-E840-A5D7-7DE7CBFBDE19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51538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“Teatro di guerra. Italia. Un B-26 della dodicesima Forza Aerea bombarda la stazione Ostiense”.</a:t>
            </a:r>
          </a:p>
          <a:p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Roma, 1944</a:t>
            </a:r>
          </a:p>
          <a:p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Logo </a:t>
            </a:r>
            <a:r>
              <a:rPr lang="it-IT" sz="1200" kern="1200" cap="small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Nara,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342-FH-A25750-62180AC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439A7-6483-E840-A5D7-7DE7CBFBDE19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72301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“Teatro di guerra. Italia. Bombardamento di Roma. Ordigni sganciati sul sistema ferroviario da un velivolo delle </a:t>
            </a:r>
            <a:r>
              <a:rPr lang="it-IT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Northwest</a:t>
            </a:r>
            <a:r>
              <a:rPr lang="it-IT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African</a:t>
            </a:r>
            <a:r>
              <a:rPr lang="it-IT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Air </a:t>
            </a:r>
            <a:r>
              <a:rPr lang="it-IT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Forces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</a:t>
            </a:r>
          </a:p>
          <a:p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Roma, s.d.</a:t>
            </a:r>
          </a:p>
          <a:p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Logo </a:t>
            </a:r>
            <a:r>
              <a:rPr lang="it-IT" sz="1200" kern="1200" cap="small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Nara,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342-FH-A25667-24409AC</a:t>
            </a:r>
          </a:p>
          <a:p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439A7-6483-E840-A5D7-7DE7CBFBDE19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07529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“Teatro di guerra. Ordigni sganciati sulla stazione di San Lorenzo da quattro gruppi di B-17 della  </a:t>
            </a:r>
            <a:r>
              <a:rPr lang="it-IT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Northwest</a:t>
            </a:r>
            <a:r>
              <a:rPr lang="it-IT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African</a:t>
            </a:r>
            <a:r>
              <a:rPr lang="it-IT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Strategic Air Force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Accurata concentrazione di bombe per circa 226 chilogrammi di esplosivo. La Basilica di San Lorenzo distinguibile sulla destra”. </a:t>
            </a:r>
          </a:p>
          <a:p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Roma, 29 luglio 1943</a:t>
            </a:r>
          </a:p>
          <a:p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Logo </a:t>
            </a:r>
            <a:r>
              <a:rPr lang="it-IT" sz="1200" kern="1200" cap="small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Nara,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342-FH-A25675-25298AC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439A7-6483-E840-A5D7-7DE7CBFBDE19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8420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3031A-DD98-3B42-BD6F-F57C72361471}" type="datetimeFigureOut">
              <a:rPr lang="it-IT" smtClean="0"/>
              <a:t>28/10/24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25DE-78C4-9C4C-BD3C-7FBB6AC4E8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7300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3031A-DD98-3B42-BD6F-F57C72361471}" type="datetimeFigureOut">
              <a:rPr lang="it-IT" smtClean="0"/>
              <a:t>28/10/24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25DE-78C4-9C4C-BD3C-7FBB6AC4E8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1404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3031A-DD98-3B42-BD6F-F57C72361471}" type="datetimeFigureOut">
              <a:rPr lang="it-IT" smtClean="0"/>
              <a:t>28/10/24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25DE-78C4-9C4C-BD3C-7FBB6AC4E8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5059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3031A-DD98-3B42-BD6F-F57C72361471}" type="datetimeFigureOut">
              <a:rPr lang="it-IT" smtClean="0"/>
              <a:t>28/10/24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25DE-78C4-9C4C-BD3C-7FBB6AC4E8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1632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3031A-DD98-3B42-BD6F-F57C72361471}" type="datetimeFigureOut">
              <a:rPr lang="it-IT" smtClean="0"/>
              <a:t>28/10/24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25DE-78C4-9C4C-BD3C-7FBB6AC4E8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6889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3031A-DD98-3B42-BD6F-F57C72361471}" type="datetimeFigureOut">
              <a:rPr lang="it-IT" smtClean="0"/>
              <a:t>28/10/24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25DE-78C4-9C4C-BD3C-7FBB6AC4E8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8542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3031A-DD98-3B42-BD6F-F57C72361471}" type="datetimeFigureOut">
              <a:rPr lang="it-IT" smtClean="0"/>
              <a:t>28/10/24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25DE-78C4-9C4C-BD3C-7FBB6AC4E8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3351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3031A-DD98-3B42-BD6F-F57C72361471}" type="datetimeFigureOut">
              <a:rPr lang="it-IT" smtClean="0"/>
              <a:t>28/10/24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25DE-78C4-9C4C-BD3C-7FBB6AC4E8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417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3031A-DD98-3B42-BD6F-F57C72361471}" type="datetimeFigureOut">
              <a:rPr lang="it-IT" smtClean="0"/>
              <a:t>28/10/24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25DE-78C4-9C4C-BD3C-7FBB6AC4E8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6200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3031A-DD98-3B42-BD6F-F57C72361471}" type="datetimeFigureOut">
              <a:rPr lang="it-IT" smtClean="0"/>
              <a:t>28/10/24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25DE-78C4-9C4C-BD3C-7FBB6AC4E8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136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3031A-DD98-3B42-BD6F-F57C72361471}" type="datetimeFigureOut">
              <a:rPr lang="it-IT" smtClean="0"/>
              <a:t>28/10/24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25DE-78C4-9C4C-BD3C-7FBB6AC4E8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5416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3031A-DD98-3B42-BD6F-F57C72361471}" type="datetimeFigureOut">
              <a:rPr lang="it-IT" smtClean="0"/>
              <a:t>28/10/24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425DE-78C4-9C4C-BD3C-7FBB6AC4E8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8828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 algn="ctr">
              <a:buNone/>
            </a:pPr>
            <a:r>
              <a:rPr lang="it-IT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seconda guerra mondiale (II)</a:t>
            </a:r>
          </a:p>
        </p:txBody>
      </p:sp>
    </p:spTree>
    <p:extLst>
      <p:ext uri="{BB962C8B-B14F-4D97-AF65-F5344CB8AC3E}">
        <p14:creationId xmlns:p14="http://schemas.microsoft.com/office/powerpoint/2010/main" val="1850783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A9.TIF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2994" r="-22994"/>
          <a:stretch>
            <a:fillRect/>
          </a:stretch>
        </p:blipFill>
        <p:spPr>
          <a:xfrm>
            <a:off x="546265" y="1215000"/>
            <a:ext cx="8051470" cy="4428000"/>
          </a:xfrm>
        </p:spPr>
      </p:pic>
    </p:spTree>
    <p:extLst>
      <p:ext uri="{BB962C8B-B14F-4D97-AF65-F5344CB8AC3E}">
        <p14:creationId xmlns:p14="http://schemas.microsoft.com/office/powerpoint/2010/main" val="4092343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A7.TIF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0949" r="-80949"/>
          <a:stretch>
            <a:fillRect/>
          </a:stretch>
        </p:blipFill>
        <p:spPr>
          <a:xfrm>
            <a:off x="-206515" y="801000"/>
            <a:ext cx="9557030" cy="5256000"/>
          </a:xfrm>
        </p:spPr>
      </p:pic>
    </p:spTree>
    <p:extLst>
      <p:ext uri="{BB962C8B-B14F-4D97-AF65-F5344CB8AC3E}">
        <p14:creationId xmlns:p14="http://schemas.microsoft.com/office/powerpoint/2010/main" val="2164998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B1.TIF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958" r="-21958"/>
          <a:stretch>
            <a:fillRect/>
          </a:stretch>
        </p:blipFill>
        <p:spPr>
          <a:xfrm>
            <a:off x="457200" y="1166018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6113659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1944_par121453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489" r="-10489"/>
          <a:stretch>
            <a:fillRect/>
          </a:stretch>
        </p:blipFill>
        <p:spPr>
          <a:xfrm>
            <a:off x="457200" y="1166018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37970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photo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318" r="-8318"/>
          <a:stretch>
            <a:fillRect/>
          </a:stretch>
        </p:blipFill>
        <p:spPr>
          <a:xfrm>
            <a:off x="457200" y="1166018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1285366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Italia:</a:t>
            </a:r>
          </a:p>
          <a:p>
            <a:pPr marL="0" indent="0">
              <a:buNone/>
            </a:pPr>
            <a:r>
              <a:rPr lang="it-IT" dirty="0"/>
              <a:t>10 luglio: sbarco in Sicilia e inizio della Campagna d’Italia</a:t>
            </a:r>
          </a:p>
          <a:p>
            <a:pPr marL="0" indent="0">
              <a:buNone/>
            </a:pPr>
            <a:r>
              <a:rPr lang="it-IT" dirty="0"/>
              <a:t>19 luglio: bombardamento su San Lorenzo</a:t>
            </a:r>
          </a:p>
          <a:p>
            <a:pPr marL="0" indent="0">
              <a:buNone/>
            </a:pPr>
            <a:r>
              <a:rPr lang="it-IT" dirty="0"/>
              <a:t>25 luglio: il Gran Consiglio del Fascismo sfiducia Mussolini</a:t>
            </a:r>
          </a:p>
          <a:p>
            <a:pPr marL="0" indent="0">
              <a:buNone/>
            </a:pPr>
            <a:r>
              <a:rPr lang="it-IT" dirty="0"/>
              <a:t>8 settembre: armistizio con gli anglo-americani a Cassibile</a:t>
            </a:r>
          </a:p>
          <a:p>
            <a:pPr marL="0" indent="0">
              <a:buNone/>
            </a:pPr>
            <a:endParaRPr lang="it-IT" dirty="0"/>
          </a:p>
          <a:p>
            <a:pPr>
              <a:buFont typeface="Wingdings" charset="2"/>
              <a:buChar char="Ø"/>
            </a:pPr>
            <a:r>
              <a:rPr lang="it-IT" dirty="0"/>
              <a:t> “guerra civile”</a:t>
            </a:r>
          </a:p>
          <a:p>
            <a:pPr>
              <a:buFont typeface="Wingdings" charset="2"/>
              <a:buChar char="Ø"/>
            </a:pPr>
            <a:r>
              <a:rPr lang="it-IT" dirty="0"/>
              <a:t>Resistenza (fenomeno europeo)</a:t>
            </a:r>
          </a:p>
          <a:p>
            <a:pPr marL="0" indent="0">
              <a:buNone/>
            </a:pPr>
            <a:r>
              <a:rPr lang="it-IT" dirty="0"/>
              <a:t>[De Gaulle, Tito]</a:t>
            </a:r>
          </a:p>
        </p:txBody>
      </p:sp>
    </p:spTree>
    <p:extLst>
      <p:ext uri="{BB962C8B-B14F-4D97-AF65-F5344CB8AC3E}">
        <p14:creationId xmlns:p14="http://schemas.microsoft.com/office/powerpoint/2010/main" val="3336597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Brigate Garibaldi</a:t>
            </a:r>
          </a:p>
          <a:p>
            <a:pPr marL="0" indent="0">
              <a:buNone/>
            </a:pPr>
            <a:r>
              <a:rPr lang="it-IT" dirty="0"/>
              <a:t>    Azzurri</a:t>
            </a:r>
          </a:p>
          <a:p>
            <a:pPr marL="0" indent="0">
              <a:buNone/>
            </a:pPr>
            <a:endParaRPr lang="it-IT" dirty="0"/>
          </a:p>
          <a:p>
            <a:pPr>
              <a:buFontTx/>
              <a:buChar char="•"/>
            </a:pPr>
            <a:r>
              <a:rPr lang="it-IT" dirty="0"/>
              <a:t>Comitato di Liberazione Nazionale (CLN):</a:t>
            </a:r>
          </a:p>
          <a:p>
            <a:pPr marL="0" indent="0">
              <a:buNone/>
            </a:pPr>
            <a:r>
              <a:rPr lang="it-IT" dirty="0"/>
              <a:t>Partito d’Azione</a:t>
            </a:r>
          </a:p>
          <a:p>
            <a:pPr marL="0" indent="0">
              <a:buNone/>
            </a:pPr>
            <a:r>
              <a:rPr lang="it-IT" dirty="0"/>
              <a:t>Democrazia Cristiana</a:t>
            </a:r>
          </a:p>
          <a:p>
            <a:pPr marL="0" indent="0">
              <a:buNone/>
            </a:pPr>
            <a:r>
              <a:rPr lang="it-IT" dirty="0"/>
              <a:t>Partito Socialista Italiano di Unità Proletaria</a:t>
            </a:r>
          </a:p>
          <a:p>
            <a:pPr marL="0" indent="0">
              <a:buNone/>
            </a:pPr>
            <a:r>
              <a:rPr lang="it-IT" dirty="0"/>
              <a:t>Partito Repubblicano Italiano</a:t>
            </a:r>
          </a:p>
          <a:p>
            <a:pPr marL="0" indent="0">
              <a:buNone/>
            </a:pPr>
            <a:r>
              <a:rPr lang="it-IT" dirty="0"/>
              <a:t>Partito Liberale Italiano</a:t>
            </a:r>
          </a:p>
          <a:p>
            <a:pPr marL="0" indent="0">
              <a:buNone/>
            </a:pPr>
            <a:r>
              <a:rPr lang="it-IT" dirty="0"/>
              <a:t>Partito Democratico del Lavoro</a:t>
            </a:r>
          </a:p>
          <a:p>
            <a:pPr marL="0" indent="0">
              <a:buNone/>
            </a:pPr>
            <a:r>
              <a:rPr lang="it-IT" dirty="0"/>
              <a:t>Partito Comunista Italiano</a:t>
            </a:r>
          </a:p>
        </p:txBody>
      </p:sp>
    </p:spTree>
    <p:extLst>
      <p:ext uri="{BB962C8B-B14F-4D97-AF65-F5344CB8AC3E}">
        <p14:creationId xmlns:p14="http://schemas.microsoft.com/office/powerpoint/2010/main" val="759942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Giugno 1944 &gt; sbarco in Normandia</a:t>
            </a:r>
          </a:p>
          <a:p>
            <a:pPr marL="0" indent="0">
              <a:buNone/>
            </a:pPr>
            <a:r>
              <a:rPr lang="it-IT" dirty="0"/>
              <a:t>(D-DAY)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Ha inizio la fase offensiva contro il Reich sul continente: a ovest le armate alleate, a est l’Armata rossa, a sud il fronte italiano</a:t>
            </a:r>
          </a:p>
        </p:txBody>
      </p:sp>
    </p:spTree>
    <p:extLst>
      <p:ext uri="{BB962C8B-B14F-4D97-AF65-F5344CB8AC3E}">
        <p14:creationId xmlns:p14="http://schemas.microsoft.com/office/powerpoint/2010/main" val="2317404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Conferenze di:</a:t>
            </a:r>
          </a:p>
          <a:p>
            <a:pPr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Teheran (dicembre 1943) &gt; principio della resa incondizionata</a:t>
            </a:r>
          </a:p>
          <a:p>
            <a:pPr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Yalta (febbraio 1945) &gt; divisione della Germania in quattro zone di influenza e governi provvisori in Polonia, Jugoslavia, Romania e Bulgaria</a:t>
            </a:r>
          </a:p>
          <a:p>
            <a:pPr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Potsdam (agosto 1945)</a:t>
            </a:r>
          </a:p>
        </p:txBody>
      </p:sp>
    </p:spTree>
    <p:extLst>
      <p:ext uri="{BB962C8B-B14F-4D97-AF65-F5344CB8AC3E}">
        <p14:creationId xmlns:p14="http://schemas.microsoft.com/office/powerpoint/2010/main" val="4127659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0"/>
              <a:buChar char="Ø"/>
            </a:pPr>
            <a:r>
              <a:rPr lang="it-IT" dirty="0"/>
              <a:t>50 milioni di morti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09140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campagna d’Italia</a:t>
            </a:r>
          </a:p>
        </p:txBody>
      </p:sp>
      <p:pic>
        <p:nvPicPr>
          <p:cNvPr id="4" name="Segnaposto contenuto 3" descr="F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9822" r="-29822"/>
          <a:stretch>
            <a:fillRect/>
          </a:stretch>
        </p:blipFill>
        <p:spPr>
          <a:xfrm>
            <a:off x="1313777" y="1731764"/>
            <a:ext cx="6172200" cy="3394472"/>
          </a:xfrm>
        </p:spPr>
      </p:pic>
    </p:spTree>
    <p:extLst>
      <p:ext uri="{BB962C8B-B14F-4D97-AF65-F5344CB8AC3E}">
        <p14:creationId xmlns:p14="http://schemas.microsoft.com/office/powerpoint/2010/main" val="891762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A4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041" r="-26041"/>
          <a:stretch>
            <a:fillRect/>
          </a:stretch>
        </p:blipFill>
        <p:spPr>
          <a:xfrm>
            <a:off x="480806" y="1296947"/>
            <a:ext cx="8182388" cy="4500000"/>
          </a:xfrm>
        </p:spPr>
      </p:pic>
    </p:spTree>
    <p:extLst>
      <p:ext uri="{BB962C8B-B14F-4D97-AF65-F5344CB8AC3E}">
        <p14:creationId xmlns:p14="http://schemas.microsoft.com/office/powerpoint/2010/main" val="2120143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A1.TIF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2522" r="-22522"/>
          <a:stretch>
            <a:fillRect/>
          </a:stretch>
        </p:blipFill>
        <p:spPr>
          <a:xfrm>
            <a:off x="415347" y="1143000"/>
            <a:ext cx="8313306" cy="4572000"/>
          </a:xfrm>
        </p:spPr>
      </p:pic>
    </p:spTree>
    <p:extLst>
      <p:ext uri="{BB962C8B-B14F-4D97-AF65-F5344CB8AC3E}">
        <p14:creationId xmlns:p14="http://schemas.microsoft.com/office/powerpoint/2010/main" val="2340887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890</TotalTime>
  <Words>385</Words>
  <Application>Microsoft Macintosh PowerPoint</Application>
  <PresentationFormat>Presentazione su schermo (4:3)</PresentationFormat>
  <Paragraphs>55</Paragraphs>
  <Slides>14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9" baseType="lpstr">
      <vt:lpstr>Arial</vt:lpstr>
      <vt:lpstr>Calibri</vt:lpstr>
      <vt:lpstr>Times New Roman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La campagna d’Italia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Maddalena Carli</dc:creator>
  <cp:lastModifiedBy>maddalena carli</cp:lastModifiedBy>
  <cp:revision>18</cp:revision>
  <dcterms:created xsi:type="dcterms:W3CDTF">2015-04-15T16:40:21Z</dcterms:created>
  <dcterms:modified xsi:type="dcterms:W3CDTF">2024-10-28T07:04:41Z</dcterms:modified>
</cp:coreProperties>
</file>