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335" r:id="rId2"/>
    <p:sldId id="353" r:id="rId3"/>
    <p:sldId id="354" r:id="rId4"/>
    <p:sldId id="400" r:id="rId5"/>
    <p:sldId id="401" r:id="rId6"/>
    <p:sldId id="402" r:id="rId7"/>
    <p:sldId id="403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A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Stile chiaro 2 - Color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Stile chiaro 2 - Color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781"/>
  </p:normalViewPr>
  <p:slideViewPr>
    <p:cSldViewPr snapToGrid="0">
      <p:cViewPr varScale="1">
        <p:scale>
          <a:sx n="110" d="100"/>
          <a:sy n="110" d="100"/>
        </p:scale>
        <p:origin x="63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CA80CC-20A3-C344-B06D-E9D596BF494B}" type="datetimeFigureOut">
              <a:rPr lang="it-IT" smtClean="0"/>
              <a:t>30/04/25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82D968-9B0B-C141-B041-8A419C610F8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81580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5A168A-61D4-FFA8-8073-8B113514F7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33F24C7C-F9AE-37D4-7916-639B83782FF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78DA0A5D-BAC1-6231-25FF-C79C520B551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0D2ABB0-65E2-83C1-F146-325C1B00B94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3C4299-DFA9-814B-AD28-ECDE1FA0A815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3047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7792AD-938C-10A9-B6AF-C95D395798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6163C498-7931-A46D-6B14-F1182386DE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324016E-BF3A-3B42-EBC3-2AB20311CD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6F8BD02-E2E0-EC8A-9181-1464A51DF7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3C4299-DFA9-814B-AD28-ECDE1FA0A815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29789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7792AD-938C-10A9-B6AF-C95D395798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6163C498-7931-A46D-6B14-F1182386DE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324016E-BF3A-3B42-EBC3-2AB20311CD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6F8BD02-E2E0-EC8A-9181-1464A51DF7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3C4299-DFA9-814B-AD28-ECDE1FA0A815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356315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7792AD-938C-10A9-B6AF-C95D395798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6163C498-7931-A46D-6B14-F1182386DE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324016E-BF3A-3B42-EBC3-2AB20311CD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6F8BD02-E2E0-EC8A-9181-1464A51DF7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3C4299-DFA9-814B-AD28-ECDE1FA0A815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612714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7792AD-938C-10A9-B6AF-C95D395798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6163C498-7931-A46D-6B14-F1182386DE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324016E-BF3A-3B42-EBC3-2AB20311CD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6F8BD02-E2E0-EC8A-9181-1464A51DF7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3C4299-DFA9-814B-AD28-ECDE1FA0A815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26481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7792AD-938C-10A9-B6AF-C95D395798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6163C498-7931-A46D-6B14-F1182386DE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324016E-BF3A-3B42-EBC3-2AB20311CD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6F8BD02-E2E0-EC8A-9181-1464A51DF7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3C4299-DFA9-814B-AD28-ECDE1FA0A815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30700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7792AD-938C-10A9-B6AF-C95D395798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6163C498-7931-A46D-6B14-F1182386DE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324016E-BF3A-3B42-EBC3-2AB20311CD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6F8BD02-E2E0-EC8A-9181-1464A51DF7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73C4299-DFA9-814B-AD28-ECDE1FA0A815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10666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2ECC72-280E-72C2-E2B3-2F41D58E58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D44E9CE-69A3-29A1-5AF6-6DD7B66EE4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6F349DE-8CBE-779B-A2B8-725146DDC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286A0-824A-5942-B62D-2CDCFA938951}" type="datetimeFigureOut">
              <a:rPr lang="it-IT" smtClean="0"/>
              <a:t>30/04/25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165AB88-27BE-6551-CEA1-2E5FD4301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A126DFB-E67D-104D-E92C-6B481273B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EC13-CC30-8646-866A-F5E48827E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03161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EA4BCF8-B44D-75F6-05F6-C51F42D766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6950FA2-3CA6-EC55-018D-FC99DCE488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6FA36E9-0A85-B334-9BF5-E95E8FDD29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286A0-824A-5942-B62D-2CDCFA938951}" type="datetimeFigureOut">
              <a:rPr lang="it-IT" smtClean="0"/>
              <a:t>30/04/25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2F4449E-A309-30FC-E172-8B6E05F2B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3FD431D-B051-D7FD-CF35-A802BBE0D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EC13-CC30-8646-866A-F5E48827E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86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043160DE-C0F2-241D-A089-6DBD3CDD0D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4C2FF80-ED34-BC9E-9C4A-6EF48C078F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D75C88F-9995-28B1-DB86-B48F4273FF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286A0-824A-5942-B62D-2CDCFA938951}" type="datetimeFigureOut">
              <a:rPr lang="it-IT" smtClean="0"/>
              <a:t>30/04/25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DCFADBB-B403-A9DF-C4E8-1D2E8FD6E1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23251D9-4DE2-1CB8-5940-ED4B6BB10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EC13-CC30-8646-866A-F5E48827E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02906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3BB0A04-BBE7-D343-BF4A-4CC426B845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6353" y="1672314"/>
            <a:ext cx="11189995" cy="547200"/>
          </a:xfrm>
        </p:spPr>
        <p:txBody>
          <a:bodyPr lIns="0" tIns="0" rIns="0" bIns="0" anchor="t" anchorCtr="0">
            <a:spAutoFit/>
          </a:bodyPr>
          <a:lstStyle>
            <a:lvl1pPr algn="l">
              <a:defRPr sz="3800" b="1" i="0">
                <a:solidFill>
                  <a:srgbClr val="003A70"/>
                </a:solidFill>
                <a:latin typeface="Luiss Sans" pitchFamily="2" charset="0"/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E0679AF4-40BB-0349-820B-505BF6BB12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8261" y="2243181"/>
            <a:ext cx="11189994" cy="619850"/>
          </a:xfrm>
        </p:spPr>
        <p:txBody>
          <a:bodyPr lIns="0" tIns="0" rIns="0" bIns="0" anchor="t">
            <a:spAutoFit/>
          </a:bodyPr>
          <a:lstStyle>
            <a:lvl1pPr marL="0" indent="0" algn="l">
              <a:buNone/>
              <a:defRPr sz="3800">
                <a:solidFill>
                  <a:srgbClr val="003A70"/>
                </a:solidFill>
                <a:latin typeface="Luiss Sans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dirty="0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71A5510-EE32-3446-8828-82083C2039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22271" y="3891534"/>
            <a:ext cx="5565913" cy="547200"/>
          </a:xfrm>
        </p:spPr>
        <p:txBody>
          <a:bodyPr lIns="0" tIns="0" rIns="0" bIns="0" anchor="b"/>
          <a:lstStyle>
            <a:lvl1pPr algn="l">
              <a:defRPr sz="2200" b="1" i="0">
                <a:solidFill>
                  <a:srgbClr val="003A70"/>
                </a:solidFill>
                <a:latin typeface="Luiss Sans" pitchFamily="2" charset="0"/>
              </a:defRPr>
            </a:lvl1pPr>
          </a:lstStyle>
          <a:p>
            <a:fld id="{90A97C65-1B54-DB47-A604-7DF0E350DE20}" type="datetime4">
              <a:rPr lang="it-IT" smtClean="0"/>
              <a:pPr/>
              <a:t>30 aprile 2025</a:t>
            </a:fld>
            <a:endParaRPr lang="it-IT" dirty="0"/>
          </a:p>
        </p:txBody>
      </p:sp>
      <p:grpSp>
        <p:nvGrpSpPr>
          <p:cNvPr id="82" name="Gruppo 81">
            <a:extLst>
              <a:ext uri="{FF2B5EF4-FFF2-40B4-BE49-F238E27FC236}">
                <a16:creationId xmlns:a16="http://schemas.microsoft.com/office/drawing/2014/main" id="{5540BA0A-A2F8-1E48-AF86-D2449D532D96}"/>
              </a:ext>
            </a:extLst>
          </p:cNvPr>
          <p:cNvGrpSpPr/>
          <p:nvPr userDrawn="1"/>
        </p:nvGrpSpPr>
        <p:grpSpPr>
          <a:xfrm>
            <a:off x="530087" y="6138000"/>
            <a:ext cx="11131826" cy="720000"/>
            <a:chOff x="530087" y="6138000"/>
            <a:chExt cx="11131826" cy="720000"/>
          </a:xfrm>
        </p:grpSpPr>
        <p:sp>
          <p:nvSpPr>
            <p:cNvPr id="54" name="Rettangolo 53">
              <a:extLst>
                <a:ext uri="{FF2B5EF4-FFF2-40B4-BE49-F238E27FC236}">
                  <a16:creationId xmlns:a16="http://schemas.microsoft.com/office/drawing/2014/main" id="{A5FC1A69-9F52-EF47-8F85-0B6FB45ADFC0}"/>
                </a:ext>
              </a:extLst>
            </p:cNvPr>
            <p:cNvSpPr/>
            <p:nvPr userDrawn="1"/>
          </p:nvSpPr>
          <p:spPr>
            <a:xfrm>
              <a:off x="530087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5" name="Rettangolo 54">
              <a:extLst>
                <a:ext uri="{FF2B5EF4-FFF2-40B4-BE49-F238E27FC236}">
                  <a16:creationId xmlns:a16="http://schemas.microsoft.com/office/drawing/2014/main" id="{E7ECF867-CD1F-A544-93A7-59F02B7EB3F9}"/>
                </a:ext>
              </a:extLst>
            </p:cNvPr>
            <p:cNvSpPr/>
            <p:nvPr userDrawn="1"/>
          </p:nvSpPr>
          <p:spPr>
            <a:xfrm>
              <a:off x="1590261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7" name="Rettangolo 56">
              <a:extLst>
                <a:ext uri="{FF2B5EF4-FFF2-40B4-BE49-F238E27FC236}">
                  <a16:creationId xmlns:a16="http://schemas.microsoft.com/office/drawing/2014/main" id="{E112286F-F6FC-FB40-A761-246E00D4D855}"/>
                </a:ext>
              </a:extLst>
            </p:cNvPr>
            <p:cNvSpPr/>
            <p:nvPr userDrawn="1"/>
          </p:nvSpPr>
          <p:spPr>
            <a:xfrm>
              <a:off x="2650435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9" name="Rettangolo 58">
              <a:extLst>
                <a:ext uri="{FF2B5EF4-FFF2-40B4-BE49-F238E27FC236}">
                  <a16:creationId xmlns:a16="http://schemas.microsoft.com/office/drawing/2014/main" id="{61B4BD18-F688-0F4E-93F6-53DE176B107F}"/>
                </a:ext>
              </a:extLst>
            </p:cNvPr>
            <p:cNvSpPr/>
            <p:nvPr userDrawn="1"/>
          </p:nvSpPr>
          <p:spPr>
            <a:xfrm>
              <a:off x="3710609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1" name="Rettangolo 60">
              <a:extLst>
                <a:ext uri="{FF2B5EF4-FFF2-40B4-BE49-F238E27FC236}">
                  <a16:creationId xmlns:a16="http://schemas.microsoft.com/office/drawing/2014/main" id="{35B704C4-AEA3-C647-9999-62D70618425C}"/>
                </a:ext>
              </a:extLst>
            </p:cNvPr>
            <p:cNvSpPr/>
            <p:nvPr userDrawn="1"/>
          </p:nvSpPr>
          <p:spPr>
            <a:xfrm>
              <a:off x="4770783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3" name="Rettangolo 62">
              <a:extLst>
                <a:ext uri="{FF2B5EF4-FFF2-40B4-BE49-F238E27FC236}">
                  <a16:creationId xmlns:a16="http://schemas.microsoft.com/office/drawing/2014/main" id="{B5B290BF-9576-1543-872D-91DDB5937065}"/>
                </a:ext>
              </a:extLst>
            </p:cNvPr>
            <p:cNvSpPr/>
            <p:nvPr userDrawn="1"/>
          </p:nvSpPr>
          <p:spPr>
            <a:xfrm>
              <a:off x="5830957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5" name="Rettangolo 64">
              <a:extLst>
                <a:ext uri="{FF2B5EF4-FFF2-40B4-BE49-F238E27FC236}">
                  <a16:creationId xmlns:a16="http://schemas.microsoft.com/office/drawing/2014/main" id="{0DCA18FE-2923-3B4E-A5C2-85D922F38FD0}"/>
                </a:ext>
              </a:extLst>
            </p:cNvPr>
            <p:cNvSpPr/>
            <p:nvPr userDrawn="1"/>
          </p:nvSpPr>
          <p:spPr>
            <a:xfrm>
              <a:off x="6891130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7" name="Rettangolo 66">
              <a:extLst>
                <a:ext uri="{FF2B5EF4-FFF2-40B4-BE49-F238E27FC236}">
                  <a16:creationId xmlns:a16="http://schemas.microsoft.com/office/drawing/2014/main" id="{1E45AD85-CF93-2846-BC0C-2BA8D4DB418A}"/>
                </a:ext>
              </a:extLst>
            </p:cNvPr>
            <p:cNvSpPr/>
            <p:nvPr userDrawn="1"/>
          </p:nvSpPr>
          <p:spPr>
            <a:xfrm>
              <a:off x="7951304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9" name="Rettangolo 68">
              <a:extLst>
                <a:ext uri="{FF2B5EF4-FFF2-40B4-BE49-F238E27FC236}">
                  <a16:creationId xmlns:a16="http://schemas.microsoft.com/office/drawing/2014/main" id="{0CF0D82F-31DB-C64B-8A03-2D08FA7E79D9}"/>
                </a:ext>
              </a:extLst>
            </p:cNvPr>
            <p:cNvSpPr/>
            <p:nvPr userDrawn="1"/>
          </p:nvSpPr>
          <p:spPr>
            <a:xfrm>
              <a:off x="9011478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1" name="Rettangolo 70">
              <a:extLst>
                <a:ext uri="{FF2B5EF4-FFF2-40B4-BE49-F238E27FC236}">
                  <a16:creationId xmlns:a16="http://schemas.microsoft.com/office/drawing/2014/main" id="{324BE938-9044-8E47-9BA4-80AF2F19990B}"/>
                </a:ext>
              </a:extLst>
            </p:cNvPr>
            <p:cNvSpPr/>
            <p:nvPr userDrawn="1"/>
          </p:nvSpPr>
          <p:spPr>
            <a:xfrm>
              <a:off x="10071652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3" name="Rettangolo 72">
              <a:extLst>
                <a:ext uri="{FF2B5EF4-FFF2-40B4-BE49-F238E27FC236}">
                  <a16:creationId xmlns:a16="http://schemas.microsoft.com/office/drawing/2014/main" id="{EDAFE086-4A55-2347-8DE3-D7DF548A3C4F}"/>
                </a:ext>
              </a:extLst>
            </p:cNvPr>
            <p:cNvSpPr/>
            <p:nvPr userDrawn="1"/>
          </p:nvSpPr>
          <p:spPr>
            <a:xfrm>
              <a:off x="11131826" y="6138000"/>
              <a:ext cx="530087" cy="720000"/>
            </a:xfrm>
            <a:prstGeom prst="rect">
              <a:avLst/>
            </a:prstGeom>
            <a:solidFill>
              <a:srgbClr val="003A7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grpSp>
        <p:nvGrpSpPr>
          <p:cNvPr id="81" name="Gruppo 80">
            <a:extLst>
              <a:ext uri="{FF2B5EF4-FFF2-40B4-BE49-F238E27FC236}">
                <a16:creationId xmlns:a16="http://schemas.microsoft.com/office/drawing/2014/main" id="{A4C5C7EC-083B-CD48-A862-19F4ED944048}"/>
              </a:ext>
            </a:extLst>
          </p:cNvPr>
          <p:cNvGrpSpPr/>
          <p:nvPr userDrawn="1"/>
        </p:nvGrpSpPr>
        <p:grpSpPr>
          <a:xfrm>
            <a:off x="1060174" y="6138000"/>
            <a:ext cx="10071652" cy="720000"/>
            <a:chOff x="1060174" y="6138000"/>
            <a:chExt cx="10071652" cy="720000"/>
          </a:xfrm>
          <a:solidFill>
            <a:srgbClr val="006298"/>
          </a:solidFill>
        </p:grpSpPr>
        <p:sp>
          <p:nvSpPr>
            <p:cNvPr id="56" name="Rettangolo 55">
              <a:extLst>
                <a:ext uri="{FF2B5EF4-FFF2-40B4-BE49-F238E27FC236}">
                  <a16:creationId xmlns:a16="http://schemas.microsoft.com/office/drawing/2014/main" id="{0C028009-61B6-504A-86BF-75FC39DE243E}"/>
                </a:ext>
              </a:extLst>
            </p:cNvPr>
            <p:cNvSpPr/>
            <p:nvPr userDrawn="1"/>
          </p:nvSpPr>
          <p:spPr>
            <a:xfrm>
              <a:off x="1060174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58" name="Rettangolo 57">
              <a:extLst>
                <a:ext uri="{FF2B5EF4-FFF2-40B4-BE49-F238E27FC236}">
                  <a16:creationId xmlns:a16="http://schemas.microsoft.com/office/drawing/2014/main" id="{359FF146-AD7A-8345-996B-F028DF33A537}"/>
                </a:ext>
              </a:extLst>
            </p:cNvPr>
            <p:cNvSpPr/>
            <p:nvPr userDrawn="1"/>
          </p:nvSpPr>
          <p:spPr>
            <a:xfrm>
              <a:off x="2120348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0" name="Rettangolo 59">
              <a:extLst>
                <a:ext uri="{FF2B5EF4-FFF2-40B4-BE49-F238E27FC236}">
                  <a16:creationId xmlns:a16="http://schemas.microsoft.com/office/drawing/2014/main" id="{C3BE867D-189E-E140-90A2-9C373B76323D}"/>
                </a:ext>
              </a:extLst>
            </p:cNvPr>
            <p:cNvSpPr/>
            <p:nvPr userDrawn="1"/>
          </p:nvSpPr>
          <p:spPr>
            <a:xfrm>
              <a:off x="3180522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2" name="Rettangolo 61">
              <a:extLst>
                <a:ext uri="{FF2B5EF4-FFF2-40B4-BE49-F238E27FC236}">
                  <a16:creationId xmlns:a16="http://schemas.microsoft.com/office/drawing/2014/main" id="{B3968CAB-E9C9-C448-BAED-1164B67B83D6}"/>
                </a:ext>
              </a:extLst>
            </p:cNvPr>
            <p:cNvSpPr/>
            <p:nvPr userDrawn="1"/>
          </p:nvSpPr>
          <p:spPr>
            <a:xfrm>
              <a:off x="4240696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4" name="Rettangolo 63">
              <a:extLst>
                <a:ext uri="{FF2B5EF4-FFF2-40B4-BE49-F238E27FC236}">
                  <a16:creationId xmlns:a16="http://schemas.microsoft.com/office/drawing/2014/main" id="{DD7E810C-6698-4141-AE4D-FED7B888FB8E}"/>
                </a:ext>
              </a:extLst>
            </p:cNvPr>
            <p:cNvSpPr/>
            <p:nvPr userDrawn="1"/>
          </p:nvSpPr>
          <p:spPr>
            <a:xfrm>
              <a:off x="5300870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6" name="Rettangolo 65">
              <a:extLst>
                <a:ext uri="{FF2B5EF4-FFF2-40B4-BE49-F238E27FC236}">
                  <a16:creationId xmlns:a16="http://schemas.microsoft.com/office/drawing/2014/main" id="{9B0258DC-87FE-6E48-B377-3E2FDBC08326}"/>
                </a:ext>
              </a:extLst>
            </p:cNvPr>
            <p:cNvSpPr/>
            <p:nvPr userDrawn="1"/>
          </p:nvSpPr>
          <p:spPr>
            <a:xfrm>
              <a:off x="6361043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8" name="Rettangolo 67">
              <a:extLst>
                <a:ext uri="{FF2B5EF4-FFF2-40B4-BE49-F238E27FC236}">
                  <a16:creationId xmlns:a16="http://schemas.microsoft.com/office/drawing/2014/main" id="{922BA846-4255-384A-97F0-52FD5A3C3965}"/>
                </a:ext>
              </a:extLst>
            </p:cNvPr>
            <p:cNvSpPr/>
            <p:nvPr userDrawn="1"/>
          </p:nvSpPr>
          <p:spPr>
            <a:xfrm>
              <a:off x="7421217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0" name="Rettangolo 69">
              <a:extLst>
                <a:ext uri="{FF2B5EF4-FFF2-40B4-BE49-F238E27FC236}">
                  <a16:creationId xmlns:a16="http://schemas.microsoft.com/office/drawing/2014/main" id="{D2E5825D-0B98-D043-890F-554D5B9AF97E}"/>
                </a:ext>
              </a:extLst>
            </p:cNvPr>
            <p:cNvSpPr/>
            <p:nvPr userDrawn="1"/>
          </p:nvSpPr>
          <p:spPr>
            <a:xfrm>
              <a:off x="8481391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2" name="Rettangolo 71">
              <a:extLst>
                <a:ext uri="{FF2B5EF4-FFF2-40B4-BE49-F238E27FC236}">
                  <a16:creationId xmlns:a16="http://schemas.microsoft.com/office/drawing/2014/main" id="{888D3338-3950-944B-84B7-796D95024907}"/>
                </a:ext>
              </a:extLst>
            </p:cNvPr>
            <p:cNvSpPr/>
            <p:nvPr userDrawn="1"/>
          </p:nvSpPr>
          <p:spPr>
            <a:xfrm>
              <a:off x="9541565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4" name="Rettangolo 73">
              <a:extLst>
                <a:ext uri="{FF2B5EF4-FFF2-40B4-BE49-F238E27FC236}">
                  <a16:creationId xmlns:a16="http://schemas.microsoft.com/office/drawing/2014/main" id="{CE370570-6F3F-4D47-9CB5-970BC89BA15D}"/>
                </a:ext>
              </a:extLst>
            </p:cNvPr>
            <p:cNvSpPr/>
            <p:nvPr userDrawn="1"/>
          </p:nvSpPr>
          <p:spPr>
            <a:xfrm>
              <a:off x="10601739" y="6138000"/>
              <a:ext cx="530087" cy="72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pic>
        <p:nvPicPr>
          <p:cNvPr id="75" name="Immagine 74">
            <a:extLst>
              <a:ext uri="{FF2B5EF4-FFF2-40B4-BE49-F238E27FC236}">
                <a16:creationId xmlns:a16="http://schemas.microsoft.com/office/drawing/2014/main" id="{F496A682-0F52-234A-8803-BDFAFDE999A5}"/>
              </a:ext>
            </a:extLst>
          </p:cNvPr>
          <p:cNvPicPr>
            <a:picLocks noChangeAspect="1"/>
          </p:cNvPicPr>
          <p:nvPr userDrawn="1"/>
        </p:nvPicPr>
        <p:blipFill>
          <a:blip/>
          <a:stretch>
            <a:fillRect/>
          </a:stretch>
        </p:blipFill>
        <p:spPr>
          <a:xfrm>
            <a:off x="515508" y="5066132"/>
            <a:ext cx="3257143" cy="547200"/>
          </a:xfrm>
          <a:prstGeom prst="rect">
            <a:avLst/>
          </a:prstGeom>
        </p:spPr>
      </p:pic>
      <p:sp>
        <p:nvSpPr>
          <p:cNvPr id="32" name="Segnaposto testo 77">
            <a:extLst>
              <a:ext uri="{FF2B5EF4-FFF2-40B4-BE49-F238E27FC236}">
                <a16:creationId xmlns:a16="http://schemas.microsoft.com/office/drawing/2014/main" id="{11E9754D-4544-094C-90CE-D95DEC303D3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30225" y="795857"/>
            <a:ext cx="6889750" cy="724967"/>
          </a:xfrm>
        </p:spPr>
        <p:txBody>
          <a:bodyPr lIns="0" tIns="0" rIns="0" bIns="0" anchor="t">
            <a:noAutofit/>
          </a:bodyPr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lang="it-IT" sz="2000" b="0" i="0" smtClean="0">
                <a:solidFill>
                  <a:srgbClr val="003A70"/>
                </a:solidFill>
                <a:effectLst/>
                <a:latin typeface="Luiss Sans" pitchFamily="2" charset="0"/>
              </a:defRPr>
            </a:lvl1pPr>
          </a:lstStyle>
          <a:p>
            <a:r>
              <a:rPr lang="it-IT" dirty="0"/>
              <a:t>Specifica, Dipartimento, School</a:t>
            </a:r>
            <a:endParaRPr lang="it-IT" dirty="0">
              <a:solidFill>
                <a:srgbClr val="004274"/>
              </a:solidFill>
              <a:effectLst/>
              <a:latin typeface="Luiss type" pitchFamily="2" charset="77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4F48BF19-5644-BB43-8AD2-AEB567996144}"/>
              </a:ext>
            </a:extLst>
          </p:cNvPr>
          <p:cNvSpPr txBox="1"/>
          <p:nvPr userDrawn="1"/>
        </p:nvSpPr>
        <p:spPr>
          <a:xfrm>
            <a:off x="527023" y="500698"/>
            <a:ext cx="5553075" cy="264671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algn="l"/>
            <a:r>
              <a:rPr lang="it-IT" sz="2000" b="1" i="0" dirty="0">
                <a:solidFill>
                  <a:srgbClr val="003A70"/>
                </a:solidFill>
                <a:latin typeface="Luiss Sans" pitchFamily="2" charset="0"/>
              </a:rPr>
              <a:t>Luiss</a:t>
            </a:r>
          </a:p>
        </p:txBody>
      </p:sp>
    </p:spTree>
    <p:extLst>
      <p:ext uri="{BB962C8B-B14F-4D97-AF65-F5344CB8AC3E}">
        <p14:creationId xmlns:p14="http://schemas.microsoft.com/office/powerpoint/2010/main" val="32809441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orient="horz" pos="3864">
          <p15:clr>
            <a:srgbClr val="FBAE40"/>
          </p15:clr>
        </p15:guide>
        <p15:guide id="5" orient="horz" pos="3517">
          <p15:clr>
            <a:srgbClr val="FBAE40"/>
          </p15:clr>
        </p15:guide>
        <p15:guide id="7" orient="horz" pos="2742">
          <p15:clr>
            <a:srgbClr val="FBAE40"/>
          </p15:clr>
        </p15:guide>
        <p15:guide id="8" orient="horz" pos="1091">
          <p15:clr>
            <a:srgbClr val="FBAE40"/>
          </p15:clr>
        </p15:guide>
        <p15:guide id="10" pos="5011">
          <p15:clr>
            <a:srgbClr val="FBAE40"/>
          </p15:clr>
        </p15:guide>
        <p15:guide id="11" pos="4674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7DA9BEF-80A2-2331-DC94-EBB0C2858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9D19C77-4BE8-2E96-C0B8-733DE692E4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F85FAC5-3CEB-E7E8-0C26-134619395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286A0-824A-5942-B62D-2CDCFA938951}" type="datetimeFigureOut">
              <a:rPr lang="it-IT" smtClean="0"/>
              <a:t>30/04/25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2A447C6-BBB5-AE5F-213C-A75B55A31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0170495-A64D-9581-65F3-209633DE8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EC13-CC30-8646-866A-F5E48827E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3498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D0DBE94-C5A7-7146-5DF9-B7AE84427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5495F73-6741-4E8D-C2F4-35124625B3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75B4F62-E436-DCD4-5D5B-80B9D88F5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286A0-824A-5942-B62D-2CDCFA938951}" type="datetimeFigureOut">
              <a:rPr lang="it-IT" smtClean="0"/>
              <a:t>30/04/25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E8E0835-B3FC-ED34-1FF8-BF1E940D8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4662F94-BC73-17CD-5247-355D5A549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EC13-CC30-8646-866A-F5E48827E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2982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F0D406D-7C0D-5EA4-D71A-8F5038314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A46FA6B-3F0C-218F-C39C-212A702CC0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A09847B-C27A-8415-A22C-D745743509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151B669-6778-1071-378A-FCF068101D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286A0-824A-5942-B62D-2CDCFA938951}" type="datetimeFigureOut">
              <a:rPr lang="it-IT" smtClean="0"/>
              <a:t>30/04/25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9866B33-D405-6AA2-04DD-8D1A4A8C7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AC9CED0-7C38-A680-A3E8-79967908D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EC13-CC30-8646-866A-F5E48827E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5159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BFFFC2-9497-EE80-67E2-95617E1A9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63221A3-3F79-CE47-AF15-BE1883619C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92B4A25-4702-E7AF-1318-918274CAF1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AE371380-C290-51C9-BF6A-DB6754F262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348FF730-5359-B6A8-B12D-A36D5C2F2F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8BFF7F4F-D638-4C9A-8225-D0E96B3A2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286A0-824A-5942-B62D-2CDCFA938951}" type="datetimeFigureOut">
              <a:rPr lang="it-IT" smtClean="0"/>
              <a:t>30/04/25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B7A56874-A21B-AD3C-00FA-F73655AEF7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6F0A97E2-611F-6021-6B95-F37F906B9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EC13-CC30-8646-866A-F5E48827E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7136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F654111-F026-CDC0-4656-B719E1D1A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A752540F-E4FE-8F35-FFC5-574203D846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286A0-824A-5942-B62D-2CDCFA938951}" type="datetimeFigureOut">
              <a:rPr lang="it-IT" smtClean="0"/>
              <a:t>30/04/25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B6D46E13-2E96-77A9-462A-3E8D64C38D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BCDD7D3-6592-93E6-0D4D-2BDD17C36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EC13-CC30-8646-866A-F5E48827E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5439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494E561C-1D2F-5C79-09C0-3D8544DF8F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286A0-824A-5942-B62D-2CDCFA938951}" type="datetimeFigureOut">
              <a:rPr lang="it-IT" smtClean="0"/>
              <a:t>30/04/25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F675F10-CBB4-3D3F-3CBF-6B255BB4E4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E2CDB5B-B609-4500-47F1-2A34113DD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EC13-CC30-8646-866A-F5E48827E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4005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D6ECC02-1330-B1DC-C297-5E4569F69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7EBE631-1F5E-974F-F0D9-B1BB4012C8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6E9B07D-A11A-F80A-0F10-BFB1AD2746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2DC8AF56-3003-6CD2-099B-C437A1B92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286A0-824A-5942-B62D-2CDCFA938951}" type="datetimeFigureOut">
              <a:rPr lang="it-IT" smtClean="0"/>
              <a:t>30/04/25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A64C94F-F4C9-4E16-C2CC-06D44F647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858C6C2-503B-F1F4-C5B7-CE60FD4ED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EC13-CC30-8646-866A-F5E48827E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7424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CD4A6A7-397A-029E-4F1F-518C7DD2E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87C1659A-5181-3716-91F0-E512EC0385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104660F-3444-29CE-0022-A347C1BB8E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CDFF5B3-9EA7-28FC-8CB4-8EE9CB903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F286A0-824A-5942-B62D-2CDCFA938951}" type="datetimeFigureOut">
              <a:rPr lang="it-IT" smtClean="0"/>
              <a:t>30/04/25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A5424BD-8406-7085-3A44-2B6AC1F04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AC46EAB-6271-89BD-988F-1683B8088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EEC13-CC30-8646-866A-F5E48827E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7732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85F06D29-4895-B3EE-1718-BD95BD40DB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5E5F458-6B28-8315-C74D-7DB77A5A33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92741B5-7DDD-D058-E233-735285CD5B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F286A0-824A-5942-B62D-2CDCFA938951}" type="datetimeFigureOut">
              <a:rPr lang="it-IT" smtClean="0"/>
              <a:t>30/04/25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61DB45D-58C4-C289-B768-AE08237F66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CC36594-999E-2C84-4402-3F6FB517C7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BEEC13-CC30-8646-866A-F5E48827E0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23341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34E4BF2-12BC-D68B-DB54-3E90697917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06A8F5F-E5AD-743A-2736-31A5C5BE10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10515600" cy="4251960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buNone/>
            </a:pPr>
            <a:r>
              <a:rPr lang="it-IT" sz="6000" dirty="0"/>
              <a:t>L’uso della forza</a:t>
            </a:r>
            <a:r>
              <a:rPr lang="it-IT" sz="5800" b="1" dirty="0"/>
              <a:t>
</a:t>
            </a:r>
            <a:endParaRPr lang="en-US" sz="5800" b="1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85D1090-A6BF-477D-00A1-C98788112C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D589A36-170F-7348-BCDB-23CF9D86047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1814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435F804-C8FC-6844-2981-BA62942D62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87CFE86-1A18-C021-33B4-072E826F8F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E11DDE44-DF33-C647-2DF3-C9962BBCF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EE777B1A-0277-3630-2AAB-0298A5B155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64D8DE-84ED-FDD2-7048-1C0864FC6C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 vert="horz" lIns="91440" tIns="45720" rIns="91440" bIns="45720" rtlCol="0">
            <a:normAutofit fontScale="92500"/>
          </a:bodyPr>
          <a:lstStyle/>
          <a:p>
            <a:pPr marL="0" indent="0" algn="just">
              <a:buNone/>
            </a:pPr>
            <a:r>
              <a:rPr lang="en-US" sz="3400" dirty="0"/>
              <a:t>
</a:t>
            </a:r>
            <a:r>
              <a:rPr lang="it-IT" sz="4400" dirty="0"/>
              <a:t>Tutti i Membri si asterranno nelle loro relazioni internazionali dalla </a:t>
            </a:r>
            <a:r>
              <a:rPr lang="it-IT" sz="4400" b="1" dirty="0"/>
              <a:t>minaccia o dall’uso della forza</a:t>
            </a:r>
            <a:r>
              <a:rPr lang="it-IT" sz="4400" dirty="0"/>
              <a:t> contro l'integrità territoriale o l'indipendenza politica di qualsiasi Stato, o in qualsiasi altro modo incompatibile con gli scopi delle Nazioni Unite.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07DA68F-DA80-F80F-534D-4A1C28198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D589A36-170F-7348-BCDB-23CF9D86047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538D800-3DBB-5250-3949-462FF7E05B59}"/>
              </a:ext>
            </a:extLst>
          </p:cNvPr>
          <p:cNvSpPr txBox="1"/>
          <p:nvPr/>
        </p:nvSpPr>
        <p:spPr>
          <a:xfrm>
            <a:off x="1415772" y="396534"/>
            <a:ext cx="936045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Carta delle Nazioni Unite</a:t>
            </a:r>
            <a:br>
              <a:rPr kumimoji="0" lang="it-IT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it-IT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Articolo 2, paragrafo 4</a:t>
            </a:r>
          </a:p>
        </p:txBody>
      </p:sp>
    </p:spTree>
    <p:extLst>
      <p:ext uri="{BB962C8B-B14F-4D97-AF65-F5344CB8AC3E}">
        <p14:creationId xmlns:p14="http://schemas.microsoft.com/office/powerpoint/2010/main" val="10404772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435F804-C8FC-6844-2981-BA62942D62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87CFE86-1A18-C021-33B4-072E826F8F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E11DDE44-DF33-C647-2DF3-C9962BBCF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EE777B1A-0277-3630-2AAB-0298A5B155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64D8DE-84ED-FDD2-7048-1C0864FC6C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just">
              <a:buNone/>
            </a:pPr>
            <a:endParaRPr lang="en-US" sz="4400" dirty="0"/>
          </a:p>
          <a:p>
            <a:pPr marL="0" indent="0" algn="just">
              <a:buNone/>
            </a:pPr>
            <a:r>
              <a:rPr lang="en-US" sz="4400" dirty="0" err="1"/>
              <a:t>Nessuna</a:t>
            </a:r>
            <a:r>
              <a:rPr lang="en-US" sz="4400" dirty="0"/>
              <a:t> </a:t>
            </a:r>
            <a:r>
              <a:rPr lang="en-US" sz="4400" dirty="0" err="1"/>
              <a:t>disposizione</a:t>
            </a:r>
            <a:r>
              <a:rPr lang="en-US" sz="4400" dirty="0"/>
              <a:t> </a:t>
            </a:r>
            <a:r>
              <a:rPr lang="en-US" sz="4400" dirty="0" err="1"/>
              <a:t>della</a:t>
            </a:r>
            <a:r>
              <a:rPr lang="en-US" sz="4400" dirty="0"/>
              <a:t> </a:t>
            </a:r>
            <a:r>
              <a:rPr lang="en-US" sz="4400" dirty="0" err="1"/>
              <a:t>presente</a:t>
            </a:r>
            <a:r>
              <a:rPr lang="en-US" sz="4400" dirty="0"/>
              <a:t> Carta </a:t>
            </a:r>
            <a:r>
              <a:rPr lang="en-US" sz="4400" dirty="0" err="1"/>
              <a:t>pregiudica</a:t>
            </a:r>
            <a:r>
              <a:rPr lang="en-US" sz="4400" dirty="0"/>
              <a:t> il </a:t>
            </a:r>
            <a:r>
              <a:rPr lang="en-US" sz="4400" b="1" dirty="0" err="1"/>
              <a:t>diritto</a:t>
            </a:r>
            <a:r>
              <a:rPr lang="en-US" sz="4400" b="1" dirty="0"/>
              <a:t> </a:t>
            </a:r>
            <a:r>
              <a:rPr lang="en-US" sz="4400" b="1" dirty="0" err="1"/>
              <a:t>naturale</a:t>
            </a:r>
            <a:r>
              <a:rPr lang="en-US" sz="4400" b="1" dirty="0"/>
              <a:t> </a:t>
            </a:r>
            <a:r>
              <a:rPr lang="en-US" sz="4400" b="1" dirty="0" err="1"/>
              <a:t>alla</a:t>
            </a:r>
            <a:r>
              <a:rPr lang="en-US" sz="4400" b="1" dirty="0"/>
              <a:t> </a:t>
            </a:r>
            <a:r>
              <a:rPr lang="en-US" sz="4400" b="1" dirty="0" err="1"/>
              <a:t>legittima</a:t>
            </a:r>
            <a:r>
              <a:rPr lang="en-US" sz="4400" b="1" dirty="0"/>
              <a:t> </a:t>
            </a:r>
            <a:r>
              <a:rPr lang="en-US" sz="4400" b="1" dirty="0" err="1"/>
              <a:t>difesa</a:t>
            </a:r>
            <a:r>
              <a:rPr lang="en-US" sz="4400" b="1" dirty="0"/>
              <a:t>, </a:t>
            </a:r>
            <a:r>
              <a:rPr lang="en-US" sz="4400" b="1" dirty="0" err="1"/>
              <a:t>individuale</a:t>
            </a:r>
            <a:r>
              <a:rPr lang="en-US" sz="4400" b="1" dirty="0"/>
              <a:t> o </a:t>
            </a:r>
            <a:r>
              <a:rPr lang="en-US" sz="4400" b="1" dirty="0" err="1"/>
              <a:t>collettiva</a:t>
            </a:r>
            <a:r>
              <a:rPr lang="en-US" sz="4400" b="1" dirty="0"/>
              <a:t>, in </a:t>
            </a:r>
            <a:r>
              <a:rPr lang="en-US" sz="4400" b="1" dirty="0" err="1"/>
              <a:t>caso</a:t>
            </a:r>
            <a:r>
              <a:rPr lang="en-US" sz="4400" b="1" dirty="0"/>
              <a:t> di </a:t>
            </a:r>
            <a:r>
              <a:rPr lang="en-US" sz="4400" b="1" dirty="0" err="1"/>
              <a:t>attacco</a:t>
            </a:r>
            <a:r>
              <a:rPr lang="en-US" sz="4400" b="1" dirty="0"/>
              <a:t> </a:t>
            </a:r>
            <a:r>
              <a:rPr lang="en-US" sz="4400" b="1" dirty="0" err="1"/>
              <a:t>armato</a:t>
            </a:r>
            <a:r>
              <a:rPr lang="en-US" sz="4400" b="1" dirty="0"/>
              <a:t> </a:t>
            </a:r>
            <a:r>
              <a:rPr lang="en-US" sz="4400" dirty="0" err="1"/>
              <a:t>contro</a:t>
            </a:r>
            <a:r>
              <a:rPr lang="en-US" sz="4400" dirty="0"/>
              <a:t> un </a:t>
            </a:r>
            <a:r>
              <a:rPr lang="en-US" sz="4400" dirty="0" err="1"/>
              <a:t>Membro</a:t>
            </a:r>
            <a:r>
              <a:rPr lang="en-US" sz="4400" dirty="0"/>
              <a:t> </a:t>
            </a:r>
            <a:r>
              <a:rPr lang="en-US" sz="4400" dirty="0" err="1"/>
              <a:t>delle</a:t>
            </a:r>
            <a:r>
              <a:rPr lang="en-US" sz="4400" dirty="0"/>
              <a:t> </a:t>
            </a:r>
            <a:r>
              <a:rPr lang="en-US" sz="4400" dirty="0" err="1"/>
              <a:t>Nazioni</a:t>
            </a:r>
            <a:r>
              <a:rPr lang="en-US" sz="4400" dirty="0"/>
              <a:t> Unite [...]</a:t>
            </a:r>
            <a:endParaRPr lang="it-IT" sz="6000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07DA68F-DA80-F80F-534D-4A1C28198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D589A36-170F-7348-BCDB-23CF9D86047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538D800-3DBB-5250-3949-462FF7E05B59}"/>
              </a:ext>
            </a:extLst>
          </p:cNvPr>
          <p:cNvSpPr txBox="1"/>
          <p:nvPr/>
        </p:nvSpPr>
        <p:spPr>
          <a:xfrm>
            <a:off x="1415772" y="396534"/>
            <a:ext cx="936045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Carta delle Nazioni Unite</a:t>
            </a:r>
            <a:br>
              <a:rPr kumimoji="0" lang="it-IT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it-IT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Articolo 51</a:t>
            </a:r>
          </a:p>
        </p:txBody>
      </p:sp>
    </p:spTree>
    <p:extLst>
      <p:ext uri="{BB962C8B-B14F-4D97-AF65-F5344CB8AC3E}">
        <p14:creationId xmlns:p14="http://schemas.microsoft.com/office/powerpoint/2010/main" val="39398739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435F804-C8FC-6844-2981-BA62942D62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87CFE86-1A18-C021-33B4-072E826F8F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E11DDE44-DF33-C647-2DF3-C9962BBCF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EE777B1A-0277-3630-2AAB-0298A5B155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64D8DE-84ED-FDD2-7048-1C0864FC6C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0" indent="0" algn="just">
              <a:buNone/>
            </a:pPr>
            <a:endParaRPr lang="en-US" sz="4400" dirty="0"/>
          </a:p>
          <a:p>
            <a:pPr marL="0" indent="0" algn="just">
              <a:buNone/>
            </a:pPr>
            <a:r>
              <a:rPr lang="en-US" sz="4400" dirty="0"/>
              <a:t>Il </a:t>
            </a:r>
            <a:r>
              <a:rPr lang="en-US" sz="4400" dirty="0" err="1"/>
              <a:t>Consiglio</a:t>
            </a:r>
            <a:r>
              <a:rPr lang="en-US" sz="4400" dirty="0"/>
              <a:t> di </a:t>
            </a:r>
            <a:r>
              <a:rPr lang="en-US" sz="4400" dirty="0" err="1"/>
              <a:t>Sicurezza</a:t>
            </a:r>
            <a:r>
              <a:rPr lang="en-US" sz="4400" dirty="0"/>
              <a:t> </a:t>
            </a:r>
            <a:r>
              <a:rPr lang="en-US" sz="4400" dirty="0" err="1"/>
              <a:t>determinerà</a:t>
            </a:r>
            <a:r>
              <a:rPr lang="en-US" sz="4400" dirty="0"/>
              <a:t> </a:t>
            </a:r>
            <a:r>
              <a:rPr lang="en-US" sz="4400" dirty="0" err="1"/>
              <a:t>l'esistenza</a:t>
            </a:r>
            <a:r>
              <a:rPr lang="en-US" sz="4400" dirty="0"/>
              <a:t> di </a:t>
            </a:r>
            <a:r>
              <a:rPr lang="en-US" sz="4400" dirty="0" err="1"/>
              <a:t>qualsiasi</a:t>
            </a:r>
            <a:r>
              <a:rPr lang="en-US" sz="4400" dirty="0"/>
              <a:t> </a:t>
            </a:r>
            <a:r>
              <a:rPr lang="en-US" sz="4400" dirty="0" err="1"/>
              <a:t>minaccia</a:t>
            </a:r>
            <a:r>
              <a:rPr lang="en-US" sz="4400" dirty="0"/>
              <a:t> </a:t>
            </a:r>
            <a:r>
              <a:rPr lang="en-US" sz="4400" dirty="0" err="1"/>
              <a:t>alla</a:t>
            </a:r>
            <a:r>
              <a:rPr lang="en-US" sz="4400" dirty="0"/>
              <a:t> pace, di </a:t>
            </a:r>
            <a:r>
              <a:rPr lang="en-US" sz="4400" dirty="0" err="1"/>
              <a:t>violazione</a:t>
            </a:r>
            <a:r>
              <a:rPr lang="en-US" sz="4400" dirty="0"/>
              <a:t> </a:t>
            </a:r>
            <a:r>
              <a:rPr lang="en-US" sz="4400" dirty="0" err="1"/>
              <a:t>della</a:t>
            </a:r>
            <a:r>
              <a:rPr lang="en-US" sz="4400" dirty="0"/>
              <a:t> pace o di un </a:t>
            </a:r>
            <a:r>
              <a:rPr lang="en-US" sz="4400" dirty="0" err="1"/>
              <a:t>atto</a:t>
            </a:r>
            <a:r>
              <a:rPr lang="en-US" sz="4400" dirty="0"/>
              <a:t> di </a:t>
            </a:r>
            <a:r>
              <a:rPr lang="en-US" sz="4400" dirty="0" err="1"/>
              <a:t>aggressione</a:t>
            </a:r>
            <a:r>
              <a:rPr lang="en-US" sz="4400" dirty="0"/>
              <a:t> e </a:t>
            </a:r>
            <a:r>
              <a:rPr lang="en-US" sz="4400" dirty="0" err="1"/>
              <a:t>formulerà</a:t>
            </a:r>
            <a:r>
              <a:rPr lang="en-US" sz="4400" dirty="0"/>
              <a:t> </a:t>
            </a:r>
            <a:r>
              <a:rPr lang="en-US" sz="4400" dirty="0" err="1"/>
              <a:t>raccomandazioni</a:t>
            </a:r>
            <a:r>
              <a:rPr lang="en-US" sz="4400" dirty="0"/>
              <a:t>, o </a:t>
            </a:r>
            <a:r>
              <a:rPr lang="en-US" sz="4400" dirty="0" err="1"/>
              <a:t>deciderà</a:t>
            </a:r>
            <a:r>
              <a:rPr lang="en-US" sz="4400" dirty="0"/>
              <a:t> </a:t>
            </a:r>
            <a:r>
              <a:rPr lang="en-US" sz="4400" dirty="0" err="1"/>
              <a:t>quali</a:t>
            </a:r>
            <a:r>
              <a:rPr lang="en-US" sz="4400" dirty="0"/>
              <a:t> </a:t>
            </a:r>
            <a:r>
              <a:rPr lang="en-US" sz="4400" dirty="0" err="1"/>
              <a:t>misure</a:t>
            </a:r>
            <a:r>
              <a:rPr lang="en-US" sz="4400" dirty="0"/>
              <a:t> </a:t>
            </a:r>
            <a:r>
              <a:rPr lang="en-US" sz="4400" dirty="0" err="1"/>
              <a:t>debbano</a:t>
            </a:r>
            <a:r>
              <a:rPr lang="en-US" sz="4400" dirty="0"/>
              <a:t> </a:t>
            </a:r>
            <a:r>
              <a:rPr lang="en-US" sz="4400" dirty="0" err="1"/>
              <a:t>essere</a:t>
            </a:r>
            <a:r>
              <a:rPr lang="en-US" sz="4400" dirty="0"/>
              <a:t> prese in </a:t>
            </a:r>
            <a:r>
              <a:rPr lang="en-US" sz="4400" dirty="0" err="1"/>
              <a:t>conformità</a:t>
            </a:r>
            <a:r>
              <a:rPr lang="en-US" sz="4400" dirty="0"/>
              <a:t> con </a:t>
            </a:r>
            <a:r>
              <a:rPr lang="en-US" sz="4400" dirty="0" err="1"/>
              <a:t>gli</a:t>
            </a:r>
            <a:r>
              <a:rPr lang="en-US" sz="4400" dirty="0"/>
              <a:t> </a:t>
            </a:r>
            <a:r>
              <a:rPr lang="en-US" sz="4400" dirty="0" err="1"/>
              <a:t>articoli</a:t>
            </a:r>
            <a:r>
              <a:rPr lang="en-US" sz="4400" dirty="0"/>
              <a:t> 41 e 42, per </a:t>
            </a:r>
            <a:r>
              <a:rPr lang="en-US" sz="4400" dirty="0" err="1"/>
              <a:t>mantenere</a:t>
            </a:r>
            <a:r>
              <a:rPr lang="en-US" sz="4400" dirty="0"/>
              <a:t> o </a:t>
            </a:r>
            <a:r>
              <a:rPr lang="en-US" sz="4400" dirty="0" err="1"/>
              <a:t>ristabilire</a:t>
            </a:r>
            <a:r>
              <a:rPr lang="en-US" sz="4400" dirty="0"/>
              <a:t> la pace e la </a:t>
            </a:r>
            <a:r>
              <a:rPr lang="en-US" sz="4400" dirty="0" err="1"/>
              <a:t>sicurezza</a:t>
            </a:r>
            <a:r>
              <a:rPr lang="en-US" sz="4400" dirty="0"/>
              <a:t> </a:t>
            </a:r>
            <a:r>
              <a:rPr lang="en-US" sz="4400" dirty="0" err="1"/>
              <a:t>internazionali</a:t>
            </a:r>
            <a:r>
              <a:rPr lang="en-US" sz="4400" dirty="0"/>
              <a:t>.</a:t>
            </a:r>
            <a:endParaRPr lang="it-IT" sz="6000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07DA68F-DA80-F80F-534D-4A1C28198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D589A36-170F-7348-BCDB-23CF9D86047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538D800-3DBB-5250-3949-462FF7E05B59}"/>
              </a:ext>
            </a:extLst>
          </p:cNvPr>
          <p:cNvSpPr txBox="1"/>
          <p:nvPr/>
        </p:nvSpPr>
        <p:spPr>
          <a:xfrm>
            <a:off x="1415772" y="396534"/>
            <a:ext cx="936045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Carta delle Nazioni Unite</a:t>
            </a:r>
            <a:br>
              <a:rPr kumimoji="0" lang="it-IT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it-IT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Articolo 39</a:t>
            </a:r>
          </a:p>
        </p:txBody>
      </p:sp>
    </p:spTree>
    <p:extLst>
      <p:ext uri="{BB962C8B-B14F-4D97-AF65-F5344CB8AC3E}">
        <p14:creationId xmlns:p14="http://schemas.microsoft.com/office/powerpoint/2010/main" val="582142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435F804-C8FC-6844-2981-BA62942D62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87CFE86-1A18-C021-33B4-072E826F8F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E11DDE44-DF33-C647-2DF3-C9962BBCF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EE777B1A-0277-3630-2AAB-0298A5B155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64D8DE-84ED-FDD2-7048-1C0864FC6C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0" indent="0" algn="just">
              <a:buNone/>
            </a:pPr>
            <a:endParaRPr lang="en-US" sz="4400" dirty="0"/>
          </a:p>
          <a:p>
            <a:pPr marL="0" indent="0" algn="just">
              <a:buNone/>
            </a:pPr>
            <a:r>
              <a:rPr lang="en-US" sz="4400" dirty="0"/>
              <a:t>Il </a:t>
            </a:r>
            <a:r>
              <a:rPr lang="en-US" sz="4400" dirty="0" err="1"/>
              <a:t>Consiglio</a:t>
            </a:r>
            <a:r>
              <a:rPr lang="en-US" sz="4400" dirty="0"/>
              <a:t> di </a:t>
            </a:r>
            <a:r>
              <a:rPr lang="en-US" sz="4400" dirty="0" err="1"/>
              <a:t>Sicurezza</a:t>
            </a:r>
            <a:r>
              <a:rPr lang="en-US" sz="4400" dirty="0"/>
              <a:t> </a:t>
            </a:r>
            <a:r>
              <a:rPr lang="en-US" sz="4400" dirty="0" err="1"/>
              <a:t>può</a:t>
            </a:r>
            <a:r>
              <a:rPr lang="en-US" sz="4400" dirty="0"/>
              <a:t> </a:t>
            </a:r>
            <a:r>
              <a:rPr lang="en-US" sz="4400" dirty="0" err="1"/>
              <a:t>decidere</a:t>
            </a:r>
            <a:r>
              <a:rPr lang="en-US" sz="4400" dirty="0"/>
              <a:t> </a:t>
            </a:r>
            <a:r>
              <a:rPr lang="en-US" sz="4400" dirty="0" err="1"/>
              <a:t>quali</a:t>
            </a:r>
            <a:r>
              <a:rPr lang="en-US" sz="4400" dirty="0"/>
              <a:t> </a:t>
            </a:r>
            <a:r>
              <a:rPr lang="en-US" sz="4400" dirty="0" err="1"/>
              <a:t>misure</a:t>
            </a:r>
            <a:r>
              <a:rPr lang="en-US" sz="4400" dirty="0"/>
              <a:t>, non </a:t>
            </a:r>
            <a:r>
              <a:rPr lang="en-US" sz="4400" dirty="0" err="1"/>
              <a:t>implicanti</a:t>
            </a:r>
            <a:r>
              <a:rPr lang="en-US" sz="4400" dirty="0"/>
              <a:t> </a:t>
            </a:r>
            <a:r>
              <a:rPr lang="en-US" sz="4400" dirty="0" err="1"/>
              <a:t>l’impiego</a:t>
            </a:r>
            <a:r>
              <a:rPr lang="en-US" sz="4400" dirty="0"/>
              <a:t> </a:t>
            </a:r>
            <a:r>
              <a:rPr lang="en-US" sz="4400" dirty="0" err="1"/>
              <a:t>della</a:t>
            </a:r>
            <a:r>
              <a:rPr lang="en-US" sz="4400" dirty="0"/>
              <a:t> forza </a:t>
            </a:r>
            <a:r>
              <a:rPr lang="en-US" sz="4400" dirty="0" err="1"/>
              <a:t>armata</a:t>
            </a:r>
            <a:r>
              <a:rPr lang="en-US" sz="4400" dirty="0"/>
              <a:t>, </a:t>
            </a:r>
            <a:r>
              <a:rPr lang="en-US" sz="4400" dirty="0" err="1"/>
              <a:t>debbano</a:t>
            </a:r>
            <a:r>
              <a:rPr lang="en-US" sz="4400" dirty="0"/>
              <a:t> </a:t>
            </a:r>
            <a:r>
              <a:rPr lang="en-US" sz="4400" dirty="0" err="1"/>
              <a:t>essere</a:t>
            </a:r>
            <a:r>
              <a:rPr lang="en-US" sz="4400" dirty="0"/>
              <a:t> </a:t>
            </a:r>
            <a:r>
              <a:rPr lang="en-US" sz="4400" dirty="0" err="1"/>
              <a:t>adottate</a:t>
            </a:r>
            <a:r>
              <a:rPr lang="en-US" sz="4400" dirty="0"/>
              <a:t> per dare </a:t>
            </a:r>
            <a:r>
              <a:rPr lang="en-US" sz="4400" dirty="0" err="1"/>
              <a:t>effetto</a:t>
            </a:r>
            <a:r>
              <a:rPr lang="en-US" sz="4400" dirty="0"/>
              <a:t> alle sue </a:t>
            </a:r>
            <a:r>
              <a:rPr lang="en-US" sz="4400" dirty="0" err="1"/>
              <a:t>decisioni</a:t>
            </a:r>
            <a:r>
              <a:rPr lang="en-US" sz="4400" dirty="0"/>
              <a:t>, e </a:t>
            </a:r>
            <a:r>
              <a:rPr lang="en-US" sz="4400" dirty="0" err="1"/>
              <a:t>può</a:t>
            </a:r>
            <a:r>
              <a:rPr lang="en-US" sz="4400" dirty="0"/>
              <a:t> </a:t>
            </a:r>
            <a:r>
              <a:rPr lang="en-US" sz="4400" dirty="0" err="1"/>
              <a:t>invitare</a:t>
            </a:r>
            <a:r>
              <a:rPr lang="en-US" sz="4400" dirty="0"/>
              <a:t> </a:t>
            </a:r>
            <a:r>
              <a:rPr lang="en-US" sz="4400" dirty="0" err="1"/>
              <a:t>i</a:t>
            </a:r>
            <a:r>
              <a:rPr lang="en-US" sz="4400" dirty="0"/>
              <a:t> </a:t>
            </a:r>
            <a:r>
              <a:rPr lang="en-US" sz="4400" dirty="0" err="1"/>
              <a:t>membri</a:t>
            </a:r>
            <a:r>
              <a:rPr lang="en-US" sz="4400" dirty="0"/>
              <a:t> </a:t>
            </a:r>
            <a:r>
              <a:rPr lang="en-US" sz="4400" dirty="0" err="1"/>
              <a:t>delle</a:t>
            </a:r>
            <a:r>
              <a:rPr lang="en-US" sz="4400" dirty="0"/>
              <a:t> </a:t>
            </a:r>
            <a:r>
              <a:rPr lang="en-US" sz="4400" dirty="0" err="1"/>
              <a:t>Nazioni</a:t>
            </a:r>
            <a:r>
              <a:rPr lang="en-US" sz="4400" dirty="0"/>
              <a:t> Unite ad </a:t>
            </a:r>
            <a:r>
              <a:rPr lang="en-US" sz="4400" dirty="0" err="1"/>
              <a:t>applicare</a:t>
            </a:r>
            <a:r>
              <a:rPr lang="en-US" sz="4400" dirty="0"/>
              <a:t> </a:t>
            </a:r>
            <a:r>
              <a:rPr lang="en-US" sz="4400" dirty="0" err="1"/>
              <a:t>tali</a:t>
            </a:r>
            <a:r>
              <a:rPr lang="en-US" sz="4400" dirty="0"/>
              <a:t> </a:t>
            </a:r>
            <a:r>
              <a:rPr lang="en-US" sz="4400" dirty="0" err="1"/>
              <a:t>misure</a:t>
            </a:r>
            <a:r>
              <a:rPr lang="en-US" sz="4400" dirty="0"/>
              <a:t>. </a:t>
            </a:r>
            <a:r>
              <a:rPr lang="en-US" sz="4400" dirty="0" err="1"/>
              <a:t>Queste</a:t>
            </a:r>
            <a:r>
              <a:rPr lang="en-US" sz="4400" dirty="0"/>
              <a:t> </a:t>
            </a:r>
            <a:r>
              <a:rPr lang="en-US" sz="4400" dirty="0" err="1"/>
              <a:t>possono</a:t>
            </a:r>
            <a:r>
              <a:rPr lang="en-US" sz="4400" dirty="0"/>
              <a:t> </a:t>
            </a:r>
            <a:r>
              <a:rPr lang="en-US" sz="4400" dirty="0" err="1"/>
              <a:t>comprendere</a:t>
            </a:r>
            <a:r>
              <a:rPr lang="en-US" sz="4400" dirty="0"/>
              <a:t> </a:t>
            </a:r>
            <a:r>
              <a:rPr lang="en-US" sz="4400" dirty="0" err="1"/>
              <a:t>un’interruzione</a:t>
            </a:r>
            <a:r>
              <a:rPr lang="en-US" sz="4400" dirty="0"/>
              <a:t> </a:t>
            </a:r>
            <a:r>
              <a:rPr lang="en-US" sz="4400" dirty="0" err="1"/>
              <a:t>totale</a:t>
            </a:r>
            <a:r>
              <a:rPr lang="en-US" sz="4400" dirty="0"/>
              <a:t> o </a:t>
            </a:r>
            <a:r>
              <a:rPr lang="en-US" sz="4400" dirty="0" err="1"/>
              <a:t>parziale</a:t>
            </a:r>
            <a:r>
              <a:rPr lang="en-US" sz="4400" dirty="0"/>
              <a:t> </a:t>
            </a:r>
            <a:r>
              <a:rPr lang="en-US" sz="4400" dirty="0" err="1"/>
              <a:t>delle</a:t>
            </a:r>
            <a:r>
              <a:rPr lang="en-US" sz="4400" dirty="0"/>
              <a:t> </a:t>
            </a:r>
            <a:r>
              <a:rPr lang="en-US" sz="4400" dirty="0" err="1"/>
              <a:t>relazioni</a:t>
            </a:r>
            <a:r>
              <a:rPr lang="en-US" sz="4400" dirty="0"/>
              <a:t> </a:t>
            </a:r>
            <a:r>
              <a:rPr lang="en-US" sz="4400" dirty="0" err="1"/>
              <a:t>economiche</a:t>
            </a:r>
            <a:r>
              <a:rPr lang="en-US" sz="4400" dirty="0"/>
              <a:t> e </a:t>
            </a:r>
            <a:r>
              <a:rPr lang="en-US" sz="4400" dirty="0" err="1"/>
              <a:t>delle</a:t>
            </a:r>
            <a:r>
              <a:rPr lang="en-US" sz="4400" dirty="0"/>
              <a:t> </a:t>
            </a:r>
            <a:r>
              <a:rPr lang="en-US" sz="4400" dirty="0" err="1"/>
              <a:t>comunicazioni</a:t>
            </a:r>
            <a:r>
              <a:rPr lang="en-US" sz="4400" dirty="0"/>
              <a:t> </a:t>
            </a:r>
            <a:r>
              <a:rPr lang="en-US" sz="4400" dirty="0" err="1"/>
              <a:t>ferroviarie</a:t>
            </a:r>
            <a:r>
              <a:rPr lang="en-US" sz="4400" dirty="0"/>
              <a:t>, </a:t>
            </a:r>
            <a:r>
              <a:rPr lang="en-US" sz="4400" dirty="0" err="1"/>
              <a:t>marittime</a:t>
            </a:r>
            <a:r>
              <a:rPr lang="en-US" sz="4400" dirty="0"/>
              <a:t>, </a:t>
            </a:r>
            <a:r>
              <a:rPr lang="en-US" sz="4400" dirty="0" err="1"/>
              <a:t>aeree</a:t>
            </a:r>
            <a:r>
              <a:rPr lang="en-US" sz="4400" dirty="0"/>
              <a:t>, </a:t>
            </a:r>
            <a:r>
              <a:rPr lang="en-US" sz="4400" dirty="0" err="1"/>
              <a:t>postali</a:t>
            </a:r>
            <a:r>
              <a:rPr lang="en-US" sz="4400" dirty="0"/>
              <a:t>, </a:t>
            </a:r>
            <a:r>
              <a:rPr lang="en-US" sz="4400" dirty="0" err="1"/>
              <a:t>telegrafiche</a:t>
            </a:r>
            <a:r>
              <a:rPr lang="en-US" sz="4400" dirty="0"/>
              <a:t>, radio ed </a:t>
            </a:r>
            <a:r>
              <a:rPr lang="en-US" sz="4400" dirty="0" err="1"/>
              <a:t>altre</a:t>
            </a:r>
            <a:r>
              <a:rPr lang="en-US" sz="4400" dirty="0"/>
              <a:t>, e la </a:t>
            </a:r>
            <a:r>
              <a:rPr lang="en-US" sz="4400" dirty="0" err="1"/>
              <a:t>rottura</a:t>
            </a:r>
            <a:r>
              <a:rPr lang="en-US" sz="4400" dirty="0"/>
              <a:t> </a:t>
            </a:r>
            <a:r>
              <a:rPr lang="en-US" sz="4400" dirty="0" err="1"/>
              <a:t>delle</a:t>
            </a:r>
            <a:r>
              <a:rPr lang="en-US" sz="4400" dirty="0"/>
              <a:t> </a:t>
            </a:r>
            <a:r>
              <a:rPr lang="en-US" sz="4400" dirty="0" err="1"/>
              <a:t>relazioni</a:t>
            </a:r>
            <a:r>
              <a:rPr lang="en-US" sz="4400" dirty="0"/>
              <a:t> </a:t>
            </a:r>
            <a:r>
              <a:rPr lang="en-US" sz="4400" dirty="0" err="1"/>
              <a:t>diplomatiche</a:t>
            </a:r>
            <a:r>
              <a:rPr lang="en-US" sz="4400" dirty="0"/>
              <a:t>.</a:t>
            </a:r>
            <a:endParaRPr lang="it-IT" sz="6000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07DA68F-DA80-F80F-534D-4A1C28198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D589A36-170F-7348-BCDB-23CF9D86047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538D800-3DBB-5250-3949-462FF7E05B59}"/>
              </a:ext>
            </a:extLst>
          </p:cNvPr>
          <p:cNvSpPr txBox="1"/>
          <p:nvPr/>
        </p:nvSpPr>
        <p:spPr>
          <a:xfrm>
            <a:off x="1415772" y="396534"/>
            <a:ext cx="936045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Carta delle Nazioni Unite</a:t>
            </a:r>
            <a:br>
              <a:rPr kumimoji="0" lang="it-IT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it-IT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Articolo 41</a:t>
            </a:r>
          </a:p>
        </p:txBody>
      </p:sp>
    </p:spTree>
    <p:extLst>
      <p:ext uri="{BB962C8B-B14F-4D97-AF65-F5344CB8AC3E}">
        <p14:creationId xmlns:p14="http://schemas.microsoft.com/office/powerpoint/2010/main" val="3555634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435F804-C8FC-6844-2981-BA62942D62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87CFE86-1A18-C021-33B4-072E826F8F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E11DDE44-DF33-C647-2DF3-C9962BBCF3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Arc 17">
            <a:extLst>
              <a:ext uri="{FF2B5EF4-FFF2-40B4-BE49-F238E27FC236}">
                <a16:creationId xmlns:a16="http://schemas.microsoft.com/office/drawing/2014/main" id="{EE777B1A-0277-3630-2AAB-0298A5B155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V="1">
            <a:off x="555710" y="2183223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64D8DE-84ED-FDD2-7048-1C0864FC6C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5600" cy="4351338"/>
          </a:xfr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0" indent="0" algn="just">
              <a:buNone/>
            </a:pPr>
            <a:endParaRPr lang="en-US" sz="4400" dirty="0"/>
          </a:p>
          <a:p>
            <a:pPr marL="0" indent="0" algn="just">
              <a:buNone/>
            </a:pPr>
            <a:r>
              <a:rPr lang="en-US" sz="4400" dirty="0"/>
              <a:t>Se il </a:t>
            </a:r>
            <a:r>
              <a:rPr lang="en-US" sz="4400" dirty="0" err="1"/>
              <a:t>Consiglio</a:t>
            </a:r>
            <a:r>
              <a:rPr lang="en-US" sz="4400" dirty="0"/>
              <a:t> di </a:t>
            </a:r>
            <a:r>
              <a:rPr lang="en-US" sz="4400" dirty="0" err="1"/>
              <a:t>Sicurezza</a:t>
            </a:r>
            <a:r>
              <a:rPr lang="en-US" sz="4400" dirty="0"/>
              <a:t> </a:t>
            </a:r>
            <a:r>
              <a:rPr lang="en-US" sz="4400" dirty="0" err="1"/>
              <a:t>ritiene</a:t>
            </a:r>
            <a:r>
              <a:rPr lang="en-US" sz="4400" dirty="0"/>
              <a:t> </a:t>
            </a:r>
            <a:r>
              <a:rPr lang="en-US" sz="4400" dirty="0" err="1"/>
              <a:t>che</a:t>
            </a:r>
            <a:r>
              <a:rPr lang="en-US" sz="4400" dirty="0"/>
              <a:t> le </a:t>
            </a:r>
            <a:r>
              <a:rPr lang="en-US" sz="4400" dirty="0" err="1"/>
              <a:t>misure</a:t>
            </a:r>
            <a:r>
              <a:rPr lang="en-US" sz="4400" dirty="0"/>
              <a:t> </a:t>
            </a:r>
            <a:r>
              <a:rPr lang="en-US" sz="4400" dirty="0" err="1"/>
              <a:t>previste</a:t>
            </a:r>
            <a:r>
              <a:rPr lang="en-US" sz="4400" dirty="0"/>
              <a:t> </a:t>
            </a:r>
            <a:r>
              <a:rPr lang="en-US" sz="4400" dirty="0" err="1"/>
              <a:t>nell’articolo</a:t>
            </a:r>
            <a:r>
              <a:rPr lang="en-US" sz="4400" dirty="0"/>
              <a:t> 41 </a:t>
            </a:r>
            <a:r>
              <a:rPr lang="en-US" sz="4400" dirty="0" err="1"/>
              <a:t>siano</a:t>
            </a:r>
            <a:r>
              <a:rPr lang="en-US" sz="4400" dirty="0"/>
              <a:t> </a:t>
            </a:r>
            <a:r>
              <a:rPr lang="en-US" sz="4400" dirty="0" err="1"/>
              <a:t>inadeguate</a:t>
            </a:r>
            <a:r>
              <a:rPr lang="en-US" sz="4400" dirty="0"/>
              <a:t> o </a:t>
            </a:r>
            <a:r>
              <a:rPr lang="en-US" sz="4400" dirty="0" err="1"/>
              <a:t>si</a:t>
            </a:r>
            <a:r>
              <a:rPr lang="en-US" sz="4400" dirty="0"/>
              <a:t> </a:t>
            </a:r>
            <a:r>
              <a:rPr lang="en-US" sz="4400" dirty="0" err="1"/>
              <a:t>siano</a:t>
            </a:r>
            <a:r>
              <a:rPr lang="en-US" sz="4400" dirty="0"/>
              <a:t> </a:t>
            </a:r>
            <a:r>
              <a:rPr lang="en-US" sz="4400" dirty="0" err="1"/>
              <a:t>dimostrate</a:t>
            </a:r>
            <a:r>
              <a:rPr lang="en-US" sz="4400" dirty="0"/>
              <a:t> </a:t>
            </a:r>
            <a:r>
              <a:rPr lang="en-US" sz="4400" dirty="0" err="1"/>
              <a:t>inadeguate</a:t>
            </a:r>
            <a:r>
              <a:rPr lang="en-US" sz="4400" dirty="0"/>
              <a:t>, </a:t>
            </a:r>
            <a:r>
              <a:rPr lang="en-US" sz="4400" dirty="0" err="1"/>
              <a:t>esso</a:t>
            </a:r>
            <a:r>
              <a:rPr lang="en-US" sz="4400" dirty="0"/>
              <a:t> </a:t>
            </a:r>
            <a:r>
              <a:rPr lang="en-US" sz="4400" dirty="0" err="1"/>
              <a:t>può</a:t>
            </a:r>
            <a:r>
              <a:rPr lang="en-US" sz="4400" dirty="0"/>
              <a:t> </a:t>
            </a:r>
            <a:r>
              <a:rPr lang="en-US" sz="4400" dirty="0" err="1"/>
              <a:t>intraprendere</a:t>
            </a:r>
            <a:r>
              <a:rPr lang="en-US" sz="4400" dirty="0"/>
              <a:t>, con </a:t>
            </a:r>
            <a:r>
              <a:rPr lang="en-US" sz="4400" dirty="0" err="1"/>
              <a:t>forze</a:t>
            </a:r>
            <a:r>
              <a:rPr lang="en-US" sz="4400" dirty="0"/>
              <a:t> </a:t>
            </a:r>
            <a:r>
              <a:rPr lang="en-US" sz="4400" dirty="0" err="1"/>
              <a:t>aeree</a:t>
            </a:r>
            <a:r>
              <a:rPr lang="en-US" sz="4400" dirty="0"/>
              <a:t>, </a:t>
            </a:r>
            <a:r>
              <a:rPr lang="en-US" sz="4400" dirty="0" err="1"/>
              <a:t>navali</a:t>
            </a:r>
            <a:r>
              <a:rPr lang="en-US" sz="4400" dirty="0"/>
              <a:t> o </a:t>
            </a:r>
            <a:r>
              <a:rPr lang="en-US" sz="4400" dirty="0" err="1"/>
              <a:t>terrestri</a:t>
            </a:r>
            <a:r>
              <a:rPr lang="en-US" sz="4400" dirty="0"/>
              <a:t>, </a:t>
            </a:r>
            <a:r>
              <a:rPr lang="en-US" sz="4400" b="1" dirty="0" err="1"/>
              <a:t>ogni</a:t>
            </a:r>
            <a:r>
              <a:rPr lang="en-US" sz="4400" b="1" dirty="0"/>
              <a:t> azione </a:t>
            </a:r>
            <a:r>
              <a:rPr lang="en-US" sz="4400" b="1" dirty="0" err="1"/>
              <a:t>che</a:t>
            </a:r>
            <a:r>
              <a:rPr lang="en-US" sz="4400" b="1" dirty="0"/>
              <a:t> </a:t>
            </a:r>
            <a:r>
              <a:rPr lang="en-US" sz="4400" b="1" dirty="0" err="1"/>
              <a:t>sia</a:t>
            </a:r>
            <a:r>
              <a:rPr lang="en-US" sz="4400" b="1" dirty="0"/>
              <a:t> </a:t>
            </a:r>
            <a:r>
              <a:rPr lang="en-US" sz="4400" b="1" dirty="0" err="1"/>
              <a:t>necessaria</a:t>
            </a:r>
            <a:r>
              <a:rPr lang="en-US" sz="4400" b="1" dirty="0"/>
              <a:t> per </a:t>
            </a:r>
            <a:r>
              <a:rPr lang="en-US" sz="4400" b="1" dirty="0" err="1"/>
              <a:t>mantenere</a:t>
            </a:r>
            <a:r>
              <a:rPr lang="en-US" sz="4400" b="1" dirty="0"/>
              <a:t> o </a:t>
            </a:r>
            <a:r>
              <a:rPr lang="en-US" sz="4400" b="1" dirty="0" err="1"/>
              <a:t>ristabilire</a:t>
            </a:r>
            <a:r>
              <a:rPr lang="en-US" sz="4400" b="1" dirty="0"/>
              <a:t> la pace e la </a:t>
            </a:r>
            <a:r>
              <a:rPr lang="en-US" sz="4400" b="1" dirty="0" err="1"/>
              <a:t>sicurezza</a:t>
            </a:r>
            <a:r>
              <a:rPr lang="en-US" sz="4400" b="1" dirty="0"/>
              <a:t> </a:t>
            </a:r>
            <a:r>
              <a:rPr lang="en-US" sz="4400" b="1" dirty="0" err="1"/>
              <a:t>internazionale</a:t>
            </a:r>
            <a:r>
              <a:rPr lang="en-US" sz="4400" dirty="0"/>
              <a:t>. Tale azione </a:t>
            </a:r>
            <a:r>
              <a:rPr lang="en-US" sz="4400" dirty="0" err="1"/>
              <a:t>può</a:t>
            </a:r>
            <a:r>
              <a:rPr lang="en-US" sz="4400" dirty="0"/>
              <a:t> </a:t>
            </a:r>
            <a:r>
              <a:rPr lang="en-US" sz="4400" dirty="0" err="1"/>
              <a:t>comprendere</a:t>
            </a:r>
            <a:r>
              <a:rPr lang="en-US" sz="4400" dirty="0"/>
              <a:t> </a:t>
            </a:r>
            <a:r>
              <a:rPr lang="en-US" sz="4400" dirty="0" err="1"/>
              <a:t>dimostrazioni</a:t>
            </a:r>
            <a:r>
              <a:rPr lang="en-US" sz="4400" dirty="0"/>
              <a:t>, </a:t>
            </a:r>
            <a:r>
              <a:rPr lang="en-US" sz="4400" dirty="0" err="1"/>
              <a:t>blocchi</a:t>
            </a:r>
            <a:r>
              <a:rPr lang="en-US" sz="4400" dirty="0"/>
              <a:t> ed </a:t>
            </a:r>
            <a:r>
              <a:rPr lang="en-US" sz="4400" dirty="0" err="1"/>
              <a:t>altre</a:t>
            </a:r>
            <a:r>
              <a:rPr lang="en-US" sz="4400" dirty="0"/>
              <a:t> </a:t>
            </a:r>
            <a:r>
              <a:rPr lang="en-US" sz="4400" dirty="0" err="1"/>
              <a:t>operazioni</a:t>
            </a:r>
            <a:r>
              <a:rPr lang="en-US" sz="4400" dirty="0"/>
              <a:t> </a:t>
            </a:r>
            <a:r>
              <a:rPr lang="en-US" sz="4400" dirty="0" err="1"/>
              <a:t>mediante</a:t>
            </a:r>
            <a:r>
              <a:rPr lang="en-US" sz="4400" dirty="0"/>
              <a:t> </a:t>
            </a:r>
            <a:r>
              <a:rPr lang="en-US" sz="4400" dirty="0" err="1"/>
              <a:t>forze</a:t>
            </a:r>
            <a:r>
              <a:rPr lang="en-US" sz="4400" dirty="0"/>
              <a:t> </a:t>
            </a:r>
            <a:r>
              <a:rPr lang="en-US" sz="4400" dirty="0" err="1"/>
              <a:t>aeree</a:t>
            </a:r>
            <a:r>
              <a:rPr lang="en-US" sz="4400" dirty="0"/>
              <a:t>, </a:t>
            </a:r>
            <a:r>
              <a:rPr lang="en-US" sz="4400" dirty="0" err="1"/>
              <a:t>navali</a:t>
            </a:r>
            <a:r>
              <a:rPr lang="en-US" sz="4400" dirty="0"/>
              <a:t> o </a:t>
            </a:r>
            <a:r>
              <a:rPr lang="en-US" sz="4400" dirty="0" err="1"/>
              <a:t>terrestri</a:t>
            </a:r>
            <a:r>
              <a:rPr lang="en-US" sz="4400" dirty="0"/>
              <a:t> di </a:t>
            </a:r>
            <a:r>
              <a:rPr lang="en-US" sz="4400" dirty="0" err="1"/>
              <a:t>Membri</a:t>
            </a:r>
            <a:r>
              <a:rPr lang="en-US" sz="4400" dirty="0"/>
              <a:t> </a:t>
            </a:r>
            <a:r>
              <a:rPr lang="en-US" sz="4400" dirty="0" err="1"/>
              <a:t>delle</a:t>
            </a:r>
            <a:r>
              <a:rPr lang="en-US" sz="4400" dirty="0"/>
              <a:t> </a:t>
            </a:r>
            <a:r>
              <a:rPr lang="en-US" sz="4400" dirty="0" err="1"/>
              <a:t>Nazioni</a:t>
            </a:r>
            <a:r>
              <a:rPr lang="en-US" sz="4400" dirty="0"/>
              <a:t> Unite.</a:t>
            </a:r>
            <a:endParaRPr lang="it-IT" sz="6000" dirty="0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07DA68F-DA80-F80F-534D-4A1C28198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D589A36-170F-7348-BCDB-23CF9D86047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538D800-3DBB-5250-3949-462FF7E05B59}"/>
              </a:ext>
            </a:extLst>
          </p:cNvPr>
          <p:cNvSpPr txBox="1"/>
          <p:nvPr/>
        </p:nvSpPr>
        <p:spPr>
          <a:xfrm>
            <a:off x="1415772" y="396534"/>
            <a:ext cx="936045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Carta delle Nazioni Unite</a:t>
            </a:r>
            <a:br>
              <a:rPr kumimoji="0" lang="it-IT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r>
              <a:rPr kumimoji="0" lang="it-IT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Articolo 42</a:t>
            </a:r>
          </a:p>
        </p:txBody>
      </p:sp>
    </p:spTree>
    <p:extLst>
      <p:ext uri="{BB962C8B-B14F-4D97-AF65-F5344CB8AC3E}">
        <p14:creationId xmlns:p14="http://schemas.microsoft.com/office/powerpoint/2010/main" val="34492960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35F804-C8FC-6844-2981-BA62942D62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564D8DE-84ED-FDD2-7048-1C0864FC6C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891252"/>
            <a:ext cx="10515600" cy="5285712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just">
              <a:buNone/>
            </a:pPr>
            <a:r>
              <a:rPr lang="en-US" sz="3400" dirty="0"/>
              <a:t>
</a:t>
            </a:r>
            <a:endParaRPr lang="it-IT" sz="4400" dirty="0"/>
          </a:p>
          <a:p>
            <a:pPr marL="742950" indent="-742950" algn="ctr">
              <a:buAutoNum type="arabicPeriod"/>
            </a:pPr>
            <a:r>
              <a:rPr lang="it-IT" sz="4400" dirty="0"/>
              <a:t>Autorizzazioni all’uso della forza</a:t>
            </a:r>
          </a:p>
          <a:p>
            <a:pPr marL="742950" indent="-742950" algn="ctr">
              <a:buAutoNum type="arabicPeriod"/>
            </a:pPr>
            <a:endParaRPr lang="it-IT" sz="4400" dirty="0"/>
          </a:p>
          <a:p>
            <a:pPr marL="742950" indent="-742950" algn="ctr">
              <a:buAutoNum type="arabicPeriod"/>
            </a:pPr>
            <a:r>
              <a:rPr lang="it-IT" sz="4400" dirty="0"/>
              <a:t>Missioni di </a:t>
            </a:r>
            <a:r>
              <a:rPr lang="it-IT" sz="4400" i="1" dirty="0"/>
              <a:t>peacekeeping</a:t>
            </a:r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07DA68F-DA80-F80F-534D-4A1C28198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D589A36-170F-7348-BCDB-23CF9D86047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565482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6740</TotalTime>
  <Words>329</Words>
  <Application>Microsoft Macintosh PowerPoint</Application>
  <PresentationFormat>Widescreen</PresentationFormat>
  <Paragraphs>33</Paragraphs>
  <Slides>7</Slides>
  <Notes>7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Luiss Sans</vt:lpstr>
      <vt:lpstr>Luiss type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State in International Law</dc:title>
  <dc:creator>Pierfrancesco Rossi</dc:creator>
  <cp:lastModifiedBy>Pierfrancesco Rossi</cp:lastModifiedBy>
  <cp:revision>248</cp:revision>
  <dcterms:created xsi:type="dcterms:W3CDTF">2023-02-07T10:10:48Z</dcterms:created>
  <dcterms:modified xsi:type="dcterms:W3CDTF">2025-04-30T11:26:21Z</dcterms:modified>
</cp:coreProperties>
</file>