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06" r:id="rId2"/>
    <p:sldId id="331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32" r:id="rId11"/>
    <p:sldId id="315" r:id="rId12"/>
    <p:sldId id="33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996600"/>
    <a:srgbClr val="F47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 autoAdjust="0"/>
    <p:restoredTop sz="94683" autoAdjust="0"/>
  </p:normalViewPr>
  <p:slideViewPr>
    <p:cSldViewPr>
      <p:cViewPr>
        <p:scale>
          <a:sx n="82" d="100"/>
          <a:sy n="82" d="100"/>
        </p:scale>
        <p:origin x="-51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483D9-8982-42C6-B46D-8EB1E8296804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CC8EC-512F-450B-94CD-6D76CA1304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4600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1FA21-8F32-4DA7-83C7-38E92FAA3C16}" type="datetimeFigureOut">
              <a:rPr lang="it-IT" smtClean="0"/>
              <a:t>01/11/2017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Cap.9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43156-6B33-456F-A9BB-D39D53811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5083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1081-5D54-42FD-A4B6-10CDA21A9DA4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55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015AB-1E05-4932-83BE-DB29029C14C9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5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A5BF8-CA75-4541-BDB0-96705BD311DB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95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C71EB-BC72-4D54-9CA8-2B367C2155E6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84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D651A-4669-4986-85C7-95070E09382B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778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7C8A-7EC3-476C-999A-0F4EE12C8013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79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0DDBA-42D0-41F8-84E7-9F05C890100F}" type="datetime1">
              <a:rPr lang="it-IT" smtClean="0"/>
              <a:t>01/11/2017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5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AFDA6-F2D3-424C-B87C-960F7746E94A}" type="datetime1">
              <a:rPr lang="it-IT" smtClean="0"/>
              <a:t>01/11/2017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285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26F9-3641-4A08-ACAC-461C64594C42}" type="datetime1">
              <a:rPr lang="it-IT" smtClean="0"/>
              <a:t>01/11/2017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63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19FD-595A-4ECA-9808-8FF84D79F561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11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9555-D64C-4E5D-B4CD-ABAFC03A6B04}" type="datetime1">
              <a:rPr lang="it-IT" smtClean="0"/>
              <a:t>01/11/2017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02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71338-AAB1-4731-8703-96239434DEE1}" type="datetime1">
              <a:rPr lang="it-IT" smtClean="0"/>
              <a:t>01/11/2017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Cap. 9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C0B49-5C0B-45EB-8B9B-E565C2B68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83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it-IT" sz="4000" dirty="0"/>
              <a:t>4. LA POLITICA SANITARIA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 smtClean="0"/>
              <a:t>Il </a:t>
            </a:r>
            <a:r>
              <a:rPr lang="it-IT" dirty="0"/>
              <a:t>sistema sanitario è l’insieme delle istituzioni, degli attori e delle risorse, umane e materiali, che concorrono alla promozione, al recupero e al mantenimento della salute. Si compone di diversi sottosistemi che interagiscono tra loro, con attori diversi anche per logiche e interessi. I </a:t>
            </a:r>
            <a:r>
              <a:rPr lang="it-IT" dirty="0" smtClean="0"/>
              <a:t>suoi </a:t>
            </a:r>
            <a:r>
              <a:rPr lang="it-IT" dirty="0"/>
              <a:t>sottosistemi sono 3: 1. la domanda cioè la popolazione, che esprime un bisogno di salute e richiede prestazioni per ripristinare il proprio stato di benessere; 2. l’offerta per produrre e distribuire servizi e prestazioni sanitarie; 3. il finanziamento per raccogliere e distribuire le risorse monetarie per far funzionare il sistema nel suo complesso.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388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ecnoapply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633670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96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Tra le varie difficoltà nell’arrivare ad una soluzione unitaria possiamo segnalare: 1 – difficoltà di concertare ed attuare provvedimenti di ampio respiro e scarsa competenza del personale; 2 – dispute tra i diversi livelli di governo; 3 – inadempienza a livello subnazionale; 4 – variabilità </a:t>
            </a:r>
            <a:r>
              <a:rPr lang="it-IT" dirty="0" smtClean="0"/>
              <a:t>interregionale</a:t>
            </a:r>
            <a:r>
              <a:rPr lang="it-IT" dirty="0"/>
              <a:t>; 5 – elevato grado di politicizzazione delle USL che per anni sono state veri e propri centri di potere, per l’acquisizione del consenso; 6 – emergenza finanziaria.</a:t>
            </a:r>
          </a:p>
          <a:p>
            <a:pPr marL="0" indent="0" algn="just">
              <a:buNone/>
            </a:pPr>
            <a:r>
              <a:rPr lang="it-IT" dirty="0"/>
              <a:t>Con la globalizzazione </a:t>
            </a:r>
            <a:r>
              <a:rPr lang="it-IT" dirty="0" smtClean="0"/>
              <a:t>comincia </a:t>
            </a:r>
            <a:r>
              <a:rPr lang="it-IT" dirty="0"/>
              <a:t>una regionalizzazione, per cui </a:t>
            </a:r>
            <a:r>
              <a:rPr lang="it-IT" dirty="0" smtClean="0"/>
              <a:t>competenze </a:t>
            </a:r>
            <a:r>
              <a:rPr lang="it-IT" dirty="0"/>
              <a:t>prima centrali, diventano del livello locale, soprattutto con la crisi, al fine di scaricare responsabilità finanziarie ai livelli inferiori di governo. </a:t>
            </a:r>
            <a:r>
              <a:rPr lang="it-IT" dirty="0" smtClean="0"/>
              <a:t>Ciò </a:t>
            </a:r>
            <a:r>
              <a:rPr lang="it-IT" dirty="0"/>
              <a:t>ha </a:t>
            </a:r>
            <a:r>
              <a:rPr lang="it-IT" dirty="0" smtClean="0"/>
              <a:t>dato </a:t>
            </a:r>
            <a:r>
              <a:rPr lang="it-IT" dirty="0"/>
              <a:t>la possibilità alle regioni di evolvere verso una gestione manageriale della sanità, in alcuni casi con ottimi risultati.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341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Cap. 9</a:t>
            </a:r>
            <a:endParaRPr lang="it-IT"/>
          </a:p>
        </p:txBody>
      </p:sp>
      <p:pic>
        <p:nvPicPr>
          <p:cNvPr id="4098" name="Picture 2" descr="C:\Users\tecnoapply\Desktop\medico-del-fumetto-che-assiste-ad-un-giovane-paziente-19102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021" y="0"/>
            <a:ext cx="64139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60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cnoapply\Desktop\33eney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0728"/>
            <a:ext cx="6336704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60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sz="4000" dirty="0"/>
              <a:t>Il sistema sanitario ha diverse finalità: </a:t>
            </a:r>
            <a:r>
              <a:rPr lang="it-IT" sz="4000" dirty="0" smtClean="0"/>
              <a:t>prevenzione </a:t>
            </a:r>
            <a:r>
              <a:rPr lang="it-IT" sz="4000" dirty="0"/>
              <a:t>della morte, </a:t>
            </a:r>
            <a:r>
              <a:rPr lang="it-IT" sz="4000" dirty="0" smtClean="0"/>
              <a:t>guarigione </a:t>
            </a:r>
            <a:r>
              <a:rPr lang="it-IT" sz="4000" dirty="0"/>
              <a:t>dalle malattie, </a:t>
            </a:r>
            <a:r>
              <a:rPr lang="it-IT" sz="4000" dirty="0" smtClean="0"/>
              <a:t>sollievo </a:t>
            </a:r>
            <a:r>
              <a:rPr lang="it-IT" sz="4000" dirty="0"/>
              <a:t>dalla sofferenza, </a:t>
            </a:r>
            <a:r>
              <a:rPr lang="it-IT" sz="4000" dirty="0" smtClean="0"/>
              <a:t>impedimento </a:t>
            </a:r>
            <a:r>
              <a:rPr lang="it-IT" sz="4000" dirty="0"/>
              <a:t>di cronicità e </a:t>
            </a:r>
            <a:r>
              <a:rPr lang="it-IT" sz="4000" dirty="0" smtClean="0"/>
              <a:t>promozione </a:t>
            </a:r>
            <a:r>
              <a:rPr lang="it-IT" sz="4000" dirty="0"/>
              <a:t>della salute. </a:t>
            </a:r>
            <a:endParaRPr lang="it-IT" sz="4000" dirty="0" smtClean="0"/>
          </a:p>
          <a:p>
            <a:pPr marL="0" indent="0" algn="just">
              <a:buNone/>
            </a:pPr>
            <a:r>
              <a:rPr lang="it-IT" sz="4000" dirty="0" smtClean="0"/>
              <a:t>Le </a:t>
            </a:r>
            <a:r>
              <a:rPr lang="it-IT" sz="4000" dirty="0"/>
              <a:t>attività svolte, dunque, sono: - prevenzione primaria, per eliminare le cause di insorgenza delle malattie e i possibili fattori di rischio per la salute; - prevenzione secondaria, per individuare le malattie in fase precoce e arrestarne l’evoluzione; - diagnosi e cura, per identificare la cause delle malattie, rimuoverne lo stato patologico o ritardarne il decorso e – riabilitazione, per recuperare le capacità funzionali </a:t>
            </a:r>
            <a:r>
              <a:rPr lang="it-IT" sz="4000" dirty="0" smtClean="0"/>
              <a:t>dopo la </a:t>
            </a:r>
            <a:r>
              <a:rPr lang="it-IT" sz="4000" dirty="0"/>
              <a:t>malattia e impedirne la </a:t>
            </a:r>
            <a:r>
              <a:rPr lang="it-IT" sz="4000" dirty="0" smtClean="0"/>
              <a:t>cronicità. </a:t>
            </a:r>
          </a:p>
          <a:p>
            <a:pPr marL="0" indent="0" algn="just">
              <a:buNone/>
            </a:pPr>
            <a:r>
              <a:rPr lang="it-IT" sz="4000" dirty="0" smtClean="0"/>
              <a:t>Lo </a:t>
            </a:r>
            <a:r>
              <a:rPr lang="it-IT" sz="4000" dirty="0"/>
              <a:t>stato di </a:t>
            </a:r>
            <a:r>
              <a:rPr lang="it-IT" sz="4000" dirty="0" smtClean="0"/>
              <a:t>salute, dunque, </a:t>
            </a:r>
            <a:r>
              <a:rPr lang="it-IT" sz="4000" dirty="0"/>
              <a:t>non dipende solo dal sistema sanitario, ma da un insieme di concause legate tra loro, che possono essere riassunte in 4: 1 – patrimonio genetico, 2 – fattori ambientali; 3 – fattori socio-culturali economici e stili di vita e 4 – servizi sanitari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21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Quattro sono anche i parametri per valutare un sistema sanitario: 1 – efficienza, rapporto prestazioni/risorse o output/input, cioè l’impiego economico delle risorse nel processo produttivo, misurata dal numero di prestazioni realizzate da un’unità di fattore produttivo impiegato; 2 – efficacia, rapporto salute/prestazioni o </a:t>
            </a:r>
            <a:r>
              <a:rPr lang="it-IT" dirty="0" err="1"/>
              <a:t>outcome</a:t>
            </a:r>
            <a:r>
              <a:rPr lang="it-IT" dirty="0"/>
              <a:t>/</a:t>
            </a:r>
            <a:r>
              <a:rPr lang="it-IT" dirty="0" err="1"/>
              <a:t>income</a:t>
            </a:r>
            <a:r>
              <a:rPr lang="it-IT" dirty="0"/>
              <a:t> misura il contributo dei servizi sanitari al miglioramento dello stato di salute; cioè il miglioramento dello stato di salute a seguito di una prestazione sanitaria (x es. la riduzione delle morti per tumore grazie ad esami di screening); 3 – costi, spesa sanitaria totale </a:t>
            </a:r>
            <a:r>
              <a:rPr lang="it-IT" dirty="0" smtClean="0"/>
              <a:t>pro-capite</a:t>
            </a:r>
            <a:r>
              <a:rPr lang="it-IT" dirty="0"/>
              <a:t>; 4 – equità, uguaglianza di accesso alle cure sanitarie, indipendentemente dal reddito. Il giusto equilibrio tra questi elementi definisce un sistema ideale.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304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S</a:t>
            </a:r>
            <a:r>
              <a:rPr lang="it-IT" dirty="0" smtClean="0"/>
              <a:t>e </a:t>
            </a:r>
            <a:r>
              <a:rPr lang="it-IT" dirty="0"/>
              <a:t>anche un sistema sanitario non producesse salute, esso </a:t>
            </a:r>
            <a:r>
              <a:rPr lang="it-IT" dirty="0" smtClean="0"/>
              <a:t>produrrebbe </a:t>
            </a:r>
            <a:r>
              <a:rPr lang="it-IT" dirty="0"/>
              <a:t>redditi. Infatti, come in altri settori produttivi le risorse </a:t>
            </a:r>
            <a:r>
              <a:rPr lang="it-IT" dirty="0" smtClean="0"/>
              <a:t>generano </a:t>
            </a:r>
            <a:r>
              <a:rPr lang="it-IT" dirty="0"/>
              <a:t>redditi come stipendi per medici e infermieri, profitti per l’industria farmaceutica e le case di cura, redditi professionali per dentisti e farmacisti, ecc.</a:t>
            </a:r>
          </a:p>
          <a:p>
            <a:pPr marL="0" indent="0" algn="just">
              <a:buNone/>
            </a:pPr>
            <a:r>
              <a:rPr lang="it-IT" dirty="0"/>
              <a:t>In ogni caso i sistemi sanitari dei diversi paesi sviluppati si delineano in tre tipologie: 1 – sistema mutualistico (o delle </a:t>
            </a:r>
            <a:r>
              <a:rPr lang="it-IT" dirty="0" smtClean="0"/>
              <a:t>assicurazioni </a:t>
            </a:r>
            <a:r>
              <a:rPr lang="it-IT" dirty="0"/>
              <a:t>sociali di malattia) rivolto ai lavoratori da parte delle mutue </a:t>
            </a:r>
            <a:r>
              <a:rPr lang="it-IT" dirty="0" smtClean="0"/>
              <a:t>assicurative </a:t>
            </a:r>
            <a:r>
              <a:rPr lang="it-IT" dirty="0"/>
              <a:t>private o parastatali (contributivo), 2 – servizio sanitario nazionale, rivolto all’intera popolazione residente da parte dello stato (fiscale) e 3 – assicurazioni private di malattia.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198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Va ricordato inoltre, come il sistema sanitario tragga origine dai processi di industrializzazione con sovraffollamento delle città e peggioramento delle condizioni di vita.</a:t>
            </a:r>
          </a:p>
          <a:p>
            <a:pPr marL="0" indent="0" algn="just">
              <a:buNone/>
            </a:pPr>
            <a:r>
              <a:rPr lang="it-IT" dirty="0"/>
              <a:t>A partire dagli anni Cinquanta il settore sanitario ha conosciuto in tutti i principali paesi industrializzati una forte </a:t>
            </a:r>
            <a:r>
              <a:rPr lang="it-IT" dirty="0" smtClean="0"/>
              <a:t>espansione </a:t>
            </a:r>
            <a:r>
              <a:rPr lang="it-IT" dirty="0"/>
              <a:t>qualitativa e quantitativa. Un primo indicatore per cogliere questo processo – sotto il profilo quantitativo – è la percentuale di spesa sanitaria totale rispetto al PIL, che è raddoppiata negli ultimi 50 </a:t>
            </a:r>
            <a:r>
              <a:rPr lang="it-IT" dirty="0" smtClean="0"/>
              <a:t>anni. L’Italia </a:t>
            </a:r>
            <a:r>
              <a:rPr lang="it-IT" dirty="0"/>
              <a:t>ha una spesa sanitaria totale pro capite di 3.137 dollari, valore inferiore alla media europea di 3.739 dollari.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17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/>
              <a:t>Un secondo indicatore è dato dal numero degli occupati nel settore sanitario, anch’esso aumentato in maniera consistente attestandosi sopra il 10% dell’intera popolazione occupata</a:t>
            </a:r>
          </a:p>
          <a:p>
            <a:pPr marL="0" indent="0" algn="just">
              <a:buNone/>
            </a:pPr>
            <a:r>
              <a:rPr lang="it-IT" dirty="0"/>
              <a:t>Un terzo indicatore è la copertura assicurativa che è cresciuta per tutti i paesi, in alcuni casi fino al 100% quando è assicurata dallo stato, andamento che sta però gradualmente scemando.</a:t>
            </a:r>
          </a:p>
          <a:p>
            <a:pPr marL="0" indent="0" algn="just">
              <a:buNone/>
            </a:pPr>
            <a:r>
              <a:rPr lang="it-IT" dirty="0"/>
              <a:t>I p</a:t>
            </a:r>
            <a:r>
              <a:rPr lang="it-IT" dirty="0" smtClean="0"/>
              <a:t>rincipali </a:t>
            </a:r>
            <a:r>
              <a:rPr lang="it-IT" dirty="0"/>
              <a:t>paesi OCSE possono essere collocati su due dimensioni: 1 – erogazione della assistenza sanitaria, nelle tre forme: pubblica, privata e mista; 2 – finanziamento di tipo fiscale (Paesi Scandinavi, Gran Bretagna, Italia e Spagna) o contributivo. Mentre i paesi che prevedono l’erogazione da parte del settore privato e il finanziamento individuale e volontario sono solo gli USA e i Paesi Bassi.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3948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Inoltre, </a:t>
            </a:r>
            <a:r>
              <a:rPr lang="it-IT" dirty="0" smtClean="0"/>
              <a:t>maggior </a:t>
            </a:r>
            <a:r>
              <a:rPr lang="it-IT" dirty="0"/>
              <a:t>benessere e </a:t>
            </a:r>
            <a:r>
              <a:rPr lang="it-IT" dirty="0" smtClean="0"/>
              <a:t>progresso </a:t>
            </a:r>
            <a:r>
              <a:rPr lang="it-IT" dirty="0"/>
              <a:t>medico hanno consentito un notevole miglioramento delle condizioni di vita e di salute della popolazione, riducendo la morbilità/mortalità tradizionali. D’altro canto sono comparsi nuovi pericoli sanitari collegati a comportamenti tipici della società del benessere: alcolismo, droghe, fumo, incidenti, stress…</a:t>
            </a:r>
          </a:p>
          <a:p>
            <a:pPr marL="0" indent="0" algn="just">
              <a:buNone/>
            </a:pPr>
            <a:r>
              <a:rPr lang="it-IT" dirty="0"/>
              <a:t>Maggior benessere economico ha significato anche modernizzazione culturale e maggiore attenzione e preoccupazione per la salute. Fino ad arrivare ad un intenso processo di medicalizzazione della salute con una crescita progressiva delle aspettative sanitarie e una progressiva estensione della medicina professionale.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293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/>
              <a:t>A partire dagli anni </a:t>
            </a:r>
            <a:r>
              <a:rPr lang="it-IT" dirty="0" smtClean="0"/>
              <a:t>‘80 </a:t>
            </a: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dirty="0"/>
              <a:t>politica </a:t>
            </a:r>
            <a:r>
              <a:rPr lang="it-IT" dirty="0" smtClean="0"/>
              <a:t>sanitaria diventa restrittiva </a:t>
            </a:r>
            <a:r>
              <a:rPr lang="it-IT" dirty="0"/>
              <a:t>su 4</a:t>
            </a:r>
            <a:r>
              <a:rPr lang="it-IT" dirty="0" smtClean="0"/>
              <a:t> </a:t>
            </a:r>
            <a:r>
              <a:rPr lang="it-IT" dirty="0"/>
              <a:t>linee direttrici: 1 – fissazione dei tetti di spesa e di </a:t>
            </a:r>
            <a:r>
              <a:rPr lang="it-IT" dirty="0" smtClean="0"/>
              <a:t>bilancio definiti. I governi </a:t>
            </a:r>
            <a:r>
              <a:rPr lang="it-IT" dirty="0"/>
              <a:t>preoccupati per </a:t>
            </a:r>
            <a:r>
              <a:rPr lang="it-IT" dirty="0" smtClean="0"/>
              <a:t>l’alta spesa </a:t>
            </a:r>
            <a:r>
              <a:rPr lang="it-IT" dirty="0"/>
              <a:t>sanitaria</a:t>
            </a:r>
            <a:r>
              <a:rPr lang="it-IT" dirty="0" smtClean="0"/>
              <a:t>, </a:t>
            </a:r>
            <a:r>
              <a:rPr lang="it-IT" dirty="0"/>
              <a:t>hanno iniziato a stabilire in anticipo la quantità di risorse finanziarie </a:t>
            </a:r>
            <a:r>
              <a:rPr lang="it-IT" dirty="0" smtClean="0"/>
              <a:t>disponibili </a:t>
            </a:r>
            <a:r>
              <a:rPr lang="it-IT" dirty="0"/>
              <a:t>annualmente per l’intero </a:t>
            </a:r>
            <a:r>
              <a:rPr lang="it-IT" dirty="0" smtClean="0"/>
              <a:t>settore; </a:t>
            </a:r>
            <a:r>
              <a:rPr lang="it-IT" dirty="0"/>
              <a:t>2 – riorganizzazione delle strutture e del personale, </a:t>
            </a:r>
            <a:r>
              <a:rPr lang="it-IT" dirty="0" smtClean="0"/>
              <a:t>anche </a:t>
            </a:r>
            <a:r>
              <a:rPr lang="it-IT" dirty="0"/>
              <a:t>con blocchi delle </a:t>
            </a:r>
            <a:r>
              <a:rPr lang="it-IT" dirty="0" smtClean="0"/>
              <a:t>assunzioni</a:t>
            </a:r>
            <a:r>
              <a:rPr lang="it-IT" dirty="0"/>
              <a:t>, istituti di cura chiusi e riconvertiti ad altri usi, preferenza per i </a:t>
            </a:r>
            <a:r>
              <a:rPr lang="it-IT" dirty="0" err="1"/>
              <a:t>day</a:t>
            </a:r>
            <a:r>
              <a:rPr lang="it-IT" dirty="0"/>
              <a:t> hospital; 3 - controlli sulle tecnologie e sui prezzi, cioè disincentivo a comprare sofisticate attrezzature medico </a:t>
            </a:r>
            <a:r>
              <a:rPr lang="it-IT" dirty="0" smtClean="0"/>
              <a:t>diagnostiche, razionalizzazione </a:t>
            </a:r>
            <a:r>
              <a:rPr lang="it-IT" dirty="0"/>
              <a:t>di quelle esistenti e</a:t>
            </a:r>
            <a:r>
              <a:rPr lang="it-IT" dirty="0" smtClean="0"/>
              <a:t> </a:t>
            </a:r>
            <a:r>
              <a:rPr lang="it-IT" dirty="0"/>
              <a:t>contenimento dei prezzi dei farmaci; 4 – controlli sul comportamento prescrittivo dei medici, con medicine più economiche, meno ricoveri e richieste di </a:t>
            </a:r>
            <a:r>
              <a:rPr lang="it-IT" dirty="0" smtClean="0"/>
              <a:t>visite </a:t>
            </a:r>
            <a:r>
              <a:rPr lang="it-IT" dirty="0"/>
              <a:t>specialistiche.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102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1135</Words>
  <Application>Microsoft Office PowerPoint</Application>
  <PresentationFormat>Presentazione su schermo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4. LA POLITICA SANITARIA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Globalizzazione economica e sociale</dc:title>
  <dc:creator>GDGiulianova</dc:creator>
  <cp:lastModifiedBy>tecnoapply</cp:lastModifiedBy>
  <cp:revision>84</cp:revision>
  <dcterms:created xsi:type="dcterms:W3CDTF">2016-12-05T13:33:02Z</dcterms:created>
  <dcterms:modified xsi:type="dcterms:W3CDTF">2017-11-01T10:01:58Z</dcterms:modified>
</cp:coreProperties>
</file>