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6" r:id="rId11"/>
    <p:sldId id="264" r:id="rId12"/>
    <p:sldId id="267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05B28-6FCB-40BD-9A41-3E7C56634BC9}" type="datetimeFigureOut">
              <a:rPr lang="it-IT" smtClean="0"/>
              <a:pPr/>
              <a:t>24/10/2022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82E93-9B85-4F12-A181-6D9C01459B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3500462"/>
          </a:xfrm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Fonti a formazione centralizzata</a:t>
            </a:r>
            <a:br>
              <a:rPr lang="it-IT" dirty="0" smtClean="0"/>
            </a:br>
            <a:r>
              <a:rPr lang="it-IT" dirty="0" smtClean="0"/>
              <a:t>I rapporti tra le fonti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Articolo 103 della Carta ONU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Norma che impone di dare prevalenza alla Carta</a:t>
            </a:r>
          </a:p>
          <a:p>
            <a:pPr>
              <a:buNone/>
            </a:pPr>
            <a:r>
              <a:rPr lang="it-IT" dirty="0" smtClean="0"/>
              <a:t>	nei rapporti fra Stati membri – nei rapporti con Stati terzi</a:t>
            </a:r>
          </a:p>
          <a:p>
            <a:pPr>
              <a:buNone/>
            </a:pPr>
            <a:r>
              <a:rPr lang="it-IT" dirty="0" smtClean="0"/>
              <a:t>	incompatibilità con il principio </a:t>
            </a:r>
            <a:r>
              <a:rPr lang="it-IT" dirty="0" err="1" smtClean="0"/>
              <a:t>consensualista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evoluzione in senso pubblicistico (regola gerarchica fondata su un’autorità sociale)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Gerarchia delle fonti.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cogens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Applicazione limitata del criterio gerarchico nel diritto internazionale (incompatibilità con il principio </a:t>
            </a:r>
            <a:r>
              <a:rPr lang="it-IT" dirty="0" err="1" smtClean="0"/>
              <a:t>consensualista</a:t>
            </a:r>
            <a:r>
              <a:rPr lang="it-IT" dirty="0" smtClean="0"/>
              <a:t>) </a:t>
            </a:r>
          </a:p>
          <a:p>
            <a:r>
              <a:rPr lang="it-IT" dirty="0" smtClean="0"/>
              <a:t>Norme “secondarie” nelle org. internazionali</a:t>
            </a:r>
          </a:p>
          <a:p>
            <a:r>
              <a:rPr lang="it-IT" dirty="0" smtClean="0"/>
              <a:t>idea (recente) di un diritto “superiore” (norme inderogabili/indisponibili alle parti)</a:t>
            </a:r>
          </a:p>
          <a:p>
            <a:r>
              <a:rPr lang="it-IT" dirty="0" smtClean="0"/>
              <a:t>Artt.53 (invalidità) e 64 (estinzione) della Convenzione di Vienna - contestazione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Identificazione delle norme cogenti</a:t>
            </a:r>
            <a:br>
              <a:rPr lang="it-IT" dirty="0" smtClean="0"/>
            </a:br>
            <a:r>
              <a:rPr lang="it-IT" dirty="0" smtClean="0"/>
              <a:t>Obblighi </a:t>
            </a:r>
            <a:r>
              <a:rPr lang="it-IT" i="1" dirty="0" smtClean="0"/>
              <a:t>erga </a:t>
            </a:r>
            <a:r>
              <a:rPr lang="it-IT" i="1" dirty="0" err="1" smtClean="0"/>
              <a:t>omnes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Categoria ristretta di norme generali riconosciute come inderogabili</a:t>
            </a:r>
          </a:p>
          <a:p>
            <a:r>
              <a:rPr lang="it-IT" dirty="0" smtClean="0"/>
              <a:t>Quali sono? Divieto dell’uso della forza, principio di autodeterminazione dei popoli, violazioni gravi dei diritti umani e del </a:t>
            </a:r>
            <a:r>
              <a:rPr lang="it-IT" dirty="0" err="1" smtClean="0"/>
              <a:t>d.i.u</a:t>
            </a:r>
            <a:r>
              <a:rPr lang="it-IT" dirty="0" smtClean="0"/>
              <a:t>.</a:t>
            </a:r>
          </a:p>
          <a:p>
            <a:r>
              <a:rPr lang="it-IT" dirty="0" smtClean="0"/>
              <a:t>Nozione di obblighi </a:t>
            </a:r>
            <a:r>
              <a:rPr lang="it-IT" i="1" dirty="0" smtClean="0"/>
              <a:t>erga </a:t>
            </a:r>
            <a:r>
              <a:rPr lang="it-IT" i="1" dirty="0" err="1" smtClean="0"/>
              <a:t>omnes</a:t>
            </a:r>
            <a:r>
              <a:rPr lang="it-IT" i="1" dirty="0" smtClean="0"/>
              <a:t> </a:t>
            </a:r>
            <a:r>
              <a:rPr lang="it-IT" dirty="0" smtClean="0"/>
              <a:t>(solidali, non reciproci) (esempio: </a:t>
            </a:r>
            <a:r>
              <a:rPr lang="it-IT" dirty="0" err="1" smtClean="0"/>
              <a:t>du</a:t>
            </a:r>
            <a:r>
              <a:rPr lang="it-IT" dirty="0" smtClean="0"/>
              <a:t> e trattamento degli stranieri) – relazione con lo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cogens</a:t>
            </a:r>
            <a:r>
              <a:rPr lang="it-IT" dirty="0" smtClean="0"/>
              <a:t> - due caratteristiche distinte (struttura vs. valore normativo) delle stesse norme – maggiore ampiezza degli obblighi </a:t>
            </a:r>
            <a:r>
              <a:rPr lang="it-IT" i="1" dirty="0" smtClean="0"/>
              <a:t>erga </a:t>
            </a:r>
            <a:r>
              <a:rPr lang="it-IT" i="1" dirty="0" err="1" smtClean="0"/>
              <a:t>omnes</a:t>
            </a:r>
            <a:endParaRPr lang="it-IT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Istituzionalizzazione della funzione normativa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	Il problema dell’autorità sociale in una società paritaria</a:t>
            </a:r>
          </a:p>
          <a:p>
            <a:pPr>
              <a:buNone/>
            </a:pPr>
            <a:r>
              <a:rPr lang="it-IT" dirty="0" smtClean="0"/>
              <a:t>	a) imposizione di fatto (visione realista): tentativi delle forze dominanti di imporre la propria volontà – difficoltà e resistenze – uso a proprio vantaggio dei meccanismi decentrati</a:t>
            </a:r>
          </a:p>
          <a:p>
            <a:pPr>
              <a:buNone/>
            </a:pPr>
            <a:r>
              <a:rPr lang="it-IT" dirty="0" smtClean="0"/>
              <a:t>	b)   consenso: trasferimento di poteri a un organo mediante accordo – fragilità (stati terzi – conflitti di norme) – affermazione in fatto dell’organo, politicamente autonomo – UE, Nazioni Unite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Atti dell’Assemblea generale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Codificazione e sviluppo </a:t>
            </a:r>
            <a:r>
              <a:rPr lang="it-IT" dirty="0" smtClean="0"/>
              <a:t>progressivo del </a:t>
            </a:r>
            <a:r>
              <a:rPr lang="it-IT" dirty="0" smtClean="0"/>
              <a:t>diritto internazionale attraverso Dichiarazioni di principi </a:t>
            </a:r>
            <a:r>
              <a:rPr lang="it-IT" dirty="0" smtClean="0"/>
              <a:t>(rilevazione di norme già esistenti e invito agli </a:t>
            </a:r>
            <a:r>
              <a:rPr lang="it-IT" dirty="0" err="1" smtClean="0"/>
              <a:t>Dtati</a:t>
            </a:r>
            <a:r>
              <a:rPr lang="it-IT" dirty="0" smtClean="0"/>
              <a:t> a conformarsi a certe regole)</a:t>
            </a:r>
            <a:endParaRPr lang="it-IT" dirty="0" smtClean="0"/>
          </a:p>
          <a:p>
            <a:r>
              <a:rPr lang="it-IT" dirty="0" smtClean="0"/>
              <a:t>formalmente raccomandazioni – contributo alla formazione del diritto generale - “cristallizzazione” di norme in formazione</a:t>
            </a:r>
          </a:p>
          <a:p>
            <a:r>
              <a:rPr lang="it-IT" dirty="0" smtClean="0"/>
              <a:t>esempi: Dichiarazione sul genocidio – Dichiarazione Universale dei Diritti Umani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Atti del Consiglio di sicurezza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Diversi tipi di risoluzione con cui il </a:t>
            </a:r>
            <a:r>
              <a:rPr lang="it-IT" dirty="0" err="1" smtClean="0"/>
              <a:t>Cds</a:t>
            </a:r>
            <a:r>
              <a:rPr lang="it-IT" dirty="0" smtClean="0"/>
              <a:t> da un contributo indiretto alla formazione di norme:</a:t>
            </a:r>
          </a:p>
          <a:p>
            <a:pPr>
              <a:buNone/>
            </a:pPr>
            <a:r>
              <a:rPr lang="it-IT" dirty="0" smtClean="0"/>
              <a:t>	a) risoluzioni operative: possibile contributo all’accertamento e allo sviluppo di norme internazionali</a:t>
            </a:r>
          </a:p>
          <a:p>
            <a:pPr>
              <a:buNone/>
            </a:pPr>
            <a:r>
              <a:rPr lang="it-IT" dirty="0" smtClean="0"/>
              <a:t>	b) risoluzioni normative: ad esempio in materia di diritto internazionale umanitario</a:t>
            </a:r>
          </a:p>
          <a:p>
            <a:pPr>
              <a:buNone/>
            </a:pPr>
            <a:r>
              <a:rPr lang="it-IT" dirty="0" smtClean="0"/>
              <a:t>	c) risoluzioni organizzative: diritto applicabile dagli organi che istituisce (tribunali </a:t>
            </a:r>
            <a:r>
              <a:rPr lang="it-IT" i="1" dirty="0" smtClean="0"/>
              <a:t>ad hoc</a:t>
            </a:r>
            <a:r>
              <a:rPr lang="it-IT" dirty="0" smtClean="0"/>
              <a:t>) 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3786214"/>
          </a:xfrm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I rapporti tra le fonti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La codificazione del diritto generale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Esigenza di rafforzare la certezza del diritto consuetudinario </a:t>
            </a:r>
          </a:p>
          <a:p>
            <a:pPr>
              <a:buNone/>
            </a:pPr>
            <a:r>
              <a:rPr lang="it-IT" dirty="0" smtClean="0"/>
              <a:t>	Codificare (mettere per iscritto) mediante trattato altera la natura della norma (da generale a particolare)  </a:t>
            </a:r>
          </a:p>
          <a:p>
            <a:pPr>
              <a:buNone/>
            </a:pPr>
            <a:r>
              <a:rPr lang="it-IT" dirty="0" smtClean="0"/>
              <a:t>	Art.13 Carta NU (“codificazione” e “sviluppo”) – AG – Commissione del diritto internazionale – procedura (adozione o meno di una convenzione - esempi)  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it-IT" dirty="0" smtClean="0"/>
              <a:t>Effetti della codificazione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Autorevolezza della codificazione (al di là dell’efficacia </a:t>
            </a:r>
            <a:r>
              <a:rPr lang="it-IT" dirty="0" err="1" smtClean="0"/>
              <a:t>pattizia</a:t>
            </a:r>
            <a:r>
              <a:rPr lang="it-IT" dirty="0" smtClean="0"/>
              <a:t>)  - altri atti</a:t>
            </a:r>
          </a:p>
          <a:p>
            <a:endParaRPr lang="it-IT" dirty="0" smtClean="0"/>
          </a:p>
          <a:p>
            <a:r>
              <a:rPr lang="it-IT" dirty="0" smtClean="0"/>
              <a:t>Codificazione vs sviluppo progressivo – “cristallizzazione” – accelerazione del processo – bloccare l’evoluzione, retrocedere</a:t>
            </a:r>
          </a:p>
          <a:p>
            <a:endParaRPr lang="it-IT" dirty="0" smtClean="0"/>
          </a:p>
          <a:p>
            <a:r>
              <a:rPr lang="it-IT" dirty="0" smtClean="0"/>
              <a:t>L’evoluzione del diritto consuetudinario al di là dell’accordo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Coordinamento fra norme di pari valore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Ruolo limitato del principio gerarchico – pari valore delle norme (consuetudinarie e </a:t>
            </a:r>
            <a:r>
              <a:rPr lang="it-IT" dirty="0" err="1" smtClean="0"/>
              <a:t>pattizie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Conflitti (rari) e interferenze fra norme consuetudinarie o fra più trattati con la stessa sfera soggettiva (esigenza di coordinamento)</a:t>
            </a:r>
          </a:p>
          <a:p>
            <a:r>
              <a:rPr lang="it-IT" dirty="0" smtClean="0"/>
              <a:t>Art.31, 3 c Convenzione di Vienna (considerazione di altre regole applicabili alle parti)</a:t>
            </a:r>
          </a:p>
          <a:p>
            <a:r>
              <a:rPr lang="it-IT" dirty="0" smtClean="0"/>
              <a:t>Tendenza a usare informalmente norme non vincolanti per le parti (orientamenti evolutivi)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Soluzione non gerarchica dei conflitti fra norme di pari valore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Trattati incompatibili con le stesse parti (successione nel tempo) e con parti diverse (obbligo di tenere condotte incompatibili – problema di responsabilità)</a:t>
            </a:r>
          </a:p>
          <a:p>
            <a:r>
              <a:rPr lang="it-IT" dirty="0" smtClean="0"/>
              <a:t>Clausole di compatibilità (o di subordinazione) come forma di coordinamento unilaterale – esempio: art.351 TFUE</a:t>
            </a:r>
          </a:p>
          <a:p>
            <a:r>
              <a:rPr lang="it-IT" dirty="0" smtClean="0"/>
              <a:t>Accordi fra alcuni Stati parti di un accordo multilaterale – le condizioni della deroga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411</Words>
  <Application>Microsoft Office PowerPoint</Application>
  <PresentationFormat>Presentazione su schermo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Tema di Office</vt:lpstr>
      <vt:lpstr>Fonti a formazione centralizzata I rapporti tra le fonti</vt:lpstr>
      <vt:lpstr>Istituzionalizzazione della funzione normativa</vt:lpstr>
      <vt:lpstr>Atti dell’Assemblea generale</vt:lpstr>
      <vt:lpstr>Atti del Consiglio di sicurezza</vt:lpstr>
      <vt:lpstr>I rapporti tra le fonti</vt:lpstr>
      <vt:lpstr>La codificazione del diritto generale</vt:lpstr>
      <vt:lpstr>Effetti della codificazione</vt:lpstr>
      <vt:lpstr>Coordinamento fra norme di pari valore</vt:lpstr>
      <vt:lpstr>Soluzione non gerarchica dei conflitti fra norme di pari valore</vt:lpstr>
      <vt:lpstr>Articolo 103 della Carta ONU</vt:lpstr>
      <vt:lpstr>Gerarchia delle fonti. Ius cogens</vt:lpstr>
      <vt:lpstr>Identificazione delle norme cogenti Obblighi erga omnes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Fonti a formazione centralizzata</dc:title>
  <dc:creator>Antonio Marchesi</dc:creator>
  <cp:lastModifiedBy>antonio.marchesi antonio.marchesi</cp:lastModifiedBy>
  <cp:revision>23</cp:revision>
  <dcterms:created xsi:type="dcterms:W3CDTF">2020-03-25T08:20:00Z</dcterms:created>
  <dcterms:modified xsi:type="dcterms:W3CDTF">2022-10-24T09:16:50Z</dcterms:modified>
</cp:coreProperties>
</file>