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7" r:id="rId2"/>
    <p:sldId id="259" r:id="rId3"/>
    <p:sldId id="406" r:id="rId4"/>
    <p:sldId id="403" r:id="rId5"/>
    <p:sldId id="414" r:id="rId6"/>
    <p:sldId id="409" r:id="rId7"/>
    <p:sldId id="386" r:id="rId8"/>
    <p:sldId id="415" r:id="rId9"/>
    <p:sldId id="421" r:id="rId10"/>
    <p:sldId id="433" r:id="rId11"/>
    <p:sldId id="437" r:id="rId12"/>
    <p:sldId id="438" r:id="rId13"/>
    <p:sldId id="429" r:id="rId14"/>
    <p:sldId id="463" r:id="rId15"/>
    <p:sldId id="462" r:id="rId16"/>
    <p:sldId id="449" r:id="rId17"/>
    <p:sldId id="447" r:id="rId18"/>
    <p:sldId id="474" r:id="rId19"/>
    <p:sldId id="473" r:id="rId20"/>
    <p:sldId id="4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948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6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1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2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105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6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9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0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77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09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905B45-B902-949C-32F0-8A1A5525C4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it-IT" sz="1800" dirty="0"/>
            </a:br>
            <a:br>
              <a:rPr lang="it-IT" sz="3600" dirty="0"/>
            </a:br>
            <a:r>
              <a:rPr lang="it-IT" sz="3600" dirty="0"/>
              <a:t>notorietà, immagine e risonanza</a:t>
            </a:r>
            <a:endParaRPr lang="it-IT" sz="1800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0A23A82-90F9-E6D0-E2C4-D1F99D5B5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760" y="4859365"/>
            <a:ext cx="3108960" cy="166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714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982" y="333260"/>
            <a:ext cx="10956036" cy="6191479"/>
          </a:xfrm>
        </p:spPr>
        <p:txBody>
          <a:bodyPr>
            <a:normAutofit/>
          </a:bodyPr>
          <a:lstStyle/>
          <a:p>
            <a:pPr algn="ctr"/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Marca come persona</a:t>
            </a:r>
            <a:b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L'interesse del consumatore verso tutto quanto sottostà alla marca spiega la rilevanza del terzo ambito nel quale possono svilupparsi associazioni forti, desiderabili e uniche, cioè le persone alle quali ricondurre l'origine del brand o comunque impiegate nelle attività di comunicazione che lo riguardano. Il riferimento a queste figure concorre sovente a conferire personalità alla marca, sostenendone la differenziazione, e in special modo nei contesti iper-competitivi.</a:t>
            </a:r>
          </a:p>
        </p:txBody>
      </p:sp>
    </p:spTree>
    <p:extLst>
      <p:ext uri="{BB962C8B-B14F-4D97-AF65-F5344CB8AC3E}">
        <p14:creationId xmlns:p14="http://schemas.microsoft.com/office/powerpoint/2010/main" val="1317645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61" y="308473"/>
            <a:ext cx="11182121" cy="6257580"/>
          </a:xfrm>
        </p:spPr>
        <p:txBody>
          <a:bodyPr>
            <a:normAutofit/>
          </a:bodyPr>
          <a:lstStyle/>
          <a:p>
            <a:pPr algn="ctr"/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Marca come simbolo</a:t>
            </a: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Il quarto ambito al quale può essere riferito lo sviluppo di associazioni mentali alla marca è quello della marca come simbolo. In questo caso, il riferimento è alle attività mediante le quali la marca perpetra nel tempo elementi ricorrenti e iconografici atti a valorizzare la sua continuità e, dunque, la serietà e la solidità che la connotano. In questa prospettiva, possono essere valorizzati due elementi: </a:t>
            </a:r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gli stimoli visivi </a:t>
            </a: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e</a:t>
            </a:r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l'heritage della marca.</a:t>
            </a:r>
          </a:p>
        </p:txBody>
      </p:sp>
    </p:spTree>
    <p:extLst>
      <p:ext uri="{BB962C8B-B14F-4D97-AF65-F5344CB8AC3E}">
        <p14:creationId xmlns:p14="http://schemas.microsoft.com/office/powerpoint/2010/main" val="4254414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431" y="481988"/>
            <a:ext cx="11193138" cy="5894024"/>
          </a:xfrm>
        </p:spPr>
        <p:txBody>
          <a:bodyPr>
            <a:normAutofit/>
          </a:bodyPr>
          <a:lstStyle/>
          <a:p>
            <a:pPr algn="ctr"/>
            <a:r>
              <a:rPr lang="it-IT" sz="2800" cap="none" dirty="0">
                <a:solidFill>
                  <a:srgbClr val="002060"/>
                </a:solidFill>
                <a:latin typeface="Trebuchet MS" panose="020B0603020202020204" pitchFamily="34" charset="0"/>
              </a:rPr>
              <a:t>L’idea che anche le marche possano avere una </a:t>
            </a:r>
            <a:r>
              <a:rPr lang="it-IT" sz="2800" cap="none" dirty="0">
                <a:solidFill>
                  <a:srgbClr val="002060"/>
                </a:solidFill>
                <a:highlight>
                  <a:srgbClr val="FFFF00"/>
                </a:highlight>
                <a:latin typeface="Trebuchet MS" panose="020B0603020202020204" pitchFamily="34" charset="0"/>
              </a:rPr>
              <a:t>personalità</a:t>
            </a:r>
            <a:r>
              <a:rPr lang="it-IT" sz="2800" cap="none" dirty="0">
                <a:solidFill>
                  <a:srgbClr val="002060"/>
                </a:solidFill>
                <a:latin typeface="Trebuchet MS" panose="020B0603020202020204" pitchFamily="34" charset="0"/>
              </a:rPr>
              <a:t> è dunque ormai da tempo condivisa dagli studiosi e rappresenta un elemento sul quale il marketing può far leva per incrementarne il valore. </a:t>
            </a:r>
            <a:br>
              <a:rPr lang="it-IT" sz="2800" cap="none" dirty="0">
                <a:solidFill>
                  <a:srgbClr val="002060"/>
                </a:solidFill>
                <a:latin typeface="Trebuchet MS" panose="020B0603020202020204" pitchFamily="34" charset="0"/>
              </a:rPr>
            </a:br>
            <a:br>
              <a:rPr lang="it-IT" sz="2800" cap="none" dirty="0">
                <a:solidFill>
                  <a:srgbClr val="002060"/>
                </a:solidFill>
                <a:latin typeface="Trebuchet MS" panose="020B0603020202020204" pitchFamily="34" charset="0"/>
              </a:rPr>
            </a:br>
            <a:r>
              <a:rPr lang="it-IT" sz="2800" cap="none" dirty="0">
                <a:solidFill>
                  <a:srgbClr val="002060"/>
                </a:solidFill>
                <a:latin typeface="Trebuchet MS" panose="020B0603020202020204" pitchFamily="34" charset="0"/>
              </a:rPr>
              <a:t>Una personalità di marca favorevole migliora le risposte cognitive, affettive e comportamentali dei consumatori, con conseguenti effetti positivi sulla brand equity. </a:t>
            </a:r>
          </a:p>
        </p:txBody>
      </p:sp>
    </p:spTree>
    <p:extLst>
      <p:ext uri="{BB962C8B-B14F-4D97-AF65-F5344CB8AC3E}">
        <p14:creationId xmlns:p14="http://schemas.microsoft.com/office/powerpoint/2010/main" val="36074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299" y="330507"/>
            <a:ext cx="10669597" cy="279877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Scala definitiva di personalità della marca</a:t>
            </a: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• sincerità</a:t>
            </a: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: razionale, orientato alla famiglia, provinciale, onesto, sincero, autentico, sano, originale, allegro, sentimentale, amichevole;</a:t>
            </a: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• entusiasmo</a:t>
            </a: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: audace, trendy, emozionante, vivace, figo, giovanile, immaginativo, unico, aggiornato, indipendente, contemporaneo;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41E4CD98-3CEA-9495-12B6-99B864BDCED6}"/>
              </a:ext>
            </a:extLst>
          </p:cNvPr>
          <p:cNvSpPr txBox="1">
            <a:spLocks/>
          </p:cNvSpPr>
          <p:nvPr/>
        </p:nvSpPr>
        <p:spPr>
          <a:xfrm>
            <a:off x="768604" y="3663842"/>
            <a:ext cx="9720072" cy="2863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800" b="1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• competenza</a:t>
            </a:r>
            <a:r>
              <a:rPr lang="it-IT" sz="2800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: affidabile, laborioso, sicuro, intelligente, tecnologico, aziendale, di successo, leader, sicuro di sé;</a:t>
            </a:r>
            <a:br>
              <a:rPr lang="it-IT" sz="2800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b="1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b="1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• sofisticatezza</a:t>
            </a:r>
            <a:r>
              <a:rPr lang="it-IT" sz="2800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: aristocratico, affascinante, di bell'aspetto, raffinato, femminile, gradevole;</a:t>
            </a:r>
            <a:br>
              <a:rPr lang="it-IT" sz="2800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b="1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• ruvidezza</a:t>
            </a:r>
            <a:r>
              <a:rPr lang="it-IT" sz="2800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: aperto all'esperienza, mascolino, occidentale, come un duro, forte.</a:t>
            </a:r>
            <a:endParaRPr lang="it-IT" sz="2800" cap="none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782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61" y="672029"/>
            <a:ext cx="10545097" cy="5607585"/>
          </a:xfrm>
        </p:spPr>
        <p:txBody>
          <a:bodyPr>
            <a:normAutofit/>
          </a:bodyPr>
          <a:lstStyle/>
          <a:p>
            <a:pPr algn="ctr"/>
            <a:r>
              <a:rPr lang="it-IT" sz="30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La </a:t>
            </a:r>
            <a:r>
              <a:rPr lang="it-IT" sz="30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RISONANZA</a:t>
            </a:r>
            <a:r>
              <a:rPr lang="it-IT" sz="30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è una disposizione favorevole del consumatore, il quale reagisce consapevolmente alle azioni poste in essere dalla marca.</a:t>
            </a:r>
            <a:br>
              <a:rPr lang="it-IT" sz="30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30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 In questa prospettiva, in passato si tendeva a interpretare il concetto di risonanza in chiave di reciprocità, nel senso che il cliente più attento e soddisfatto di ciò che osserva e/o sperimenta decide di ricompensare, con i propri comportamenti, l'impegno profuso dalla marca.</a:t>
            </a:r>
          </a:p>
        </p:txBody>
      </p:sp>
    </p:spTree>
    <p:extLst>
      <p:ext uri="{BB962C8B-B14F-4D97-AF65-F5344CB8AC3E}">
        <p14:creationId xmlns:p14="http://schemas.microsoft.com/office/powerpoint/2010/main" val="2832850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672029"/>
            <a:ext cx="9720072" cy="223373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0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È possibile tornare al concetto di risonanza e analizzare le dimensioni in cui esso viene usualmente scomposto:</a:t>
            </a:r>
            <a:br>
              <a:rPr lang="it-IT" sz="30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30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30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• fedeltà;</a:t>
            </a:r>
            <a:br>
              <a:rPr lang="it-IT" sz="30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30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• senso di attaccamento;</a:t>
            </a:r>
            <a:br>
              <a:rPr lang="it-IT" sz="30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30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• senso di comunità;</a:t>
            </a:r>
            <a:br>
              <a:rPr lang="it-IT" sz="30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30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• impegno attivo.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5A96AB68-5BFB-19C7-5DA9-215D69FBEF69}"/>
              </a:ext>
            </a:extLst>
          </p:cNvPr>
          <p:cNvSpPr txBox="1">
            <a:spLocks/>
          </p:cNvSpPr>
          <p:nvPr/>
        </p:nvSpPr>
        <p:spPr>
          <a:xfrm>
            <a:off x="2353564" y="4786829"/>
            <a:ext cx="9720072" cy="1949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800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Per creare risonanza, occorre invece generare un forte attaccamento personale: i consumatori non dovrebbero avere semplicemente un atteggiamento positivo verso la marca, ma considerarla come qualcosa di speciale. </a:t>
            </a:r>
            <a:br>
              <a:rPr lang="it-IT" sz="2800" cap="none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endParaRPr lang="it-IT" sz="2800" cap="none" dirty="0">
              <a:solidFill>
                <a:schemeClr val="accent2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978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679" y="625207"/>
            <a:ext cx="9982642" cy="1691273"/>
          </a:xfrm>
        </p:spPr>
        <p:txBody>
          <a:bodyPr>
            <a:normAutofit/>
          </a:bodyPr>
          <a:lstStyle/>
          <a:p>
            <a:pPr algn="ctr"/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Il concetto di brand attachment si riferisce alla forza del legame che connette il consumatore alla marca. </a:t>
            </a:r>
            <a:br>
              <a:rPr lang="it-IT" sz="3600" cap="none" dirty="0">
                <a:latin typeface="Trebuchet MS" panose="020B0603020202020204" pitchFamily="34" charset="0"/>
              </a:rPr>
            </a:br>
            <a:endParaRPr lang="it-IT" sz="3600" cap="none" dirty="0">
              <a:latin typeface="Trebuchet MS" panose="020B0603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CBB3B5A-615B-6100-B5C5-9E41A40F0C01}"/>
              </a:ext>
            </a:extLst>
          </p:cNvPr>
          <p:cNvSpPr txBox="1"/>
          <p:nvPr/>
        </p:nvSpPr>
        <p:spPr>
          <a:xfrm>
            <a:off x="3048000" y="2967335"/>
            <a:ext cx="887984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Due sono i fattori che determinano lo sviluppo di brand attachment: </a:t>
            </a:r>
            <a:b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la </a:t>
            </a:r>
            <a:r>
              <a:rPr lang="it-IT" sz="2800" b="1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brand-self connection </a:t>
            </a:r>
            <a: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e </a:t>
            </a:r>
            <a:r>
              <a:rPr lang="it-IT" sz="2800" b="1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la brand </a:t>
            </a:r>
            <a:r>
              <a:rPr lang="it-IT" sz="2800" b="1" cap="none" dirty="0" err="1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prominence</a:t>
            </a:r>
            <a: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18840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13" y="672029"/>
            <a:ext cx="11518489" cy="2020371"/>
          </a:xfrm>
        </p:spPr>
        <p:txBody>
          <a:bodyPr>
            <a:normAutofit/>
          </a:bodyPr>
          <a:lstStyle/>
          <a:p>
            <a:pPr algn="ctr"/>
            <a: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La </a:t>
            </a:r>
            <a:r>
              <a:rPr lang="it-IT" sz="2800" b="1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brand-self connection </a:t>
            </a:r>
            <a: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esprime la sovrapponibilità che il consumatore riconosce fra la marca e il proprio sé. In letteratura, il cosiddetto «concetto di sé» viene inteso quale insieme delle valutazioni e delle sensazioni sviluppate dall'individuo relativamente a se stesso..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31CB74-FDFE-55CE-098F-0836FCF40988}"/>
              </a:ext>
            </a:extLst>
          </p:cNvPr>
          <p:cNvSpPr txBox="1"/>
          <p:nvPr/>
        </p:nvSpPr>
        <p:spPr>
          <a:xfrm>
            <a:off x="3048000" y="4370089"/>
            <a:ext cx="880970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La</a:t>
            </a:r>
            <a:r>
              <a:rPr lang="it-IT" sz="2800" b="1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 brand </a:t>
            </a:r>
            <a:r>
              <a:rPr lang="it-IT" sz="2800" b="1" cap="none" dirty="0" err="1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prominence</a:t>
            </a:r>
            <a: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, essa rimanda invece alla misura in cui il consumatore riconduce sentimenti e ricordi positivi alla sua storia di attaccamento alla marca.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00439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050" y="199103"/>
            <a:ext cx="11249040" cy="5896897"/>
          </a:xfrm>
        </p:spPr>
        <p:txBody>
          <a:bodyPr>
            <a:normAutofit/>
          </a:bodyPr>
          <a:lstStyle/>
          <a:p>
            <a:pPr algn="ctr"/>
            <a:r>
              <a:rPr lang="it-IT" sz="2800" cap="none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Fuller propone un elenco delle motivazioni che stimolano il consumatore all'impegno attivo nei confronti del brand: </a:t>
            </a:r>
            <a:br>
              <a:rPr lang="it-IT" sz="2800" cap="none" dirty="0">
                <a:latin typeface="Trebuchet MS" panose="020B0603020202020204" pitchFamily="34" charset="0"/>
              </a:rPr>
            </a:br>
            <a:br>
              <a:rPr lang="it-IT" sz="2800" cap="none" dirty="0">
                <a:latin typeface="Trebuchet MS" panose="020B0603020202020204" pitchFamily="34" charset="0"/>
              </a:rPr>
            </a:br>
            <a:br>
              <a:rPr lang="it-IT" sz="2800" cap="none" dirty="0"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l'appagamento che reputa di trarre dalla partecipazione in sé la curiosità, tanto in termini di ricerca di stimoli nuovi quanto dell'approfondimento di specifici temi;</a:t>
            </a:r>
            <a:br>
              <a:rPr lang="it-IT" sz="28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</a:br>
            <a:br>
              <a:rPr lang="it-IT" sz="2800" b="1" cap="none" dirty="0"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l'autoefficacia, connessa alla gratificazione avvertita nel rilevare la qualità del proprio contributo;</a:t>
            </a:r>
            <a:br>
              <a:rPr lang="it-IT" sz="2800" b="1" cap="none" dirty="0">
                <a:latin typeface="Trebuchet MS" panose="020B0603020202020204" pitchFamily="34" charset="0"/>
              </a:rPr>
            </a:br>
            <a:br>
              <a:rPr lang="it-IT" sz="2800" b="1" cap="none" dirty="0"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l'acquisizione di conoscenza, con riferimento al contesto nel quale si inserisce la marca in questione;</a:t>
            </a:r>
          </a:p>
        </p:txBody>
      </p:sp>
    </p:spTree>
    <p:extLst>
      <p:ext uri="{BB962C8B-B14F-4D97-AF65-F5344CB8AC3E}">
        <p14:creationId xmlns:p14="http://schemas.microsoft.com/office/powerpoint/2010/main" val="447983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06" y="339213"/>
            <a:ext cx="11488994" cy="4740787"/>
          </a:xfrm>
        </p:spPr>
        <p:txBody>
          <a:bodyPr>
            <a:normAutofit/>
          </a:bodyPr>
          <a:lstStyle/>
          <a:p>
            <a:pPr algn="ctr"/>
            <a:r>
              <a:rPr lang="it-IT" sz="28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l'accesso alle informazioni di cui dispongono altri consumatori;</a:t>
            </a:r>
            <a:br>
              <a:rPr lang="it-IT" sz="28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br>
              <a:rPr lang="it-IT" sz="2800" b="1" cap="none" dirty="0"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la visibilità, a causa della possibile riconoscibilità del proprio contributo;</a:t>
            </a:r>
            <a:br>
              <a:rPr lang="it-IT" sz="28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</a:br>
            <a:br>
              <a:rPr lang="it-IT" sz="2800" b="1" cap="none" dirty="0"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l'altruismo, quindi la disponibilità a impegnarsi in favore di un'altra entità;</a:t>
            </a:r>
            <a:br>
              <a:rPr lang="it-IT" sz="28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br>
              <a:rPr lang="it-IT" sz="28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il desiderio di condivisione con altre persone reputate affini;</a:t>
            </a:r>
          </a:p>
        </p:txBody>
      </p:sp>
    </p:spTree>
    <p:extLst>
      <p:ext uri="{BB962C8B-B14F-4D97-AF65-F5344CB8AC3E}">
        <p14:creationId xmlns:p14="http://schemas.microsoft.com/office/powerpoint/2010/main" val="46614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912169"/>
            <a:ext cx="9720072" cy="5033661"/>
          </a:xfrm>
        </p:spPr>
        <p:txBody>
          <a:bodyPr>
            <a:noAutofit/>
          </a:bodyPr>
          <a:lstStyle/>
          <a:p>
            <a:pPr algn="ctr"/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La </a:t>
            </a:r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BRAND AWARENESS </a:t>
            </a: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attiene alla forza del nodo rappresentato dalla marca nella memoria del consumatore e si riflette sulla sua capacità di identificare il brand in condizioni diverse. </a:t>
            </a: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Più precisamente, la notorietà si articola nelle dimensioni del riconoscimento e del ricordo, le quali fanno rispettivamente riferimento alla probabilità/velocità con cui il consumatore identifica la marca.</a:t>
            </a:r>
          </a:p>
        </p:txBody>
      </p:sp>
    </p:spTree>
    <p:extLst>
      <p:ext uri="{BB962C8B-B14F-4D97-AF65-F5344CB8AC3E}">
        <p14:creationId xmlns:p14="http://schemas.microsoft.com/office/powerpoint/2010/main" val="260506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672029"/>
            <a:ext cx="11636478" cy="5607585"/>
          </a:xfrm>
        </p:spPr>
        <p:txBody>
          <a:bodyPr>
            <a:normAutofit/>
          </a:bodyPr>
          <a:lstStyle/>
          <a:p>
            <a:pPr algn="ctr"/>
            <a:r>
              <a:rPr lang="it-IT" sz="28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  <a:t>• il corrispettivo monetario, previsto per talune attività di collaborazione con la marca, quali lo sviluppo di nuove idee, o il coinvolgimento in attività di comunicazione virali;</a:t>
            </a:r>
            <a:br>
              <a:rPr lang="it-IT" sz="2800" b="1" cap="none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br>
              <a:rPr lang="it-IT" sz="2800" b="1" cap="none" dirty="0"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rgbClr val="00B050"/>
                </a:solidFill>
                <a:latin typeface="Trebuchet MS" panose="020B0603020202020204" pitchFamily="34" charset="0"/>
              </a:rPr>
              <a:t>• l'insoddisfazione personale, che fornisce lo stimolo a impegnarsi per modificare la realtà circostante.</a:t>
            </a:r>
          </a:p>
        </p:txBody>
      </p:sp>
    </p:spTree>
    <p:extLst>
      <p:ext uri="{BB962C8B-B14F-4D97-AF65-F5344CB8AC3E}">
        <p14:creationId xmlns:p14="http://schemas.microsoft.com/office/powerpoint/2010/main" val="276547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81D9DB5-3377-7B05-8F44-A9607BB5E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50" y="625498"/>
            <a:ext cx="11156899" cy="5607003"/>
          </a:xfrm>
          <a:prstGeom prst="rect">
            <a:avLst/>
          </a:prstGeom>
          <a:effectLst>
            <a:glow rad="63500">
              <a:srgbClr val="92D050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228650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19" y="533465"/>
            <a:ext cx="11600761" cy="2646616"/>
          </a:xfrm>
        </p:spPr>
        <p:txBody>
          <a:bodyPr>
            <a:noAutofit/>
          </a:bodyPr>
          <a:lstStyle/>
          <a:p>
            <a:pPr algn="ctr"/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L'immagine di marca </a:t>
            </a: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non pre-esiste rispetto al momento in cui l'individuo colloca nel proprio sistema mentale di riferimento gli elementi di significato che hanno attirato la sua attenzione riguardo a quel brand.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00C95F-F0C1-4B59-6913-8324B042B144}"/>
              </a:ext>
            </a:extLst>
          </p:cNvPr>
          <p:cNvSpPr txBox="1"/>
          <p:nvPr/>
        </p:nvSpPr>
        <p:spPr>
          <a:xfrm>
            <a:off x="3169920" y="4508653"/>
            <a:ext cx="884838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Per poter accrescere il </a:t>
            </a:r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valore della marca</a:t>
            </a: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, le associazioni mentali che ne definiscono l'immagine devono connotarsi in termini di forza, desiderabilità e unicità.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68645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EFC22744-0401-13D3-23FF-AEC5BB41B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960" y="699175"/>
            <a:ext cx="10240080" cy="545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8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12" y="305718"/>
            <a:ext cx="11479576" cy="6246564"/>
          </a:xfrm>
        </p:spPr>
        <p:txBody>
          <a:bodyPr>
            <a:normAutofit/>
          </a:bodyPr>
          <a:lstStyle/>
          <a:p>
            <a:pPr algn="ctr"/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Le associazioni possono essere riferite a quattro ambiti diversi, per ognuno dei quali vengono proposte alcune tipologie di associazioni.</a:t>
            </a: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67223447-B116-C1A7-E1FD-D69571CBAF5D}"/>
              </a:ext>
            </a:extLst>
          </p:cNvPr>
          <p:cNvSpPr/>
          <p:nvPr/>
        </p:nvSpPr>
        <p:spPr>
          <a:xfrm>
            <a:off x="9011920" y="4572000"/>
            <a:ext cx="89408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413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1F068CE9-3E64-3E77-4287-3C9FCDE41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839" y="356857"/>
            <a:ext cx="11314322" cy="614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4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764" y="469753"/>
            <a:ext cx="9720072" cy="3685687"/>
          </a:xfrm>
        </p:spPr>
        <p:txBody>
          <a:bodyPr>
            <a:normAutofit/>
          </a:bodyPr>
          <a:lstStyle/>
          <a:p>
            <a:pPr algn="ctr"/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Marca come prodotto</a:t>
            </a: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Il primo ambito nel quale possono essere sviluppate le associazioni è il prodotto. Questo risulta del tutto logico, in quanto la marca può essere innanzitutto intesa come esito di un'attività economica volta alla realizzazione di un prodotto indirizzato a soddisfare determinate esigenze della domanda.</a:t>
            </a:r>
          </a:p>
        </p:txBody>
      </p:sp>
    </p:spTree>
    <p:extLst>
      <p:ext uri="{BB962C8B-B14F-4D97-AF65-F5344CB8AC3E}">
        <p14:creationId xmlns:p14="http://schemas.microsoft.com/office/powerpoint/2010/main" val="345123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BB0147-CEB2-981F-76F7-C54CC399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523" y="272667"/>
            <a:ext cx="11589744" cy="6312666"/>
          </a:xfrm>
        </p:spPr>
        <p:txBody>
          <a:bodyPr>
            <a:normAutofit/>
          </a:bodyPr>
          <a:lstStyle/>
          <a:p>
            <a:pPr algn="ctr"/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Marca come azienda</a:t>
            </a:r>
            <a:b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Il secondo ambito al quale è possibile riferire lo sviluppo di associazioni mentali alla marca riguarda l'organizzazione alla quale essa fa capo, con riferimento soprattutto alla cultura aziendale, ossia ai valori e ai principi guida che ne informano la strategia, le politiche e le azioni. Si individuano due elementi sui quali far leva per sviluppare associazioni mentali alla marca: </a:t>
            </a: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b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le caratteristiche istituzionali dell'azienda; la dimensione locale o sovranazionale</a:t>
            </a:r>
            <a:r>
              <a:rPr lang="it-IT" sz="2800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. A questi ci pare di dovere aggiungere </a:t>
            </a:r>
            <a:r>
              <a:rPr lang="it-IT" sz="2800" b="1" cap="none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il brand purpose</a:t>
            </a:r>
          </a:p>
        </p:txBody>
      </p:sp>
    </p:spTree>
    <p:extLst>
      <p:ext uri="{BB962C8B-B14F-4D97-AF65-F5344CB8AC3E}">
        <p14:creationId xmlns:p14="http://schemas.microsoft.com/office/powerpoint/2010/main" val="1237997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392</TotalTime>
  <Words>1080</Words>
  <Application>Microsoft Office PowerPoint</Application>
  <PresentationFormat>Widescreen</PresentationFormat>
  <Paragraphs>22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Trebuchet MS</vt:lpstr>
      <vt:lpstr>Tw Cen MT</vt:lpstr>
      <vt:lpstr>Tw Cen MT Condensed</vt:lpstr>
      <vt:lpstr>Wingdings 3</vt:lpstr>
      <vt:lpstr>Integrale</vt:lpstr>
      <vt:lpstr>  notorietà, immagine e risonanza</vt:lpstr>
      <vt:lpstr>La BRAND AWARENESS attiene alla forza del nodo rappresentato dalla marca nella memoria del consumatore e si riflette sulla sua capacità di identificare il brand in condizioni diverse.   Più precisamente, la notorietà si articola nelle dimensioni del riconoscimento e del ricordo, le quali fanno rispettivamente riferimento alla probabilità/velocità con cui il consumatore identifica la marca.</vt:lpstr>
      <vt:lpstr>Presentazione standard di PowerPoint</vt:lpstr>
      <vt:lpstr>L'immagine di marca non pre-esiste rispetto al momento in cui l'individuo colloca nel proprio sistema mentale di riferimento gli elementi di significato che hanno attirato la sua attenzione riguardo a quel brand.</vt:lpstr>
      <vt:lpstr>Presentazione standard di PowerPoint</vt:lpstr>
      <vt:lpstr>Le associazioni possono essere riferite a quattro ambiti diversi, per ognuno dei quali vengono proposte alcune tipologie di associazioni.</vt:lpstr>
      <vt:lpstr>Presentazione standard di PowerPoint</vt:lpstr>
      <vt:lpstr>Marca come prodotto  Il primo ambito nel quale possono essere sviluppate le associazioni è il prodotto. Questo risulta del tutto logico, in quanto la marca può essere innanzitutto intesa come esito di un'attività economica volta alla realizzazione di un prodotto indirizzato a soddisfare determinate esigenze della domanda.</vt:lpstr>
      <vt:lpstr>Marca come azienda  Il secondo ambito al quale è possibile riferire lo sviluppo di associazioni mentali alla marca riguarda l'organizzazione alla quale essa fa capo, con riferimento soprattutto alla cultura aziendale, ossia ai valori e ai principi guida che ne informano la strategia, le politiche e le azioni. Si individuano due elementi sui quali far leva per sviluppare associazioni mentali alla marca:   le caratteristiche istituzionali dell'azienda; la dimensione locale o sovranazionale. A questi ci pare di dovere aggiungere il brand purpose</vt:lpstr>
      <vt:lpstr>Marca come persona  L'interesse del consumatore verso tutto quanto sottostà alla marca spiega la rilevanza del terzo ambito nel quale possono svilupparsi associazioni forti, desiderabili e uniche, cioè le persone alle quali ricondurre l'origine del brand o comunque impiegate nelle attività di comunicazione che lo riguardano. Il riferimento a queste figure concorre sovente a conferire personalità alla marca, sostenendone la differenziazione, e in special modo nei contesti iper-competitivi.</vt:lpstr>
      <vt:lpstr>Marca come simbolo  Il quarto ambito al quale può essere riferito lo sviluppo di associazioni mentali alla marca è quello della marca come simbolo. In questo caso, il riferimento è alle attività mediante le quali la marca perpetra nel tempo elementi ricorrenti e iconografici atti a valorizzare la sua continuità e, dunque, la serietà e la solidità che la connotano. In questa prospettiva, possono essere valorizzati due elementi: gli stimoli visivi e l'heritage della marca.</vt:lpstr>
      <vt:lpstr>L’idea che anche le marche possano avere una personalità è dunque ormai da tempo condivisa dagli studiosi e rappresenta un elemento sul quale il marketing può far leva per incrementarne il valore.   Una personalità di marca favorevole migliora le risposte cognitive, affettive e comportamentali dei consumatori, con conseguenti effetti positivi sulla brand equity. </vt:lpstr>
      <vt:lpstr>Scala definitiva di personalità della marca  • sincerità: razionale, orientato alla famiglia, provinciale, onesto, sincero, autentico, sano, originale, allegro, sentimentale, amichevole;  • entusiasmo: audace, trendy, emozionante, vivace, figo, giovanile, immaginativo, unico, aggiornato, indipendente, contemporaneo;</vt:lpstr>
      <vt:lpstr>La RISONANZA è una disposizione favorevole del consumatore, il quale reagisce consapevolmente alle azioni poste in essere dalla marca.   In questa prospettiva, in passato si tendeva a interpretare il concetto di risonanza in chiave di reciprocità, nel senso che il cliente più attento e soddisfatto di ciò che osserva e/o sperimenta decide di ricompensare, con i propri comportamenti, l'impegno profuso dalla marca.</vt:lpstr>
      <vt:lpstr>È possibile tornare al concetto di risonanza e analizzare le dimensioni in cui esso viene usualmente scomposto:  • fedeltà; • senso di attaccamento; • senso di comunità; • impegno attivo.</vt:lpstr>
      <vt:lpstr>Il concetto di brand attachment si riferisce alla forza del legame che connette il consumatore alla marca.  </vt:lpstr>
      <vt:lpstr>La brand-self connection esprime la sovrapponibilità che il consumatore riconosce fra la marca e il proprio sé. In letteratura, il cosiddetto «concetto di sé» viene inteso quale insieme delle valutazioni e delle sensazioni sviluppate dall'individuo relativamente a se stesso..</vt:lpstr>
      <vt:lpstr>Fuller propone un elenco delle motivazioni che stimolano il consumatore all'impegno attivo nei confronti del brand:    • l'appagamento che reputa di trarre dalla partecipazione in sé la curiosità, tanto in termini di ricerca di stimoli nuovi quanto dell'approfondimento di specifici temi;  • l'autoefficacia, connessa alla gratificazione avvertita nel rilevare la qualità del proprio contributo;  • l'acquisizione di conoscenza, con riferimento al contesto nel quale si inserisce la marca in questione;</vt:lpstr>
      <vt:lpstr>• l'accesso alle informazioni di cui dispongono altri consumatori;  • la visibilità, a causa della possibile riconoscibilità del proprio contributo;  • l'altruismo, quindi la disponibilità a impegnarsi in favore di un'altra entità;  • il desiderio di condivisione con altre persone reputate affini;</vt:lpstr>
      <vt:lpstr>• il corrispettivo monetario, previsto per talune attività di collaborazione con la marca, quali lo sviluppo di nuove idee, o il coinvolgimento in attività di comunicazione virali;  • l'insoddisfazione personale, che fornisce lo stimolo a impegnarsi per modificare la realtà circostante.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9</cp:revision>
  <dcterms:created xsi:type="dcterms:W3CDTF">2023-04-11T18:36:44Z</dcterms:created>
  <dcterms:modified xsi:type="dcterms:W3CDTF">2024-04-23T07:48:05Z</dcterms:modified>
</cp:coreProperties>
</file>