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A08F8-90A2-466F-8B67-05496A9738BD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2CA40-D4B4-453A-A8DA-73539888595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414340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IL DIRITTO INTERNAZIONALE GENERALE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I principi generali del diritto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Due categorie di principi: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- Principi comuni agli ordinamenti interni (fonte residuale) 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- Principi propri dell’ordinamento internazionale (che riflettono i caratteri fondamentali e danno completezza al sistema giuridico internazionale)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Principi comuni agli ordinamenti statali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“principi generali del diritto riconosciuti dalle nazioni civili”: necessità di integrazione esterna – ordinamenti statali </a:t>
            </a:r>
            <a:r>
              <a:rPr lang="it-IT" dirty="0" smtClean="0"/>
              <a:t>(o alcuni di questi: “civili”) </a:t>
            </a:r>
            <a:r>
              <a:rPr lang="it-IT" dirty="0" smtClean="0"/>
              <a:t>come esperienza giuridica universale</a:t>
            </a:r>
          </a:p>
          <a:p>
            <a:r>
              <a:rPr lang="it-IT" dirty="0" smtClean="0"/>
              <a:t>Scarsa idoneità a essere applicati nel contesto internazionale (ma: diritto dei trattati, responsabilità)</a:t>
            </a:r>
          </a:p>
          <a:p>
            <a:r>
              <a:rPr lang="it-IT" dirty="0" smtClean="0"/>
              <a:t>Espediente per giustificare la </a:t>
            </a:r>
            <a:r>
              <a:rPr lang="it-IT" i="1" dirty="0" err="1" smtClean="0"/>
              <a:t>judge</a:t>
            </a:r>
            <a:r>
              <a:rPr lang="it-IT" i="1" dirty="0" smtClean="0"/>
              <a:t> </a:t>
            </a:r>
            <a:r>
              <a:rPr lang="it-IT" i="1" dirty="0" err="1" smtClean="0"/>
              <a:t>made</a:t>
            </a:r>
            <a:r>
              <a:rPr lang="it-IT" i="1" dirty="0" smtClean="0"/>
              <a:t> </a:t>
            </a:r>
            <a:r>
              <a:rPr lang="it-IT" i="1" dirty="0" err="1" smtClean="0"/>
              <a:t>law</a:t>
            </a:r>
            <a:endParaRPr lang="it-IT" i="1" dirty="0" smtClean="0"/>
          </a:p>
          <a:p>
            <a:r>
              <a:rPr lang="it-IT" dirty="0" smtClean="0"/>
              <a:t>I principi nel diritto penale internazionale – art.21 Statuto CPI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 principi generali dell’ordinamento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Principi estratti dalla logica normativa dell’ordinamento internazionale – capacità di integrare autonomamente le proprie lacune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Varie situazioni:</a:t>
            </a:r>
          </a:p>
          <a:p>
            <a:pPr>
              <a:buNone/>
            </a:pPr>
            <a:r>
              <a:rPr lang="it-IT" dirty="0" smtClean="0"/>
              <a:t>	- ricostruzione del principio da situazioni analoghe (e sua declinazione in una nuova regola)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- ricostruzione del principio per adattare la regola a situazioni concrete diverse</a:t>
            </a:r>
          </a:p>
          <a:p>
            <a:pPr>
              <a:buNone/>
            </a:pPr>
            <a:r>
              <a:rPr lang="it-IT" dirty="0" smtClean="0"/>
              <a:t>	- ricostruzione del principio per comporre conflitti fra norme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Principi desumibili dalla struttura delle relazioni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Reciprocità: si applica alle regole sinallagmatiche (modello bilaterale e “privatista”)</a:t>
            </a:r>
          </a:p>
          <a:p>
            <a:endParaRPr lang="it-IT" dirty="0" smtClean="0"/>
          </a:p>
          <a:p>
            <a:r>
              <a:rPr lang="it-IT" dirty="0" smtClean="0"/>
              <a:t>Proporzionalità: si applica alle regole che attribuiscono poteri funzionali (in assenza di strutture centralizzate) – </a:t>
            </a:r>
            <a:r>
              <a:rPr lang="it-IT" dirty="0" smtClean="0"/>
              <a:t>modello “pubblicista” - </a:t>
            </a:r>
            <a:r>
              <a:rPr lang="it-IT" dirty="0" smtClean="0"/>
              <a:t>che devono essere esercitati tenendo conto di eventuali interessi concorrenti – si scompone in altri principi (necessità …)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72494" cy="171451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Caratteri della funzione normativa internazionale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2500306"/>
            <a:ext cx="7929618" cy="371477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Prevalenza dei procedimenti di produzione decentrati 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Sviluppo embrionale di procedimenti istituzionalizzati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Art.38 Statuto CIG (diritto applicabile): convenzioni internazionali, consuetudine internazionale, principi generali, decisioni giudiziarie e dottrina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consuetudine nel diritto interno e nel diritto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Marginalità della consuetudine negli ordinamenti statali </a:t>
            </a:r>
          </a:p>
          <a:p>
            <a:endParaRPr lang="it-IT" dirty="0" smtClean="0"/>
          </a:p>
          <a:p>
            <a:r>
              <a:rPr lang="it-IT" dirty="0" smtClean="0"/>
              <a:t>Consuetudine come sostrato normativo comune dell’ordinamento internazionale, al di là dei regimi convenzionali (contro i rischi di frammentazione)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Formazione decentralizzata della consuetudine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Formazione decentralizzata (ad opera dei consociati, in assenza di un’autorità sociale)</a:t>
            </a:r>
          </a:p>
          <a:p>
            <a:r>
              <a:rPr lang="it-IT" dirty="0" smtClean="0"/>
              <a:t>Critica alla teoria della consuetudine come accordo tacito (non vincolerebbe i “terzi”)</a:t>
            </a:r>
          </a:p>
          <a:p>
            <a:r>
              <a:rPr lang="it-IT" dirty="0" smtClean="0"/>
              <a:t>Significato del richiamo alla posizione delle parti nelle sentenza CIG (politica giudiziaria)</a:t>
            </a:r>
          </a:p>
          <a:p>
            <a:r>
              <a:rPr lang="it-IT" dirty="0" smtClean="0"/>
              <a:t>Teoria dell’obiettore persistente (valore presunto della espressa contestazione)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Elementi costitutivi della consuetudine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Elemento oggettivo: condotta ripetuta nel tempo (</a:t>
            </a:r>
            <a:r>
              <a:rPr lang="it-IT" i="1" dirty="0" err="1" smtClean="0"/>
              <a:t>diuturnitas</a:t>
            </a:r>
            <a:r>
              <a:rPr lang="it-IT" dirty="0" smtClean="0"/>
              <a:t>)</a:t>
            </a:r>
          </a:p>
          <a:p>
            <a:r>
              <a:rPr lang="it-IT" dirty="0" smtClean="0"/>
              <a:t>Inversione logica: il comportamento precede la norma (che si desume dalla prassi)</a:t>
            </a:r>
          </a:p>
          <a:p>
            <a:r>
              <a:rPr lang="it-IT" dirty="0" smtClean="0"/>
              <a:t>Numero, uniformità, tempo: mancanza di un criterio univoco</a:t>
            </a:r>
          </a:p>
          <a:p>
            <a:r>
              <a:rPr lang="it-IT" dirty="0" smtClean="0"/>
              <a:t>Elemento psicologico: senso di doverosità giuridica della condotta (</a:t>
            </a:r>
            <a:r>
              <a:rPr lang="it-IT" i="1" dirty="0" err="1" smtClean="0"/>
              <a:t>opinio</a:t>
            </a:r>
            <a:r>
              <a:rPr lang="it-IT" i="1" dirty="0" smtClean="0"/>
              <a:t> </a:t>
            </a:r>
            <a:r>
              <a:rPr lang="it-IT" i="1" dirty="0" err="1" smtClean="0"/>
              <a:t>juris</a:t>
            </a:r>
            <a:r>
              <a:rPr lang="it-IT" dirty="0" smtClean="0"/>
              <a:t>) – differenza rispetto alle espressioni di cortesia</a:t>
            </a:r>
            <a:endParaRPr lang="it-IT" i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Critiche alla teoria “dualista”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Valorizzazione della sola prassi (obiezioni alla logicità dell’elemento psicologico)</a:t>
            </a:r>
          </a:p>
          <a:p>
            <a:r>
              <a:rPr lang="it-IT" dirty="0" smtClean="0"/>
              <a:t>Valorizzazione dell’elemento psicologico: la prassi non sarebbe elemento costitutivo della consuetudine ma espressione o prova dell’esistenza di un “diritto spontaneo”, che vive nella comunità internazionale</a:t>
            </a:r>
          </a:p>
          <a:p>
            <a:r>
              <a:rPr lang="it-IT" dirty="0" smtClean="0"/>
              <a:t>Tesi della necessità di entrambi gli elementi (sia pure in misura e combinazioni diverse)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“varianti” della consuetudine internazionale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La consuetudine internazionale come fenomeno non unitario (le tre varianti):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- Modello classico: progressiva convergenza della prassi e crescente convinzione (doverosità)(formazione lenta)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- Modello volontaristico: pretesa/resistenza, contemperamento di interessi/compromesso (opportunità) (formazione rapida)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- Modello logico: in assenza di prassi per soddisfare mutati bisogni sociali, ricomposizione di nuovi equilibri normativi, acquiescenza successiva (formazione molto rapida)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Le consuetudini particolari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Consuetudine generale (tutta la comunità internazionale)</a:t>
            </a:r>
          </a:p>
          <a:p>
            <a:endParaRPr lang="it-IT" dirty="0"/>
          </a:p>
          <a:p>
            <a:r>
              <a:rPr lang="it-IT" dirty="0" smtClean="0"/>
              <a:t>Consuetudini che si formano in ambiti sociali più limitati (fenomeno collettivo) – regionali o locali</a:t>
            </a:r>
          </a:p>
          <a:p>
            <a:endParaRPr lang="it-IT" dirty="0" smtClean="0"/>
          </a:p>
          <a:p>
            <a:r>
              <a:rPr lang="it-IT" dirty="0" smtClean="0"/>
              <a:t>Consuetudini bilaterali come accordi taciti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rilevazione del diritto consuetudinario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Difficoltà di separazione della prassi dalla </a:t>
            </a:r>
            <a:r>
              <a:rPr lang="it-IT" i="1" dirty="0" err="1" smtClean="0"/>
              <a:t>opinio</a:t>
            </a:r>
            <a:r>
              <a:rPr lang="it-IT" i="1" dirty="0" smtClean="0"/>
              <a:t> </a:t>
            </a:r>
            <a:r>
              <a:rPr lang="it-IT" i="1" dirty="0" err="1" smtClean="0"/>
              <a:t>juris</a:t>
            </a:r>
            <a:r>
              <a:rPr lang="it-IT" i="1" dirty="0" smtClean="0"/>
              <a:t>  </a:t>
            </a:r>
            <a:r>
              <a:rPr lang="it-IT" dirty="0" smtClean="0"/>
              <a:t>(rarità della condotta materiale di uno stato, frequenza di atti da cui emerge una volontà/posizione: leggi, sentenze)</a:t>
            </a:r>
          </a:p>
          <a:p>
            <a:r>
              <a:rPr lang="it-IT" dirty="0" smtClean="0"/>
              <a:t>Prassi non giuridicamente qualificata - </a:t>
            </a:r>
            <a:r>
              <a:rPr lang="it-IT" dirty="0" err="1" smtClean="0"/>
              <a:t>facere</a:t>
            </a:r>
            <a:r>
              <a:rPr lang="it-IT" dirty="0" smtClean="0"/>
              <a:t>, non </a:t>
            </a:r>
            <a:r>
              <a:rPr lang="it-IT" dirty="0" err="1" smtClean="0"/>
              <a:t>facere</a:t>
            </a:r>
            <a:r>
              <a:rPr lang="it-IT" dirty="0" smtClean="0"/>
              <a:t> (astensione semplice o astensione ritenuta doverosa?)</a:t>
            </a:r>
          </a:p>
          <a:p>
            <a:r>
              <a:rPr lang="it-IT" dirty="0" smtClean="0"/>
              <a:t>Strumenti di rilevazione (raccolte di prassi, fori multilaterali</a:t>
            </a:r>
          </a:p>
          <a:p>
            <a:r>
              <a:rPr lang="it-IT" dirty="0" smtClean="0"/>
              <a:t>Ruolo dell’interprete (diverso dall’interprete del diritto scritto)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552</Words>
  <Application>Microsoft Office PowerPoint</Application>
  <PresentationFormat>Presentazione su schermo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IL DIRITTO INTERNAZIONALE GENERALE</vt:lpstr>
      <vt:lpstr>Caratteri della funzione normativa internazionale</vt:lpstr>
      <vt:lpstr>La consuetudine nel diritto interno e nel diritto internazionale</vt:lpstr>
      <vt:lpstr>Formazione decentralizzata della consuetudine</vt:lpstr>
      <vt:lpstr>Elementi costitutivi della consuetudine</vt:lpstr>
      <vt:lpstr>Critiche alla teoria “dualista”</vt:lpstr>
      <vt:lpstr>Le “varianti” della consuetudine internazionale </vt:lpstr>
      <vt:lpstr>Le consuetudini particolari</vt:lpstr>
      <vt:lpstr>La rilevazione del diritto consuetudinario</vt:lpstr>
      <vt:lpstr>I principi generali del diritto</vt:lpstr>
      <vt:lpstr>Principi comuni agli ordinamenti statali</vt:lpstr>
      <vt:lpstr>I principi generali dell’ordinamento internazionale</vt:lpstr>
      <vt:lpstr>Principi desumibili dalla struttura delle relazioni internazionali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DIRITTO INTERNAZIONALE GENERALE</dc:title>
  <dc:creator>Antonio Marchesi</dc:creator>
  <cp:lastModifiedBy>Antonio Marchesi</cp:lastModifiedBy>
  <cp:revision>31</cp:revision>
  <dcterms:created xsi:type="dcterms:W3CDTF">2020-03-18T07:53:31Z</dcterms:created>
  <dcterms:modified xsi:type="dcterms:W3CDTF">2020-03-18T10:45:48Z</dcterms:modified>
</cp:coreProperties>
</file>