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81" r:id="rId3"/>
    <p:sldId id="282" r:id="rId4"/>
    <p:sldId id="310" r:id="rId5"/>
    <p:sldId id="302" r:id="rId6"/>
    <p:sldId id="309" r:id="rId7"/>
    <p:sldId id="308" r:id="rId8"/>
    <p:sldId id="303" r:id="rId9"/>
    <p:sldId id="304" r:id="rId10"/>
    <p:sldId id="305" r:id="rId11"/>
    <p:sldId id="306" r:id="rId12"/>
    <p:sldId id="307" r:id="rId13"/>
    <p:sldId id="294" r:id="rId14"/>
    <p:sldId id="295" r:id="rId15"/>
    <p:sldId id="296" r:id="rId16"/>
    <p:sldId id="297" r:id="rId17"/>
    <p:sldId id="298" r:id="rId18"/>
    <p:sldId id="299" r:id="rId19"/>
    <p:sldId id="300" r:id="rId20"/>
    <p:sldId id="301" r:id="rId21"/>
    <p:sldId id="283" r:id="rId22"/>
    <p:sldId id="311" r:id="rId23"/>
    <p:sldId id="317" r:id="rId24"/>
    <p:sldId id="312" r:id="rId25"/>
    <p:sldId id="321" r:id="rId26"/>
    <p:sldId id="313" r:id="rId27"/>
    <p:sldId id="318" r:id="rId28"/>
    <p:sldId id="314" r:id="rId29"/>
    <p:sldId id="315" r:id="rId30"/>
    <p:sldId id="316" r:id="rId31"/>
    <p:sldId id="319" r:id="rId32"/>
    <p:sldId id="320"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293"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4"/>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21/08/24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21/08/24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21/08/24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21/08/24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21/08/24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21/08/24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21/08/24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21/08/24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21/08/24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21/08/24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21/08/24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21/08/24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ur-lex.europa.eu/summary/glossary/european_commission.html" TargetMode="External"/><Relationship Id="rId2" Type="http://schemas.openxmlformats.org/officeDocument/2006/relationships/hyperlink" Target="http://eur-lex.europa.eu/summary/glossary/eu_council.html" TargetMode="External"/><Relationship Id="rId1" Type="http://schemas.openxmlformats.org/officeDocument/2006/relationships/slideLayout" Target="../slideLayouts/slideLayout2.xml"/><Relationship Id="rId6" Type="http://schemas.openxmlformats.org/officeDocument/2006/relationships/hyperlink" Target="http://eur-lex.europa.eu/summary/glossary/eu_court_justice.html" TargetMode="External"/><Relationship Id="rId5" Type="http://schemas.openxmlformats.org/officeDocument/2006/relationships/hyperlink" Target="http://eur-lex.europa.eu/summary/glossary/european_parliament.html" TargetMode="External"/><Relationship Id="rId4" Type="http://schemas.openxmlformats.org/officeDocument/2006/relationships/hyperlink" Target="http://eur-lex.europa.eu/summary/glossary/high_representative_cfsp.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eur-lex.europa.eu/summary/glossary/assent_procedure.html" TargetMode="External"/><Relationship Id="rId2" Type="http://schemas.openxmlformats.org/officeDocument/2006/relationships/hyperlink" Target="http://eur-lex.europa.eu/summary/glossary/foreign_security_policy.html" TargetMode="External"/><Relationship Id="rId1" Type="http://schemas.openxmlformats.org/officeDocument/2006/relationships/slideLayout" Target="../slideLayouts/slideLayout2.xml"/><Relationship Id="rId5" Type="http://schemas.openxmlformats.org/officeDocument/2006/relationships/hyperlink" Target="http://eur-lex.europa.eu/summary/glossary/ordinary-legislative-procedure.html" TargetMode="External"/><Relationship Id="rId4" Type="http://schemas.openxmlformats.org/officeDocument/2006/relationships/hyperlink" Target="http://eur-lex.europa.eu/summary/glossary/eu_human_rights_conventio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ur-lex.europa.eu/summary/glossary/treaties.html" TargetMode="External"/><Relationship Id="rId2" Type="http://schemas.openxmlformats.org/officeDocument/2006/relationships/hyperlink" Target="http://eur-lex.europa.eu/summary/glossary/consultation_procedure.html" TargetMode="External"/><Relationship Id="rId1" Type="http://schemas.openxmlformats.org/officeDocument/2006/relationships/slideLayout" Target="../slideLayouts/slideLayout2.xml"/><Relationship Id="rId5" Type="http://schemas.openxmlformats.org/officeDocument/2006/relationships/hyperlink" Target="http://eur-lex.europa.eu/summary/glossary/unanimity.html" TargetMode="External"/><Relationship Id="rId4" Type="http://schemas.openxmlformats.org/officeDocument/2006/relationships/hyperlink" Target="http://eur-lex.europa.eu/summary/glossary/qualified_majority.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279400"/>
            <a:ext cx="9144000" cy="1662135"/>
          </a:xfrm>
        </p:spPr>
        <p:txBody>
          <a:bodyPr>
            <a:noAutofit/>
          </a:bodyPr>
          <a:lstStyle/>
          <a:p>
            <a:pPr algn="l"/>
            <a:r>
              <a:rPr lang="it-IT" sz="3600" b="1" i="0" u="none" strike="noStrike" dirty="0">
                <a:solidFill>
                  <a:srgbClr val="00B050"/>
                </a:solidFill>
                <a:effectLst/>
                <a:highlight>
                  <a:srgbClr val="FFFFFF"/>
                </a:highlight>
                <a:latin typeface="+mn-lt"/>
              </a:rPr>
              <a:t>Politiche dell’Unione europea e tutela dell’ambiente</a:t>
            </a:r>
            <a:br>
              <a:rPr lang="it-IT" sz="4000" b="1" dirty="0">
                <a:solidFill>
                  <a:srgbClr val="00B0F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endParaRPr lang="it-IT" sz="3600" b="1" dirty="0">
              <a:solidFill>
                <a:srgbClr val="00B050"/>
              </a:solidFill>
            </a:endParaRPr>
          </a:p>
          <a:p>
            <a:r>
              <a:rPr lang="it-IT" sz="3600" b="1" dirty="0">
                <a:solidFill>
                  <a:srgbClr val="00B050"/>
                </a:solidFill>
              </a:rPr>
              <a:t>Settimana 5</a:t>
            </a:r>
          </a:p>
          <a:p>
            <a:r>
              <a:rPr lang="it-IT" b="1" i="1" u="none" strike="noStrike" dirty="0">
                <a:solidFill>
                  <a:srgbClr val="92D050"/>
                </a:solidFill>
                <a:effectLst/>
                <a:latin typeface="Aptos Narrow" panose="020B0004020202020204" pitchFamily="34" charset="0"/>
              </a:rPr>
              <a:t>Gli strumenti e le procedure interistituzionali del diritto e della politica dell'ambiente UE</a:t>
            </a:r>
            <a:endParaRPr lang="it-IT" b="1" dirty="0">
              <a:solidFill>
                <a:srgbClr val="92D050"/>
              </a:solidFill>
            </a:endParaRPr>
          </a:p>
        </p:txBody>
      </p:sp>
      <p:pic>
        <p:nvPicPr>
          <p:cNvPr id="7" name="Immagine 6">
            <a:extLst>
              <a:ext uri="{FF2B5EF4-FFF2-40B4-BE49-F238E27FC236}">
                <a16:creationId xmlns:a16="http://schemas.microsoft.com/office/drawing/2014/main" id="{728E83C0-5B68-8240-2A2D-3BEC5CDAD1B3}"/>
              </a:ext>
            </a:extLst>
          </p:cNvPr>
          <p:cNvPicPr>
            <a:picLocks noChangeAspect="1"/>
          </p:cNvPicPr>
          <p:nvPr/>
        </p:nvPicPr>
        <p:blipFill>
          <a:blip r:embed="rId2"/>
          <a:stretch>
            <a:fillRect/>
          </a:stretch>
        </p:blipFill>
        <p:spPr>
          <a:xfrm>
            <a:off x="8887725" y="0"/>
            <a:ext cx="3304275" cy="1339306"/>
          </a:xfrm>
          <a:prstGeom prst="rect">
            <a:avLst/>
          </a:prstGeom>
        </p:spPr>
      </p:pic>
      <p:pic>
        <p:nvPicPr>
          <p:cNvPr id="8" name="Immagine 7">
            <a:extLst>
              <a:ext uri="{FF2B5EF4-FFF2-40B4-BE49-F238E27FC236}">
                <a16:creationId xmlns:a16="http://schemas.microsoft.com/office/drawing/2014/main" id="{2CDBFDDD-99C0-0B17-ECF6-CB10F08DD456}"/>
              </a:ext>
            </a:extLst>
          </p:cNvPr>
          <p:cNvPicPr>
            <a:picLocks noChangeAspect="1"/>
          </p:cNvPicPr>
          <p:nvPr/>
        </p:nvPicPr>
        <p:blipFill>
          <a:blip r:embed="rId3"/>
          <a:stretch>
            <a:fillRect/>
          </a:stretch>
        </p:blipFill>
        <p:spPr>
          <a:xfrm>
            <a:off x="3441700" y="5257800"/>
            <a:ext cx="4851400" cy="1249872"/>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7DE094-C1D2-3457-81EE-4D68EA7501D3}"/>
              </a:ext>
            </a:extLst>
          </p:cNvPr>
          <p:cNvSpPr>
            <a:spLocks noGrp="1"/>
          </p:cNvSpPr>
          <p:nvPr>
            <p:ph type="title"/>
          </p:nvPr>
        </p:nvSpPr>
        <p:spPr/>
        <p:txBody>
          <a:bodyPr/>
          <a:lstStyle/>
          <a:p>
            <a:r>
              <a:rPr lang="it-IT" b="1" dirty="0">
                <a:solidFill>
                  <a:srgbClr val="92D050"/>
                </a:solidFill>
              </a:rPr>
              <a:t>Iniziativa legislativa cittadini UE</a:t>
            </a:r>
          </a:p>
        </p:txBody>
      </p:sp>
      <p:sp>
        <p:nvSpPr>
          <p:cNvPr id="3" name="Segnaposto contenuto 2">
            <a:extLst>
              <a:ext uri="{FF2B5EF4-FFF2-40B4-BE49-F238E27FC236}">
                <a16:creationId xmlns:a16="http://schemas.microsoft.com/office/drawing/2014/main" id="{EFCC0C25-C4FA-0C08-0711-9D48CF256A59}"/>
              </a:ext>
            </a:extLst>
          </p:cNvPr>
          <p:cNvSpPr>
            <a:spLocks noGrp="1"/>
          </p:cNvSpPr>
          <p:nvPr>
            <p:ph idx="1"/>
          </p:nvPr>
        </p:nvSpPr>
        <p:spPr/>
        <p:txBody>
          <a:bodyPr/>
          <a:lstStyle/>
          <a:p>
            <a:r>
              <a:rPr lang="it-IT" b="1" i="0" u="none" strike="noStrike" dirty="0">
                <a:solidFill>
                  <a:srgbClr val="00B0F0"/>
                </a:solidFill>
                <a:effectLst/>
              </a:rPr>
              <a:t>L'iniziativa dei cittadini europei (ICE):</a:t>
            </a:r>
          </a:p>
          <a:p>
            <a:r>
              <a:rPr lang="it-IT" b="0" i="0" u="none" strike="noStrike" dirty="0">
                <a:solidFill>
                  <a:srgbClr val="1E1E1F"/>
                </a:solidFill>
                <a:effectLst/>
              </a:rPr>
              <a:t>strumento di democrazia partecipativa all'interno dell’UE</a:t>
            </a:r>
          </a:p>
          <a:p>
            <a:r>
              <a:rPr lang="it-IT" dirty="0">
                <a:solidFill>
                  <a:srgbClr val="1E1E1F"/>
                </a:solidFill>
              </a:rPr>
              <a:t>Attivazione: </a:t>
            </a:r>
            <a:r>
              <a:rPr lang="it-IT" b="0" i="0" u="none" strike="noStrike" dirty="0">
                <a:solidFill>
                  <a:srgbClr val="1E1E1F"/>
                </a:solidFill>
                <a:effectLst/>
              </a:rPr>
              <a:t>un milione di cittadini residenti in un quarto degli Stati membri può invitare la Commissione a presentare una proposta di atto giuridico ai fini dell'attuazione dei trattati dell'Unione. </a:t>
            </a:r>
          </a:p>
          <a:p>
            <a:r>
              <a:rPr lang="it-IT" dirty="0">
                <a:solidFill>
                  <a:srgbClr val="1E1E1F"/>
                </a:solidFill>
              </a:rPr>
              <a:t>Dal 2011 ad oggi: </a:t>
            </a:r>
            <a:r>
              <a:rPr lang="it-IT" b="0" i="0" u="none" strike="noStrike" dirty="0">
                <a:solidFill>
                  <a:srgbClr val="1E1E1F"/>
                </a:solidFill>
                <a:effectLst/>
              </a:rPr>
              <a:t>sono state presentate con esito positivo dieci iniziative alla Commissione. </a:t>
            </a:r>
          </a:p>
        </p:txBody>
      </p:sp>
    </p:spTree>
    <p:extLst>
      <p:ext uri="{BB962C8B-B14F-4D97-AF65-F5344CB8AC3E}">
        <p14:creationId xmlns:p14="http://schemas.microsoft.com/office/powerpoint/2010/main" val="98118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4BCBC-1670-833E-FF80-D853F1661726}"/>
              </a:ext>
            </a:extLst>
          </p:cNvPr>
          <p:cNvSpPr>
            <a:spLocks noGrp="1"/>
          </p:cNvSpPr>
          <p:nvPr>
            <p:ph type="title"/>
          </p:nvPr>
        </p:nvSpPr>
        <p:spPr/>
        <p:txBody>
          <a:bodyPr/>
          <a:lstStyle/>
          <a:p>
            <a:r>
              <a:rPr lang="it-IT" b="1" dirty="0">
                <a:solidFill>
                  <a:srgbClr val="92D050"/>
                </a:solidFill>
              </a:rPr>
              <a:t>Iniziativa legislativa cittadini UE</a:t>
            </a:r>
            <a:endParaRPr lang="it-IT" dirty="0"/>
          </a:p>
        </p:txBody>
      </p:sp>
      <p:sp>
        <p:nvSpPr>
          <p:cNvPr id="3" name="Segnaposto contenuto 2">
            <a:extLst>
              <a:ext uri="{FF2B5EF4-FFF2-40B4-BE49-F238E27FC236}">
                <a16:creationId xmlns:a16="http://schemas.microsoft.com/office/drawing/2014/main" id="{07C6C5B5-1CCA-648A-35BA-ECBFA6E16780}"/>
              </a:ext>
            </a:extLst>
          </p:cNvPr>
          <p:cNvSpPr>
            <a:spLocks noGrp="1"/>
          </p:cNvSpPr>
          <p:nvPr>
            <p:ph idx="1"/>
          </p:nvPr>
        </p:nvSpPr>
        <p:spPr/>
        <p:txBody>
          <a:bodyPr/>
          <a:lstStyle/>
          <a:p>
            <a:pPr algn="l">
              <a:buFont typeface="Arial" panose="020B0604020202020204" pitchFamily="34" charset="0"/>
              <a:buChar char="•"/>
            </a:pPr>
            <a:r>
              <a:rPr lang="it-IT" b="1" i="0" u="none" strike="noStrike" dirty="0">
                <a:solidFill>
                  <a:srgbClr val="00B0F0"/>
                </a:solidFill>
                <a:effectLst/>
                <a:latin typeface="Calibri" panose="020F0502020204030204" pitchFamily="34" charset="0"/>
                <a:cs typeface="Calibri" panose="020F0502020204030204" pitchFamily="34" charset="0"/>
              </a:rPr>
              <a:t>Basi giuridiche:</a:t>
            </a:r>
          </a:p>
          <a:p>
            <a:pPr algn="l">
              <a:buFont typeface="Arial" panose="020B0604020202020204" pitchFamily="34" charset="0"/>
              <a:buChar char="•"/>
            </a:pPr>
            <a:r>
              <a:rPr lang="it-IT" b="0" i="0" u="none" strike="noStrike" dirty="0">
                <a:solidFill>
                  <a:srgbClr val="1E1E1F"/>
                </a:solidFill>
                <a:effectLst/>
                <a:latin typeface="Calibri" panose="020F0502020204030204" pitchFamily="34" charset="0"/>
                <a:cs typeface="Calibri" panose="020F0502020204030204" pitchFamily="34" charset="0"/>
              </a:rPr>
              <a:t>Art. 11, par. 4, TUE;</a:t>
            </a:r>
          </a:p>
          <a:p>
            <a:pPr algn="l">
              <a:buFont typeface="Arial" panose="020B0604020202020204" pitchFamily="34" charset="0"/>
              <a:buChar char="•"/>
            </a:pPr>
            <a:r>
              <a:rPr lang="it-IT" b="0" i="0" u="none" strike="noStrike" dirty="0">
                <a:solidFill>
                  <a:srgbClr val="1E1E1F"/>
                </a:solidFill>
                <a:effectLst/>
                <a:latin typeface="Calibri" panose="020F0502020204030204" pitchFamily="34" charset="0"/>
                <a:cs typeface="Calibri" panose="020F0502020204030204" pitchFamily="34" charset="0"/>
              </a:rPr>
              <a:t>Art. 24, par. 1, TFUE;</a:t>
            </a:r>
          </a:p>
          <a:p>
            <a:pPr algn="l">
              <a:buFont typeface="Arial" panose="020B0604020202020204" pitchFamily="34" charset="0"/>
              <a:buChar char="•"/>
            </a:pPr>
            <a:r>
              <a:rPr lang="it-IT" b="0" i="0" u="none" strike="noStrike" dirty="0">
                <a:solidFill>
                  <a:srgbClr val="1E1E1F"/>
                </a:solidFill>
                <a:effectLst/>
                <a:latin typeface="Calibri" panose="020F0502020204030204" pitchFamily="34" charset="0"/>
                <a:cs typeface="Calibri" panose="020F0502020204030204" pitchFamily="34" charset="0"/>
              </a:rPr>
              <a:t>Regolamenti (UE) n. 211/2011 e (UE) n. 2019/788;</a:t>
            </a:r>
          </a:p>
          <a:p>
            <a:pPr algn="l">
              <a:buFont typeface="Arial" panose="020B0604020202020204" pitchFamily="34" charset="0"/>
              <a:buChar char="•"/>
            </a:pPr>
            <a:r>
              <a:rPr lang="it-IT" b="0" i="0" u="none" strike="noStrike" dirty="0">
                <a:solidFill>
                  <a:srgbClr val="1E1E1F"/>
                </a:solidFill>
                <a:effectLst/>
                <a:latin typeface="Calibri" panose="020F0502020204030204" pitchFamily="34" charset="0"/>
                <a:cs typeface="Calibri" panose="020F0502020204030204" pitchFamily="34" charset="0"/>
              </a:rPr>
              <a:t>Art. 222 e 230 del regolamento del Parlamento europeo.</a:t>
            </a:r>
          </a:p>
          <a:p>
            <a:endParaRPr lang="it-IT" dirty="0"/>
          </a:p>
        </p:txBody>
      </p:sp>
    </p:spTree>
    <p:extLst>
      <p:ext uri="{BB962C8B-B14F-4D97-AF65-F5344CB8AC3E}">
        <p14:creationId xmlns:p14="http://schemas.microsoft.com/office/powerpoint/2010/main" val="161904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6FBBC2-80AA-46DC-99F5-EB98638CAAA9}"/>
              </a:ext>
            </a:extLst>
          </p:cNvPr>
          <p:cNvSpPr>
            <a:spLocks noGrp="1"/>
          </p:cNvSpPr>
          <p:nvPr>
            <p:ph type="title"/>
          </p:nvPr>
        </p:nvSpPr>
        <p:spPr/>
        <p:txBody>
          <a:bodyPr/>
          <a:lstStyle/>
          <a:p>
            <a:r>
              <a:rPr lang="it-IT" b="1" dirty="0">
                <a:solidFill>
                  <a:srgbClr val="92D050"/>
                </a:solidFill>
              </a:rPr>
              <a:t>Iniziativa legislativa cittadini UE</a:t>
            </a:r>
            <a:endParaRPr lang="it-IT" dirty="0"/>
          </a:p>
        </p:txBody>
      </p:sp>
      <p:sp>
        <p:nvSpPr>
          <p:cNvPr id="3" name="Segnaposto contenuto 2">
            <a:extLst>
              <a:ext uri="{FF2B5EF4-FFF2-40B4-BE49-F238E27FC236}">
                <a16:creationId xmlns:a16="http://schemas.microsoft.com/office/drawing/2014/main" id="{C36389EF-94D2-7706-7FDD-FE0DA8616E46}"/>
              </a:ext>
            </a:extLst>
          </p:cNvPr>
          <p:cNvSpPr>
            <a:spLocks noGrp="1"/>
          </p:cNvSpPr>
          <p:nvPr>
            <p:ph idx="1"/>
          </p:nvPr>
        </p:nvSpPr>
        <p:spPr/>
        <p:txBody>
          <a:bodyPr>
            <a:normAutofit/>
          </a:bodyPr>
          <a:lstStyle/>
          <a:p>
            <a:r>
              <a:rPr lang="it-IT" sz="2400" dirty="0">
                <a:solidFill>
                  <a:srgbClr val="00B0F0"/>
                </a:solidFill>
              </a:rPr>
              <a:t>Steps:</a:t>
            </a:r>
          </a:p>
          <a:p>
            <a:pPr marL="457200" indent="-457200">
              <a:buAutoNum type="arabicPeriod"/>
            </a:pPr>
            <a:r>
              <a:rPr lang="it-IT" sz="2400" dirty="0">
                <a:solidFill>
                  <a:srgbClr val="1E1E1F"/>
                </a:solidFill>
              </a:rPr>
              <a:t>C</a:t>
            </a:r>
            <a:r>
              <a:rPr lang="it-IT" sz="2400" b="0" i="0" u="none" strike="noStrike" dirty="0">
                <a:solidFill>
                  <a:srgbClr val="1E1E1F"/>
                </a:solidFill>
                <a:effectLst/>
              </a:rPr>
              <a:t>ostituzione di un comitato organizzativo, denominato "comitato dei cittadini»;</a:t>
            </a:r>
          </a:p>
          <a:p>
            <a:pPr marL="457200" indent="-457200">
              <a:buAutoNum type="arabicPeriod"/>
            </a:pPr>
            <a:r>
              <a:rPr lang="it-IT" sz="2400" dirty="0">
                <a:solidFill>
                  <a:srgbClr val="1E1E1F"/>
                </a:solidFill>
              </a:rPr>
              <a:t>Prima di poter iniziare a raccogliere le dichiarazioni di sostegno dei cittadini, il comitato deve registrare l'iniziativa presso la Commissione europea</a:t>
            </a:r>
          </a:p>
          <a:p>
            <a:pPr marL="457200" indent="-457200">
              <a:buAutoNum type="arabicPeriod"/>
            </a:pPr>
            <a:r>
              <a:rPr lang="it-IT" sz="2400" dirty="0">
                <a:solidFill>
                  <a:srgbClr val="1E1E1F"/>
                </a:solidFill>
              </a:rPr>
              <a:t>Raccolta delle dichiarazioni di sostegno entro 12 mesi;</a:t>
            </a:r>
          </a:p>
          <a:p>
            <a:pPr marL="457200" indent="-457200">
              <a:buAutoNum type="arabicPeriod"/>
            </a:pPr>
            <a:r>
              <a:rPr lang="it-IT" sz="2400" dirty="0">
                <a:solidFill>
                  <a:srgbClr val="1E1E1F"/>
                </a:solidFill>
              </a:rPr>
              <a:t>Verifica e certificazione</a:t>
            </a:r>
          </a:p>
          <a:p>
            <a:pPr marL="457200" indent="-457200">
              <a:buFont typeface="Arial" panose="020B0604020202020204" pitchFamily="34" charset="0"/>
              <a:buAutoNum type="arabicPeriod"/>
            </a:pPr>
            <a:r>
              <a:rPr lang="it-IT" sz="2400" dirty="0">
                <a:solidFill>
                  <a:srgbClr val="1E1E1F"/>
                </a:solidFill>
              </a:rPr>
              <a:t>Presentazione ed esame</a:t>
            </a:r>
          </a:p>
        </p:txBody>
      </p:sp>
    </p:spTree>
    <p:extLst>
      <p:ext uri="{BB962C8B-B14F-4D97-AF65-F5344CB8AC3E}">
        <p14:creationId xmlns:p14="http://schemas.microsoft.com/office/powerpoint/2010/main" val="37141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95B9F-2DE2-E086-F286-00CFDC2546BA}"/>
              </a:ext>
            </a:extLst>
          </p:cNvPr>
          <p:cNvSpPr>
            <a:spLocks noGrp="1"/>
          </p:cNvSpPr>
          <p:nvPr>
            <p:ph type="title"/>
          </p:nvPr>
        </p:nvSpPr>
        <p:spPr>
          <a:xfrm>
            <a:off x="838200" y="365125"/>
            <a:ext cx="10515600" cy="955675"/>
          </a:xfrm>
        </p:spPr>
        <p:txBody>
          <a:bodyPr/>
          <a:lstStyle/>
          <a:p>
            <a:r>
              <a:rPr lang="it-IT" b="1" dirty="0">
                <a:solidFill>
                  <a:srgbClr val="92D050"/>
                </a:solidFill>
              </a:rPr>
              <a:t>Procedura legislativa ordinaria</a:t>
            </a:r>
          </a:p>
        </p:txBody>
      </p:sp>
      <p:sp>
        <p:nvSpPr>
          <p:cNvPr id="3" name="Segnaposto contenuto 2">
            <a:extLst>
              <a:ext uri="{FF2B5EF4-FFF2-40B4-BE49-F238E27FC236}">
                <a16:creationId xmlns:a16="http://schemas.microsoft.com/office/drawing/2014/main" id="{05AC34E2-DD41-2A00-1BD2-F23AC562C82F}"/>
              </a:ext>
            </a:extLst>
          </p:cNvPr>
          <p:cNvSpPr>
            <a:spLocks noGrp="1"/>
          </p:cNvSpPr>
          <p:nvPr>
            <p:ph idx="1"/>
          </p:nvPr>
        </p:nvSpPr>
        <p:spPr>
          <a:xfrm>
            <a:off x="838200" y="1825624"/>
            <a:ext cx="10515600" cy="4667251"/>
          </a:xfrm>
        </p:spPr>
        <p:txBody>
          <a:bodyPr/>
          <a:lstStyle/>
          <a:p>
            <a:r>
              <a:rPr lang="it-IT" dirty="0"/>
              <a:t>Procedura legislativa ordinaria:</a:t>
            </a:r>
          </a:p>
          <a:p>
            <a:r>
              <a:rPr lang="it-IT" dirty="0"/>
              <a:t>Iniziativa: La Commissione europea presenta una proposta legislativa al PE.</a:t>
            </a:r>
          </a:p>
          <a:p>
            <a:r>
              <a:rPr lang="it-IT" dirty="0"/>
              <a:t>Potenziali letture: 3</a:t>
            </a:r>
          </a:p>
          <a:p>
            <a:r>
              <a:rPr lang="it-IT" dirty="0"/>
              <a:t>Oltre l'80% delle procedure legislative ordinarie si conclude in prima lettura.</a:t>
            </a:r>
          </a:p>
        </p:txBody>
      </p:sp>
    </p:spTree>
    <p:extLst>
      <p:ext uri="{BB962C8B-B14F-4D97-AF65-F5344CB8AC3E}">
        <p14:creationId xmlns:p14="http://schemas.microsoft.com/office/powerpoint/2010/main" val="218881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2F825-585D-3BDC-9961-998CFFEB1DD0}"/>
              </a:ext>
            </a:extLst>
          </p:cNvPr>
          <p:cNvSpPr>
            <a:spLocks noGrp="1"/>
          </p:cNvSpPr>
          <p:nvPr>
            <p:ph type="title"/>
          </p:nvPr>
        </p:nvSpPr>
        <p:spPr>
          <a:xfrm>
            <a:off x="838200" y="365125"/>
            <a:ext cx="10515600" cy="1019175"/>
          </a:xfrm>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1F9B81C4-BBA6-60FA-E43F-65CF048183F9}"/>
              </a:ext>
            </a:extLst>
          </p:cNvPr>
          <p:cNvSpPr>
            <a:spLocks noGrp="1"/>
          </p:cNvSpPr>
          <p:nvPr>
            <p:ph idx="1"/>
          </p:nvPr>
        </p:nvSpPr>
        <p:spPr>
          <a:xfrm>
            <a:off x="838200" y="1825625"/>
            <a:ext cx="10515600" cy="4667250"/>
          </a:xfrm>
        </p:spPr>
        <p:txBody>
          <a:bodyPr/>
          <a:lstStyle/>
          <a:p>
            <a:r>
              <a:rPr lang="it-IT" b="1" dirty="0">
                <a:solidFill>
                  <a:srgbClr val="00B0F0"/>
                </a:solidFill>
              </a:rPr>
              <a:t>Disclaimer: </a:t>
            </a:r>
          </a:p>
          <a:p>
            <a:pPr algn="just"/>
            <a:r>
              <a:rPr lang="it-IT" dirty="0"/>
              <a:t>Se una proposta legislativa viene respinta in qualsiasi fase della procedura, o se il Parlamento europeo e il Consiglio non riescono a raggiungere un compromesso, la proposta non viene adottata e la procedura si conclude. </a:t>
            </a:r>
          </a:p>
          <a:p>
            <a:pPr algn="just"/>
            <a:r>
              <a:rPr lang="it-IT" dirty="0"/>
              <a:t>Una nuova procedura può iniziare solo con una nuova proposta della Commissione europea.</a:t>
            </a:r>
          </a:p>
        </p:txBody>
      </p:sp>
    </p:spTree>
    <p:extLst>
      <p:ext uri="{BB962C8B-B14F-4D97-AF65-F5344CB8AC3E}">
        <p14:creationId xmlns:p14="http://schemas.microsoft.com/office/powerpoint/2010/main" val="71902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B58C9-83B6-32B1-E153-5C7AFF18E0C8}"/>
              </a:ext>
            </a:extLst>
          </p:cNvPr>
          <p:cNvSpPr>
            <a:spLocks noGrp="1"/>
          </p:cNvSpPr>
          <p:nvPr>
            <p:ph type="title"/>
          </p:nvPr>
        </p:nvSpPr>
        <p:spPr>
          <a:xfrm>
            <a:off x="838200" y="365125"/>
            <a:ext cx="10515600" cy="942975"/>
          </a:xfrm>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A2665E30-6D08-93A1-85D2-F4B9A24C2040}"/>
              </a:ext>
            </a:extLst>
          </p:cNvPr>
          <p:cNvSpPr>
            <a:spLocks noGrp="1"/>
          </p:cNvSpPr>
          <p:nvPr>
            <p:ph idx="1"/>
          </p:nvPr>
        </p:nvSpPr>
        <p:spPr>
          <a:xfrm>
            <a:off x="838200" y="1549400"/>
            <a:ext cx="10515600" cy="4943475"/>
          </a:xfrm>
        </p:spPr>
        <p:txBody>
          <a:bodyPr>
            <a:normAutofit lnSpcReduction="10000"/>
          </a:bodyPr>
          <a:lstStyle/>
          <a:p>
            <a:r>
              <a:rPr lang="it-IT" b="1" dirty="0">
                <a:solidFill>
                  <a:srgbClr val="00B0F0"/>
                </a:solidFill>
              </a:rPr>
              <a:t>Prima lettura (A): </a:t>
            </a:r>
          </a:p>
          <a:p>
            <a:r>
              <a:rPr lang="it-IT" dirty="0"/>
              <a:t>non ci sono limiti di tempo per la prima lettura del PE e del Consiglio.</a:t>
            </a:r>
          </a:p>
          <a:p>
            <a:r>
              <a:rPr lang="it-IT" b="1" dirty="0">
                <a:solidFill>
                  <a:srgbClr val="00B0F0"/>
                </a:solidFill>
              </a:rPr>
              <a:t>Fase 1(A): PE:</a:t>
            </a:r>
          </a:p>
          <a:p>
            <a:r>
              <a:rPr lang="it-IT" dirty="0"/>
              <a:t>Durante la prima lettura, il PE esamina la proposta della Commissione e può approvarla senza modifiche o modificarla.</a:t>
            </a:r>
          </a:p>
          <a:p>
            <a:r>
              <a:rPr lang="it-IT" b="1" dirty="0">
                <a:solidFill>
                  <a:srgbClr val="00B0F0"/>
                </a:solidFill>
              </a:rPr>
              <a:t>Fase 2(A): Consiglio:</a:t>
            </a:r>
          </a:p>
          <a:p>
            <a:r>
              <a:rPr lang="it-IT" dirty="0"/>
              <a:t>Durante la prima lettura, il Consiglio può decidere di accettare la posizione del PE, nel qual caso l'atto legislativo</a:t>
            </a:r>
            <a:r>
              <a:rPr lang="it-IT" b="1" i="1" u="sng" dirty="0"/>
              <a:t> viene adottato e la procedura si conclude qui</a:t>
            </a:r>
            <a:r>
              <a:rPr lang="it-IT" dirty="0"/>
              <a:t>!</a:t>
            </a:r>
          </a:p>
          <a:p>
            <a:r>
              <a:rPr lang="it-IT" dirty="0"/>
              <a:t>Se il Consiglio modifica la posizione del PE e rinvia la proposta al PE, la procedura prosegue con una </a:t>
            </a:r>
            <a:r>
              <a:rPr lang="it-IT" b="1" i="1" u="sng" dirty="0">
                <a:solidFill>
                  <a:srgbClr val="92D050"/>
                </a:solidFill>
              </a:rPr>
              <a:t>seconda lettura</a:t>
            </a:r>
            <a:r>
              <a:rPr lang="it-IT" dirty="0"/>
              <a:t>. </a:t>
            </a:r>
          </a:p>
          <a:p>
            <a:endParaRPr lang="en-GB" b="1" dirty="0">
              <a:solidFill>
                <a:srgbClr val="00B0F0"/>
              </a:solidFill>
            </a:endParaRPr>
          </a:p>
        </p:txBody>
      </p:sp>
    </p:spTree>
    <p:extLst>
      <p:ext uri="{BB962C8B-B14F-4D97-AF65-F5344CB8AC3E}">
        <p14:creationId xmlns:p14="http://schemas.microsoft.com/office/powerpoint/2010/main" val="78490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65B06-842C-677A-E529-0D9B07A82B1F}"/>
              </a:ext>
            </a:extLst>
          </p:cNvPr>
          <p:cNvSpPr>
            <a:spLocks noGrp="1"/>
          </p:cNvSpPr>
          <p:nvPr>
            <p:ph type="title"/>
          </p:nvPr>
        </p:nvSpPr>
        <p:spPr>
          <a:xfrm>
            <a:off x="838200" y="365125"/>
            <a:ext cx="10515600" cy="1019175"/>
          </a:xfrm>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E9C758AD-3701-D0EB-E3E9-DAA2324C984B}"/>
              </a:ext>
            </a:extLst>
          </p:cNvPr>
          <p:cNvSpPr>
            <a:spLocks noGrp="1"/>
          </p:cNvSpPr>
          <p:nvPr>
            <p:ph idx="1"/>
          </p:nvPr>
        </p:nvSpPr>
        <p:spPr>
          <a:xfrm>
            <a:off x="838200" y="1612900"/>
            <a:ext cx="10515600" cy="4879975"/>
          </a:xfrm>
        </p:spPr>
        <p:txBody>
          <a:bodyPr>
            <a:normAutofit/>
          </a:bodyPr>
          <a:lstStyle/>
          <a:p>
            <a:r>
              <a:rPr lang="it-IT" b="1" dirty="0">
                <a:solidFill>
                  <a:srgbClr val="00B0F0"/>
                </a:solidFill>
              </a:rPr>
              <a:t>Seconda lettura (B): </a:t>
            </a:r>
          </a:p>
          <a:p>
            <a:r>
              <a:rPr lang="it-IT" dirty="0"/>
              <a:t>Il PE e il Consiglio hanno tre mesi di tempo ciascuno per concludere la seconda lettura, con una possibile proroga di un mese.</a:t>
            </a:r>
          </a:p>
          <a:p>
            <a:r>
              <a:rPr lang="it-IT" b="1" dirty="0">
                <a:solidFill>
                  <a:srgbClr val="00B0F0"/>
                </a:solidFill>
              </a:rPr>
              <a:t>Fase 1(B): PE: </a:t>
            </a:r>
          </a:p>
          <a:p>
            <a:r>
              <a:rPr lang="it-IT" dirty="0"/>
              <a:t>Il PE esamina la posizione del Consiglio e la approva, nel qual caso l'atto è </a:t>
            </a:r>
            <a:r>
              <a:rPr lang="it-IT" b="1" i="1" u="sng" dirty="0"/>
              <a:t>approvato e la procedura si conclude qui! </a:t>
            </a:r>
          </a:p>
          <a:p>
            <a:r>
              <a:rPr lang="it-IT" b="1" i="1" u="sng" dirty="0">
                <a:solidFill>
                  <a:srgbClr val="92D050"/>
                </a:solidFill>
              </a:rPr>
              <a:t>oppure il PE lo respinge</a:t>
            </a:r>
            <a:r>
              <a:rPr lang="it-IT" dirty="0"/>
              <a:t>, nel qual caso l'atto non entra in vigore e l'intera procedura si conclude!</a:t>
            </a:r>
          </a:p>
          <a:p>
            <a:r>
              <a:rPr lang="it-IT" b="1" i="1" u="sng" dirty="0">
                <a:solidFill>
                  <a:srgbClr val="92D050"/>
                </a:solidFill>
              </a:rPr>
              <a:t>oppure il PE propone emendamenti </a:t>
            </a:r>
            <a:r>
              <a:rPr lang="it-IT" dirty="0"/>
              <a:t>e rinvia la proposta al Consiglio per una seconda lettura, e la procedura prosegue.</a:t>
            </a:r>
          </a:p>
        </p:txBody>
      </p:sp>
    </p:spTree>
    <p:extLst>
      <p:ext uri="{BB962C8B-B14F-4D97-AF65-F5344CB8AC3E}">
        <p14:creationId xmlns:p14="http://schemas.microsoft.com/office/powerpoint/2010/main" val="20772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6064BB-7D96-D05F-F9B1-DCEADFE7D68C}"/>
              </a:ext>
            </a:extLst>
          </p:cNvPr>
          <p:cNvSpPr>
            <a:spLocks noGrp="1"/>
          </p:cNvSpPr>
          <p:nvPr>
            <p:ph type="title"/>
          </p:nvPr>
        </p:nvSpPr>
        <p:spPr>
          <a:xfrm>
            <a:off x="838200" y="365125"/>
            <a:ext cx="10515600" cy="1095375"/>
          </a:xfrm>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E46819CF-E623-2B9C-892D-D5266BE6DAFF}"/>
              </a:ext>
            </a:extLst>
          </p:cNvPr>
          <p:cNvSpPr>
            <a:spLocks noGrp="1"/>
          </p:cNvSpPr>
          <p:nvPr>
            <p:ph idx="1"/>
          </p:nvPr>
        </p:nvSpPr>
        <p:spPr>
          <a:xfrm>
            <a:off x="838200" y="1600200"/>
            <a:ext cx="10515600" cy="4892675"/>
          </a:xfrm>
        </p:spPr>
        <p:txBody>
          <a:bodyPr/>
          <a:lstStyle/>
          <a:p>
            <a:r>
              <a:rPr lang="it-IT" b="1" dirty="0">
                <a:solidFill>
                  <a:srgbClr val="00B0F0"/>
                </a:solidFill>
              </a:rPr>
              <a:t>Seconda lettura (B):</a:t>
            </a:r>
          </a:p>
          <a:p>
            <a:r>
              <a:rPr lang="it-IT" b="1" dirty="0">
                <a:solidFill>
                  <a:srgbClr val="00B0F0"/>
                </a:solidFill>
              </a:rPr>
              <a:t>Fase 2(B): Consiglio</a:t>
            </a:r>
          </a:p>
          <a:p>
            <a:r>
              <a:rPr lang="it-IT" dirty="0"/>
              <a:t>Il Consiglio esamina la posizione del PE in seconda lettura e approva tutti gli emendamenti del PE, il che significa </a:t>
            </a:r>
            <a:r>
              <a:rPr lang="it-IT" b="1" i="1" u="sng" dirty="0">
                <a:solidFill>
                  <a:srgbClr val="92D050"/>
                </a:solidFill>
              </a:rPr>
              <a:t>che l'atto è adottato e la procedura si conclude qui</a:t>
            </a:r>
            <a:r>
              <a:rPr lang="it-IT" dirty="0"/>
              <a:t>! </a:t>
            </a:r>
          </a:p>
          <a:p>
            <a:r>
              <a:rPr lang="it-IT" b="1" i="1" u="sng" dirty="0">
                <a:solidFill>
                  <a:srgbClr val="92D050"/>
                </a:solidFill>
              </a:rPr>
              <a:t>oppure il Consiglio non approva tutti gli emendamenti</a:t>
            </a:r>
            <a:r>
              <a:rPr lang="it-IT" dirty="0"/>
              <a:t>, il che significa che viene convocato il Comitato di conciliazione e la procedura continua.</a:t>
            </a:r>
          </a:p>
        </p:txBody>
      </p:sp>
    </p:spTree>
    <p:extLst>
      <p:ext uri="{BB962C8B-B14F-4D97-AF65-F5344CB8AC3E}">
        <p14:creationId xmlns:p14="http://schemas.microsoft.com/office/powerpoint/2010/main" val="330320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10D70-788B-1E49-5E07-18A4D7A3B330}"/>
              </a:ext>
            </a:extLst>
          </p:cNvPr>
          <p:cNvSpPr>
            <a:spLocks noGrp="1"/>
          </p:cNvSpPr>
          <p:nvPr>
            <p:ph type="title"/>
          </p:nvPr>
        </p:nvSpPr>
        <p:spPr>
          <a:xfrm>
            <a:off x="838200" y="365125"/>
            <a:ext cx="10515600" cy="1019175"/>
          </a:xfrm>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36B1488E-61B5-5F27-E69D-67573951265A}"/>
              </a:ext>
            </a:extLst>
          </p:cNvPr>
          <p:cNvSpPr>
            <a:spLocks noGrp="1"/>
          </p:cNvSpPr>
          <p:nvPr>
            <p:ph idx="1"/>
          </p:nvPr>
        </p:nvSpPr>
        <p:spPr>
          <a:xfrm>
            <a:off x="838200" y="1752600"/>
            <a:ext cx="10515600" cy="4424363"/>
          </a:xfrm>
        </p:spPr>
        <p:txBody>
          <a:bodyPr>
            <a:normAutofit lnSpcReduction="10000"/>
          </a:bodyPr>
          <a:lstStyle/>
          <a:p>
            <a:r>
              <a:rPr lang="it-IT" b="1" dirty="0">
                <a:solidFill>
                  <a:srgbClr val="00B0F0"/>
                </a:solidFill>
              </a:rPr>
              <a:t>Seconda lettura (B):</a:t>
            </a:r>
          </a:p>
          <a:p>
            <a:r>
              <a:rPr lang="it-IT" b="1" dirty="0">
                <a:solidFill>
                  <a:srgbClr val="00B0F0"/>
                </a:solidFill>
              </a:rPr>
              <a:t>Fase 3(B): </a:t>
            </a:r>
            <a:r>
              <a:rPr lang="it-IT" dirty="0"/>
              <a:t>massimo 6 settimane di lavoro</a:t>
            </a:r>
          </a:p>
          <a:p>
            <a:r>
              <a:rPr lang="it-IT" dirty="0"/>
              <a:t>Il Comitato di conciliazione, composto da un numero uguale di deputati e rappresentanti del Consiglio, cerca di raggiungere un accordo su un progetto comune.</a:t>
            </a:r>
          </a:p>
          <a:p>
            <a:r>
              <a:rPr lang="it-IT" dirty="0"/>
              <a:t>Se non si raggiunge un accordo, l'atto legislativo non entra in vigore e l'intera procedura è conclusa.</a:t>
            </a:r>
          </a:p>
          <a:p>
            <a:r>
              <a:rPr lang="it-IT" dirty="0"/>
              <a:t>Se si raggiunge un accordo su un progetto comune, questo viene trasmesso al Parlamento europeo e al Consiglio per la terza lettura e la procedura prosegue.</a:t>
            </a:r>
          </a:p>
        </p:txBody>
      </p:sp>
    </p:spTree>
    <p:extLst>
      <p:ext uri="{BB962C8B-B14F-4D97-AF65-F5344CB8AC3E}">
        <p14:creationId xmlns:p14="http://schemas.microsoft.com/office/powerpoint/2010/main" val="78999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DA4F09-DED9-06D2-10ED-C2C4A2F3372D}"/>
              </a:ext>
            </a:extLst>
          </p:cNvPr>
          <p:cNvSpPr>
            <a:spLocks noGrp="1"/>
          </p:cNvSpPr>
          <p:nvPr>
            <p:ph type="title"/>
          </p:nvPr>
        </p:nvSpPr>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BFC18663-9768-2586-5AED-BC87B29021BE}"/>
              </a:ext>
            </a:extLst>
          </p:cNvPr>
          <p:cNvSpPr>
            <a:spLocks noGrp="1"/>
          </p:cNvSpPr>
          <p:nvPr>
            <p:ph idx="1"/>
          </p:nvPr>
        </p:nvSpPr>
        <p:spPr>
          <a:xfrm>
            <a:off x="838200" y="1825624"/>
            <a:ext cx="10515600" cy="4498975"/>
          </a:xfrm>
        </p:spPr>
        <p:txBody>
          <a:bodyPr>
            <a:normAutofit fontScale="92500" lnSpcReduction="20000"/>
          </a:bodyPr>
          <a:lstStyle/>
          <a:p>
            <a:r>
              <a:rPr lang="it-IT" b="1" dirty="0">
                <a:solidFill>
                  <a:srgbClr val="00B0F0"/>
                </a:solidFill>
              </a:rPr>
              <a:t>Terza lettura (C):</a:t>
            </a:r>
          </a:p>
          <a:p>
            <a:r>
              <a:rPr lang="it-IT" dirty="0"/>
              <a:t>Il Parlamento e il Consiglio hanno un termine di sei settimane per approvare il progetto comune, termine che può essere esteso a otto settimane se le due istituzioni sono d'accordo. </a:t>
            </a:r>
          </a:p>
          <a:p>
            <a:r>
              <a:rPr lang="it-IT" dirty="0"/>
              <a:t>Se il Parlamento o il Consiglio respingono il testo o non lo approvano in tempo, la procedura si conclude senza l'adozione dell'atto legislativo.</a:t>
            </a:r>
          </a:p>
          <a:p>
            <a:r>
              <a:rPr lang="it-IT" b="1" dirty="0">
                <a:solidFill>
                  <a:srgbClr val="00B0F0"/>
                </a:solidFill>
              </a:rPr>
              <a:t>Fase 1.a (C): </a:t>
            </a:r>
          </a:p>
          <a:p>
            <a:r>
              <a:rPr lang="it-IT" dirty="0"/>
              <a:t>Il Parlamento europeo esamina il progetto comune e lo sottopone a votazione plenaria. Non può modificare la formulazione del progetto comune.</a:t>
            </a:r>
          </a:p>
          <a:p>
            <a:r>
              <a:rPr lang="it-IT" dirty="0"/>
              <a:t>Se lo respinge o non si pronuncia, l'atto non viene adottato e la procedura si conclude.</a:t>
            </a:r>
          </a:p>
        </p:txBody>
      </p:sp>
    </p:spTree>
    <p:extLst>
      <p:ext uri="{BB962C8B-B14F-4D97-AF65-F5344CB8AC3E}">
        <p14:creationId xmlns:p14="http://schemas.microsoft.com/office/powerpoint/2010/main" val="17558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EF47EE-0F20-2376-6A71-291DEEA0DBCC}"/>
              </a:ext>
            </a:extLst>
          </p:cNvPr>
          <p:cNvSpPr>
            <a:spLocks noGrp="1"/>
          </p:cNvSpPr>
          <p:nvPr>
            <p:ph type="title"/>
          </p:nvPr>
        </p:nvSpPr>
        <p:spPr>
          <a:xfrm>
            <a:off x="838200" y="365125"/>
            <a:ext cx="10515600" cy="968375"/>
          </a:xfrm>
        </p:spPr>
        <p:txBody>
          <a:bodyPr/>
          <a:lstStyle/>
          <a:p>
            <a:r>
              <a:rPr lang="it-IT" b="1" dirty="0">
                <a:solidFill>
                  <a:srgbClr val="00B050"/>
                </a:solidFill>
              </a:rPr>
              <a:t>Indice </a:t>
            </a:r>
          </a:p>
        </p:txBody>
      </p:sp>
      <p:sp>
        <p:nvSpPr>
          <p:cNvPr id="3" name="Segnaposto contenuto 2">
            <a:extLst>
              <a:ext uri="{FF2B5EF4-FFF2-40B4-BE49-F238E27FC236}">
                <a16:creationId xmlns:a16="http://schemas.microsoft.com/office/drawing/2014/main" id="{DAB267B7-2701-CF0D-2CC6-BA2D2A544399}"/>
              </a:ext>
            </a:extLst>
          </p:cNvPr>
          <p:cNvSpPr>
            <a:spLocks noGrp="1"/>
          </p:cNvSpPr>
          <p:nvPr>
            <p:ph idx="1"/>
          </p:nvPr>
        </p:nvSpPr>
        <p:spPr>
          <a:xfrm>
            <a:off x="838200" y="1825624"/>
            <a:ext cx="10515600" cy="4562475"/>
          </a:xfrm>
        </p:spPr>
        <p:txBody>
          <a:bodyPr>
            <a:normAutofit/>
          </a:bodyPr>
          <a:lstStyle/>
          <a:p>
            <a:pPr algn="just"/>
            <a:r>
              <a:rPr lang="it-IT" b="1" dirty="0">
                <a:solidFill>
                  <a:srgbClr val="00B050"/>
                </a:solidFill>
              </a:rPr>
              <a:t>Lezione 1</a:t>
            </a:r>
          </a:p>
          <a:p>
            <a:pPr algn="l" rtl="0">
              <a:spcBef>
                <a:spcPts val="0"/>
              </a:spcBef>
              <a:spcAft>
                <a:spcPts val="0"/>
              </a:spcAft>
            </a:pPr>
            <a:r>
              <a:rPr lang="it-IT" sz="1800" b="1" i="1" u="none" strike="noStrike" dirty="0">
                <a:solidFill>
                  <a:srgbClr val="000000"/>
                </a:solidFill>
                <a:effectLst/>
              </a:rPr>
              <a:t>Gli strumenti e le procedure interistituzionali del diritto e della politica dell'ambiente UE (I):</a:t>
            </a:r>
            <a:r>
              <a:rPr lang="it-IT" sz="1800" b="0" i="0" u="none" strike="noStrike" dirty="0">
                <a:solidFill>
                  <a:srgbClr val="000000"/>
                </a:solidFill>
                <a:effectLst/>
              </a:rPr>
              <a:t> </a:t>
            </a:r>
            <a:r>
              <a:rPr lang="it-IT" sz="1800" b="0" i="1" u="none" strike="noStrike" dirty="0" err="1">
                <a:solidFill>
                  <a:srgbClr val="000000"/>
                </a:solidFill>
                <a:effectLst/>
              </a:rPr>
              <a:t>a.i.</a:t>
            </a:r>
            <a:r>
              <a:rPr lang="it-IT" sz="1800" b="0" i="1" u="none" strike="noStrike" dirty="0">
                <a:solidFill>
                  <a:srgbClr val="000000"/>
                </a:solidFill>
                <a:effectLst/>
              </a:rPr>
              <a:t> </a:t>
            </a:r>
            <a:r>
              <a:rPr lang="it-IT" sz="1800" b="0" i="0" u="none" strike="noStrike" dirty="0">
                <a:solidFill>
                  <a:srgbClr val="000000"/>
                </a:solidFill>
                <a:effectLst/>
              </a:rPr>
              <a:t>Procedimenti di formazione degli atti dell’Unione europea; </a:t>
            </a:r>
            <a:r>
              <a:rPr lang="it-IT" sz="1800" b="0" i="1" u="none" strike="noStrike" dirty="0" err="1">
                <a:solidFill>
                  <a:srgbClr val="000000"/>
                </a:solidFill>
                <a:effectLst/>
              </a:rPr>
              <a:t>a.ii</a:t>
            </a:r>
            <a:r>
              <a:rPr lang="it-IT" sz="1800" b="0" i="1" u="none" strike="noStrike" dirty="0">
                <a:solidFill>
                  <a:srgbClr val="000000"/>
                </a:solidFill>
                <a:effectLst/>
              </a:rPr>
              <a:t>. </a:t>
            </a:r>
            <a:r>
              <a:rPr lang="it-IT" sz="1800" b="0" i="0" u="none" strike="noStrike" dirty="0">
                <a:solidFill>
                  <a:srgbClr val="000000"/>
                </a:solidFill>
                <a:effectLst/>
              </a:rPr>
              <a:t>Concetto di base giuridica; </a:t>
            </a:r>
            <a:r>
              <a:rPr lang="it-IT" sz="1800" b="0" i="1" u="none" strike="noStrike" dirty="0" err="1">
                <a:solidFill>
                  <a:srgbClr val="000000"/>
                </a:solidFill>
                <a:effectLst/>
              </a:rPr>
              <a:t>a.iii</a:t>
            </a:r>
            <a:r>
              <a:rPr lang="it-IT" sz="1800" b="0" i="1" u="none" strike="noStrike" dirty="0">
                <a:solidFill>
                  <a:srgbClr val="000000"/>
                </a:solidFill>
                <a:effectLst/>
              </a:rPr>
              <a:t>.</a:t>
            </a:r>
            <a:r>
              <a:rPr lang="it-IT" sz="1800" b="0" i="0" u="none" strike="noStrike" dirty="0">
                <a:solidFill>
                  <a:srgbClr val="000000"/>
                </a:solidFill>
                <a:effectLst/>
              </a:rPr>
              <a:t> Il potere di iniziativa della Commissione europea; </a:t>
            </a:r>
            <a:r>
              <a:rPr lang="it-IT" sz="1800" b="0" i="1" u="none" strike="noStrike" dirty="0" err="1">
                <a:solidFill>
                  <a:srgbClr val="000000"/>
                </a:solidFill>
                <a:effectLst/>
              </a:rPr>
              <a:t>a.iv</a:t>
            </a:r>
            <a:r>
              <a:rPr lang="it-IT" sz="1800" b="0" i="1" u="none" strike="noStrike" dirty="0">
                <a:solidFill>
                  <a:srgbClr val="000000"/>
                </a:solidFill>
                <a:effectLst/>
              </a:rPr>
              <a:t>. </a:t>
            </a:r>
            <a:r>
              <a:rPr lang="it-IT" sz="1800" b="0" i="0" u="none" strike="noStrike" dirty="0">
                <a:solidFill>
                  <a:srgbClr val="000000"/>
                </a:solidFill>
                <a:effectLst/>
              </a:rPr>
              <a:t>Procedura legislative ordinaria.</a:t>
            </a:r>
            <a:endParaRPr lang="it-IT" b="1" dirty="0">
              <a:solidFill>
                <a:srgbClr val="00B050"/>
              </a:solidFill>
            </a:endParaRPr>
          </a:p>
          <a:p>
            <a:pPr algn="just"/>
            <a:r>
              <a:rPr lang="it-IT" b="1" dirty="0">
                <a:solidFill>
                  <a:srgbClr val="00B050"/>
                </a:solidFill>
              </a:rPr>
              <a:t>Lezione 2</a:t>
            </a:r>
          </a:p>
          <a:p>
            <a:pPr algn="l" rtl="0">
              <a:spcBef>
                <a:spcPts val="0"/>
              </a:spcBef>
              <a:spcAft>
                <a:spcPts val="0"/>
              </a:spcAft>
            </a:pPr>
            <a:r>
              <a:rPr lang="it-IT" sz="1800" b="1" i="1" u="none" strike="noStrike" dirty="0">
                <a:solidFill>
                  <a:srgbClr val="000000"/>
                </a:solidFill>
                <a:effectLst/>
              </a:rPr>
              <a:t>Gli strumenti e le procedure interistituzionali del diritto e della politica dell'ambiente UE (II): </a:t>
            </a:r>
            <a:r>
              <a:rPr lang="it-IT" sz="1800" b="0" i="1" u="none" strike="noStrike" dirty="0" err="1">
                <a:solidFill>
                  <a:srgbClr val="000000"/>
                </a:solidFill>
                <a:effectLst/>
              </a:rPr>
              <a:t>b.i</a:t>
            </a:r>
            <a:r>
              <a:rPr lang="it-IT" sz="1800" b="0" i="1" u="none" strike="noStrike" dirty="0">
                <a:solidFill>
                  <a:srgbClr val="000000"/>
                </a:solidFill>
                <a:effectLst/>
              </a:rPr>
              <a:t>. </a:t>
            </a:r>
            <a:r>
              <a:rPr lang="it-IT" sz="1800" b="0" i="0" u="none" strike="noStrike" dirty="0">
                <a:solidFill>
                  <a:srgbClr val="000000"/>
                </a:solidFill>
                <a:effectLst/>
              </a:rPr>
              <a:t>Procedure legislative speciali;</a:t>
            </a:r>
            <a:r>
              <a:rPr lang="it-IT" sz="1800" b="0" i="1" u="none" strike="noStrike" dirty="0">
                <a:solidFill>
                  <a:srgbClr val="000000"/>
                </a:solidFill>
                <a:effectLst/>
              </a:rPr>
              <a:t> </a:t>
            </a:r>
            <a:r>
              <a:rPr lang="it-IT" sz="1800" b="0" i="1" u="none" strike="noStrike" dirty="0" err="1">
                <a:solidFill>
                  <a:srgbClr val="000000"/>
                </a:solidFill>
                <a:effectLst/>
              </a:rPr>
              <a:t>b.ii</a:t>
            </a:r>
            <a:r>
              <a:rPr lang="it-IT" sz="1800" b="0" i="1" u="none" strike="noStrike" dirty="0">
                <a:solidFill>
                  <a:srgbClr val="000000"/>
                </a:solidFill>
                <a:effectLst/>
              </a:rPr>
              <a:t>. </a:t>
            </a:r>
            <a:r>
              <a:rPr lang="it-IT" sz="1800" b="0" i="0" u="none" strike="noStrike" dirty="0">
                <a:solidFill>
                  <a:srgbClr val="000000"/>
                </a:solidFill>
                <a:effectLst/>
              </a:rPr>
              <a:t>Procedura di consultazione e approvazione;</a:t>
            </a:r>
            <a:r>
              <a:rPr lang="it-IT" sz="1800" b="0" i="1" u="none" strike="noStrike" dirty="0">
                <a:solidFill>
                  <a:srgbClr val="000000"/>
                </a:solidFill>
                <a:effectLst/>
              </a:rPr>
              <a:t> </a:t>
            </a:r>
            <a:r>
              <a:rPr lang="it-IT" sz="1800" b="0" i="1" u="none" strike="noStrike" dirty="0" err="1">
                <a:solidFill>
                  <a:srgbClr val="000000"/>
                </a:solidFill>
                <a:effectLst/>
              </a:rPr>
              <a:t>b.iii</a:t>
            </a:r>
            <a:r>
              <a:rPr lang="it-IT" sz="1800" b="0" i="1" u="none" strike="noStrike" dirty="0">
                <a:solidFill>
                  <a:srgbClr val="000000"/>
                </a:solidFill>
                <a:effectLst/>
              </a:rPr>
              <a:t>. P</a:t>
            </a:r>
            <a:r>
              <a:rPr lang="it-IT" sz="1800" b="0" i="0" u="none" strike="noStrike" dirty="0">
                <a:solidFill>
                  <a:srgbClr val="000000"/>
                </a:solidFill>
                <a:effectLst/>
              </a:rPr>
              <a:t>rocedura di delega;</a:t>
            </a:r>
            <a:r>
              <a:rPr lang="it-IT" sz="1800" b="0" i="1" u="none" strike="noStrike" dirty="0">
                <a:solidFill>
                  <a:srgbClr val="000000"/>
                </a:solidFill>
                <a:effectLst/>
              </a:rPr>
              <a:t> </a:t>
            </a:r>
            <a:r>
              <a:rPr lang="it-IT" sz="1800" b="0" i="1" u="none" strike="noStrike" dirty="0" err="1">
                <a:solidFill>
                  <a:srgbClr val="000000"/>
                </a:solidFill>
                <a:effectLst/>
              </a:rPr>
              <a:t>b.iv</a:t>
            </a:r>
            <a:r>
              <a:rPr lang="it-IT" sz="1800" b="0" i="1" u="none" strike="noStrike" dirty="0">
                <a:solidFill>
                  <a:srgbClr val="000000"/>
                </a:solidFill>
                <a:effectLst/>
              </a:rPr>
              <a:t>.  </a:t>
            </a:r>
            <a:r>
              <a:rPr lang="it-IT" sz="1800" b="0" i="0" u="none" strike="noStrike" dirty="0">
                <a:solidFill>
                  <a:srgbClr val="000000"/>
                </a:solidFill>
                <a:effectLst/>
              </a:rPr>
              <a:t>Procedura di adozione di atti di esecuzione; </a:t>
            </a:r>
            <a:endParaRPr lang="it-IT" b="1" dirty="0">
              <a:solidFill>
                <a:srgbClr val="00B050"/>
              </a:solidFill>
            </a:endParaRPr>
          </a:p>
          <a:p>
            <a:pPr algn="just"/>
            <a:r>
              <a:rPr lang="it-IT" b="1" dirty="0">
                <a:solidFill>
                  <a:srgbClr val="00B050"/>
                </a:solidFill>
              </a:rPr>
              <a:t>Lezione 3</a:t>
            </a:r>
          </a:p>
          <a:p>
            <a:pPr algn="just"/>
            <a:r>
              <a:rPr lang="it-IT" sz="1800" b="1" i="1" u="none" strike="noStrike" dirty="0">
                <a:solidFill>
                  <a:srgbClr val="000000"/>
                </a:solidFill>
                <a:effectLst/>
              </a:rPr>
              <a:t>Gli strumenti e le procedure interistituzionali del diritto e della politica dell'ambiente UE (III): </a:t>
            </a:r>
            <a:r>
              <a:rPr lang="it-IT" sz="1800" b="0" i="1" u="none" strike="noStrike" dirty="0" err="1">
                <a:solidFill>
                  <a:srgbClr val="000000"/>
                </a:solidFill>
                <a:effectLst/>
              </a:rPr>
              <a:t>c.i.</a:t>
            </a:r>
            <a:r>
              <a:rPr lang="it-IT" sz="1800" b="0" i="0" u="none" strike="noStrike" dirty="0">
                <a:solidFill>
                  <a:srgbClr val="000000"/>
                </a:solidFill>
                <a:effectLst/>
              </a:rPr>
              <a:t> Procedura di adozione del bilancio UE; </a:t>
            </a:r>
            <a:r>
              <a:rPr lang="it-IT" sz="1800" b="0" i="1" u="none" strike="noStrike" dirty="0" err="1">
                <a:solidFill>
                  <a:srgbClr val="000000"/>
                </a:solidFill>
                <a:effectLst/>
              </a:rPr>
              <a:t>c.ii</a:t>
            </a:r>
            <a:r>
              <a:rPr lang="it-IT" sz="1800" b="0" i="1" u="none" strike="noStrike" dirty="0">
                <a:solidFill>
                  <a:srgbClr val="000000"/>
                </a:solidFill>
                <a:effectLst/>
              </a:rPr>
              <a:t>. </a:t>
            </a:r>
            <a:r>
              <a:rPr lang="it-IT" sz="1800" b="0" i="0" u="none" strike="noStrike" dirty="0">
                <a:solidFill>
                  <a:srgbClr val="000000"/>
                </a:solidFill>
                <a:effectLst/>
              </a:rPr>
              <a:t>Cooperazione rafforzata; </a:t>
            </a:r>
            <a:r>
              <a:rPr lang="it-IT" sz="1800" b="0" i="1" u="none" strike="noStrike" dirty="0" err="1">
                <a:solidFill>
                  <a:srgbClr val="000000"/>
                </a:solidFill>
                <a:effectLst/>
              </a:rPr>
              <a:t>c.iii</a:t>
            </a:r>
            <a:r>
              <a:rPr lang="it-IT" sz="1800" b="0" i="1" u="none" strike="noStrike" dirty="0">
                <a:solidFill>
                  <a:srgbClr val="000000"/>
                </a:solidFill>
                <a:effectLst/>
              </a:rPr>
              <a:t>. </a:t>
            </a:r>
            <a:r>
              <a:rPr lang="it-IT" sz="1800" b="0" i="0" u="none" strike="noStrike" dirty="0">
                <a:solidFill>
                  <a:srgbClr val="000000"/>
                </a:solidFill>
                <a:effectLst/>
              </a:rPr>
              <a:t>Procedura di conclusione degli accordi internazionali; </a:t>
            </a:r>
            <a:endParaRPr lang="it-IT" b="1" dirty="0">
              <a:solidFill>
                <a:srgbClr val="00B050"/>
              </a:solidFill>
            </a:endParaRPr>
          </a:p>
          <a:p>
            <a:pPr marL="0" indent="0" algn="just">
              <a:buNone/>
            </a:pPr>
            <a:endParaRPr lang="it-IT" dirty="0"/>
          </a:p>
        </p:txBody>
      </p:sp>
    </p:spTree>
    <p:extLst>
      <p:ext uri="{BB962C8B-B14F-4D97-AF65-F5344CB8AC3E}">
        <p14:creationId xmlns:p14="http://schemas.microsoft.com/office/powerpoint/2010/main" val="371667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773F52-7A98-F723-66A6-110D587811F8}"/>
              </a:ext>
            </a:extLst>
          </p:cNvPr>
          <p:cNvSpPr>
            <a:spLocks noGrp="1"/>
          </p:cNvSpPr>
          <p:nvPr>
            <p:ph type="title"/>
          </p:nvPr>
        </p:nvSpPr>
        <p:spPr>
          <a:xfrm>
            <a:off x="838200" y="365125"/>
            <a:ext cx="10515600" cy="1019175"/>
          </a:xfrm>
        </p:spPr>
        <p:txBody>
          <a:bodyPr/>
          <a:lstStyle/>
          <a:p>
            <a:r>
              <a:rPr lang="it-IT" b="1" dirty="0">
                <a:solidFill>
                  <a:srgbClr val="92D050"/>
                </a:solidFill>
              </a:rPr>
              <a:t>Procedura legislativa ordinaria</a:t>
            </a:r>
            <a:endParaRPr lang="it-IT" dirty="0"/>
          </a:p>
        </p:txBody>
      </p:sp>
      <p:sp>
        <p:nvSpPr>
          <p:cNvPr id="3" name="Segnaposto contenuto 2">
            <a:extLst>
              <a:ext uri="{FF2B5EF4-FFF2-40B4-BE49-F238E27FC236}">
                <a16:creationId xmlns:a16="http://schemas.microsoft.com/office/drawing/2014/main" id="{1FBF7256-BD00-E1D5-0322-F03B32830034}"/>
              </a:ext>
            </a:extLst>
          </p:cNvPr>
          <p:cNvSpPr>
            <a:spLocks noGrp="1"/>
          </p:cNvSpPr>
          <p:nvPr>
            <p:ph idx="1"/>
          </p:nvPr>
        </p:nvSpPr>
        <p:spPr/>
        <p:txBody>
          <a:bodyPr/>
          <a:lstStyle/>
          <a:p>
            <a:r>
              <a:rPr lang="it-IT" b="1" dirty="0">
                <a:solidFill>
                  <a:srgbClr val="00B0F0"/>
                </a:solidFill>
              </a:rPr>
              <a:t>Terza lettura (C)</a:t>
            </a:r>
          </a:p>
          <a:p>
            <a:r>
              <a:rPr lang="it-IT" b="1" dirty="0">
                <a:solidFill>
                  <a:srgbClr val="00B0F0"/>
                </a:solidFill>
              </a:rPr>
              <a:t>Fase 1.b (C): </a:t>
            </a:r>
          </a:p>
          <a:p>
            <a:r>
              <a:rPr lang="it-IT" dirty="0"/>
              <a:t>Il Consiglio esamina il progetto comune. Non può modificarne la formulazione. </a:t>
            </a:r>
          </a:p>
          <a:p>
            <a:r>
              <a:rPr lang="it-IT" dirty="0"/>
              <a:t>Se lo respinge o non prende una decisione in merito, l'atto non entra in vigore e la procedura si conclude.</a:t>
            </a:r>
          </a:p>
          <a:p>
            <a:r>
              <a:rPr lang="it-IT" i="1" u="sng" dirty="0">
                <a:solidFill>
                  <a:srgbClr val="92D050"/>
                </a:solidFill>
              </a:rPr>
              <a:t>Se il testo è approvato dal Parlamento europeo e dal Consiglio, l'atto è adottato e la procedura si conclude qui</a:t>
            </a:r>
            <a:r>
              <a:rPr lang="it-IT" dirty="0"/>
              <a:t>! </a:t>
            </a:r>
          </a:p>
        </p:txBody>
      </p:sp>
    </p:spTree>
    <p:extLst>
      <p:ext uri="{BB962C8B-B14F-4D97-AF65-F5344CB8AC3E}">
        <p14:creationId xmlns:p14="http://schemas.microsoft.com/office/powerpoint/2010/main" val="297828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2</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5</a:t>
            </a:r>
          </a:p>
        </p:txBody>
      </p:sp>
    </p:spTree>
    <p:extLst>
      <p:ext uri="{BB962C8B-B14F-4D97-AF65-F5344CB8AC3E}">
        <p14:creationId xmlns:p14="http://schemas.microsoft.com/office/powerpoint/2010/main" val="261919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43AD24-0BF5-7F6A-B354-A36C6DFE69C4}"/>
              </a:ext>
            </a:extLst>
          </p:cNvPr>
          <p:cNvSpPr>
            <a:spLocks noGrp="1"/>
          </p:cNvSpPr>
          <p:nvPr>
            <p:ph type="title"/>
          </p:nvPr>
        </p:nvSpPr>
        <p:spPr/>
        <p:txBody>
          <a:bodyPr/>
          <a:lstStyle/>
          <a:p>
            <a:r>
              <a:rPr lang="it-IT" sz="4400" b="1" i="0" u="none" strike="noStrike" dirty="0">
                <a:solidFill>
                  <a:srgbClr val="92D050"/>
                </a:solidFill>
                <a:effectLst/>
              </a:rPr>
              <a:t>Procedura legislativa speciale</a:t>
            </a:r>
            <a:endParaRPr lang="it-IT" b="1" dirty="0">
              <a:solidFill>
                <a:srgbClr val="92D050"/>
              </a:solidFill>
            </a:endParaRPr>
          </a:p>
        </p:txBody>
      </p:sp>
      <p:sp>
        <p:nvSpPr>
          <p:cNvPr id="3" name="Segnaposto contenuto 2">
            <a:extLst>
              <a:ext uri="{FF2B5EF4-FFF2-40B4-BE49-F238E27FC236}">
                <a16:creationId xmlns:a16="http://schemas.microsoft.com/office/drawing/2014/main" id="{72A0DFEA-7EF8-E606-C164-3883B395A49F}"/>
              </a:ext>
            </a:extLst>
          </p:cNvPr>
          <p:cNvSpPr>
            <a:spLocks noGrp="1"/>
          </p:cNvSpPr>
          <p:nvPr>
            <p:ph idx="1"/>
          </p:nvPr>
        </p:nvSpPr>
        <p:spPr/>
        <p:txBody>
          <a:bodyPr>
            <a:normAutofit/>
          </a:bodyPr>
          <a:lstStyle/>
          <a:p>
            <a:r>
              <a:rPr lang="it-IT" b="1" i="0" u="none" strike="noStrike" dirty="0">
                <a:solidFill>
                  <a:srgbClr val="00B0F0"/>
                </a:solidFill>
                <a:effectLst/>
              </a:rPr>
              <a:t>Art. 289, par. 2, TFUE:</a:t>
            </a:r>
          </a:p>
          <a:p>
            <a:endParaRPr lang="it-IT" b="1" i="0" u="none" strike="noStrike" dirty="0">
              <a:solidFill>
                <a:srgbClr val="00B0F0"/>
              </a:solidFill>
              <a:effectLst/>
            </a:endParaRPr>
          </a:p>
          <a:p>
            <a:pPr algn="just"/>
            <a:r>
              <a:rPr lang="it-IT" b="0" i="0" u="none" strike="noStrike" dirty="0">
                <a:solidFill>
                  <a:srgbClr val="333333"/>
                </a:solidFill>
                <a:effectLst/>
              </a:rPr>
              <a:t>«Nei casi specifici previsti dai trattati, l’adozione di un regolamento, di una direttiva o di una decisione da parte del Parlamento europeo con la partecipazione del Consiglio o da parte di quest'ultimo con la partecipazione del Parlamento europeo costituisce una procedura legislativa speciale»</a:t>
            </a:r>
          </a:p>
        </p:txBody>
      </p:sp>
    </p:spTree>
    <p:extLst>
      <p:ext uri="{BB962C8B-B14F-4D97-AF65-F5344CB8AC3E}">
        <p14:creationId xmlns:p14="http://schemas.microsoft.com/office/powerpoint/2010/main" val="99029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0BCD52-7B15-5A86-850F-81942C9D6ED4}"/>
              </a:ext>
            </a:extLst>
          </p:cNvPr>
          <p:cNvSpPr>
            <a:spLocks noGrp="1"/>
          </p:cNvSpPr>
          <p:nvPr>
            <p:ph type="title"/>
          </p:nvPr>
        </p:nvSpPr>
        <p:spPr>
          <a:xfrm>
            <a:off x="838200" y="365125"/>
            <a:ext cx="10515600" cy="10318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487C26D0-A15A-3458-4E7B-90FF8F891346}"/>
              </a:ext>
            </a:extLst>
          </p:cNvPr>
          <p:cNvSpPr>
            <a:spLocks noGrp="1"/>
          </p:cNvSpPr>
          <p:nvPr>
            <p:ph idx="1"/>
          </p:nvPr>
        </p:nvSpPr>
        <p:spPr/>
        <p:txBody>
          <a:bodyPr/>
          <a:lstStyle/>
          <a:p>
            <a:pPr algn="just"/>
            <a:r>
              <a:rPr lang="it-IT" b="0" i="0" u="none" strike="noStrike" dirty="0">
                <a:solidFill>
                  <a:srgbClr val="00B0F0"/>
                </a:solidFill>
                <a:effectLst/>
                <a:latin typeface="Calibri" panose="020F0502020204030204" pitchFamily="34" charset="0"/>
                <a:cs typeface="Calibri" panose="020F0502020204030204" pitchFamily="34" charset="0"/>
              </a:rPr>
              <a:t>L’</a:t>
            </a:r>
            <a:r>
              <a:rPr lang="it-IT" dirty="0">
                <a:solidFill>
                  <a:srgbClr val="00B0F0"/>
                </a:solidFill>
                <a:latin typeface="Calibri" panose="020F0502020204030204" pitchFamily="34" charset="0"/>
                <a:cs typeface="Calibri" panose="020F0502020204030204" pitchFamily="34" charset="0"/>
              </a:rPr>
              <a:t>art. 289, par. 2, TFUE:</a:t>
            </a:r>
          </a:p>
          <a:p>
            <a:pPr algn="just"/>
            <a:endParaRPr lang="it-IT" dirty="0">
              <a:solidFill>
                <a:srgbClr val="00B0F0"/>
              </a:solidFill>
              <a:latin typeface="Calibri" panose="020F0502020204030204" pitchFamily="34" charset="0"/>
              <a:cs typeface="Calibri" panose="020F0502020204030204" pitchFamily="34" charset="0"/>
            </a:endParaRPr>
          </a:p>
          <a:p>
            <a:pPr algn="just"/>
            <a:r>
              <a:rPr lang="it-IT" b="0" i="0" u="none" strike="noStrike" dirty="0">
                <a:effectLst/>
                <a:latin typeface="Calibri" panose="020F0502020204030204" pitchFamily="34" charset="0"/>
                <a:cs typeface="Calibri" panose="020F0502020204030204" pitchFamily="34" charset="0"/>
              </a:rPr>
              <a:t>prevede che, per taluni casi definiti in articoli specifici del trattato, il Consiglio è il solo legislatore e il Parlamento è tenuto a:</a:t>
            </a:r>
          </a:p>
          <a:p>
            <a:pPr algn="just"/>
            <a:endParaRPr lang="it-IT" b="0" i="0" u="none" strike="noStrike" dirty="0">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it-IT" b="0" i="0" u="none" strike="noStrike" dirty="0">
                <a:effectLst/>
                <a:latin typeface="Calibri" panose="020F0502020204030204" pitchFamily="34" charset="0"/>
                <a:cs typeface="Calibri" panose="020F0502020204030204" pitchFamily="34" charset="0"/>
              </a:rPr>
              <a:t>dare la propria </a:t>
            </a:r>
            <a:r>
              <a:rPr lang="it-IT" b="1" i="0" u="none" strike="noStrike" dirty="0">
                <a:solidFill>
                  <a:srgbClr val="00B0F0"/>
                </a:solidFill>
                <a:effectLst/>
                <a:latin typeface="Calibri" panose="020F0502020204030204" pitchFamily="34" charset="0"/>
                <a:cs typeface="Calibri" panose="020F0502020204030204" pitchFamily="34" charset="0"/>
              </a:rPr>
              <a:t>approvazione</a:t>
            </a:r>
            <a:r>
              <a:rPr lang="it-IT" b="0" i="0" u="none" strike="noStrike" dirty="0">
                <a:effectLst/>
                <a:latin typeface="Calibri" panose="020F0502020204030204" pitchFamily="34" charset="0"/>
                <a:cs typeface="Calibri" panose="020F0502020204030204" pitchFamily="34" charset="0"/>
              </a:rPr>
              <a:t> alla proposta della Commissione; o</a:t>
            </a:r>
          </a:p>
          <a:p>
            <a:pPr algn="l">
              <a:buFont typeface="Arial" panose="020B0604020202020204" pitchFamily="34" charset="0"/>
              <a:buChar char="•"/>
            </a:pPr>
            <a:r>
              <a:rPr lang="it-IT" b="0" i="0" u="none" strike="noStrike" dirty="0">
                <a:effectLst/>
                <a:latin typeface="Calibri" panose="020F0502020204030204" pitchFamily="34" charset="0"/>
                <a:cs typeface="Calibri" panose="020F0502020204030204" pitchFamily="34" charset="0"/>
              </a:rPr>
              <a:t>essere </a:t>
            </a:r>
            <a:r>
              <a:rPr lang="it-IT" b="1" i="0" u="none" strike="noStrike" dirty="0">
                <a:solidFill>
                  <a:srgbClr val="00B0F0"/>
                </a:solidFill>
                <a:effectLst/>
                <a:latin typeface="Calibri" panose="020F0502020204030204" pitchFamily="34" charset="0"/>
                <a:cs typeface="Calibri" panose="020F0502020204030204" pitchFamily="34" charset="0"/>
              </a:rPr>
              <a:t>consultato</a:t>
            </a:r>
            <a:r>
              <a:rPr lang="it-IT" b="0" i="0" u="none" strike="noStrike" dirty="0">
                <a:solidFill>
                  <a:srgbClr val="00B0F0"/>
                </a:solidFill>
                <a:effectLst/>
                <a:latin typeface="Calibri" panose="020F0502020204030204" pitchFamily="34" charset="0"/>
                <a:cs typeface="Calibri" panose="020F0502020204030204" pitchFamily="34" charset="0"/>
              </a:rPr>
              <a:t> </a:t>
            </a:r>
            <a:r>
              <a:rPr lang="it-IT" b="0" i="0" u="none" strike="noStrike" dirty="0">
                <a:effectLst/>
                <a:latin typeface="Calibri" panose="020F0502020204030204" pitchFamily="34" charset="0"/>
                <a:cs typeface="Calibri" panose="020F0502020204030204" pitchFamily="34" charset="0"/>
              </a:rPr>
              <a:t>in merito.</a:t>
            </a:r>
          </a:p>
          <a:p>
            <a:pPr marL="0" indent="0">
              <a:buNone/>
            </a:pPr>
            <a:endParaRPr lang="it-IT" dirty="0"/>
          </a:p>
        </p:txBody>
      </p:sp>
    </p:spTree>
    <p:extLst>
      <p:ext uri="{BB962C8B-B14F-4D97-AF65-F5344CB8AC3E}">
        <p14:creationId xmlns:p14="http://schemas.microsoft.com/office/powerpoint/2010/main" val="175148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00837-7AAD-D3A9-1F03-FEA64E3B350C}"/>
              </a:ext>
            </a:extLst>
          </p:cNvPr>
          <p:cNvSpPr>
            <a:spLocks noGrp="1"/>
          </p:cNvSpPr>
          <p:nvPr>
            <p:ph type="title"/>
          </p:nvPr>
        </p:nvSpPr>
        <p:spPr>
          <a:xfrm>
            <a:off x="838200" y="365125"/>
            <a:ext cx="10515600" cy="11207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485D7C6B-3776-EC61-75C9-99C08E4078FC}"/>
              </a:ext>
            </a:extLst>
          </p:cNvPr>
          <p:cNvSpPr>
            <a:spLocks noGrp="1"/>
          </p:cNvSpPr>
          <p:nvPr>
            <p:ph idx="1"/>
          </p:nvPr>
        </p:nvSpPr>
        <p:spPr/>
        <p:txBody>
          <a:bodyPr/>
          <a:lstStyle/>
          <a:p>
            <a:pPr algn="just"/>
            <a:r>
              <a:rPr lang="it-IT" b="1" dirty="0">
                <a:solidFill>
                  <a:srgbClr val="00B0F0"/>
                </a:solidFill>
              </a:rPr>
              <a:t>Criteri di specialità:</a:t>
            </a:r>
          </a:p>
          <a:p>
            <a:pPr algn="just"/>
            <a:endParaRPr lang="it-IT" b="1" dirty="0">
              <a:solidFill>
                <a:srgbClr val="00B0F0"/>
              </a:solidFill>
            </a:endParaRPr>
          </a:p>
          <a:p>
            <a:pPr algn="just"/>
            <a:r>
              <a:rPr lang="it-IT" dirty="0">
                <a:solidFill>
                  <a:srgbClr val="333333"/>
                </a:solidFill>
              </a:rPr>
              <a:t>Disequilibrio tra i due poteri legislativi</a:t>
            </a:r>
          </a:p>
          <a:p>
            <a:pPr algn="just"/>
            <a:r>
              <a:rPr lang="it-IT" dirty="0">
                <a:solidFill>
                  <a:srgbClr val="333333"/>
                </a:solidFill>
              </a:rPr>
              <a:t>Maggiore potere del Consiglio</a:t>
            </a:r>
          </a:p>
          <a:p>
            <a:pPr algn="just"/>
            <a:r>
              <a:rPr lang="it-IT" dirty="0">
                <a:solidFill>
                  <a:srgbClr val="333333"/>
                </a:solidFill>
              </a:rPr>
              <a:t>Minore coinvolgimento del Parlamento europeo</a:t>
            </a:r>
          </a:p>
          <a:p>
            <a:pPr algn="just"/>
            <a:r>
              <a:rPr lang="it-IT" dirty="0">
                <a:solidFill>
                  <a:srgbClr val="333333"/>
                </a:solidFill>
              </a:rPr>
              <a:t>Metodo intergovernativo</a:t>
            </a:r>
          </a:p>
          <a:p>
            <a:pPr algn="just"/>
            <a:r>
              <a:rPr lang="it-IT" dirty="0">
                <a:solidFill>
                  <a:srgbClr val="333333"/>
                </a:solidFill>
              </a:rPr>
              <a:t>Consiglio delibera all’unanimità e non a maggioranza</a:t>
            </a:r>
            <a:endParaRPr lang="it-IT" dirty="0"/>
          </a:p>
        </p:txBody>
      </p:sp>
    </p:spTree>
    <p:extLst>
      <p:ext uri="{BB962C8B-B14F-4D97-AF65-F5344CB8AC3E}">
        <p14:creationId xmlns:p14="http://schemas.microsoft.com/office/powerpoint/2010/main" val="340474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FD0C4-0A4C-DB3A-27C9-405B7EF8845B}"/>
              </a:ext>
            </a:extLst>
          </p:cNvPr>
          <p:cNvSpPr>
            <a:spLocks noGrp="1"/>
          </p:cNvSpPr>
          <p:nvPr>
            <p:ph type="title"/>
          </p:nvPr>
        </p:nvSpPr>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B0A19101-BE33-D607-9EB1-4AC8CC97DFE0}"/>
              </a:ext>
            </a:extLst>
          </p:cNvPr>
          <p:cNvSpPr>
            <a:spLocks noGrp="1"/>
          </p:cNvSpPr>
          <p:nvPr>
            <p:ph idx="1"/>
          </p:nvPr>
        </p:nvSpPr>
        <p:spPr/>
        <p:txBody>
          <a:bodyPr/>
          <a:lstStyle/>
          <a:p>
            <a:r>
              <a:rPr lang="it-IT" b="1" dirty="0">
                <a:solidFill>
                  <a:srgbClr val="00B0F0"/>
                </a:solidFill>
              </a:rPr>
              <a:t>È possibile passare da una procedura speciale alla procedura ordinaria?</a:t>
            </a:r>
          </a:p>
          <a:p>
            <a:r>
              <a:rPr lang="it-IT" dirty="0"/>
              <a:t>Le procedure legislative speciali possono essere sostituite dalla procedura legislativa ordinaria a seguito di una decisione unanime del Consiglio europeo in tal senso;</a:t>
            </a:r>
          </a:p>
          <a:p>
            <a:r>
              <a:rPr lang="it-IT" dirty="0"/>
              <a:t>In questo caso, l’iniziativa presa dal Consiglio europeo deve essere trasmessa ai parlamentari nazionali;</a:t>
            </a:r>
          </a:p>
          <a:p>
            <a:r>
              <a:rPr lang="it-IT" dirty="0"/>
              <a:t>In caso di opposizione anche di un solo parlamento nazionale, tale decisione non può essere adottata (art. 48, par. 7, TUE).</a:t>
            </a:r>
          </a:p>
          <a:p>
            <a:endParaRPr lang="it-IT" dirty="0"/>
          </a:p>
        </p:txBody>
      </p:sp>
    </p:spTree>
    <p:extLst>
      <p:ext uri="{BB962C8B-B14F-4D97-AF65-F5344CB8AC3E}">
        <p14:creationId xmlns:p14="http://schemas.microsoft.com/office/powerpoint/2010/main" val="2904370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76F73-91E1-B232-50EC-563C06588E00}"/>
              </a:ext>
            </a:extLst>
          </p:cNvPr>
          <p:cNvSpPr>
            <a:spLocks noGrp="1"/>
          </p:cNvSpPr>
          <p:nvPr>
            <p:ph type="title"/>
          </p:nvPr>
        </p:nvSpPr>
        <p:spPr>
          <a:xfrm>
            <a:off x="838200" y="365125"/>
            <a:ext cx="10515600" cy="11461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49A362B7-3A57-A149-9172-3E61C7064DC8}"/>
              </a:ext>
            </a:extLst>
          </p:cNvPr>
          <p:cNvSpPr>
            <a:spLocks noGrp="1"/>
          </p:cNvSpPr>
          <p:nvPr>
            <p:ph idx="1"/>
          </p:nvPr>
        </p:nvSpPr>
        <p:spPr/>
        <p:txBody>
          <a:bodyPr>
            <a:normAutofit/>
          </a:bodyPr>
          <a:lstStyle/>
          <a:p>
            <a:r>
              <a:rPr lang="it-IT" sz="2800" b="1" i="0" u="none" strike="noStrike" dirty="0">
                <a:solidFill>
                  <a:srgbClr val="00B0F0"/>
                </a:solidFill>
                <a:effectLst/>
              </a:rPr>
              <a:t>Procedura di consultazione:</a:t>
            </a:r>
          </a:p>
          <a:p>
            <a:r>
              <a:rPr lang="it-IT" dirty="0">
                <a:solidFill>
                  <a:srgbClr val="000000"/>
                </a:solidFill>
              </a:rPr>
              <a:t>il Consiglio adotta una proposta legislativa solo dopo che il Parlamento ha espresso il suo parere;</a:t>
            </a:r>
          </a:p>
          <a:p>
            <a:r>
              <a:rPr lang="it-IT" dirty="0">
                <a:solidFill>
                  <a:srgbClr val="000000"/>
                </a:solidFill>
              </a:rPr>
              <a:t>il Parlamento può approvare, respingere o proporre emendamenti alla proposta legislativa della Commissione, </a:t>
            </a:r>
          </a:p>
          <a:p>
            <a:r>
              <a:rPr lang="it-IT" dirty="0">
                <a:solidFill>
                  <a:srgbClr val="000000"/>
                </a:solidFill>
              </a:rPr>
              <a:t>ma il Consiglio non è legalmente tenuto a tenerne conto;</a:t>
            </a:r>
          </a:p>
          <a:p>
            <a:r>
              <a:rPr lang="it-IT" dirty="0">
                <a:solidFill>
                  <a:srgbClr val="000000"/>
                </a:solidFill>
              </a:rPr>
              <a:t>il Parlamento viene consultato nel caso di una procedura non legislativa in cui sono stati negoziati accordi internazionali nell’ambito della politica estera e di sicurezza comune dell’Unione;</a:t>
            </a:r>
          </a:p>
          <a:p>
            <a:endParaRPr lang="it-IT" dirty="0"/>
          </a:p>
        </p:txBody>
      </p:sp>
    </p:spTree>
    <p:extLst>
      <p:ext uri="{BB962C8B-B14F-4D97-AF65-F5344CB8AC3E}">
        <p14:creationId xmlns:p14="http://schemas.microsoft.com/office/powerpoint/2010/main" val="965463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FEDB3-1D5A-AA26-F882-E46F452361C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D71293C-E9F9-667A-B700-E8D389CD40E4}"/>
              </a:ext>
            </a:extLst>
          </p:cNvPr>
          <p:cNvSpPr>
            <a:spLocks noGrp="1"/>
          </p:cNvSpPr>
          <p:nvPr>
            <p:ph type="title"/>
          </p:nvPr>
        </p:nvSpPr>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8DD57937-C1D0-2D26-2116-847D4B7A2DDC}"/>
              </a:ext>
            </a:extLst>
          </p:cNvPr>
          <p:cNvSpPr>
            <a:spLocks noGrp="1"/>
          </p:cNvSpPr>
          <p:nvPr>
            <p:ph idx="1"/>
          </p:nvPr>
        </p:nvSpPr>
        <p:spPr>
          <a:xfrm>
            <a:off x="838200" y="1825625"/>
            <a:ext cx="10515600" cy="4667250"/>
          </a:xfrm>
        </p:spPr>
        <p:txBody>
          <a:bodyPr>
            <a:normAutofit/>
          </a:bodyPr>
          <a:lstStyle/>
          <a:p>
            <a:r>
              <a:rPr lang="it-IT" b="1" dirty="0">
                <a:solidFill>
                  <a:srgbClr val="00B0F0"/>
                </a:solidFill>
              </a:rPr>
              <a:t>Ambiti di applicazione procedura legislativa speciale </a:t>
            </a:r>
            <a:r>
              <a:rPr lang="it-IT" b="1" u="sng" dirty="0">
                <a:solidFill>
                  <a:srgbClr val="00B0F0"/>
                </a:solidFill>
              </a:rPr>
              <a:t>di consultazione</a:t>
            </a:r>
            <a:r>
              <a:rPr lang="it-IT" b="1" dirty="0">
                <a:solidFill>
                  <a:srgbClr val="00B0F0"/>
                </a:solidFill>
              </a:rPr>
              <a:t>:</a:t>
            </a:r>
          </a:p>
          <a:p>
            <a:pPr marL="0" indent="0">
              <a:buNone/>
            </a:pPr>
            <a:endParaRPr lang="it-IT" b="1" dirty="0">
              <a:solidFill>
                <a:srgbClr val="00B0F0"/>
              </a:solidFill>
            </a:endParaRPr>
          </a:p>
          <a:p>
            <a:pPr lvl="1"/>
            <a:r>
              <a:rPr lang="it-IT" sz="2800" dirty="0"/>
              <a:t>Adozione di misure relative alla lotta contro le discriminazioni (art. 19, par. 1, TFUE);</a:t>
            </a:r>
          </a:p>
          <a:p>
            <a:pPr lvl="1"/>
            <a:r>
              <a:rPr lang="it-IT" sz="2800" dirty="0"/>
              <a:t>Sicurezza sociale dei cittadini europei (art. 21, par. 3, TFUE);</a:t>
            </a:r>
          </a:p>
          <a:p>
            <a:pPr lvl="1"/>
            <a:r>
              <a:rPr lang="it-IT" sz="2800" dirty="0"/>
              <a:t>Modalità di voto elezioni europee</a:t>
            </a:r>
            <a:r>
              <a:rPr lang="it-IT" sz="2800" dirty="0">
                <a:sym typeface="Wingdings" pitchFamily="2" charset="2"/>
              </a:rPr>
              <a:t> (art. 22 TFUE);</a:t>
            </a:r>
          </a:p>
          <a:p>
            <a:pPr lvl="1"/>
            <a:r>
              <a:rPr lang="it-IT" sz="2800" dirty="0">
                <a:sym typeface="Wingdings" pitchFamily="2" charset="2"/>
              </a:rPr>
              <a:t>Adozione di direttive in materia di tutela dei cittadini dell’estero (art. 23 TFUE)</a:t>
            </a:r>
          </a:p>
          <a:p>
            <a:pPr lvl="1"/>
            <a:r>
              <a:rPr lang="it-IT" sz="2800" dirty="0">
                <a:sym typeface="Wingdings" pitchFamily="2" charset="2"/>
              </a:rPr>
              <a:t>Movimento di capitali verso Paesi Terzi (art. 64 TFUE);</a:t>
            </a:r>
          </a:p>
        </p:txBody>
      </p:sp>
    </p:spTree>
    <p:extLst>
      <p:ext uri="{BB962C8B-B14F-4D97-AF65-F5344CB8AC3E}">
        <p14:creationId xmlns:p14="http://schemas.microsoft.com/office/powerpoint/2010/main" val="3319388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99EC8F-1428-35A4-4892-74CB05D64AB2}"/>
              </a:ext>
            </a:extLst>
          </p:cNvPr>
          <p:cNvSpPr>
            <a:spLocks noGrp="1"/>
          </p:cNvSpPr>
          <p:nvPr>
            <p:ph type="title"/>
          </p:nvPr>
        </p:nvSpPr>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B71EEECF-3B78-11D0-F635-352DE64E60F0}"/>
              </a:ext>
            </a:extLst>
          </p:cNvPr>
          <p:cNvSpPr>
            <a:spLocks noGrp="1"/>
          </p:cNvSpPr>
          <p:nvPr>
            <p:ph idx="1"/>
          </p:nvPr>
        </p:nvSpPr>
        <p:spPr>
          <a:xfrm>
            <a:off x="838200" y="1825625"/>
            <a:ext cx="10515600" cy="4667250"/>
          </a:xfrm>
        </p:spPr>
        <p:txBody>
          <a:bodyPr>
            <a:normAutofit/>
          </a:bodyPr>
          <a:lstStyle/>
          <a:p>
            <a:r>
              <a:rPr lang="it-IT" b="1" dirty="0">
                <a:solidFill>
                  <a:srgbClr val="00B0F0"/>
                </a:solidFill>
              </a:rPr>
              <a:t>Ambiti di applicazione procedura legislativa speciale </a:t>
            </a:r>
            <a:r>
              <a:rPr lang="it-IT" b="1" u="sng" dirty="0">
                <a:solidFill>
                  <a:srgbClr val="00B0F0"/>
                </a:solidFill>
              </a:rPr>
              <a:t>di consultazione</a:t>
            </a:r>
            <a:r>
              <a:rPr lang="it-IT" b="1" dirty="0">
                <a:solidFill>
                  <a:srgbClr val="00B0F0"/>
                </a:solidFill>
              </a:rPr>
              <a:t>:</a:t>
            </a:r>
          </a:p>
          <a:p>
            <a:pPr marL="0" indent="0">
              <a:buNone/>
            </a:pPr>
            <a:endParaRPr lang="it-IT" b="1" dirty="0">
              <a:solidFill>
                <a:srgbClr val="00B0F0"/>
              </a:solidFill>
            </a:endParaRPr>
          </a:p>
          <a:p>
            <a:pPr lvl="1"/>
            <a:r>
              <a:rPr lang="it-IT" sz="2800" dirty="0">
                <a:sym typeface="Wingdings" pitchFamily="2" charset="2"/>
              </a:rPr>
              <a:t>Istituzione EPPO (art. 86 TFUE)</a:t>
            </a:r>
          </a:p>
          <a:p>
            <a:pPr lvl="1"/>
            <a:r>
              <a:rPr lang="it-IT" sz="2800" dirty="0">
                <a:sym typeface="Wingdings" pitchFamily="2" charset="2"/>
              </a:rPr>
              <a:t>Sistema risorse proprie UE (art. 311 TFUE)</a:t>
            </a:r>
          </a:p>
          <a:p>
            <a:pPr lvl="1"/>
            <a:r>
              <a:rPr lang="it-IT" sz="2800" dirty="0">
                <a:sym typeface="Wingdings" pitchFamily="2" charset="2"/>
              </a:rPr>
              <a:t>Misure politica economica e monetaria (art. 125 , par. 14, TFUE)</a:t>
            </a:r>
          </a:p>
          <a:p>
            <a:pPr lvl="1"/>
            <a:r>
              <a:rPr lang="it-IT" sz="2800" dirty="0">
                <a:sym typeface="Wingdings" pitchFamily="2" charset="2"/>
              </a:rPr>
              <a:t>Concorrenza e aiuti di Stato (artt. 103 e 109 TFUE)</a:t>
            </a:r>
          </a:p>
          <a:p>
            <a:pPr lvl="1"/>
            <a:r>
              <a:rPr lang="it-IT" sz="2800" dirty="0">
                <a:sym typeface="Wingdings" pitchFamily="2" charset="2"/>
              </a:rPr>
              <a:t>Misure di armonizzazione fiscale (art. 113 TFUE)</a:t>
            </a:r>
            <a:endParaRPr lang="it-IT" sz="2800" dirty="0"/>
          </a:p>
        </p:txBody>
      </p:sp>
    </p:spTree>
    <p:extLst>
      <p:ext uri="{BB962C8B-B14F-4D97-AF65-F5344CB8AC3E}">
        <p14:creationId xmlns:p14="http://schemas.microsoft.com/office/powerpoint/2010/main" val="57943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FC0735-044F-92AC-1892-C1BDC3D0C044}"/>
              </a:ext>
            </a:extLst>
          </p:cNvPr>
          <p:cNvSpPr>
            <a:spLocks noGrp="1"/>
          </p:cNvSpPr>
          <p:nvPr>
            <p:ph type="title"/>
          </p:nvPr>
        </p:nvSpPr>
        <p:spPr>
          <a:xfrm>
            <a:off x="838200" y="365125"/>
            <a:ext cx="10515600" cy="11461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B9A29D84-6580-6EE7-66AD-AA5E729DCCB9}"/>
              </a:ext>
            </a:extLst>
          </p:cNvPr>
          <p:cNvSpPr>
            <a:spLocks noGrp="1"/>
          </p:cNvSpPr>
          <p:nvPr>
            <p:ph idx="1"/>
          </p:nvPr>
        </p:nvSpPr>
        <p:spPr/>
        <p:txBody>
          <a:bodyPr/>
          <a:lstStyle/>
          <a:p>
            <a:r>
              <a:rPr lang="it-IT" dirty="0"/>
              <a:t>Casi in cui l’adozione di un atto normativo avviene da parte del Parlamento europeo con la partecipazione del Consiglio:</a:t>
            </a:r>
          </a:p>
          <a:p>
            <a:r>
              <a:rPr lang="it-IT" b="1" dirty="0">
                <a:solidFill>
                  <a:srgbClr val="00B0F0"/>
                </a:solidFill>
              </a:rPr>
              <a:t>Art. 223 TFUE:</a:t>
            </a:r>
          </a:p>
          <a:p>
            <a:r>
              <a:rPr lang="it-IT" dirty="0"/>
              <a:t>Organizzazione interna del Parlamento europeo;</a:t>
            </a:r>
          </a:p>
          <a:p>
            <a:r>
              <a:rPr lang="it-IT" b="1" dirty="0">
                <a:solidFill>
                  <a:srgbClr val="00B0F0"/>
                </a:solidFill>
              </a:rPr>
              <a:t>Art. 155 TFUE:</a:t>
            </a:r>
          </a:p>
          <a:p>
            <a:r>
              <a:rPr lang="it-IT" dirty="0"/>
              <a:t>Materia sociale </a:t>
            </a:r>
          </a:p>
          <a:p>
            <a:r>
              <a:rPr lang="it-IT" dirty="0"/>
              <a:t>Procedura legislativa speciale è preceduta da un accordo concluso dalle parti sociali, al quale viene data attuazione con un successivo atto UE (nella prassi una direttiva).</a:t>
            </a:r>
          </a:p>
          <a:p>
            <a:endParaRPr lang="it-IT" dirty="0">
              <a:solidFill>
                <a:srgbClr val="00B0F0"/>
              </a:solidFill>
            </a:endParaRPr>
          </a:p>
        </p:txBody>
      </p:sp>
    </p:spTree>
    <p:extLst>
      <p:ext uri="{BB962C8B-B14F-4D97-AF65-F5344CB8AC3E}">
        <p14:creationId xmlns:p14="http://schemas.microsoft.com/office/powerpoint/2010/main" val="225127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1</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5</a:t>
            </a:r>
          </a:p>
        </p:txBody>
      </p:sp>
    </p:spTree>
    <p:extLst>
      <p:ext uri="{BB962C8B-B14F-4D97-AF65-F5344CB8AC3E}">
        <p14:creationId xmlns:p14="http://schemas.microsoft.com/office/powerpoint/2010/main" val="195604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BC81-0A9E-9DE2-FD7D-5D021BF5F4B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CCCAA0-F4C7-7CB8-3716-C05CC9661F24}"/>
              </a:ext>
            </a:extLst>
          </p:cNvPr>
          <p:cNvSpPr>
            <a:spLocks noGrp="1"/>
          </p:cNvSpPr>
          <p:nvPr>
            <p:ph type="title"/>
          </p:nvPr>
        </p:nvSpPr>
        <p:spPr>
          <a:xfrm>
            <a:off x="838200" y="365125"/>
            <a:ext cx="10515600" cy="11461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EFF10638-45BC-DEEC-01B0-A4F02F3CCA31}"/>
              </a:ext>
            </a:extLst>
          </p:cNvPr>
          <p:cNvSpPr>
            <a:spLocks noGrp="1"/>
          </p:cNvSpPr>
          <p:nvPr>
            <p:ph idx="1"/>
          </p:nvPr>
        </p:nvSpPr>
        <p:spPr/>
        <p:txBody>
          <a:bodyPr/>
          <a:lstStyle/>
          <a:p>
            <a:r>
              <a:rPr lang="it-IT" dirty="0">
                <a:solidFill>
                  <a:srgbClr val="00B0F0"/>
                </a:solidFill>
              </a:rPr>
              <a:t>Procedura </a:t>
            </a:r>
            <a:r>
              <a:rPr lang="it-IT" b="1" u="sng" dirty="0">
                <a:solidFill>
                  <a:srgbClr val="00B0F0"/>
                </a:solidFill>
              </a:rPr>
              <a:t>di previa approvazione </a:t>
            </a:r>
            <a:r>
              <a:rPr lang="it-IT" dirty="0">
                <a:solidFill>
                  <a:srgbClr val="00B0F0"/>
                </a:solidFill>
              </a:rPr>
              <a:t>del Parlamento europeo:</a:t>
            </a:r>
          </a:p>
          <a:p>
            <a:pPr marL="0" indent="0">
              <a:buNone/>
            </a:pPr>
            <a:endParaRPr lang="it-IT" dirty="0">
              <a:solidFill>
                <a:srgbClr val="00B0F0"/>
              </a:solidFill>
            </a:endParaRPr>
          </a:p>
          <a:p>
            <a:pPr algn="just"/>
            <a:r>
              <a:rPr lang="it-IT" b="0" i="0" u="none" strike="noStrike" dirty="0">
                <a:solidFill>
                  <a:srgbClr val="333333"/>
                </a:solidFill>
                <a:effectLst/>
                <a:latin typeface="Calibri" panose="020F0502020204030204" pitchFamily="34" charset="0"/>
                <a:cs typeface="Calibri" panose="020F0502020204030204" pitchFamily="34" charset="0"/>
              </a:rPr>
              <a:t>In base a questa procedura:</a:t>
            </a:r>
          </a:p>
          <a:p>
            <a:pPr marL="0" indent="0" algn="just">
              <a:buNone/>
            </a:pPr>
            <a:endParaRPr lang="it-IT" b="0" i="0" u="none" strike="noStrike"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it-IT" b="0" i="0" u="none" strike="noStrike" dirty="0">
                <a:solidFill>
                  <a:srgbClr val="333333"/>
                </a:solidFill>
                <a:effectLst/>
                <a:latin typeface="Calibri" panose="020F0502020204030204" pitchFamily="34" charset="0"/>
                <a:cs typeface="Calibri" panose="020F0502020204030204" pitchFamily="34" charset="0"/>
              </a:rPr>
              <a:t>il Parlamento può accettare o respingere una proposta legislativa tramite un voto di maggioranza assoluta, ma non può modificarla;</a:t>
            </a:r>
          </a:p>
          <a:p>
            <a:pPr marL="0" indent="0" algn="l">
              <a:buNone/>
            </a:pPr>
            <a:endParaRPr lang="it-IT" b="0" i="0" u="none" strike="noStrike" dirty="0">
              <a:solidFill>
                <a:srgbClr val="333333"/>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it-IT" b="0" i="0" u="none" strike="noStrike" dirty="0">
                <a:solidFill>
                  <a:srgbClr val="333333"/>
                </a:solidFill>
                <a:effectLst/>
                <a:latin typeface="Calibri" panose="020F0502020204030204" pitchFamily="34" charset="0"/>
                <a:cs typeface="Calibri" panose="020F0502020204030204" pitchFamily="34" charset="0"/>
              </a:rPr>
              <a:t>il Consiglio non ha il potere di ribaltare il parere del Parlamento.</a:t>
            </a:r>
          </a:p>
          <a:p>
            <a:endParaRPr lang="it-IT" dirty="0">
              <a:solidFill>
                <a:srgbClr val="00B0F0"/>
              </a:solidFill>
            </a:endParaRPr>
          </a:p>
        </p:txBody>
      </p:sp>
    </p:spTree>
    <p:extLst>
      <p:ext uri="{BB962C8B-B14F-4D97-AF65-F5344CB8AC3E}">
        <p14:creationId xmlns:p14="http://schemas.microsoft.com/office/powerpoint/2010/main" val="278852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F383AB-5CA1-9374-1816-B15CF260252A}"/>
              </a:ext>
            </a:extLst>
          </p:cNvPr>
          <p:cNvSpPr>
            <a:spLocks noGrp="1"/>
          </p:cNvSpPr>
          <p:nvPr>
            <p:ph type="title"/>
          </p:nvPr>
        </p:nvSpPr>
        <p:spPr>
          <a:xfrm>
            <a:off x="838200" y="365125"/>
            <a:ext cx="10515600" cy="10064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39CE0EBB-B2CD-0E84-B313-1A16236AFF5F}"/>
              </a:ext>
            </a:extLst>
          </p:cNvPr>
          <p:cNvSpPr>
            <a:spLocks noGrp="1"/>
          </p:cNvSpPr>
          <p:nvPr>
            <p:ph idx="1"/>
          </p:nvPr>
        </p:nvSpPr>
        <p:spPr>
          <a:xfrm>
            <a:off x="838200" y="1600200"/>
            <a:ext cx="10515600" cy="4576763"/>
          </a:xfrm>
        </p:spPr>
        <p:txBody>
          <a:bodyPr>
            <a:normAutofit lnSpcReduction="10000"/>
          </a:bodyPr>
          <a:lstStyle/>
          <a:p>
            <a:r>
              <a:rPr lang="it-IT" dirty="0">
                <a:solidFill>
                  <a:srgbClr val="00B0F0"/>
                </a:solidFill>
              </a:rPr>
              <a:t>Ambito di applicazione della procedura </a:t>
            </a:r>
            <a:r>
              <a:rPr lang="it-IT" b="1" u="sng" dirty="0">
                <a:solidFill>
                  <a:srgbClr val="00B0F0"/>
                </a:solidFill>
              </a:rPr>
              <a:t>di previa approvazione </a:t>
            </a:r>
            <a:r>
              <a:rPr lang="it-IT" dirty="0">
                <a:solidFill>
                  <a:srgbClr val="00B0F0"/>
                </a:solidFill>
              </a:rPr>
              <a:t>del Parlamento europeo:</a:t>
            </a:r>
          </a:p>
          <a:p>
            <a:pPr marL="0" indent="0">
              <a:buNone/>
            </a:pPr>
            <a:endParaRPr lang="it-IT" dirty="0">
              <a:solidFill>
                <a:srgbClr val="00B0F0"/>
              </a:solidFill>
            </a:endParaRPr>
          </a:p>
          <a:p>
            <a:r>
              <a:rPr lang="it-IT" dirty="0"/>
              <a:t>Disposizioni per combattere la discriminazione (art. 19 TFUE);</a:t>
            </a:r>
          </a:p>
          <a:p>
            <a:r>
              <a:rPr lang="it-IT" dirty="0"/>
              <a:t>Completare i diritti dei cittadini europei (art. 25 TFUE); </a:t>
            </a:r>
          </a:p>
          <a:p>
            <a:r>
              <a:rPr lang="it-IT" dirty="0"/>
              <a:t>Adozione quadro finanziario pluriennale (art. 312 TFUE).</a:t>
            </a:r>
          </a:p>
          <a:p>
            <a:endParaRPr lang="it-IT" dirty="0"/>
          </a:p>
          <a:p>
            <a:pPr algn="just"/>
            <a:r>
              <a:rPr lang="it-IT" dirty="0">
                <a:solidFill>
                  <a:srgbClr val="00B0F0"/>
                </a:solidFill>
              </a:rPr>
              <a:t>L’art. 352 TFUE </a:t>
            </a:r>
            <a:r>
              <a:rPr lang="it-IT" dirty="0"/>
              <a:t>conferisce al Parlamento il diritto di veto quando tale disposizione del trattato viene utilizzata come base giuridica per l’adozione della proposta presentata dalla Commissione.</a:t>
            </a:r>
          </a:p>
        </p:txBody>
      </p:sp>
    </p:spTree>
    <p:extLst>
      <p:ext uri="{BB962C8B-B14F-4D97-AF65-F5344CB8AC3E}">
        <p14:creationId xmlns:p14="http://schemas.microsoft.com/office/powerpoint/2010/main" val="3785798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6CA53F-B08C-90A9-1DB1-844552CE8985}"/>
              </a:ext>
            </a:extLst>
          </p:cNvPr>
          <p:cNvSpPr>
            <a:spLocks noGrp="1"/>
          </p:cNvSpPr>
          <p:nvPr>
            <p:ph type="title"/>
          </p:nvPr>
        </p:nvSpPr>
        <p:spPr>
          <a:xfrm>
            <a:off x="838200" y="365125"/>
            <a:ext cx="10515600" cy="942975"/>
          </a:xfrm>
        </p:spPr>
        <p:txBody>
          <a:bodyPr/>
          <a:lstStyle/>
          <a:p>
            <a:r>
              <a:rPr lang="it-IT" sz="4400" b="1" i="0" u="none" strike="noStrike" dirty="0">
                <a:solidFill>
                  <a:srgbClr val="92D050"/>
                </a:solidFill>
                <a:effectLst/>
              </a:rPr>
              <a:t>Procedura legislativa speciale</a:t>
            </a:r>
            <a:endParaRPr lang="it-IT" dirty="0"/>
          </a:p>
        </p:txBody>
      </p:sp>
      <p:sp>
        <p:nvSpPr>
          <p:cNvPr id="3" name="Segnaposto contenuto 2">
            <a:extLst>
              <a:ext uri="{FF2B5EF4-FFF2-40B4-BE49-F238E27FC236}">
                <a16:creationId xmlns:a16="http://schemas.microsoft.com/office/drawing/2014/main" id="{B6347876-E02E-15E4-8D72-7B0E3771F23F}"/>
              </a:ext>
            </a:extLst>
          </p:cNvPr>
          <p:cNvSpPr>
            <a:spLocks noGrp="1"/>
          </p:cNvSpPr>
          <p:nvPr>
            <p:ph idx="1"/>
          </p:nvPr>
        </p:nvSpPr>
        <p:spPr>
          <a:xfrm>
            <a:off x="838200" y="1825624"/>
            <a:ext cx="10515600" cy="4778375"/>
          </a:xfrm>
        </p:spPr>
        <p:txBody>
          <a:bodyPr>
            <a:normAutofit/>
          </a:bodyPr>
          <a:lstStyle/>
          <a:p>
            <a:pPr algn="just"/>
            <a:r>
              <a:rPr lang="it-IT" dirty="0">
                <a:solidFill>
                  <a:srgbClr val="00B0F0"/>
                </a:solidFill>
              </a:rPr>
              <a:t>Ambito di applicazione della procedura </a:t>
            </a:r>
            <a:r>
              <a:rPr lang="it-IT" b="1" u="sng" dirty="0">
                <a:solidFill>
                  <a:srgbClr val="00B0F0"/>
                </a:solidFill>
              </a:rPr>
              <a:t>di previa approvazione </a:t>
            </a:r>
            <a:r>
              <a:rPr lang="it-IT" dirty="0">
                <a:solidFill>
                  <a:srgbClr val="00B0F0"/>
                </a:solidFill>
              </a:rPr>
              <a:t>del Parlamento europeo:</a:t>
            </a:r>
          </a:p>
          <a:p>
            <a:pPr marL="0" indent="0" algn="just">
              <a:buNone/>
            </a:pPr>
            <a:endParaRPr lang="it-IT" b="0" i="0" u="none" strike="noStrike" dirty="0">
              <a:solidFill>
                <a:srgbClr val="333333"/>
              </a:solidFill>
              <a:effectLst/>
              <a:latin typeface="Arial" panose="020B0604020202020204" pitchFamily="34" charset="0"/>
            </a:endParaRPr>
          </a:p>
          <a:p>
            <a:pPr lvl="1" algn="just"/>
            <a:r>
              <a:rPr lang="it-IT" b="0" i="0" u="none" strike="noStrike" dirty="0">
                <a:effectLst/>
              </a:rPr>
              <a:t>La procedura viene utilizzata anche nei casi di:</a:t>
            </a:r>
          </a:p>
          <a:p>
            <a:pPr lvl="1" algn="just"/>
            <a:r>
              <a:rPr lang="it-IT" dirty="0"/>
              <a:t>A</a:t>
            </a:r>
            <a:r>
              <a:rPr lang="it-IT" b="0" i="0" u="none" strike="noStrike" dirty="0">
                <a:effectLst/>
              </a:rPr>
              <a:t>dozione di determinati accordi internazionali negoziati dall’Unione europea (ad esempio, accordi commerciali con uno o più paesi terzi o organizzazioni internazionali (art. 207, par. 3, TFUE o accordi presenti nell’elenco di cui all’art. </a:t>
            </a:r>
            <a:r>
              <a:rPr lang="it-IT" dirty="0"/>
              <a:t>218</a:t>
            </a:r>
            <a:r>
              <a:rPr lang="it-IT" b="0" i="0" u="none" strike="noStrike" dirty="0">
                <a:effectLst/>
              </a:rPr>
              <a:t>, par. 6, lett. a), del TFUE);</a:t>
            </a:r>
          </a:p>
          <a:p>
            <a:pPr lvl="1" algn="just"/>
            <a:r>
              <a:rPr lang="it-IT" dirty="0"/>
              <a:t>A</a:t>
            </a:r>
            <a:r>
              <a:rPr lang="it-IT" b="0" i="0" u="none" strike="noStrike" dirty="0">
                <a:effectLst/>
              </a:rPr>
              <a:t>desione di nuovi Stati membri dell’Unione europea;</a:t>
            </a:r>
          </a:p>
          <a:p>
            <a:pPr lvl="1" algn="just"/>
            <a:r>
              <a:rPr lang="it-IT" dirty="0"/>
              <a:t>G</a:t>
            </a:r>
            <a:r>
              <a:rPr lang="it-IT" b="0" i="0" u="none" strike="noStrike" dirty="0">
                <a:effectLst/>
              </a:rPr>
              <a:t>rave violazione dei diritti fondamentali ai sensi </a:t>
            </a:r>
            <a:r>
              <a:rPr lang="it-IT" b="0" i="0" strike="noStrike" dirty="0">
                <a:effectLst/>
              </a:rPr>
              <a:t>dell’</a:t>
            </a:r>
            <a:r>
              <a:rPr lang="it-IT" dirty="0"/>
              <a:t>art. 7 </a:t>
            </a:r>
            <a:r>
              <a:rPr lang="it-IT" b="0" i="0" strike="noStrike" dirty="0">
                <a:effectLst/>
              </a:rPr>
              <a:t>TUE</a:t>
            </a:r>
            <a:r>
              <a:rPr lang="it-IT" b="0" i="0" u="none" strike="noStrike" dirty="0">
                <a:effectLst/>
              </a:rPr>
              <a:t>;</a:t>
            </a:r>
          </a:p>
          <a:p>
            <a:pPr lvl="1" algn="just"/>
            <a:r>
              <a:rPr lang="it-IT" dirty="0"/>
              <a:t>U</a:t>
            </a:r>
            <a:r>
              <a:rPr lang="it-IT" b="0" i="0" u="none" strike="noStrike" dirty="0">
                <a:effectLst/>
              </a:rPr>
              <a:t>n paese che desidera uscire dall’Unione europea (art. 50 TUE).</a:t>
            </a:r>
          </a:p>
          <a:p>
            <a:endParaRPr lang="it-IT" dirty="0"/>
          </a:p>
        </p:txBody>
      </p:sp>
    </p:spTree>
    <p:extLst>
      <p:ext uri="{BB962C8B-B14F-4D97-AF65-F5344CB8AC3E}">
        <p14:creationId xmlns:p14="http://schemas.microsoft.com/office/powerpoint/2010/main" val="95965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45D24-E6CE-6008-F106-954F9A454B1D}"/>
              </a:ext>
            </a:extLst>
          </p:cNvPr>
          <p:cNvSpPr>
            <a:spLocks noGrp="1"/>
          </p:cNvSpPr>
          <p:nvPr>
            <p:ph type="title"/>
          </p:nvPr>
        </p:nvSpPr>
        <p:spPr>
          <a:xfrm>
            <a:off x="838200" y="365125"/>
            <a:ext cx="10515600" cy="968375"/>
          </a:xfrm>
        </p:spPr>
        <p:txBody>
          <a:bodyPr>
            <a:normAutofit/>
          </a:bodyPr>
          <a:lstStyle/>
          <a:p>
            <a:r>
              <a:rPr lang="it-IT" b="1" i="0" u="none" strike="noStrike" dirty="0">
                <a:solidFill>
                  <a:srgbClr val="92D050"/>
                </a:solidFill>
                <a:effectLst/>
              </a:rPr>
              <a:t>Procedura per gli atti delegati</a:t>
            </a:r>
            <a:endParaRPr lang="it-IT" dirty="0"/>
          </a:p>
        </p:txBody>
      </p:sp>
      <p:sp>
        <p:nvSpPr>
          <p:cNvPr id="3" name="Segnaposto contenuto 2">
            <a:extLst>
              <a:ext uri="{FF2B5EF4-FFF2-40B4-BE49-F238E27FC236}">
                <a16:creationId xmlns:a16="http://schemas.microsoft.com/office/drawing/2014/main" id="{3C625915-73C5-DFCF-1AA0-65516FB5B8C9}"/>
              </a:ext>
            </a:extLst>
          </p:cNvPr>
          <p:cNvSpPr>
            <a:spLocks noGrp="1"/>
          </p:cNvSpPr>
          <p:nvPr>
            <p:ph idx="1"/>
          </p:nvPr>
        </p:nvSpPr>
        <p:spPr>
          <a:xfrm>
            <a:off x="838200" y="1752600"/>
            <a:ext cx="10515600" cy="4521200"/>
          </a:xfrm>
        </p:spPr>
        <p:txBody>
          <a:bodyPr/>
          <a:lstStyle/>
          <a:p>
            <a:pPr algn="l"/>
            <a:r>
              <a:rPr lang="it-IT" b="1" i="0" u="sng" strike="noStrike" dirty="0">
                <a:solidFill>
                  <a:srgbClr val="00B0F0"/>
                </a:solidFill>
                <a:effectLst/>
              </a:rPr>
              <a:t>Caratteristiche atto delegato:</a:t>
            </a:r>
          </a:p>
          <a:p>
            <a:pPr marL="0" indent="0" algn="l">
              <a:buNone/>
            </a:pPr>
            <a:endParaRPr lang="it-IT" b="1" i="0" u="sng" strike="noStrike" dirty="0">
              <a:solidFill>
                <a:srgbClr val="00B0F0"/>
              </a:solidFill>
              <a:effectLst/>
            </a:endParaRPr>
          </a:p>
          <a:p>
            <a:pPr algn="l"/>
            <a:r>
              <a:rPr lang="it-IT" b="0" i="0" u="none" strike="noStrike" dirty="0">
                <a:effectLst/>
              </a:rPr>
              <a:t>Un atto delegato è un </a:t>
            </a:r>
            <a:r>
              <a:rPr lang="it-IT" b="1" i="0" u="none" strike="noStrike" dirty="0">
                <a:solidFill>
                  <a:srgbClr val="00B0F0"/>
                </a:solidFill>
                <a:effectLst/>
              </a:rPr>
              <a:t>atto non legislativo</a:t>
            </a:r>
            <a:r>
              <a:rPr lang="it-IT" b="0" i="0" u="none" strike="noStrike" dirty="0">
                <a:solidFill>
                  <a:srgbClr val="00B0F0"/>
                </a:solidFill>
                <a:effectLst/>
              </a:rPr>
              <a:t> </a:t>
            </a:r>
          </a:p>
          <a:p>
            <a:pPr algn="l"/>
            <a:r>
              <a:rPr lang="it-IT" dirty="0"/>
              <a:t>A</a:t>
            </a:r>
            <a:r>
              <a:rPr lang="it-IT" b="0" i="0" u="none" strike="noStrike" dirty="0">
                <a:effectLst/>
              </a:rPr>
              <a:t>dottato dalla Commissione per integrare o modificare determinati elementi non essenziali di un atto legislativo.</a:t>
            </a:r>
          </a:p>
          <a:p>
            <a:pPr algn="l"/>
            <a:r>
              <a:rPr lang="it-IT" b="0" i="0" u="none" strike="noStrike" dirty="0">
                <a:effectLst/>
              </a:rPr>
              <a:t>La Commissione procede inoltre alla consultazione di </a:t>
            </a:r>
            <a:r>
              <a:rPr lang="it-IT" b="1" i="0" u="none" strike="noStrike" dirty="0">
                <a:solidFill>
                  <a:srgbClr val="00B0F0"/>
                </a:solidFill>
                <a:effectLst/>
              </a:rPr>
              <a:t>esperti</a:t>
            </a:r>
            <a:r>
              <a:rPr lang="it-IT" b="0" i="0" u="none" strike="noStrike" dirty="0">
                <a:effectLst/>
              </a:rPr>
              <a:t>, compresi quelli designati da ciascuno Stato membro, prima di adottare tali atti.</a:t>
            </a:r>
          </a:p>
          <a:p>
            <a:endParaRPr lang="it-IT" dirty="0"/>
          </a:p>
        </p:txBody>
      </p:sp>
    </p:spTree>
    <p:extLst>
      <p:ext uri="{BB962C8B-B14F-4D97-AF65-F5344CB8AC3E}">
        <p14:creationId xmlns:p14="http://schemas.microsoft.com/office/powerpoint/2010/main" val="380954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2DA0B1-5EA0-2159-44BD-2AC91E572CF6}"/>
              </a:ext>
            </a:extLst>
          </p:cNvPr>
          <p:cNvSpPr>
            <a:spLocks noGrp="1"/>
          </p:cNvSpPr>
          <p:nvPr>
            <p:ph type="title"/>
          </p:nvPr>
        </p:nvSpPr>
        <p:spPr>
          <a:xfrm>
            <a:off x="838200" y="365125"/>
            <a:ext cx="10515600" cy="1158875"/>
          </a:xfrm>
        </p:spPr>
        <p:txBody>
          <a:bodyPr/>
          <a:lstStyle/>
          <a:p>
            <a:r>
              <a:rPr lang="it-IT" b="1" i="0" u="none" strike="noStrike" dirty="0">
                <a:solidFill>
                  <a:srgbClr val="92D050"/>
                </a:solidFill>
                <a:effectLst/>
              </a:rPr>
              <a:t>Procedura per gli atti delegati</a:t>
            </a:r>
            <a:endParaRPr lang="it-IT" dirty="0"/>
          </a:p>
        </p:txBody>
      </p:sp>
      <p:sp>
        <p:nvSpPr>
          <p:cNvPr id="3" name="Segnaposto contenuto 2">
            <a:extLst>
              <a:ext uri="{FF2B5EF4-FFF2-40B4-BE49-F238E27FC236}">
                <a16:creationId xmlns:a16="http://schemas.microsoft.com/office/drawing/2014/main" id="{88114D4A-E7B6-F7B0-A746-ADA604DF8D23}"/>
              </a:ext>
            </a:extLst>
          </p:cNvPr>
          <p:cNvSpPr>
            <a:spLocks noGrp="1"/>
          </p:cNvSpPr>
          <p:nvPr>
            <p:ph idx="1"/>
          </p:nvPr>
        </p:nvSpPr>
        <p:spPr>
          <a:xfrm>
            <a:off x="838200" y="1825624"/>
            <a:ext cx="10515600" cy="4575175"/>
          </a:xfrm>
        </p:spPr>
        <p:txBody>
          <a:bodyPr/>
          <a:lstStyle/>
          <a:p>
            <a:r>
              <a:rPr lang="it-IT" b="1" dirty="0">
                <a:solidFill>
                  <a:srgbClr val="00B0F0"/>
                </a:solidFill>
              </a:rPr>
              <a:t>Procedura adozione atti delegati:</a:t>
            </a:r>
          </a:p>
          <a:p>
            <a:pPr marL="0" indent="0">
              <a:buNone/>
            </a:pPr>
            <a:endParaRPr lang="it-IT" b="1" dirty="0">
              <a:solidFill>
                <a:srgbClr val="00B0F0"/>
              </a:solidFill>
            </a:endParaRPr>
          </a:p>
          <a:p>
            <a:pPr lvl="1" algn="just"/>
            <a:r>
              <a:rPr lang="it-IT" b="0" i="0" u="none" strike="noStrike" dirty="0">
                <a:effectLst/>
              </a:rPr>
              <a:t>La </a:t>
            </a:r>
            <a:r>
              <a:rPr lang="it-IT" b="1" i="0" u="none" strike="noStrike" dirty="0">
                <a:effectLst/>
              </a:rPr>
              <a:t>Commissione adotta atti delegati</a:t>
            </a:r>
            <a:r>
              <a:rPr lang="it-IT" b="0" i="0" u="none" strike="noStrike" dirty="0">
                <a:effectLst/>
              </a:rPr>
              <a:t> conformemente alle condizioni previste nell'atto legislativo e previa consultazione dei gruppi di esperti composti da rappresentanti degli Stati membri, che si riuniscono su base periodica oppure occasionale. </a:t>
            </a:r>
          </a:p>
          <a:p>
            <a:pPr lvl="1" algn="just"/>
            <a:r>
              <a:rPr lang="it-IT" b="0" i="0" u="none" strike="noStrike" dirty="0">
                <a:effectLst/>
              </a:rPr>
              <a:t>La Commissione deve garantire </a:t>
            </a:r>
            <a:r>
              <a:rPr lang="it-IT" b="1" i="0" u="none" strike="noStrike" dirty="0">
                <a:effectLst/>
              </a:rPr>
              <a:t>la trasmissione tempestiva e simultanea dei progetti di atti delegati</a:t>
            </a:r>
            <a:r>
              <a:rPr lang="it-IT" b="0" i="0" u="none" strike="noStrike" dirty="0">
                <a:effectLst/>
              </a:rPr>
              <a:t>, come pure di altri documenti pertinenti, al Parlamento europeo e al Consiglio e contemporaneamente agli esperti degli Stati membri.</a:t>
            </a:r>
            <a:endParaRPr lang="it-IT" b="1" dirty="0"/>
          </a:p>
        </p:txBody>
      </p:sp>
    </p:spTree>
    <p:extLst>
      <p:ext uri="{BB962C8B-B14F-4D97-AF65-F5344CB8AC3E}">
        <p14:creationId xmlns:p14="http://schemas.microsoft.com/office/powerpoint/2010/main" val="877184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A623-DD02-A7DE-6A10-6222999DF0F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E5E2AB-6B69-BABB-C619-833E9BA2C8B9}"/>
              </a:ext>
            </a:extLst>
          </p:cNvPr>
          <p:cNvSpPr>
            <a:spLocks noGrp="1"/>
          </p:cNvSpPr>
          <p:nvPr>
            <p:ph type="title"/>
          </p:nvPr>
        </p:nvSpPr>
        <p:spPr>
          <a:xfrm>
            <a:off x="838200" y="365125"/>
            <a:ext cx="10515600" cy="1158875"/>
          </a:xfrm>
        </p:spPr>
        <p:txBody>
          <a:bodyPr/>
          <a:lstStyle/>
          <a:p>
            <a:r>
              <a:rPr lang="it-IT" b="1" i="0" u="none" strike="noStrike" dirty="0">
                <a:solidFill>
                  <a:srgbClr val="92D050"/>
                </a:solidFill>
                <a:effectLst/>
              </a:rPr>
              <a:t>Procedura per gli atti delegati</a:t>
            </a:r>
            <a:endParaRPr lang="it-IT" dirty="0"/>
          </a:p>
        </p:txBody>
      </p:sp>
      <p:sp>
        <p:nvSpPr>
          <p:cNvPr id="3" name="Segnaposto contenuto 2">
            <a:extLst>
              <a:ext uri="{FF2B5EF4-FFF2-40B4-BE49-F238E27FC236}">
                <a16:creationId xmlns:a16="http://schemas.microsoft.com/office/drawing/2014/main" id="{1CE3D0BC-19D3-7F72-57CA-C6450E1CCB80}"/>
              </a:ext>
            </a:extLst>
          </p:cNvPr>
          <p:cNvSpPr>
            <a:spLocks noGrp="1"/>
          </p:cNvSpPr>
          <p:nvPr>
            <p:ph idx="1"/>
          </p:nvPr>
        </p:nvSpPr>
        <p:spPr>
          <a:xfrm>
            <a:off x="838200" y="1825624"/>
            <a:ext cx="10515600" cy="4575175"/>
          </a:xfrm>
        </p:spPr>
        <p:txBody>
          <a:bodyPr>
            <a:normAutofit/>
          </a:bodyPr>
          <a:lstStyle/>
          <a:p>
            <a:r>
              <a:rPr lang="it-IT" b="1" dirty="0">
                <a:solidFill>
                  <a:srgbClr val="00B0F0"/>
                </a:solidFill>
              </a:rPr>
              <a:t>Procedura adozione atti delegati:</a:t>
            </a:r>
          </a:p>
          <a:p>
            <a:pPr lvl="1" algn="just"/>
            <a:r>
              <a:rPr lang="it-IT" b="0" i="0" u="none" strike="noStrike" dirty="0">
                <a:effectLst/>
              </a:rPr>
              <a:t>La Commissione può inoltre avviare una consultazione pubblica di quattro settimane sul progetto di testo di un atto delegato.</a:t>
            </a:r>
            <a:endParaRPr lang="it-IT" b="1" i="0" u="none" strike="noStrike" dirty="0">
              <a:effectLst/>
            </a:endParaRPr>
          </a:p>
          <a:p>
            <a:pPr lvl="1" algn="just"/>
            <a:r>
              <a:rPr lang="it-IT" b="0" i="0" u="none" strike="noStrike" dirty="0">
                <a:effectLst/>
              </a:rPr>
              <a:t>Una volta che la Commissione ha adottato l'atto delegato, quest'ultimo è esaminato dal Parlamento (tramite la </a:t>
            </a:r>
            <a:r>
              <a:rPr lang="it-IT" b="1" i="0" u="none" strike="noStrike" dirty="0">
                <a:effectLst/>
              </a:rPr>
              <a:t>commissione</a:t>
            </a:r>
            <a:r>
              <a:rPr lang="it-IT" b="0" i="0" u="none" strike="noStrike" dirty="0">
                <a:effectLst/>
              </a:rPr>
              <a:t> competente) e dal Consiglio (tramite il pertinente </a:t>
            </a:r>
            <a:r>
              <a:rPr lang="it-IT" b="1" i="0" u="none" strike="noStrike" dirty="0">
                <a:effectLst/>
              </a:rPr>
              <a:t>gruppo di lavoro</a:t>
            </a:r>
            <a:r>
              <a:rPr lang="it-IT" b="0" i="0" u="none" strike="noStrike" dirty="0">
                <a:effectLst/>
              </a:rPr>
              <a:t>), i quali dispongono solitamente di </a:t>
            </a:r>
            <a:r>
              <a:rPr lang="it-IT" b="1" i="0" u="none" strike="noStrike" dirty="0">
                <a:effectLst/>
              </a:rPr>
              <a:t>due mesi</a:t>
            </a:r>
            <a:r>
              <a:rPr lang="it-IT" b="0" i="0" u="none" strike="noStrike" dirty="0">
                <a:effectLst/>
              </a:rPr>
              <a:t> di tempo. </a:t>
            </a:r>
          </a:p>
          <a:p>
            <a:pPr lvl="1" algn="just"/>
            <a:r>
              <a:rPr lang="it-IT" b="0" i="0" u="none" strike="noStrike" dirty="0">
                <a:effectLst/>
              </a:rPr>
              <a:t>Sul quadro temporale vi è una certa flessibilità, in quanto i colegislatori possono chiedere una proroga del termine. Se il Parlamento europeo o il Consiglio muovono obiezioni all'atto delegato entro tale termine, l'atto non può entrare in vigore.</a:t>
            </a:r>
            <a:endParaRPr lang="it-IT" b="1" dirty="0"/>
          </a:p>
        </p:txBody>
      </p:sp>
    </p:spTree>
    <p:extLst>
      <p:ext uri="{BB962C8B-B14F-4D97-AF65-F5344CB8AC3E}">
        <p14:creationId xmlns:p14="http://schemas.microsoft.com/office/powerpoint/2010/main" val="2204379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368696-9066-7B1B-BD6B-81A1FF8E5E2B}"/>
              </a:ext>
            </a:extLst>
          </p:cNvPr>
          <p:cNvSpPr>
            <a:spLocks noGrp="1"/>
          </p:cNvSpPr>
          <p:nvPr>
            <p:ph type="title"/>
          </p:nvPr>
        </p:nvSpPr>
        <p:spPr/>
        <p:txBody>
          <a:bodyPr/>
          <a:lstStyle/>
          <a:p>
            <a:r>
              <a:rPr lang="it-IT" b="1" i="0" u="none" strike="noStrike" dirty="0">
                <a:solidFill>
                  <a:srgbClr val="92D050"/>
                </a:solidFill>
                <a:effectLst/>
              </a:rPr>
              <a:t>Procedura per gli atti delegati</a:t>
            </a:r>
            <a:endParaRPr lang="it-IT" dirty="0"/>
          </a:p>
        </p:txBody>
      </p:sp>
      <p:sp>
        <p:nvSpPr>
          <p:cNvPr id="3" name="Segnaposto contenuto 2">
            <a:extLst>
              <a:ext uri="{FF2B5EF4-FFF2-40B4-BE49-F238E27FC236}">
                <a16:creationId xmlns:a16="http://schemas.microsoft.com/office/drawing/2014/main" id="{8EE78C00-9FEB-2F5A-F853-26820507CAE9}"/>
              </a:ext>
            </a:extLst>
          </p:cNvPr>
          <p:cNvSpPr>
            <a:spLocks noGrp="1"/>
          </p:cNvSpPr>
          <p:nvPr>
            <p:ph idx="1"/>
          </p:nvPr>
        </p:nvSpPr>
        <p:spPr>
          <a:xfrm>
            <a:off x="838200" y="1825624"/>
            <a:ext cx="10515600" cy="4511675"/>
          </a:xfrm>
        </p:spPr>
        <p:txBody>
          <a:bodyPr/>
          <a:lstStyle/>
          <a:p>
            <a:r>
              <a:rPr lang="it-IT" dirty="0">
                <a:solidFill>
                  <a:srgbClr val="00B0F0"/>
                </a:solidFill>
              </a:rPr>
              <a:t>Procedura di opposizione: senza obiezioni</a:t>
            </a:r>
          </a:p>
          <a:p>
            <a:r>
              <a:rPr lang="it-IT" b="0" i="0" u="none" strike="noStrike" dirty="0">
                <a:effectLst/>
              </a:rPr>
              <a:t>In sede di Consiglio, l'esame di un atto delegato è svolto dal </a:t>
            </a:r>
            <a:r>
              <a:rPr lang="it-IT" b="1" i="0" u="none" strike="noStrike" dirty="0">
                <a:effectLst/>
              </a:rPr>
              <a:t>gruppo di lavoro </a:t>
            </a:r>
            <a:r>
              <a:rPr lang="it-IT" b="0" i="0" u="none" strike="noStrike" dirty="0">
                <a:effectLst/>
              </a:rPr>
              <a:t>del Consiglio che riunisce i delegati degli Stati membri nel settore interessato</a:t>
            </a:r>
            <a:r>
              <a:rPr lang="it-IT" b="1" i="0" u="none" strike="noStrike" dirty="0">
                <a:effectLst/>
              </a:rPr>
              <a:t>. </a:t>
            </a:r>
            <a:r>
              <a:rPr lang="it-IT" b="0" i="0" u="none" strike="noStrike" dirty="0">
                <a:effectLst/>
              </a:rPr>
              <a:t>Al Parlamento, </a:t>
            </a:r>
            <a:r>
              <a:rPr lang="it-IT" b="1" i="0" u="none" strike="noStrike" dirty="0">
                <a:effectLst/>
              </a:rPr>
              <a:t>la commissione competente nomina un relatore</a:t>
            </a:r>
            <a:r>
              <a:rPr lang="it-IT" b="0" i="0" u="none" strike="noStrike" dirty="0">
                <a:effectLst/>
              </a:rPr>
              <a:t> che esamina la proposta e sottopone la sua valutazione alla commissione.</a:t>
            </a:r>
            <a:endParaRPr lang="it-IT" dirty="0"/>
          </a:p>
          <a:p>
            <a:r>
              <a:rPr lang="it-IT" b="0" i="0" u="none" strike="noStrike" dirty="0">
                <a:effectLst/>
              </a:rPr>
              <a:t>Se </a:t>
            </a:r>
            <a:r>
              <a:rPr lang="it-IT" b="1" i="0" u="none" strike="noStrike" dirty="0">
                <a:effectLst/>
              </a:rPr>
              <a:t>non vengono sollevate obiezioni durante il termine per sollevare obiezioni</a:t>
            </a:r>
            <a:r>
              <a:rPr lang="it-IT" b="0" i="0" u="none" strike="noStrike" dirty="0">
                <a:effectLst/>
              </a:rPr>
              <a:t>, l'</a:t>
            </a:r>
            <a:r>
              <a:rPr lang="it-IT" b="1" i="0" u="none" strike="noStrike" dirty="0">
                <a:effectLst/>
              </a:rPr>
              <a:t>atto delegato entra in vigore</a:t>
            </a:r>
            <a:r>
              <a:rPr lang="it-IT" b="0" i="0" u="none" strike="noStrike" dirty="0">
                <a:effectLst/>
              </a:rPr>
              <a:t>. </a:t>
            </a:r>
          </a:p>
          <a:p>
            <a:endParaRPr lang="it-IT" dirty="0">
              <a:solidFill>
                <a:srgbClr val="00B0F0"/>
              </a:solidFill>
            </a:endParaRPr>
          </a:p>
        </p:txBody>
      </p:sp>
    </p:spTree>
    <p:extLst>
      <p:ext uri="{BB962C8B-B14F-4D97-AF65-F5344CB8AC3E}">
        <p14:creationId xmlns:p14="http://schemas.microsoft.com/office/powerpoint/2010/main" val="46877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5CA6A-4BC7-6EAF-8606-DCE8598BB3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2976AA2-3E6C-CA7E-9A32-DD2415E93479}"/>
              </a:ext>
            </a:extLst>
          </p:cNvPr>
          <p:cNvSpPr>
            <a:spLocks noGrp="1"/>
          </p:cNvSpPr>
          <p:nvPr>
            <p:ph type="title"/>
          </p:nvPr>
        </p:nvSpPr>
        <p:spPr/>
        <p:txBody>
          <a:bodyPr/>
          <a:lstStyle/>
          <a:p>
            <a:r>
              <a:rPr lang="it-IT" b="1" i="0" u="none" strike="noStrike" dirty="0">
                <a:solidFill>
                  <a:srgbClr val="92D050"/>
                </a:solidFill>
                <a:effectLst/>
              </a:rPr>
              <a:t>Procedura per gli atti delegati</a:t>
            </a:r>
            <a:endParaRPr lang="it-IT" dirty="0"/>
          </a:p>
        </p:txBody>
      </p:sp>
      <p:sp>
        <p:nvSpPr>
          <p:cNvPr id="3" name="Segnaposto contenuto 2">
            <a:extLst>
              <a:ext uri="{FF2B5EF4-FFF2-40B4-BE49-F238E27FC236}">
                <a16:creationId xmlns:a16="http://schemas.microsoft.com/office/drawing/2014/main" id="{2659E3FC-937E-3F11-A6D3-641F1BAFC69F}"/>
              </a:ext>
            </a:extLst>
          </p:cNvPr>
          <p:cNvSpPr>
            <a:spLocks noGrp="1"/>
          </p:cNvSpPr>
          <p:nvPr>
            <p:ph idx="1"/>
          </p:nvPr>
        </p:nvSpPr>
        <p:spPr>
          <a:xfrm>
            <a:off x="838200" y="1825624"/>
            <a:ext cx="10515600" cy="4667251"/>
          </a:xfrm>
        </p:spPr>
        <p:txBody>
          <a:bodyPr>
            <a:normAutofit lnSpcReduction="10000"/>
          </a:bodyPr>
          <a:lstStyle/>
          <a:p>
            <a:r>
              <a:rPr lang="it-IT" dirty="0">
                <a:solidFill>
                  <a:srgbClr val="00B0F0"/>
                </a:solidFill>
              </a:rPr>
              <a:t>Procedura di opposizione: con obiezioni</a:t>
            </a:r>
          </a:p>
          <a:p>
            <a:pPr lvl="1"/>
            <a:r>
              <a:rPr lang="it-IT" b="0" i="0" u="none" strike="noStrike" dirty="0">
                <a:effectLst/>
              </a:rPr>
              <a:t>Se invece l'una o l'altra di queste istituzioni solleva obiezioni all'atto delegato, quest'ultimo non può entrare in vigore. </a:t>
            </a:r>
          </a:p>
          <a:p>
            <a:pPr lvl="1"/>
            <a:r>
              <a:rPr lang="it-IT" b="1" i="0" u="none" strike="noStrike" dirty="0">
                <a:effectLst/>
              </a:rPr>
              <a:t>In sede di Consiglio</a:t>
            </a:r>
            <a:r>
              <a:rPr lang="it-IT" b="0" i="0" u="none" strike="noStrike" dirty="0">
                <a:effectLst/>
              </a:rPr>
              <a:t>, un'obiezione è espressa mediante una </a:t>
            </a:r>
            <a:r>
              <a:rPr lang="it-IT" b="1" i="0" u="none" strike="noStrike" dirty="0">
                <a:effectLst/>
              </a:rPr>
              <a:t>decisione del Consiglio</a:t>
            </a:r>
            <a:r>
              <a:rPr lang="it-IT" b="0" i="0" u="none" strike="noStrike" dirty="0">
                <a:effectLst/>
              </a:rPr>
              <a:t> preparata dal Coreper (composto dai rappresentanti permanenti degli Stati membri) e dai pertinenti gruppi di lavoro. </a:t>
            </a:r>
          </a:p>
          <a:p>
            <a:pPr lvl="1"/>
            <a:r>
              <a:rPr lang="it-IT" b="0" i="0" u="none" strike="noStrike" dirty="0">
                <a:effectLst/>
              </a:rPr>
              <a:t>Tale decisione è adottata alla maggioranza qualificata richiesta quando il Consiglio non delibera su proposta della Commissione, quale definita all’art. 16, par. 4, TUE e all’art. 238, par. 2, TFUE.</a:t>
            </a:r>
            <a:r>
              <a:rPr lang="it-IT" b="1" i="0" u="none" strike="noStrike" dirty="0">
                <a:effectLst/>
              </a:rPr>
              <a:t> </a:t>
            </a:r>
          </a:p>
          <a:p>
            <a:pPr lvl="1"/>
            <a:r>
              <a:rPr lang="it-IT" b="1" i="0" u="none" strike="noStrike" dirty="0">
                <a:effectLst/>
              </a:rPr>
              <a:t>Al Parlamento</a:t>
            </a:r>
            <a:r>
              <a:rPr lang="it-IT" b="0" i="0" u="none" strike="noStrike" dirty="0">
                <a:effectLst/>
              </a:rPr>
              <a:t>, la commissione competente presenta una </a:t>
            </a:r>
            <a:r>
              <a:rPr lang="it-IT" b="1" i="0" u="none" strike="noStrike" dirty="0">
                <a:effectLst/>
              </a:rPr>
              <a:t>mozione alla plenaria.</a:t>
            </a:r>
            <a:r>
              <a:rPr lang="it-IT" b="0" i="0" u="none" strike="noStrike" dirty="0">
                <a:effectLst/>
              </a:rPr>
              <a:t> </a:t>
            </a:r>
          </a:p>
          <a:p>
            <a:pPr lvl="1"/>
            <a:r>
              <a:rPr lang="it-IT" b="0" i="0" u="none" strike="noStrike" dirty="0">
                <a:effectLst/>
              </a:rPr>
              <a:t>La votazione nella plenaria del PE su un'obiezione a un atto delegato richiede la maggioranza dei suoi membri.</a:t>
            </a:r>
            <a:br>
              <a:rPr lang="it-IT" dirty="0"/>
            </a:br>
            <a:endParaRPr lang="it-IT" dirty="0">
              <a:solidFill>
                <a:srgbClr val="00B0F0"/>
              </a:solidFill>
            </a:endParaRPr>
          </a:p>
        </p:txBody>
      </p:sp>
    </p:spTree>
    <p:extLst>
      <p:ext uri="{BB962C8B-B14F-4D97-AF65-F5344CB8AC3E}">
        <p14:creationId xmlns:p14="http://schemas.microsoft.com/office/powerpoint/2010/main" val="1592274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009E8-1F7D-C619-36A6-001776D33789}"/>
              </a:ext>
            </a:extLst>
          </p:cNvPr>
          <p:cNvSpPr>
            <a:spLocks noGrp="1"/>
          </p:cNvSpPr>
          <p:nvPr>
            <p:ph type="title"/>
          </p:nvPr>
        </p:nvSpPr>
        <p:spPr>
          <a:xfrm>
            <a:off x="838200" y="365125"/>
            <a:ext cx="10515600" cy="1184275"/>
          </a:xfrm>
        </p:spPr>
        <p:txBody>
          <a:bodyPr/>
          <a:lstStyle/>
          <a:p>
            <a:r>
              <a:rPr lang="it-IT" b="1" i="0" u="none" strike="noStrike" dirty="0">
                <a:solidFill>
                  <a:srgbClr val="92D050"/>
                </a:solidFill>
                <a:effectLst/>
              </a:rPr>
              <a:t>Procedura per gli atti delegati</a:t>
            </a:r>
            <a:endParaRPr lang="it-IT" dirty="0"/>
          </a:p>
        </p:txBody>
      </p:sp>
      <p:sp>
        <p:nvSpPr>
          <p:cNvPr id="3" name="Segnaposto contenuto 2">
            <a:extLst>
              <a:ext uri="{FF2B5EF4-FFF2-40B4-BE49-F238E27FC236}">
                <a16:creationId xmlns:a16="http://schemas.microsoft.com/office/drawing/2014/main" id="{8F630C1C-80D9-8B7B-7044-55E675220EC3}"/>
              </a:ext>
            </a:extLst>
          </p:cNvPr>
          <p:cNvSpPr>
            <a:spLocks noGrp="1"/>
          </p:cNvSpPr>
          <p:nvPr>
            <p:ph idx="1"/>
          </p:nvPr>
        </p:nvSpPr>
        <p:spPr/>
        <p:txBody>
          <a:bodyPr/>
          <a:lstStyle/>
          <a:p>
            <a:pPr algn="l"/>
            <a:r>
              <a:rPr lang="it-IT" b="1" i="0" u="none" strike="noStrike" dirty="0">
                <a:solidFill>
                  <a:srgbClr val="00B0F0"/>
                </a:solidFill>
                <a:effectLst/>
              </a:rPr>
              <a:t>Revoca della delega:</a:t>
            </a:r>
          </a:p>
          <a:p>
            <a:pPr algn="l"/>
            <a:r>
              <a:rPr lang="it-IT" b="0" i="0" u="none" strike="noStrike" dirty="0">
                <a:solidFill>
                  <a:srgbClr val="3E4951"/>
                </a:solidFill>
                <a:effectLst/>
              </a:rPr>
              <a:t>Sia il Consiglio che il Parlamento europeo possono revocare il potere delegato. La revoca della delega può essere effettuata </a:t>
            </a:r>
            <a:r>
              <a:rPr lang="it-IT" b="1" i="0" u="none" strike="noStrike" dirty="0">
                <a:solidFill>
                  <a:srgbClr val="3E4951"/>
                </a:solidFill>
                <a:effectLst/>
              </a:rPr>
              <a:t>in qualsiasi momento durante il periodo </a:t>
            </a:r>
            <a:r>
              <a:rPr lang="it-IT" b="0" i="0" u="none" strike="noStrike" dirty="0">
                <a:solidFill>
                  <a:srgbClr val="3E4951"/>
                </a:solidFill>
                <a:effectLst/>
              </a:rPr>
              <a:t>per il quale è stato conferito alla Commissione il potere di adottare atti delegati.</a:t>
            </a:r>
          </a:p>
          <a:p>
            <a:pPr algn="l"/>
            <a:r>
              <a:rPr lang="it-IT" b="0" i="0" u="none" strike="noStrike" dirty="0">
                <a:solidFill>
                  <a:srgbClr val="3E4951"/>
                </a:solidFill>
                <a:effectLst/>
              </a:rPr>
              <a:t>Si applica la stessa procedura prevista per sollevare obiezioni a un atto delegato, con la differenza che </a:t>
            </a:r>
            <a:r>
              <a:rPr lang="it-IT" b="1" i="0" u="none" strike="noStrike" dirty="0">
                <a:solidFill>
                  <a:srgbClr val="3E4951"/>
                </a:solidFill>
                <a:effectLst/>
              </a:rPr>
              <a:t>non è necessario che un atto delegato sia presentato dalla Commissione</a:t>
            </a:r>
            <a:r>
              <a:rPr lang="it-IT" b="0" i="0" u="none" strike="noStrike" dirty="0">
                <a:solidFill>
                  <a:srgbClr val="3E4951"/>
                </a:solidFill>
                <a:effectLst/>
              </a:rPr>
              <a:t> per avviare tale procedura.</a:t>
            </a:r>
          </a:p>
          <a:p>
            <a:endParaRPr lang="it-IT" dirty="0"/>
          </a:p>
        </p:txBody>
      </p:sp>
    </p:spTree>
    <p:extLst>
      <p:ext uri="{BB962C8B-B14F-4D97-AF65-F5344CB8AC3E}">
        <p14:creationId xmlns:p14="http://schemas.microsoft.com/office/powerpoint/2010/main" val="145214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EC68B0-5382-348F-A96B-7FC31FD733CD}"/>
              </a:ext>
            </a:extLst>
          </p:cNvPr>
          <p:cNvSpPr>
            <a:spLocks noGrp="1"/>
          </p:cNvSpPr>
          <p:nvPr>
            <p:ph type="title"/>
          </p:nvPr>
        </p:nvSpPr>
        <p:spPr/>
        <p:txBody>
          <a:bodyPr/>
          <a:lstStyle/>
          <a:p>
            <a:r>
              <a:rPr lang="it-IT" b="1" dirty="0">
                <a:solidFill>
                  <a:srgbClr val="92D050"/>
                </a:solidFill>
              </a:rPr>
              <a:t>Procedura adozione atti di esecuzione</a:t>
            </a:r>
          </a:p>
        </p:txBody>
      </p:sp>
      <p:sp>
        <p:nvSpPr>
          <p:cNvPr id="3" name="Segnaposto contenuto 2">
            <a:extLst>
              <a:ext uri="{FF2B5EF4-FFF2-40B4-BE49-F238E27FC236}">
                <a16:creationId xmlns:a16="http://schemas.microsoft.com/office/drawing/2014/main" id="{2BD79A50-4959-3A96-E333-2D90EC345E86}"/>
              </a:ext>
            </a:extLst>
          </p:cNvPr>
          <p:cNvSpPr>
            <a:spLocks noGrp="1"/>
          </p:cNvSpPr>
          <p:nvPr>
            <p:ph idx="1"/>
          </p:nvPr>
        </p:nvSpPr>
        <p:spPr/>
        <p:txBody>
          <a:bodyPr/>
          <a:lstStyle/>
          <a:p>
            <a:pPr algn="l"/>
            <a:r>
              <a:rPr lang="it-IT" b="1" i="0" u="none" strike="noStrike" dirty="0">
                <a:solidFill>
                  <a:srgbClr val="00B0F0"/>
                </a:solidFill>
                <a:effectLst/>
              </a:rPr>
              <a:t>Caratteristiche atto di esecuzione:</a:t>
            </a:r>
          </a:p>
          <a:p>
            <a:pPr algn="l"/>
            <a:r>
              <a:rPr lang="it-IT" b="0" i="0" u="none" strike="noStrike" dirty="0">
                <a:effectLst/>
              </a:rPr>
              <a:t>L'attuazione del diritto dell'Unione è principalmente un compito degli Stati membri. </a:t>
            </a:r>
          </a:p>
          <a:p>
            <a:pPr algn="l"/>
            <a:r>
              <a:rPr lang="it-IT" b="0" i="0" u="none" strike="noStrike" dirty="0">
                <a:effectLst/>
              </a:rPr>
              <a:t>Tuttavia, quando </a:t>
            </a:r>
            <a:r>
              <a:rPr lang="it-IT" b="1" i="0" u="none" strike="noStrike" dirty="0">
                <a:effectLst/>
              </a:rPr>
              <a:t>devono essere garantite condizioni uniformi di esecuzione degli atti giuridicamente vincolanti dell'Unione</a:t>
            </a:r>
            <a:r>
              <a:rPr lang="it-IT" b="0" i="0" u="none" strike="noStrike" dirty="0">
                <a:effectLst/>
              </a:rPr>
              <a:t>, vanno conferite competenze di esecuzione alla Commissione o, in casi specifici debitamente motivati e nelle circostanze di cui agli artt. 24 e 26 TUE, al Consiglio.</a:t>
            </a:r>
          </a:p>
          <a:p>
            <a:endParaRPr lang="it-IT" dirty="0"/>
          </a:p>
        </p:txBody>
      </p:sp>
    </p:spTree>
    <p:extLst>
      <p:ext uri="{BB962C8B-B14F-4D97-AF65-F5344CB8AC3E}">
        <p14:creationId xmlns:p14="http://schemas.microsoft.com/office/powerpoint/2010/main" val="80819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8BE809-323A-AC8C-8471-C7E54A09CBFC}"/>
              </a:ext>
            </a:extLst>
          </p:cNvPr>
          <p:cNvSpPr>
            <a:spLocks noGrp="1"/>
          </p:cNvSpPr>
          <p:nvPr>
            <p:ph type="title"/>
          </p:nvPr>
        </p:nvSpPr>
        <p:spPr/>
        <p:txBody>
          <a:bodyPr/>
          <a:lstStyle/>
          <a:p>
            <a:r>
              <a:rPr lang="it-IT" b="1" dirty="0">
                <a:solidFill>
                  <a:srgbClr val="92D050"/>
                </a:solidFill>
              </a:rPr>
              <a:t>Strumenti e procedure</a:t>
            </a:r>
          </a:p>
        </p:txBody>
      </p:sp>
      <p:sp>
        <p:nvSpPr>
          <p:cNvPr id="3" name="Segnaposto contenuto 2">
            <a:extLst>
              <a:ext uri="{FF2B5EF4-FFF2-40B4-BE49-F238E27FC236}">
                <a16:creationId xmlns:a16="http://schemas.microsoft.com/office/drawing/2014/main" id="{0CE84701-8AD2-EE29-E736-0390630FD7A5}"/>
              </a:ext>
            </a:extLst>
          </p:cNvPr>
          <p:cNvSpPr>
            <a:spLocks noGrp="1"/>
          </p:cNvSpPr>
          <p:nvPr>
            <p:ph idx="1"/>
          </p:nvPr>
        </p:nvSpPr>
        <p:spPr/>
        <p:txBody>
          <a:bodyPr/>
          <a:lstStyle/>
          <a:p>
            <a:endParaRPr lang="it-IT" dirty="0"/>
          </a:p>
          <a:p>
            <a:r>
              <a:rPr lang="it-IT" dirty="0"/>
              <a:t>Differenti Procedure</a:t>
            </a:r>
          </a:p>
          <a:p>
            <a:r>
              <a:rPr lang="it-IT" dirty="0"/>
              <a:t>Ruolo delle istituzioni europee</a:t>
            </a:r>
          </a:p>
          <a:p>
            <a:r>
              <a:rPr lang="it-IT" dirty="0"/>
              <a:t>Bilanciamento e leale collaborazione tra istituzioni </a:t>
            </a:r>
          </a:p>
          <a:p>
            <a:r>
              <a:rPr lang="it-IT" dirty="0"/>
              <a:t>Base giuridica</a:t>
            </a:r>
          </a:p>
        </p:txBody>
      </p:sp>
    </p:spTree>
    <p:extLst>
      <p:ext uri="{BB962C8B-B14F-4D97-AF65-F5344CB8AC3E}">
        <p14:creationId xmlns:p14="http://schemas.microsoft.com/office/powerpoint/2010/main" val="3459662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522CCC-6F85-30A7-DDFF-AD80D02E9D60}"/>
              </a:ext>
            </a:extLst>
          </p:cNvPr>
          <p:cNvSpPr>
            <a:spLocks noGrp="1"/>
          </p:cNvSpPr>
          <p:nvPr>
            <p:ph type="title"/>
          </p:nvPr>
        </p:nvSpPr>
        <p:spPr>
          <a:xfrm>
            <a:off x="838200" y="365125"/>
            <a:ext cx="10515600" cy="1057275"/>
          </a:xfrm>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84955EA5-C979-7066-0DDC-DC7A1FC0B70B}"/>
              </a:ext>
            </a:extLst>
          </p:cNvPr>
          <p:cNvSpPr>
            <a:spLocks noGrp="1"/>
          </p:cNvSpPr>
          <p:nvPr>
            <p:ph idx="1"/>
          </p:nvPr>
        </p:nvSpPr>
        <p:spPr>
          <a:xfrm>
            <a:off x="838200" y="1600200"/>
            <a:ext cx="10515600" cy="5067300"/>
          </a:xfrm>
        </p:spPr>
        <p:txBody>
          <a:bodyPr>
            <a:normAutofit lnSpcReduction="10000"/>
          </a:bodyPr>
          <a:lstStyle/>
          <a:p>
            <a:pPr algn="l"/>
            <a:r>
              <a:rPr lang="it-IT" b="1" i="0" u="none" strike="noStrike" dirty="0">
                <a:effectLst/>
              </a:rPr>
              <a:t>Comitatologia</a:t>
            </a:r>
            <a:r>
              <a:rPr lang="it-IT" b="0" i="0" u="none" strike="noStrike" dirty="0">
                <a:effectLst/>
              </a:rPr>
              <a:t>: </a:t>
            </a:r>
          </a:p>
          <a:p>
            <a:pPr lvl="1"/>
            <a:r>
              <a:rPr lang="it-IT" b="0" i="0" u="none" strike="noStrike" dirty="0">
                <a:effectLst/>
              </a:rPr>
              <a:t>è la procedura che disciplina l'adozione di una parte significativa degli atti di esecuzione da parte della Commissione. </a:t>
            </a:r>
          </a:p>
          <a:p>
            <a:pPr lvl="1"/>
            <a:r>
              <a:rPr lang="it-IT" b="0" i="0" u="none" strike="noStrike" dirty="0">
                <a:effectLst/>
              </a:rPr>
              <a:t>Non si applica agli atti di esecuzione adottati dal Consiglio.</a:t>
            </a:r>
          </a:p>
          <a:p>
            <a:pPr lvl="1"/>
            <a:r>
              <a:rPr lang="it-IT" b="0" i="0" u="none" strike="noStrike" dirty="0">
                <a:effectLst/>
              </a:rPr>
              <a:t>La comitatologia non è obbligatoria per tutti gli atti di esecuzione della Commissione: in alcuni casi alla Commissione può infatti essere conferito il potere di adottare atti di esecuzione senza consultare un comitato (ad esempio, per l'assegnazione di sovvenzioni al di sotto di un determinato importo).</a:t>
            </a:r>
          </a:p>
          <a:p>
            <a:pPr lvl="1"/>
            <a:r>
              <a:rPr lang="it-IT" b="0" i="0" u="none" strike="noStrike" dirty="0">
                <a:effectLst/>
              </a:rPr>
              <a:t>Di norma, la procedura di comitatologia ha una durata che va da alcuni giorni ad alcuni mesi. </a:t>
            </a:r>
          </a:p>
          <a:p>
            <a:pPr lvl="1"/>
            <a:r>
              <a:rPr lang="it-IT" b="0" i="0" u="none" strike="noStrike" dirty="0">
                <a:effectLst/>
              </a:rPr>
              <a:t>Data la loro natura tecnica, gli atti di esecuzione richiedono generalmente </a:t>
            </a:r>
            <a:r>
              <a:rPr lang="it-IT" b="1" i="0" u="none" strike="noStrike" dirty="0">
                <a:effectLst/>
              </a:rPr>
              <a:t>conoscenze specialistiche</a:t>
            </a:r>
            <a:r>
              <a:rPr lang="it-IT" b="0" i="0" u="none" strike="noStrike" dirty="0">
                <a:effectLst/>
              </a:rPr>
              <a:t> ed è per questo che i </a:t>
            </a:r>
            <a:r>
              <a:rPr lang="it-IT" b="1" i="0" u="none" strike="noStrike" dirty="0">
                <a:effectLst/>
              </a:rPr>
              <a:t>comitati coinvolti nella procedura riuniscono esperti degli Stati membri</a:t>
            </a:r>
            <a:r>
              <a:rPr lang="it-IT" b="0" i="0" u="none" strike="noStrike" dirty="0">
                <a:effectLst/>
              </a:rPr>
              <a:t>.</a:t>
            </a:r>
          </a:p>
          <a:p>
            <a:endParaRPr lang="it-IT" dirty="0"/>
          </a:p>
        </p:txBody>
      </p:sp>
    </p:spTree>
    <p:extLst>
      <p:ext uri="{BB962C8B-B14F-4D97-AF65-F5344CB8AC3E}">
        <p14:creationId xmlns:p14="http://schemas.microsoft.com/office/powerpoint/2010/main" val="308376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5ADCA-C8AB-FE55-69CB-6C282106B4CA}"/>
              </a:ext>
            </a:extLst>
          </p:cNvPr>
          <p:cNvSpPr>
            <a:spLocks noGrp="1"/>
          </p:cNvSpPr>
          <p:nvPr>
            <p:ph type="title"/>
          </p:nvPr>
        </p:nvSpPr>
        <p:spPr>
          <a:xfrm>
            <a:off x="838200" y="365125"/>
            <a:ext cx="10515600" cy="1019175"/>
          </a:xfrm>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3E28F7EB-B5AF-5C9D-F8EA-7B4C2E9CC462}"/>
              </a:ext>
            </a:extLst>
          </p:cNvPr>
          <p:cNvSpPr>
            <a:spLocks noGrp="1"/>
          </p:cNvSpPr>
          <p:nvPr>
            <p:ph idx="1"/>
          </p:nvPr>
        </p:nvSpPr>
        <p:spPr/>
        <p:txBody>
          <a:bodyPr/>
          <a:lstStyle/>
          <a:p>
            <a:r>
              <a:rPr lang="it-IT" b="1" dirty="0">
                <a:solidFill>
                  <a:srgbClr val="00B0F0"/>
                </a:solidFill>
              </a:rPr>
              <a:t>Procedura adozione atti di esecuzione:</a:t>
            </a:r>
            <a:endParaRPr lang="it-IT" b="1" i="0" u="none" strike="noStrike" dirty="0">
              <a:solidFill>
                <a:srgbClr val="00B0F0"/>
              </a:solidFill>
              <a:effectLst/>
            </a:endParaRPr>
          </a:p>
          <a:p>
            <a:r>
              <a:rPr lang="it-IT" b="0" i="0" u="none" strike="noStrike" dirty="0">
                <a:effectLst/>
              </a:rPr>
              <a:t>Gli atti di esecuzione sono generalmente </a:t>
            </a:r>
            <a:r>
              <a:rPr lang="it-IT" b="1" i="0" u="none" strike="noStrike" dirty="0">
                <a:effectLst/>
              </a:rPr>
              <a:t>adottati dalla Commissione sotto il controllo di comitati</a:t>
            </a:r>
            <a:r>
              <a:rPr lang="it-IT" b="0" i="0" u="none" strike="noStrike" dirty="0">
                <a:effectLst/>
              </a:rPr>
              <a:t> composti da rappresentanti degli Stati membri. </a:t>
            </a:r>
          </a:p>
          <a:p>
            <a:r>
              <a:rPr lang="it-IT" b="0" i="0" u="none" strike="noStrike" dirty="0">
                <a:effectLst/>
              </a:rPr>
              <a:t>In casi specifici, l'atto di base può consentire l'adozione di atti di esecuzione da parte della Commissione senza la consultazione di un comitato.</a:t>
            </a:r>
            <a:endParaRPr lang="it-IT" dirty="0"/>
          </a:p>
        </p:txBody>
      </p:sp>
    </p:spTree>
    <p:extLst>
      <p:ext uri="{BB962C8B-B14F-4D97-AF65-F5344CB8AC3E}">
        <p14:creationId xmlns:p14="http://schemas.microsoft.com/office/powerpoint/2010/main" val="1570358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912FAA-1A1F-2933-F4B3-409AC5147245}"/>
              </a:ext>
            </a:extLst>
          </p:cNvPr>
          <p:cNvSpPr>
            <a:spLocks noGrp="1"/>
          </p:cNvSpPr>
          <p:nvPr>
            <p:ph type="title"/>
          </p:nvPr>
        </p:nvSpPr>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5C5A2139-1624-65BE-D69C-DC976F9398C5}"/>
              </a:ext>
            </a:extLst>
          </p:cNvPr>
          <p:cNvSpPr>
            <a:spLocks noGrp="1"/>
          </p:cNvSpPr>
          <p:nvPr>
            <p:ph idx="1"/>
          </p:nvPr>
        </p:nvSpPr>
        <p:spPr>
          <a:xfrm>
            <a:off x="838200" y="1825625"/>
            <a:ext cx="10515600" cy="4803776"/>
          </a:xfrm>
        </p:spPr>
        <p:txBody>
          <a:bodyPr>
            <a:normAutofit fontScale="70000" lnSpcReduction="20000"/>
          </a:bodyPr>
          <a:lstStyle/>
          <a:p>
            <a:r>
              <a:rPr lang="it-IT" sz="3300" b="1" dirty="0">
                <a:solidFill>
                  <a:srgbClr val="00B0F0"/>
                </a:solidFill>
              </a:rPr>
              <a:t>Procedura adozione atti di esecuzione:</a:t>
            </a:r>
          </a:p>
          <a:p>
            <a:pPr marL="0" indent="0">
              <a:buNone/>
            </a:pPr>
            <a:endParaRPr lang="it-IT" sz="3300" b="0" i="0" u="none" strike="noStrike" dirty="0">
              <a:solidFill>
                <a:srgbClr val="3E4951"/>
              </a:solidFill>
              <a:effectLst/>
            </a:endParaRPr>
          </a:p>
          <a:p>
            <a:pPr lvl="1"/>
            <a:r>
              <a:rPr lang="it-IT" sz="3300" b="0" i="0" u="none" strike="noStrike" dirty="0">
                <a:effectLst/>
              </a:rPr>
              <a:t>I progetti di atti di esecuzione sono, di norma, presentati dalla Commissione ai </a:t>
            </a:r>
            <a:r>
              <a:rPr lang="it-IT" sz="3300" b="1" i="0" u="none" strike="noStrike" dirty="0">
                <a:effectLst/>
              </a:rPr>
              <a:t>cosiddetti comitati "comitatologia". </a:t>
            </a:r>
          </a:p>
          <a:p>
            <a:pPr lvl="1"/>
            <a:r>
              <a:rPr lang="it-IT" sz="3300" b="0" i="0" u="none" strike="noStrike" dirty="0">
                <a:effectLst/>
              </a:rPr>
              <a:t>Tuttavia, la comitatologia non è obbligatoria per tutti gli atti di esecuzione: l'atto di base può infatti consentire alla Commissione di adottare atti di esecuzione senza controllo da parte degli Stati membri. </a:t>
            </a:r>
          </a:p>
          <a:p>
            <a:pPr lvl="1"/>
            <a:r>
              <a:rPr lang="it-IT" sz="3300" b="0" i="0" u="none" strike="noStrike" dirty="0">
                <a:effectLst/>
              </a:rPr>
              <a:t>I comitati sono composti da rappresentanti degli Stati membri e sono presieduti da un rappresentante della Commissione europea.</a:t>
            </a:r>
          </a:p>
          <a:p>
            <a:pPr lvl="1"/>
            <a:r>
              <a:rPr lang="it-IT" sz="3300" b="0" i="0" u="none" strike="noStrike" dirty="0">
                <a:effectLst/>
              </a:rPr>
              <a:t>A norma dell'attuale regolamento "comitatologia", esistono due tipi di procedure di comitato: </a:t>
            </a:r>
            <a:r>
              <a:rPr lang="it-IT" sz="3300" b="1" i="0" u="none" strike="noStrike" dirty="0">
                <a:effectLst/>
              </a:rPr>
              <a:t>consultiva o d'esame</a:t>
            </a:r>
            <a:r>
              <a:rPr lang="it-IT" sz="3300" b="0" i="0" u="none" strike="noStrike" dirty="0">
                <a:effectLst/>
              </a:rPr>
              <a:t>. </a:t>
            </a:r>
          </a:p>
          <a:p>
            <a:pPr lvl="1"/>
            <a:r>
              <a:rPr lang="it-IT" sz="3300" b="0" i="0" u="none" strike="noStrike" dirty="0">
                <a:effectLst/>
              </a:rPr>
              <a:t>Soltanto a norma della </a:t>
            </a:r>
            <a:r>
              <a:rPr lang="it-IT" sz="3300" b="1" i="0" u="none" strike="noStrike" dirty="0">
                <a:effectLst/>
              </a:rPr>
              <a:t>procedura d'esame</a:t>
            </a:r>
            <a:r>
              <a:rPr lang="it-IT" sz="3300" b="0" i="0" u="none" strike="noStrike" dirty="0">
                <a:effectLst/>
              </a:rPr>
              <a:t> gli Stati membri </a:t>
            </a:r>
            <a:r>
              <a:rPr lang="it-IT" sz="3300" b="1" i="0" u="none" strike="noStrike" dirty="0">
                <a:effectLst/>
              </a:rPr>
              <a:t>possono bloccare, a determinate condizioni, l'adozione di un atto di esecuzione. </a:t>
            </a:r>
          </a:p>
          <a:p>
            <a:pPr lvl="1"/>
            <a:r>
              <a:rPr lang="it-IT" sz="3300" b="0" i="0" u="none" strike="noStrike" dirty="0">
                <a:effectLst/>
              </a:rPr>
              <a:t>Se alla Commissione è impedito di adottare un progetto di atto di esecuzione (in particolare in caso di voto negativo nella procedura d'esame), il progetto può essere rinviato a un </a:t>
            </a:r>
            <a:r>
              <a:rPr lang="it-IT" sz="3300" b="1" i="0" u="none" strike="noStrike" dirty="0">
                <a:effectLst/>
              </a:rPr>
              <a:t>comitato di appello</a:t>
            </a:r>
            <a:r>
              <a:rPr lang="it-IT" sz="3300" b="0" i="0" u="none" strike="noStrike" dirty="0">
                <a:effectLst/>
              </a:rPr>
              <a:t> a determinate condizioni.</a:t>
            </a:r>
            <a:br>
              <a:rPr lang="it-IT" b="0" i="0" u="none" strike="noStrike" dirty="0">
                <a:solidFill>
                  <a:srgbClr val="3E4951"/>
                </a:solidFill>
                <a:effectLst/>
                <a:latin typeface="Source Sans"/>
              </a:rPr>
            </a:br>
            <a:endParaRPr lang="it-IT" b="0" i="0" u="none" strike="noStrike" dirty="0">
              <a:solidFill>
                <a:srgbClr val="3E4951"/>
              </a:solidFill>
              <a:effectLst/>
              <a:latin typeface="Source Sans"/>
            </a:endParaRPr>
          </a:p>
          <a:p>
            <a:endParaRPr lang="it-IT" dirty="0"/>
          </a:p>
        </p:txBody>
      </p:sp>
    </p:spTree>
    <p:extLst>
      <p:ext uri="{BB962C8B-B14F-4D97-AF65-F5344CB8AC3E}">
        <p14:creationId xmlns:p14="http://schemas.microsoft.com/office/powerpoint/2010/main" val="2138741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90999-BE1D-215B-5AA5-B7F8DF10CC99}"/>
              </a:ext>
            </a:extLst>
          </p:cNvPr>
          <p:cNvSpPr>
            <a:spLocks noGrp="1"/>
          </p:cNvSpPr>
          <p:nvPr>
            <p:ph type="title"/>
          </p:nvPr>
        </p:nvSpPr>
        <p:spPr>
          <a:xfrm>
            <a:off x="838200" y="365125"/>
            <a:ext cx="10515600" cy="955675"/>
          </a:xfrm>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2EBC9410-3F01-6B8D-8E8B-414B442EA036}"/>
              </a:ext>
            </a:extLst>
          </p:cNvPr>
          <p:cNvSpPr>
            <a:spLocks noGrp="1"/>
          </p:cNvSpPr>
          <p:nvPr>
            <p:ph idx="1"/>
          </p:nvPr>
        </p:nvSpPr>
        <p:spPr/>
        <p:txBody>
          <a:bodyPr>
            <a:normAutofit fontScale="92500" lnSpcReduction="20000"/>
          </a:bodyPr>
          <a:lstStyle/>
          <a:p>
            <a:r>
              <a:rPr lang="it-IT" sz="2800" b="1" dirty="0">
                <a:solidFill>
                  <a:srgbClr val="00B0F0"/>
                </a:solidFill>
              </a:rPr>
              <a:t>Procedura adozione atti di esecuzione:</a:t>
            </a:r>
          </a:p>
          <a:p>
            <a:pPr marL="0" indent="0">
              <a:buNone/>
            </a:pPr>
            <a:endParaRPr lang="it-IT" sz="2800" b="1" dirty="0">
              <a:solidFill>
                <a:srgbClr val="00B0F0"/>
              </a:solidFill>
            </a:endParaRPr>
          </a:p>
          <a:p>
            <a:pPr lvl="1"/>
            <a:r>
              <a:rPr lang="it-IT" b="0" i="0" u="none" strike="noStrike" dirty="0">
                <a:effectLst/>
              </a:rPr>
              <a:t>In aggiunta, il regolamento "comitatologia" n. 182/2011 prevede che, in via eccezionale e per </a:t>
            </a:r>
            <a:r>
              <a:rPr lang="it-IT" b="1" i="0" u="none" strike="noStrike" dirty="0">
                <a:effectLst/>
              </a:rPr>
              <a:t>imperativi motivi di urgenza</a:t>
            </a:r>
            <a:r>
              <a:rPr lang="it-IT" b="0" i="0" u="none" strike="noStrike" dirty="0">
                <a:effectLst/>
              </a:rPr>
              <a:t> debitamente giustificati, alla Commissione possa essere conferito il potere di adottare l'atto </a:t>
            </a:r>
            <a:r>
              <a:rPr lang="it-IT" b="1" i="0" u="none" strike="noStrike" dirty="0">
                <a:effectLst/>
              </a:rPr>
              <a:t>prima di consultare un comitato</a:t>
            </a:r>
            <a:r>
              <a:rPr lang="it-IT" b="0" i="0" u="none" strike="noStrike" dirty="0">
                <a:effectLst/>
              </a:rPr>
              <a:t> (i cosiddetti "atti di esecuzione immediatamente applicabili"). </a:t>
            </a:r>
          </a:p>
          <a:p>
            <a:pPr lvl="1"/>
            <a:r>
              <a:rPr lang="it-IT" b="0" i="0" u="none" strike="noStrike" dirty="0">
                <a:effectLst/>
              </a:rPr>
              <a:t>Tuttavia, tali atti possono applicarsi solo per un periodo massimo di sei mesi, a meno che l'atto di base preveda altrimenti. </a:t>
            </a:r>
          </a:p>
          <a:p>
            <a:pPr lvl="1"/>
            <a:r>
              <a:rPr lang="it-IT" b="0" i="0" u="none" strike="noStrike" dirty="0">
                <a:effectLst/>
              </a:rPr>
              <a:t>Il comitato deve ancora essere consultato su tali atti dopo la loro adozione e, in caso di parere negativo al termine della procedura d'esame, la Commissione è tenuta ad abrogare immediatamente l'atto in questione.</a:t>
            </a:r>
            <a:endParaRPr lang="it-IT" dirty="0"/>
          </a:p>
          <a:p>
            <a:pPr lvl="1"/>
            <a:r>
              <a:rPr lang="it-IT" b="0" i="0" u="none" strike="noStrike" dirty="0">
                <a:effectLst/>
              </a:rPr>
              <a:t>Una procedura di comitato </a:t>
            </a:r>
            <a:r>
              <a:rPr lang="it-IT" b="0" i="0" u="none" strike="noStrike" dirty="0" err="1">
                <a:effectLst/>
              </a:rPr>
              <a:t>pre</a:t>
            </a:r>
            <a:r>
              <a:rPr lang="it-IT" b="0" i="0" u="none" strike="noStrike" dirty="0">
                <a:effectLst/>
              </a:rPr>
              <a:t>-Lisbona che può ancora essere applicata in un numero limitato di casi è la procedura di regolamentazione con controllo (la cosiddetta PRC), la quale tuttavia è in fase di graduale eliminazione attraverso un processo di allineamento in corso che si applica agli atti delegati o agli atti di esecuzione.</a:t>
            </a:r>
          </a:p>
          <a:p>
            <a:endParaRPr lang="it-IT" dirty="0"/>
          </a:p>
        </p:txBody>
      </p:sp>
    </p:spTree>
    <p:extLst>
      <p:ext uri="{BB962C8B-B14F-4D97-AF65-F5344CB8AC3E}">
        <p14:creationId xmlns:p14="http://schemas.microsoft.com/office/powerpoint/2010/main" val="164230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7EDC1F-66F4-88EE-FE43-F6D49F18CE6D}"/>
              </a:ext>
            </a:extLst>
          </p:cNvPr>
          <p:cNvSpPr>
            <a:spLocks noGrp="1"/>
          </p:cNvSpPr>
          <p:nvPr>
            <p:ph type="title"/>
          </p:nvPr>
        </p:nvSpPr>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8E234029-256B-C0DC-0683-F2651EC4587C}"/>
              </a:ext>
            </a:extLst>
          </p:cNvPr>
          <p:cNvSpPr>
            <a:spLocks noGrp="1"/>
          </p:cNvSpPr>
          <p:nvPr>
            <p:ph idx="1"/>
          </p:nvPr>
        </p:nvSpPr>
        <p:spPr/>
        <p:txBody>
          <a:bodyPr/>
          <a:lstStyle/>
          <a:p>
            <a:pPr algn="l"/>
            <a:r>
              <a:rPr lang="it-IT" b="1" i="0" u="none" strike="noStrike" dirty="0">
                <a:solidFill>
                  <a:srgbClr val="00B0F0"/>
                </a:solidFill>
                <a:effectLst/>
                <a:latin typeface="Source Sans"/>
              </a:rPr>
              <a:t>Comitati e Procedura consultiva degli atti di esecuzione:</a:t>
            </a:r>
          </a:p>
          <a:p>
            <a:pPr algn="l"/>
            <a:r>
              <a:rPr lang="it-IT" b="0" i="0" u="none" strike="noStrike" dirty="0">
                <a:solidFill>
                  <a:srgbClr val="3E4951"/>
                </a:solidFill>
                <a:effectLst/>
              </a:rPr>
              <a:t>Nella procedura consultiva, il comitato esprime il proprio parere a </a:t>
            </a:r>
            <a:r>
              <a:rPr lang="it-IT" b="1" i="0" u="none" strike="noStrike" dirty="0">
                <a:solidFill>
                  <a:srgbClr val="3E4951"/>
                </a:solidFill>
                <a:effectLst/>
              </a:rPr>
              <a:t>maggioranza semplice</a:t>
            </a:r>
            <a:r>
              <a:rPr lang="it-IT" b="0" i="0" u="none" strike="noStrike" dirty="0">
                <a:solidFill>
                  <a:srgbClr val="3E4951"/>
                </a:solidFill>
                <a:effectLst/>
              </a:rPr>
              <a:t>. Il parere non è vincolante. L'esempio più evidente è rappresentato da atti individuali quali la concessione di fondi o sovvenzioni.</a:t>
            </a:r>
            <a:endParaRPr lang="it-IT" dirty="0">
              <a:solidFill>
                <a:srgbClr val="3E4951"/>
              </a:solidFill>
            </a:endParaRPr>
          </a:p>
          <a:p>
            <a:pPr algn="l"/>
            <a:r>
              <a:rPr lang="it-IT" b="0" i="0" u="none" strike="noStrike" dirty="0">
                <a:solidFill>
                  <a:srgbClr val="3E4951"/>
                </a:solidFill>
                <a:effectLst/>
              </a:rPr>
              <a:t>La Commissione </a:t>
            </a:r>
            <a:r>
              <a:rPr lang="it-IT" b="1" i="0" u="none" strike="noStrike" dirty="0">
                <a:solidFill>
                  <a:srgbClr val="3E4951"/>
                </a:solidFill>
                <a:effectLst/>
              </a:rPr>
              <a:t>decide autonomamente</a:t>
            </a:r>
            <a:r>
              <a:rPr lang="it-IT" b="0" i="0" u="none" strike="noStrike" dirty="0">
                <a:solidFill>
                  <a:srgbClr val="3E4951"/>
                </a:solidFill>
                <a:effectLst/>
              </a:rPr>
              <a:t> se adottare o meno il progetto di atto di esecuzione, tenendo conto del parere del comitato.</a:t>
            </a:r>
          </a:p>
          <a:p>
            <a:endParaRPr lang="it-IT" dirty="0"/>
          </a:p>
        </p:txBody>
      </p:sp>
    </p:spTree>
    <p:extLst>
      <p:ext uri="{BB962C8B-B14F-4D97-AF65-F5344CB8AC3E}">
        <p14:creationId xmlns:p14="http://schemas.microsoft.com/office/powerpoint/2010/main" val="2117110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D161A-6662-9CE4-39BC-2DE9E5FC1ECD}"/>
              </a:ext>
            </a:extLst>
          </p:cNvPr>
          <p:cNvSpPr>
            <a:spLocks noGrp="1"/>
          </p:cNvSpPr>
          <p:nvPr>
            <p:ph type="title"/>
          </p:nvPr>
        </p:nvSpPr>
        <p:spPr>
          <a:xfrm>
            <a:off x="838200" y="365125"/>
            <a:ext cx="10515600" cy="879475"/>
          </a:xfrm>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968A5663-8A0C-D3FB-F736-5F3CFA78B545}"/>
              </a:ext>
            </a:extLst>
          </p:cNvPr>
          <p:cNvSpPr>
            <a:spLocks noGrp="1"/>
          </p:cNvSpPr>
          <p:nvPr>
            <p:ph idx="1"/>
          </p:nvPr>
        </p:nvSpPr>
        <p:spPr/>
        <p:txBody>
          <a:bodyPr>
            <a:normAutofit/>
          </a:bodyPr>
          <a:lstStyle/>
          <a:p>
            <a:pPr algn="l"/>
            <a:r>
              <a:rPr lang="it-IT" b="1" i="0" u="none" strike="noStrike" dirty="0">
                <a:solidFill>
                  <a:srgbClr val="00B0F0"/>
                </a:solidFill>
                <a:effectLst/>
              </a:rPr>
              <a:t>Comitati e Procedura d’esame</a:t>
            </a:r>
            <a:r>
              <a:rPr lang="it-IT" b="1" i="0" u="none" strike="noStrike" dirty="0">
                <a:solidFill>
                  <a:srgbClr val="3E4951"/>
                </a:solidFill>
                <a:effectLst/>
              </a:rPr>
              <a:t>:</a:t>
            </a:r>
          </a:p>
          <a:p>
            <a:pPr lvl="1"/>
            <a:r>
              <a:rPr lang="it-IT" b="0" i="0" u="none" strike="noStrike" dirty="0">
                <a:solidFill>
                  <a:srgbClr val="3E4951"/>
                </a:solidFill>
                <a:effectLst/>
              </a:rPr>
              <a:t>Nella procedura d'esame, il comitato esprime il proprio parere a </a:t>
            </a:r>
            <a:r>
              <a:rPr lang="it-IT" b="1" i="0" u="none" strike="noStrike" dirty="0">
                <a:solidFill>
                  <a:srgbClr val="3E4951"/>
                </a:solidFill>
                <a:effectLst/>
              </a:rPr>
              <a:t>maggioranza qualificata</a:t>
            </a:r>
            <a:r>
              <a:rPr lang="it-IT" b="0" i="0" u="none" strike="noStrike" dirty="0">
                <a:solidFill>
                  <a:srgbClr val="3E4951"/>
                </a:solidFill>
                <a:effectLst/>
              </a:rPr>
              <a:t>. Alcuni esempi: programmi con implicazioni di bilancio sostanziali per la politica agricola comune, la pesca, l'ambiente, la sicurezza, come anche la protezione della salute o la sicurezza delle persone, degli animali o delle piante.</a:t>
            </a:r>
            <a:endParaRPr lang="it-IT" dirty="0">
              <a:solidFill>
                <a:srgbClr val="3E4951"/>
              </a:solidFill>
            </a:endParaRPr>
          </a:p>
          <a:p>
            <a:pPr lvl="1"/>
            <a:r>
              <a:rPr lang="it-IT" b="0" i="0" u="none" strike="noStrike" dirty="0">
                <a:solidFill>
                  <a:srgbClr val="3E4951"/>
                </a:solidFill>
                <a:effectLst/>
              </a:rPr>
              <a:t>Se il parere del comitato è </a:t>
            </a:r>
            <a:r>
              <a:rPr lang="it-IT" b="1" i="0" u="none" strike="noStrike" dirty="0">
                <a:solidFill>
                  <a:srgbClr val="3E4951"/>
                </a:solidFill>
                <a:effectLst/>
              </a:rPr>
              <a:t>positivo, </a:t>
            </a:r>
            <a:r>
              <a:rPr lang="it-IT" b="0" i="0" u="none" strike="noStrike" dirty="0">
                <a:solidFill>
                  <a:srgbClr val="3E4951"/>
                </a:solidFill>
                <a:effectLst/>
              </a:rPr>
              <a:t>la Commissione adotta l'atto.</a:t>
            </a:r>
          </a:p>
          <a:p>
            <a:pPr lvl="1"/>
            <a:r>
              <a:rPr lang="it-IT" b="0" i="0" u="none" strike="noStrike" dirty="0">
                <a:solidFill>
                  <a:srgbClr val="3E4951"/>
                </a:solidFill>
                <a:effectLst/>
              </a:rPr>
              <a:t>Se il parere del comitato è </a:t>
            </a:r>
            <a:r>
              <a:rPr lang="it-IT" b="1" i="0" u="none" strike="noStrike" dirty="0">
                <a:solidFill>
                  <a:srgbClr val="3E4951"/>
                </a:solidFill>
                <a:effectLst/>
              </a:rPr>
              <a:t>negativo, </a:t>
            </a:r>
            <a:r>
              <a:rPr lang="it-IT" b="0" i="0" u="none" strike="noStrike" dirty="0">
                <a:solidFill>
                  <a:srgbClr val="3E4951"/>
                </a:solidFill>
                <a:effectLst/>
              </a:rPr>
              <a:t>la Commissione non può adottare l'atto.</a:t>
            </a:r>
            <a:endParaRPr lang="it-IT" dirty="0">
              <a:solidFill>
                <a:srgbClr val="3E4951"/>
              </a:solidFill>
            </a:endParaRPr>
          </a:p>
          <a:p>
            <a:pPr lvl="1"/>
            <a:r>
              <a:rPr lang="it-IT" b="0" i="0" u="none" strike="noStrike" dirty="0">
                <a:solidFill>
                  <a:srgbClr val="3E4951"/>
                </a:solidFill>
                <a:effectLst/>
              </a:rPr>
              <a:t>Se non è espresso </a:t>
            </a:r>
            <a:r>
              <a:rPr lang="it-IT" b="1" i="0" u="none" strike="noStrike" dirty="0">
                <a:solidFill>
                  <a:srgbClr val="3E4951"/>
                </a:solidFill>
                <a:effectLst/>
              </a:rPr>
              <a:t>alcun parere</a:t>
            </a:r>
            <a:r>
              <a:rPr lang="it-IT" b="0" i="0" u="none" strike="noStrike" dirty="0">
                <a:solidFill>
                  <a:srgbClr val="3E4951"/>
                </a:solidFill>
                <a:effectLst/>
              </a:rPr>
              <a:t>, la Commissione può adottare il progetto di atto di esecuzione, ad eccezione dei casi specificati nel regolamento "comitatologia" </a:t>
            </a:r>
          </a:p>
          <a:p>
            <a:endParaRPr lang="it-IT" dirty="0"/>
          </a:p>
        </p:txBody>
      </p:sp>
    </p:spTree>
    <p:extLst>
      <p:ext uri="{BB962C8B-B14F-4D97-AF65-F5344CB8AC3E}">
        <p14:creationId xmlns:p14="http://schemas.microsoft.com/office/powerpoint/2010/main" val="1535223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FF3256-B5C4-1230-0305-8BD51982C1C7}"/>
              </a:ext>
            </a:extLst>
          </p:cNvPr>
          <p:cNvSpPr>
            <a:spLocks noGrp="1"/>
          </p:cNvSpPr>
          <p:nvPr>
            <p:ph type="title"/>
          </p:nvPr>
        </p:nvSpPr>
        <p:spPr>
          <a:xfrm>
            <a:off x="838200" y="365125"/>
            <a:ext cx="10515600" cy="892175"/>
          </a:xfrm>
        </p:spPr>
        <p:txBody>
          <a:bodyPr/>
          <a:lstStyle/>
          <a:p>
            <a:r>
              <a:rPr lang="it-IT" b="1" dirty="0">
                <a:solidFill>
                  <a:srgbClr val="92D050"/>
                </a:solidFill>
              </a:rPr>
              <a:t>Procedura adozione atti di esecuzione</a:t>
            </a:r>
            <a:endParaRPr lang="it-IT" dirty="0"/>
          </a:p>
        </p:txBody>
      </p:sp>
      <p:sp>
        <p:nvSpPr>
          <p:cNvPr id="3" name="Segnaposto contenuto 2">
            <a:extLst>
              <a:ext uri="{FF2B5EF4-FFF2-40B4-BE49-F238E27FC236}">
                <a16:creationId xmlns:a16="http://schemas.microsoft.com/office/drawing/2014/main" id="{2BC1769C-7300-69B0-6032-B374B58D0AA4}"/>
              </a:ext>
            </a:extLst>
          </p:cNvPr>
          <p:cNvSpPr>
            <a:spLocks noGrp="1"/>
          </p:cNvSpPr>
          <p:nvPr>
            <p:ph idx="1"/>
          </p:nvPr>
        </p:nvSpPr>
        <p:spPr>
          <a:xfrm>
            <a:off x="838200" y="1825624"/>
            <a:ext cx="10515600" cy="4511675"/>
          </a:xfrm>
        </p:spPr>
        <p:txBody>
          <a:bodyPr>
            <a:normAutofit/>
          </a:bodyPr>
          <a:lstStyle/>
          <a:p>
            <a:pPr algn="l"/>
            <a:r>
              <a:rPr lang="it-IT" b="1" i="0" u="none" strike="noStrike" dirty="0">
                <a:solidFill>
                  <a:srgbClr val="00B0F0"/>
                </a:solidFill>
                <a:effectLst/>
                <a:latin typeface="Source Sans"/>
              </a:rPr>
              <a:t>Atti di esecuzione immediatamente applicabili:</a:t>
            </a:r>
          </a:p>
          <a:p>
            <a:pPr algn="l"/>
            <a:endParaRPr lang="it-IT" b="1" i="0" u="none" strike="noStrike" dirty="0">
              <a:solidFill>
                <a:srgbClr val="00B0F0"/>
              </a:solidFill>
              <a:effectLst/>
              <a:latin typeface="Source Sans"/>
            </a:endParaRPr>
          </a:p>
          <a:p>
            <a:pPr lvl="1"/>
            <a:r>
              <a:rPr lang="it-IT" b="0" i="0" u="none" strike="noStrike" dirty="0">
                <a:solidFill>
                  <a:srgbClr val="3E4951"/>
                </a:solidFill>
                <a:effectLst/>
              </a:rPr>
              <a:t>La Commissione adotta l'atto di esecuzione prima di consultare un comitato, </a:t>
            </a:r>
            <a:r>
              <a:rPr lang="it-IT" b="1" i="0" u="none" strike="noStrike" dirty="0">
                <a:solidFill>
                  <a:srgbClr val="3E4951"/>
                </a:solidFill>
                <a:effectLst/>
              </a:rPr>
              <a:t>per imperativi motivi di urgenza debitamente giustificati</a:t>
            </a:r>
            <a:r>
              <a:rPr lang="it-IT" b="0" i="0" u="none" strike="noStrike" dirty="0">
                <a:solidFill>
                  <a:srgbClr val="3E4951"/>
                </a:solidFill>
                <a:effectLst/>
              </a:rPr>
              <a:t>, se così previsto dall'atto di base.</a:t>
            </a:r>
          </a:p>
          <a:p>
            <a:pPr lvl="1"/>
            <a:r>
              <a:rPr lang="it-IT" b="0" i="0" u="none" strike="noStrike" dirty="0">
                <a:solidFill>
                  <a:srgbClr val="3E4951"/>
                </a:solidFill>
                <a:effectLst/>
              </a:rPr>
              <a:t>L'atto si applica per un periodo massimo di </a:t>
            </a:r>
            <a:r>
              <a:rPr lang="it-IT" b="1" i="0" u="none" strike="noStrike" dirty="0">
                <a:solidFill>
                  <a:srgbClr val="3E4951"/>
                </a:solidFill>
                <a:effectLst/>
              </a:rPr>
              <a:t>sei mesi</a:t>
            </a:r>
            <a:r>
              <a:rPr lang="it-IT" b="0" i="0" u="none" strike="noStrike" dirty="0">
                <a:solidFill>
                  <a:srgbClr val="3E4951"/>
                </a:solidFill>
                <a:effectLst/>
              </a:rPr>
              <a:t>, salvo che l’atto di base preveda altrimenti.</a:t>
            </a:r>
            <a:endParaRPr lang="it-IT" dirty="0">
              <a:solidFill>
                <a:srgbClr val="3E4951"/>
              </a:solidFill>
            </a:endParaRPr>
          </a:p>
          <a:p>
            <a:pPr lvl="1"/>
            <a:r>
              <a:rPr lang="it-IT" b="0" i="0" u="none" strike="noStrike" dirty="0">
                <a:solidFill>
                  <a:srgbClr val="3E4951"/>
                </a:solidFill>
                <a:effectLst/>
              </a:rPr>
              <a:t>La Commissione deve </a:t>
            </a:r>
            <a:r>
              <a:rPr lang="it-IT" b="1" i="0" u="none" strike="noStrike" dirty="0">
                <a:solidFill>
                  <a:srgbClr val="3E4951"/>
                </a:solidFill>
                <a:effectLst/>
              </a:rPr>
              <a:t>consultare il comitato competente entro 14 giorni dall'adozione</a:t>
            </a:r>
            <a:r>
              <a:rPr lang="it-IT" b="0" i="0" u="none" strike="noStrike" dirty="0">
                <a:solidFill>
                  <a:srgbClr val="3E4951"/>
                </a:solidFill>
                <a:effectLst/>
              </a:rPr>
              <a:t>.</a:t>
            </a:r>
          </a:p>
          <a:p>
            <a:pPr lvl="1"/>
            <a:r>
              <a:rPr lang="it-IT" b="0" i="0" u="none" strike="noStrike" dirty="0">
                <a:solidFill>
                  <a:srgbClr val="3E4951"/>
                </a:solidFill>
                <a:effectLst/>
              </a:rPr>
              <a:t>Quando si applica la procedura d'esame e il comitato esprime un </a:t>
            </a:r>
            <a:r>
              <a:rPr lang="it-IT" b="1" i="0" u="none" strike="noStrike" dirty="0">
                <a:solidFill>
                  <a:srgbClr val="3E4951"/>
                </a:solidFill>
                <a:effectLst/>
              </a:rPr>
              <a:t>parere negativo</a:t>
            </a:r>
            <a:r>
              <a:rPr lang="it-IT" b="0" i="0" u="none" strike="noStrike" dirty="0">
                <a:solidFill>
                  <a:srgbClr val="3E4951"/>
                </a:solidFill>
                <a:effectLst/>
              </a:rPr>
              <a:t>, la Commissione è tenuta ad </a:t>
            </a:r>
            <a:r>
              <a:rPr lang="it-IT" b="1" i="0" u="none" strike="noStrike" dirty="0">
                <a:solidFill>
                  <a:srgbClr val="3E4951"/>
                </a:solidFill>
                <a:effectLst/>
              </a:rPr>
              <a:t>abrogare l'atto</a:t>
            </a:r>
            <a:r>
              <a:rPr lang="it-IT" b="0" i="0" u="none" strike="noStrike" dirty="0">
                <a:solidFill>
                  <a:srgbClr val="3E4951"/>
                </a:solidFill>
                <a:effectLst/>
              </a:rPr>
              <a:t> immediatamente.</a:t>
            </a:r>
          </a:p>
          <a:p>
            <a:endParaRPr lang="it-IT" dirty="0"/>
          </a:p>
        </p:txBody>
      </p:sp>
    </p:spTree>
    <p:extLst>
      <p:ext uri="{BB962C8B-B14F-4D97-AF65-F5344CB8AC3E}">
        <p14:creationId xmlns:p14="http://schemas.microsoft.com/office/powerpoint/2010/main" val="2023419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3</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5</a:t>
            </a:r>
          </a:p>
        </p:txBody>
      </p:sp>
    </p:spTree>
    <p:extLst>
      <p:ext uri="{BB962C8B-B14F-4D97-AF65-F5344CB8AC3E}">
        <p14:creationId xmlns:p14="http://schemas.microsoft.com/office/powerpoint/2010/main" val="2482929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180F5-7554-A409-370C-77CC28BD912B}"/>
              </a:ext>
            </a:extLst>
          </p:cNvPr>
          <p:cNvSpPr>
            <a:spLocks noGrp="1"/>
          </p:cNvSpPr>
          <p:nvPr>
            <p:ph type="title"/>
          </p:nvPr>
        </p:nvSpPr>
        <p:spPr/>
        <p:txBody>
          <a:bodyPr/>
          <a:lstStyle/>
          <a:p>
            <a:r>
              <a:rPr lang="it-IT" b="1" dirty="0">
                <a:solidFill>
                  <a:srgbClr val="92D050"/>
                </a:solidFill>
              </a:rPr>
              <a:t>Procedura di bilancio</a:t>
            </a:r>
          </a:p>
        </p:txBody>
      </p:sp>
      <p:sp>
        <p:nvSpPr>
          <p:cNvPr id="3" name="Segnaposto contenuto 2">
            <a:extLst>
              <a:ext uri="{FF2B5EF4-FFF2-40B4-BE49-F238E27FC236}">
                <a16:creationId xmlns:a16="http://schemas.microsoft.com/office/drawing/2014/main" id="{9A393914-893A-4E46-4CBB-D2427E4318A3}"/>
              </a:ext>
            </a:extLst>
          </p:cNvPr>
          <p:cNvSpPr>
            <a:spLocks noGrp="1"/>
          </p:cNvSpPr>
          <p:nvPr>
            <p:ph idx="1"/>
          </p:nvPr>
        </p:nvSpPr>
        <p:spPr/>
        <p:txBody>
          <a:bodyPr/>
          <a:lstStyle/>
          <a:p>
            <a:pPr algn="just"/>
            <a:r>
              <a:rPr lang="it-IT" b="1" dirty="0">
                <a:solidFill>
                  <a:srgbClr val="00B0F0"/>
                </a:solidFill>
              </a:rPr>
              <a:t>Nozione:</a:t>
            </a:r>
          </a:p>
          <a:p>
            <a:pPr marL="0" indent="0" algn="just">
              <a:buNone/>
            </a:pPr>
            <a:endParaRPr lang="it-IT" b="1" dirty="0">
              <a:solidFill>
                <a:srgbClr val="00B0F0"/>
              </a:solidFill>
            </a:endParaRPr>
          </a:p>
          <a:p>
            <a:pPr algn="just"/>
            <a:r>
              <a:rPr lang="it-IT" b="0" i="0" u="none" strike="noStrike" dirty="0">
                <a:solidFill>
                  <a:srgbClr val="3E4951"/>
                </a:solidFill>
                <a:effectLst/>
              </a:rPr>
              <a:t>Il bilancio annuale dell'UE stabilisce tutte le spese e le entrate dell'Unione europea relative a un esercizio. </a:t>
            </a:r>
          </a:p>
          <a:p>
            <a:pPr algn="just"/>
            <a:r>
              <a:rPr lang="it-IT" b="0" i="0" u="none" strike="noStrike" dirty="0">
                <a:solidFill>
                  <a:srgbClr val="3E4951"/>
                </a:solidFill>
                <a:effectLst/>
              </a:rPr>
              <a:t>Prevede il finanziamento delle politiche e dei programmi dell'UE in linea con le priorità politiche e gli obblighi giuridici dell'Unione.</a:t>
            </a:r>
          </a:p>
          <a:p>
            <a:pPr marL="0" indent="0" algn="just">
              <a:buNone/>
            </a:pPr>
            <a:endParaRPr lang="it-IT" b="0" i="0" u="none" strike="noStrike" dirty="0">
              <a:solidFill>
                <a:srgbClr val="3E4951"/>
              </a:solidFill>
              <a:effectLst/>
            </a:endParaRPr>
          </a:p>
          <a:p>
            <a:pPr algn="just"/>
            <a:r>
              <a:rPr lang="it-IT" dirty="0">
                <a:solidFill>
                  <a:srgbClr val="00B0F0"/>
                </a:solidFill>
              </a:rPr>
              <a:t>La formazione del bilancio è regolata dagli artt. 310-324 TFUE</a:t>
            </a:r>
          </a:p>
        </p:txBody>
      </p:sp>
    </p:spTree>
    <p:extLst>
      <p:ext uri="{BB962C8B-B14F-4D97-AF65-F5344CB8AC3E}">
        <p14:creationId xmlns:p14="http://schemas.microsoft.com/office/powerpoint/2010/main" val="919724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D810EB-1CBD-45AA-591D-282DDE39743E}"/>
              </a:ext>
            </a:extLst>
          </p:cNvPr>
          <p:cNvSpPr>
            <a:spLocks noGrp="1"/>
          </p:cNvSpPr>
          <p:nvPr>
            <p:ph type="title"/>
          </p:nvPr>
        </p:nvSpPr>
        <p:spPr/>
        <p:txBody>
          <a:bodyPr/>
          <a:lstStyle/>
          <a:p>
            <a:r>
              <a:rPr lang="it-IT" b="1" dirty="0">
                <a:solidFill>
                  <a:srgbClr val="92D050"/>
                </a:solidFill>
              </a:rPr>
              <a:t>Procedura di bilancio</a:t>
            </a:r>
            <a:endParaRPr lang="it-IT" dirty="0"/>
          </a:p>
        </p:txBody>
      </p:sp>
      <p:sp>
        <p:nvSpPr>
          <p:cNvPr id="3" name="Segnaposto contenuto 2">
            <a:extLst>
              <a:ext uri="{FF2B5EF4-FFF2-40B4-BE49-F238E27FC236}">
                <a16:creationId xmlns:a16="http://schemas.microsoft.com/office/drawing/2014/main" id="{4A3D0F48-7047-3BC5-79C8-1D7FDBC8F850}"/>
              </a:ext>
            </a:extLst>
          </p:cNvPr>
          <p:cNvSpPr>
            <a:spLocks noGrp="1"/>
          </p:cNvSpPr>
          <p:nvPr>
            <p:ph idx="1"/>
          </p:nvPr>
        </p:nvSpPr>
        <p:spPr/>
        <p:txBody>
          <a:bodyPr/>
          <a:lstStyle/>
          <a:p>
            <a:pPr algn="l"/>
            <a:r>
              <a:rPr lang="it-IT" b="0" i="0" u="none" strike="noStrike" dirty="0">
                <a:effectLst/>
              </a:rPr>
              <a:t>Il bilancio annuale stabilisce tutte </a:t>
            </a:r>
            <a:r>
              <a:rPr lang="it-IT" b="1" i="0" u="none" strike="noStrike" dirty="0">
                <a:effectLst/>
              </a:rPr>
              <a:t>le spese e le entrate dell'UE relative a un esercizio</a:t>
            </a:r>
            <a:r>
              <a:rPr lang="it-IT" b="0" i="0" u="none" strike="noStrike" dirty="0">
                <a:effectLst/>
              </a:rPr>
              <a:t>.</a:t>
            </a:r>
          </a:p>
          <a:p>
            <a:pPr algn="l"/>
            <a:r>
              <a:rPr lang="it-IT" b="0" i="0" u="none" strike="noStrike" dirty="0">
                <a:effectLst/>
              </a:rPr>
              <a:t>I bilanci annuali devono inserirsi nei </a:t>
            </a:r>
            <a:r>
              <a:rPr lang="it-IT" b="1" i="0" u="none" strike="noStrike" dirty="0">
                <a:effectLst/>
              </a:rPr>
              <a:t>limiti di spesa</a:t>
            </a:r>
            <a:r>
              <a:rPr lang="it-IT" b="0" i="0" u="none" strike="noStrike" dirty="0">
                <a:effectLst/>
              </a:rPr>
              <a:t> ("massimali") stabiliti dal bilancio a lungo termine dell'UE, il quadro finanziario pluriennale (QFP). </a:t>
            </a:r>
          </a:p>
          <a:p>
            <a:pPr algn="l"/>
            <a:r>
              <a:rPr lang="it-IT" b="0" i="0" u="none" strike="noStrike" dirty="0">
                <a:effectLst/>
              </a:rPr>
              <a:t>Di norma l'UE elabora un bilancio annuale inferiore così da lasciare un margine in caso di esigenze impreviste.</a:t>
            </a:r>
          </a:p>
          <a:p>
            <a:pPr algn="l"/>
            <a:r>
              <a:rPr lang="it-IT" b="0" i="0" u="none" strike="noStrike" dirty="0">
                <a:effectLst/>
              </a:rPr>
              <a:t>Il bilancio annuale garantisce che l'UE riceva le entrate necessarie a finanziare le proprie spese. In ogni bilancio annuale entrate e spese devono sempre essere in pareggio.</a:t>
            </a:r>
          </a:p>
          <a:p>
            <a:endParaRPr lang="it-IT" dirty="0"/>
          </a:p>
        </p:txBody>
      </p:sp>
    </p:spTree>
    <p:extLst>
      <p:ext uri="{BB962C8B-B14F-4D97-AF65-F5344CB8AC3E}">
        <p14:creationId xmlns:p14="http://schemas.microsoft.com/office/powerpoint/2010/main" val="205179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3E63BA-30A7-3811-3744-D00730955578}"/>
              </a:ext>
            </a:extLst>
          </p:cNvPr>
          <p:cNvSpPr>
            <a:spLocks noGrp="1"/>
          </p:cNvSpPr>
          <p:nvPr>
            <p:ph type="title"/>
          </p:nvPr>
        </p:nvSpPr>
        <p:spPr>
          <a:xfrm>
            <a:off x="838200" y="365125"/>
            <a:ext cx="10515600" cy="1006475"/>
          </a:xfrm>
        </p:spPr>
        <p:txBody>
          <a:bodyPr/>
          <a:lstStyle/>
          <a:p>
            <a:r>
              <a:rPr lang="it-IT" b="1" dirty="0">
                <a:solidFill>
                  <a:srgbClr val="92D050"/>
                </a:solidFill>
              </a:rPr>
              <a:t>Il potere di iniziativa legislativa</a:t>
            </a:r>
            <a:endParaRPr lang="it-IT" dirty="0"/>
          </a:p>
        </p:txBody>
      </p:sp>
      <p:sp>
        <p:nvSpPr>
          <p:cNvPr id="3" name="Segnaposto contenuto 2">
            <a:extLst>
              <a:ext uri="{FF2B5EF4-FFF2-40B4-BE49-F238E27FC236}">
                <a16:creationId xmlns:a16="http://schemas.microsoft.com/office/drawing/2014/main" id="{F1A19B00-40A6-8601-81FA-3FAB41AEB4A4}"/>
              </a:ext>
            </a:extLst>
          </p:cNvPr>
          <p:cNvSpPr>
            <a:spLocks noGrp="1"/>
          </p:cNvSpPr>
          <p:nvPr>
            <p:ph idx="1"/>
          </p:nvPr>
        </p:nvSpPr>
        <p:spPr>
          <a:xfrm>
            <a:off x="838200" y="1825625"/>
            <a:ext cx="10515600" cy="4667250"/>
          </a:xfrm>
        </p:spPr>
        <p:txBody>
          <a:bodyPr>
            <a:normAutofit/>
          </a:bodyPr>
          <a:lstStyle/>
          <a:p>
            <a:r>
              <a:rPr lang="it-IT" dirty="0">
                <a:solidFill>
                  <a:srgbClr val="00B0F0"/>
                </a:solidFill>
              </a:rPr>
              <a:t>Regola:</a:t>
            </a:r>
          </a:p>
          <a:p>
            <a:r>
              <a:rPr lang="it-IT" dirty="0">
                <a:solidFill>
                  <a:srgbClr val="00B0F0"/>
                </a:solidFill>
              </a:rPr>
              <a:t>Art. 17, par. 2, TUE:</a:t>
            </a:r>
          </a:p>
          <a:p>
            <a:r>
              <a:rPr lang="it-IT" dirty="0"/>
              <a:t>«Un atto legislativo dell’Unione può essere adottato solo su proposta della Commissione, salvo che il Trattato disponga diversamente»</a:t>
            </a:r>
          </a:p>
          <a:p>
            <a:r>
              <a:rPr lang="it-IT" dirty="0"/>
              <a:t>Punti di forza:</a:t>
            </a:r>
          </a:p>
          <a:p>
            <a:r>
              <a:rPr lang="it-IT" dirty="0">
                <a:solidFill>
                  <a:srgbClr val="00B0F0"/>
                </a:solidFill>
              </a:rPr>
              <a:t>Art. 293, par. 1, TFUE: </a:t>
            </a:r>
            <a:r>
              <a:rPr lang="it-IT" dirty="0"/>
              <a:t>proposta può essere emendata dal Consiglio all’unanimità per adeguare la proposta;</a:t>
            </a:r>
          </a:p>
          <a:p>
            <a:r>
              <a:rPr lang="it-IT" dirty="0"/>
              <a:t>Mentre può essere respinta quando non si forma la maggioranza prevista per l’adozione dell’atto.</a:t>
            </a:r>
          </a:p>
        </p:txBody>
      </p:sp>
    </p:spTree>
    <p:extLst>
      <p:ext uri="{BB962C8B-B14F-4D97-AF65-F5344CB8AC3E}">
        <p14:creationId xmlns:p14="http://schemas.microsoft.com/office/powerpoint/2010/main" val="2778606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C8AC8B-0226-6F5D-CCDB-47E6BDFB0FC1}"/>
              </a:ext>
            </a:extLst>
          </p:cNvPr>
          <p:cNvSpPr>
            <a:spLocks noGrp="1"/>
          </p:cNvSpPr>
          <p:nvPr>
            <p:ph type="title"/>
          </p:nvPr>
        </p:nvSpPr>
        <p:spPr>
          <a:xfrm>
            <a:off x="838200" y="365125"/>
            <a:ext cx="10515600" cy="1120775"/>
          </a:xfrm>
        </p:spPr>
        <p:txBody>
          <a:bodyPr/>
          <a:lstStyle/>
          <a:p>
            <a:r>
              <a:rPr lang="it-IT" b="1" dirty="0">
                <a:solidFill>
                  <a:srgbClr val="92D050"/>
                </a:solidFill>
              </a:rPr>
              <a:t>Procedura di bilancio</a:t>
            </a:r>
            <a:endParaRPr lang="it-IT" dirty="0"/>
          </a:p>
        </p:txBody>
      </p:sp>
      <p:sp>
        <p:nvSpPr>
          <p:cNvPr id="3" name="Segnaposto contenuto 2">
            <a:extLst>
              <a:ext uri="{FF2B5EF4-FFF2-40B4-BE49-F238E27FC236}">
                <a16:creationId xmlns:a16="http://schemas.microsoft.com/office/drawing/2014/main" id="{797F4A81-D5D4-AAA1-838E-FBBF66EB6B01}"/>
              </a:ext>
            </a:extLst>
          </p:cNvPr>
          <p:cNvSpPr>
            <a:spLocks noGrp="1"/>
          </p:cNvSpPr>
          <p:nvPr>
            <p:ph idx="1"/>
          </p:nvPr>
        </p:nvSpPr>
        <p:spPr/>
        <p:txBody>
          <a:bodyPr>
            <a:normAutofit fontScale="92500" lnSpcReduction="10000"/>
          </a:bodyPr>
          <a:lstStyle/>
          <a:p>
            <a:r>
              <a:rPr lang="it-IT" dirty="0">
                <a:solidFill>
                  <a:srgbClr val="00B0F0"/>
                </a:solidFill>
              </a:rPr>
              <a:t>Procedura di bilancio:</a:t>
            </a:r>
          </a:p>
          <a:p>
            <a:r>
              <a:rPr lang="it-IT" b="1" dirty="0">
                <a:solidFill>
                  <a:srgbClr val="00B0F0"/>
                </a:solidFill>
              </a:rPr>
              <a:t>Art. 314 TFUE:</a:t>
            </a:r>
            <a:endParaRPr lang="it-IT" dirty="0">
              <a:solidFill>
                <a:srgbClr val="00B0F0"/>
              </a:solidFill>
            </a:endParaRPr>
          </a:p>
          <a:p>
            <a:pPr algn="l"/>
            <a:r>
              <a:rPr lang="it-IT" b="0" i="0" u="none" strike="noStrike" dirty="0">
                <a:effectLst/>
                <a:latin typeface="Source Sans"/>
              </a:rPr>
              <a:t>La Commissione europea propone un progetto di bilancio annuale. Spetta poi al Consiglio e al Parlamento europeo, su un </a:t>
            </a:r>
            <a:r>
              <a:rPr lang="it-IT" b="1" i="0" u="none" strike="noStrike" dirty="0">
                <a:effectLst/>
                <a:latin typeface="Source Sans"/>
              </a:rPr>
              <a:t>piano di parità</a:t>
            </a:r>
            <a:r>
              <a:rPr lang="it-IT" b="0" i="0" u="none" strike="noStrike" dirty="0">
                <a:effectLst/>
                <a:latin typeface="Source Sans"/>
              </a:rPr>
              <a:t>, concordare il bilancio.</a:t>
            </a:r>
          </a:p>
          <a:p>
            <a:pPr algn="l"/>
            <a:r>
              <a:rPr lang="it-IT" b="0" i="0" u="none" strike="noStrike" dirty="0">
                <a:effectLst/>
                <a:latin typeface="Source Sans"/>
              </a:rPr>
              <a:t>In primo luogo il Consiglio adotta la sua posizione sul </a:t>
            </a:r>
            <a:r>
              <a:rPr lang="it-IT" b="1" i="0" u="none" strike="noStrike" dirty="0">
                <a:effectLst/>
                <a:latin typeface="Source Sans"/>
              </a:rPr>
              <a:t>progetto di bilancio annuale</a:t>
            </a:r>
            <a:r>
              <a:rPr lang="it-IT" b="0" i="0" u="none" strike="noStrike" dirty="0">
                <a:effectLst/>
                <a:latin typeface="Source Sans"/>
              </a:rPr>
              <a:t>. </a:t>
            </a:r>
          </a:p>
          <a:p>
            <a:pPr algn="l"/>
            <a:r>
              <a:rPr lang="it-IT" b="0" i="0" u="none" strike="noStrike" dirty="0">
                <a:effectLst/>
                <a:latin typeface="Source Sans"/>
              </a:rPr>
              <a:t>Il Parlamento può quindi adottare emendamenti alla posizione del Consiglio. </a:t>
            </a:r>
          </a:p>
          <a:p>
            <a:pPr algn="l"/>
            <a:r>
              <a:rPr lang="it-IT" b="0" i="0" u="none" strike="noStrike" dirty="0">
                <a:effectLst/>
                <a:latin typeface="Source Sans"/>
              </a:rPr>
              <a:t>In caso di opinioni divergenti, viene convocato un comitato di conciliazione per giungere a un compromesso entro un termine di tre settimane.</a:t>
            </a:r>
          </a:p>
          <a:p>
            <a:endParaRPr lang="it-IT" dirty="0"/>
          </a:p>
        </p:txBody>
      </p:sp>
    </p:spTree>
    <p:extLst>
      <p:ext uri="{BB962C8B-B14F-4D97-AF65-F5344CB8AC3E}">
        <p14:creationId xmlns:p14="http://schemas.microsoft.com/office/powerpoint/2010/main" val="999973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F4C018-3737-0CB8-ADEA-48A7F9B6DDA7}"/>
              </a:ext>
            </a:extLst>
          </p:cNvPr>
          <p:cNvSpPr>
            <a:spLocks noGrp="1"/>
          </p:cNvSpPr>
          <p:nvPr>
            <p:ph type="title"/>
          </p:nvPr>
        </p:nvSpPr>
        <p:spPr>
          <a:xfrm>
            <a:off x="838200" y="365125"/>
            <a:ext cx="10515600" cy="1006475"/>
          </a:xfrm>
        </p:spPr>
        <p:txBody>
          <a:bodyPr/>
          <a:lstStyle/>
          <a:p>
            <a:r>
              <a:rPr lang="it-IT" b="1" dirty="0">
                <a:solidFill>
                  <a:srgbClr val="92D050"/>
                </a:solidFill>
              </a:rPr>
              <a:t>Procedura di bilancio</a:t>
            </a:r>
            <a:endParaRPr lang="it-IT" dirty="0"/>
          </a:p>
        </p:txBody>
      </p:sp>
      <p:sp>
        <p:nvSpPr>
          <p:cNvPr id="3" name="Segnaposto contenuto 2">
            <a:extLst>
              <a:ext uri="{FF2B5EF4-FFF2-40B4-BE49-F238E27FC236}">
                <a16:creationId xmlns:a16="http://schemas.microsoft.com/office/drawing/2014/main" id="{E439C8F6-71BC-C2B3-315E-85012CBF33F4}"/>
              </a:ext>
            </a:extLst>
          </p:cNvPr>
          <p:cNvSpPr>
            <a:spLocks noGrp="1"/>
          </p:cNvSpPr>
          <p:nvPr>
            <p:ph idx="1"/>
          </p:nvPr>
        </p:nvSpPr>
        <p:spPr>
          <a:xfrm>
            <a:off x="838200" y="1825625"/>
            <a:ext cx="10515600" cy="4667250"/>
          </a:xfrm>
        </p:spPr>
        <p:txBody>
          <a:bodyPr>
            <a:normAutofit fontScale="92500" lnSpcReduction="10000"/>
          </a:bodyPr>
          <a:lstStyle/>
          <a:p>
            <a:pPr algn="just"/>
            <a:r>
              <a:rPr lang="it-IT" dirty="0">
                <a:solidFill>
                  <a:srgbClr val="00B0F0"/>
                </a:solidFill>
              </a:rPr>
              <a:t>Procedura di bilancio:</a:t>
            </a:r>
          </a:p>
          <a:p>
            <a:pPr algn="just"/>
            <a:r>
              <a:rPr lang="it-IT" b="1" dirty="0">
                <a:solidFill>
                  <a:srgbClr val="00B0F0"/>
                </a:solidFill>
              </a:rPr>
              <a:t>Art. 314 TFUE:</a:t>
            </a:r>
            <a:endParaRPr lang="it-IT" b="0" i="0" u="none" strike="noStrike" dirty="0">
              <a:solidFill>
                <a:srgbClr val="3E4951"/>
              </a:solidFill>
              <a:effectLst/>
            </a:endParaRPr>
          </a:p>
          <a:p>
            <a:pPr algn="just"/>
            <a:r>
              <a:rPr lang="it-IT" b="0" i="0" u="none" strike="noStrike" dirty="0">
                <a:effectLst/>
              </a:rPr>
              <a:t>In caso di </a:t>
            </a:r>
            <a:r>
              <a:rPr lang="it-IT" b="1" i="0" u="none" strike="noStrike" dirty="0">
                <a:effectLst/>
              </a:rPr>
              <a:t>accordo</a:t>
            </a:r>
            <a:r>
              <a:rPr lang="it-IT" b="0" i="0" u="none" strike="noStrike" dirty="0">
                <a:effectLst/>
              </a:rPr>
              <a:t>, il Consiglio e il Parlamento dispongono di 14 giorni per procedere all'approvazione formale del bilancio.</a:t>
            </a:r>
          </a:p>
          <a:p>
            <a:pPr algn="just"/>
            <a:r>
              <a:rPr lang="it-IT" b="0" i="0" u="none" strike="noStrike" dirty="0">
                <a:effectLst/>
              </a:rPr>
              <a:t>Se il Consiglio e il Parlamento </a:t>
            </a:r>
            <a:r>
              <a:rPr lang="it-IT" b="1" i="0" u="none" strike="noStrike" dirty="0">
                <a:effectLst/>
              </a:rPr>
              <a:t>non raggiungono un accordo</a:t>
            </a:r>
            <a:r>
              <a:rPr lang="it-IT" b="0" i="0" u="none" strike="noStrike" dirty="0">
                <a:effectLst/>
              </a:rPr>
              <a:t>, la Commissione deve presentare un nuovo progetto di bilancio annuale.</a:t>
            </a:r>
          </a:p>
          <a:p>
            <a:pPr algn="just"/>
            <a:r>
              <a:rPr lang="it-IT" b="0" i="0" u="none" strike="noStrike" dirty="0">
                <a:effectLst/>
              </a:rPr>
              <a:t>Se all'inizio dell'anno di riferimento il bilancio annuale non è stato ancora adottato, si applica il regime dei dodicesimi provvisori. Ciò significa che le spese effettuate mensilmente per capitolo di bilancio non possono superare un dodicesimo degli stanziamenti aperti nel bilancio dell'esercizio precedente o nel progetto di bilancio proposto dalla Commissione, a seconda dell'importo meno elevato.</a:t>
            </a:r>
          </a:p>
          <a:p>
            <a:endParaRPr lang="it-IT" dirty="0"/>
          </a:p>
        </p:txBody>
      </p:sp>
    </p:spTree>
    <p:extLst>
      <p:ext uri="{BB962C8B-B14F-4D97-AF65-F5344CB8AC3E}">
        <p14:creationId xmlns:p14="http://schemas.microsoft.com/office/powerpoint/2010/main" val="3579135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31F80-C26D-7AD9-EAF9-D7079C5E5512}"/>
              </a:ext>
            </a:extLst>
          </p:cNvPr>
          <p:cNvSpPr>
            <a:spLocks noGrp="1"/>
          </p:cNvSpPr>
          <p:nvPr>
            <p:ph type="title"/>
          </p:nvPr>
        </p:nvSpPr>
        <p:spPr>
          <a:xfrm>
            <a:off x="838200" y="365125"/>
            <a:ext cx="10515600" cy="1057275"/>
          </a:xfrm>
        </p:spPr>
        <p:txBody>
          <a:bodyPr/>
          <a:lstStyle/>
          <a:p>
            <a:r>
              <a:rPr lang="it-IT" b="1" dirty="0">
                <a:solidFill>
                  <a:srgbClr val="92D050"/>
                </a:solidFill>
              </a:rPr>
              <a:t>Procedura di bilancio</a:t>
            </a:r>
            <a:endParaRPr lang="it-IT" dirty="0"/>
          </a:p>
        </p:txBody>
      </p:sp>
      <p:sp>
        <p:nvSpPr>
          <p:cNvPr id="3" name="Segnaposto contenuto 2">
            <a:extLst>
              <a:ext uri="{FF2B5EF4-FFF2-40B4-BE49-F238E27FC236}">
                <a16:creationId xmlns:a16="http://schemas.microsoft.com/office/drawing/2014/main" id="{4EADD9F7-E900-C093-CEC8-F62ABD1B01B4}"/>
              </a:ext>
            </a:extLst>
          </p:cNvPr>
          <p:cNvSpPr>
            <a:spLocks noGrp="1"/>
          </p:cNvSpPr>
          <p:nvPr>
            <p:ph idx="1"/>
          </p:nvPr>
        </p:nvSpPr>
        <p:spPr>
          <a:xfrm>
            <a:off x="838200" y="1612900"/>
            <a:ext cx="10515600" cy="4564063"/>
          </a:xfrm>
        </p:spPr>
        <p:txBody>
          <a:bodyPr>
            <a:normAutofit fontScale="92500"/>
          </a:bodyPr>
          <a:lstStyle/>
          <a:p>
            <a:pPr algn="l"/>
            <a:r>
              <a:rPr lang="it-IT" b="0" i="0" u="none" strike="noStrike" dirty="0">
                <a:solidFill>
                  <a:srgbClr val="00B0F0"/>
                </a:solidFill>
                <a:effectLst/>
              </a:rPr>
              <a:t>Rettifica bilancio annuale:</a:t>
            </a:r>
          </a:p>
          <a:p>
            <a:pPr algn="l"/>
            <a:r>
              <a:rPr lang="it-IT" b="0" i="0" u="none" strike="noStrike" dirty="0">
                <a:effectLst/>
              </a:rPr>
              <a:t>Il Consiglio, insieme al Parlamento, può rettificare il bilancio annuale adottato. Per far ciò la Commissione propone un </a:t>
            </a:r>
            <a:r>
              <a:rPr lang="it-IT" b="1" i="0" u="none" strike="noStrike" dirty="0">
                <a:effectLst/>
              </a:rPr>
              <a:t>progetto di bilancio rettificativo</a:t>
            </a:r>
            <a:r>
              <a:rPr lang="it-IT" b="0" i="0" u="none" strike="noStrike" dirty="0">
                <a:effectLst/>
              </a:rPr>
              <a:t>, che è adottato con la stessa procedura seguita per il bilancio annuale.</a:t>
            </a:r>
          </a:p>
          <a:p>
            <a:pPr algn="l"/>
            <a:r>
              <a:rPr lang="it-IT" b="0" i="0" u="none" strike="noStrike" dirty="0">
                <a:effectLst/>
              </a:rPr>
              <a:t>Il bilancio annuale può essere ad esempio rettificato se si rendono necessarie risorse aggiuntive per far fronte ad esigenze impreviste, quali le conseguenze di un disastro naturale in uno Stato membro.</a:t>
            </a:r>
          </a:p>
          <a:p>
            <a:pPr algn="l"/>
            <a:r>
              <a:rPr lang="it-IT" b="0" i="0" u="none" strike="noStrike" dirty="0">
                <a:effectLst/>
              </a:rPr>
              <a:t>Vengono adottati bilanci rettificativi anche per iscrivere a bilancio le eccedenze finanziarie dell'esercizio precedente o per adeguare le previsioni delle quote di entrate provenienti dai diversi tipi di risorse proprie.</a:t>
            </a:r>
          </a:p>
          <a:p>
            <a:endParaRPr lang="it-IT" dirty="0"/>
          </a:p>
        </p:txBody>
      </p:sp>
    </p:spTree>
    <p:extLst>
      <p:ext uri="{BB962C8B-B14F-4D97-AF65-F5344CB8AC3E}">
        <p14:creationId xmlns:p14="http://schemas.microsoft.com/office/powerpoint/2010/main" val="3126219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AF8E6-97B9-0617-F428-3FC55FCE4868}"/>
              </a:ext>
            </a:extLst>
          </p:cNvPr>
          <p:cNvSpPr>
            <a:spLocks noGrp="1"/>
          </p:cNvSpPr>
          <p:nvPr>
            <p:ph type="title"/>
          </p:nvPr>
        </p:nvSpPr>
        <p:spPr/>
        <p:txBody>
          <a:bodyPr/>
          <a:lstStyle/>
          <a:p>
            <a:r>
              <a:rPr lang="it-IT" b="1" dirty="0">
                <a:solidFill>
                  <a:srgbClr val="92D050"/>
                </a:solidFill>
              </a:rPr>
              <a:t>Procedura di bilancio</a:t>
            </a:r>
            <a:endParaRPr lang="it-IT" dirty="0"/>
          </a:p>
        </p:txBody>
      </p:sp>
      <p:sp>
        <p:nvSpPr>
          <p:cNvPr id="3" name="Segnaposto contenuto 2">
            <a:extLst>
              <a:ext uri="{FF2B5EF4-FFF2-40B4-BE49-F238E27FC236}">
                <a16:creationId xmlns:a16="http://schemas.microsoft.com/office/drawing/2014/main" id="{2A8D9176-F501-F3A6-1212-D94D2C4AC6A0}"/>
              </a:ext>
            </a:extLst>
          </p:cNvPr>
          <p:cNvSpPr>
            <a:spLocks noGrp="1"/>
          </p:cNvSpPr>
          <p:nvPr>
            <p:ph idx="1"/>
          </p:nvPr>
        </p:nvSpPr>
        <p:spPr>
          <a:xfrm>
            <a:off x="838200" y="1825625"/>
            <a:ext cx="10515600" cy="4667250"/>
          </a:xfrm>
        </p:spPr>
        <p:txBody>
          <a:bodyPr>
            <a:normAutofit fontScale="92500" lnSpcReduction="10000"/>
          </a:bodyPr>
          <a:lstStyle/>
          <a:p>
            <a:pPr algn="l"/>
            <a:r>
              <a:rPr lang="it-IT" b="0" i="0" u="none" strike="noStrike" dirty="0">
                <a:solidFill>
                  <a:srgbClr val="00B0F0"/>
                </a:solidFill>
                <a:effectLst/>
                <a:latin typeface="Source Sans"/>
              </a:rPr>
              <a:t>Esecuzione del bilancio:</a:t>
            </a:r>
          </a:p>
          <a:p>
            <a:pPr algn="l"/>
            <a:r>
              <a:rPr lang="it-IT" b="0" i="0" u="none" strike="noStrike" dirty="0">
                <a:effectLst/>
              </a:rPr>
              <a:t>L'esecuzione del bilancio spetta principalmente alla Commissione e agli Stati membri. Gli Stati membri danno esecuzione a circa tre quarti del bilancio. Ciò significa che solo una piccola parte del bilancio è direttamente a carico della Commissione. </a:t>
            </a:r>
          </a:p>
          <a:p>
            <a:pPr algn="l"/>
            <a:r>
              <a:rPr lang="it-IT" b="0" i="0" u="none" strike="noStrike" dirty="0">
                <a:effectLst/>
              </a:rPr>
              <a:t>Tuttavia la Commissione è responsabile in ultima istanza dell'esecuzione dell'intero bilancio annuale dell'UE.</a:t>
            </a:r>
          </a:p>
          <a:p>
            <a:pPr algn="l"/>
            <a:r>
              <a:rPr lang="it-IT" b="0" i="0" u="none" strike="noStrike" dirty="0">
                <a:effectLst/>
              </a:rPr>
              <a:t>Gli Stati membri, in cooperazione con la Commissione, sono tenuti a garantire che gli stanziamenti siano utilizzati secondo i principi della </a:t>
            </a:r>
            <a:r>
              <a:rPr lang="it-IT" b="1" i="0" u="none" strike="noStrike" dirty="0">
                <a:effectLst/>
              </a:rPr>
              <a:t>buona gestione finanziaria</a:t>
            </a:r>
            <a:r>
              <a:rPr lang="it-IT" b="0" i="0" u="none" strike="noStrike" dirty="0">
                <a:effectLst/>
              </a:rPr>
              <a:t>. </a:t>
            </a:r>
          </a:p>
          <a:p>
            <a:pPr algn="l"/>
            <a:r>
              <a:rPr lang="it-IT" b="0" i="0" u="none" strike="noStrike" dirty="0">
                <a:effectLst/>
              </a:rPr>
              <a:t>Tutte le parti implicate nell'esecuzione del bilancio devono rispettare un solido corpus di norme stabilite dai legislatori dell'Unione.</a:t>
            </a:r>
          </a:p>
          <a:p>
            <a:endParaRPr lang="it-IT" dirty="0"/>
          </a:p>
        </p:txBody>
      </p:sp>
    </p:spTree>
    <p:extLst>
      <p:ext uri="{BB962C8B-B14F-4D97-AF65-F5344CB8AC3E}">
        <p14:creationId xmlns:p14="http://schemas.microsoft.com/office/powerpoint/2010/main" val="1618968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16AD12-3753-2B4B-7138-B9E26C5877B3}"/>
              </a:ext>
            </a:extLst>
          </p:cNvPr>
          <p:cNvSpPr>
            <a:spLocks noGrp="1"/>
          </p:cNvSpPr>
          <p:nvPr>
            <p:ph type="title"/>
          </p:nvPr>
        </p:nvSpPr>
        <p:spPr/>
        <p:txBody>
          <a:bodyPr/>
          <a:lstStyle/>
          <a:p>
            <a:r>
              <a:rPr lang="it-IT" b="1" dirty="0">
                <a:solidFill>
                  <a:srgbClr val="92D050"/>
                </a:solidFill>
              </a:rPr>
              <a:t>Procedura di bilancio</a:t>
            </a:r>
            <a:endParaRPr lang="it-IT" dirty="0"/>
          </a:p>
        </p:txBody>
      </p:sp>
      <p:sp>
        <p:nvSpPr>
          <p:cNvPr id="3" name="Segnaposto contenuto 2">
            <a:extLst>
              <a:ext uri="{FF2B5EF4-FFF2-40B4-BE49-F238E27FC236}">
                <a16:creationId xmlns:a16="http://schemas.microsoft.com/office/drawing/2014/main" id="{67CDC794-90A7-6D6D-5C0F-B41D54C0E62A}"/>
              </a:ext>
            </a:extLst>
          </p:cNvPr>
          <p:cNvSpPr>
            <a:spLocks noGrp="1"/>
          </p:cNvSpPr>
          <p:nvPr>
            <p:ph idx="1"/>
          </p:nvPr>
        </p:nvSpPr>
        <p:spPr/>
        <p:txBody>
          <a:bodyPr>
            <a:normAutofit fontScale="92500" lnSpcReduction="20000"/>
          </a:bodyPr>
          <a:lstStyle/>
          <a:p>
            <a:r>
              <a:rPr lang="it-IT" dirty="0">
                <a:solidFill>
                  <a:srgbClr val="00B0F0"/>
                </a:solidFill>
              </a:rPr>
              <a:t>Procedura di scarico:</a:t>
            </a:r>
          </a:p>
          <a:p>
            <a:pPr algn="l"/>
            <a:r>
              <a:rPr lang="it-IT" b="0" i="0" u="none" strike="noStrike" dirty="0">
                <a:effectLst/>
              </a:rPr>
              <a:t>L'esecuzione del bilancio annuale dell'UE viene verificata nell'ambito della cosiddetta procedura di scarico del bilancio. </a:t>
            </a:r>
          </a:p>
          <a:p>
            <a:pPr algn="l"/>
            <a:r>
              <a:rPr lang="it-IT" b="0" i="0" u="none" strike="noStrike" dirty="0">
                <a:effectLst/>
              </a:rPr>
              <a:t>Il Parlamento decide se approvare il modo in cui è stato eseguito il bilancio per un determinato anno su raccomandazione del Consiglio. Decide se "concedere lo scarico".</a:t>
            </a:r>
          </a:p>
          <a:p>
            <a:pPr algn="l"/>
            <a:r>
              <a:rPr lang="it-IT" b="0" i="0" u="none" strike="noStrike" dirty="0">
                <a:effectLst/>
              </a:rPr>
              <a:t>Ai fini della raccomandazione il Consiglio esamina:</a:t>
            </a:r>
          </a:p>
          <a:p>
            <a:pPr algn="l">
              <a:buFont typeface="Arial" panose="020B0604020202020204" pitchFamily="34" charset="0"/>
              <a:buChar char="•"/>
            </a:pPr>
            <a:r>
              <a:rPr lang="it-IT" b="0" i="0" u="none" strike="noStrike" dirty="0">
                <a:effectLst/>
              </a:rPr>
              <a:t>i conti dell'UE relativi a un determinato esercizio finanziario, gli stati finanziari e la relazione di valutazione delle finanze dell'UE basata sui risultati conseguiti; tutti questi dati sono forniti dalla Commissione</a:t>
            </a:r>
          </a:p>
          <a:p>
            <a:pPr algn="l">
              <a:buFont typeface="Arial" panose="020B0604020202020204" pitchFamily="34" charset="0"/>
              <a:buChar char="•"/>
            </a:pPr>
            <a:r>
              <a:rPr lang="it-IT" b="0" i="0" u="none" strike="noStrike" dirty="0">
                <a:effectLst/>
              </a:rPr>
              <a:t>la relazione annuale e la dichiarazione di affidabilità della Corte dei conti europea, revisore esterno dell'UE</a:t>
            </a:r>
          </a:p>
          <a:p>
            <a:endParaRPr lang="it-IT" dirty="0"/>
          </a:p>
        </p:txBody>
      </p:sp>
    </p:spTree>
    <p:extLst>
      <p:ext uri="{BB962C8B-B14F-4D97-AF65-F5344CB8AC3E}">
        <p14:creationId xmlns:p14="http://schemas.microsoft.com/office/powerpoint/2010/main" val="367430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C0737D-CE9A-99BD-B83F-9C9A26EEC30B}"/>
              </a:ext>
            </a:extLst>
          </p:cNvPr>
          <p:cNvSpPr>
            <a:spLocks noGrp="1"/>
          </p:cNvSpPr>
          <p:nvPr>
            <p:ph type="title"/>
          </p:nvPr>
        </p:nvSpPr>
        <p:spPr/>
        <p:txBody>
          <a:bodyPr/>
          <a:lstStyle/>
          <a:p>
            <a:r>
              <a:rPr lang="it-IT" b="1" dirty="0">
                <a:solidFill>
                  <a:srgbClr val="92D050"/>
                </a:solidFill>
              </a:rPr>
              <a:t>Cooperazione rafforzata</a:t>
            </a:r>
          </a:p>
        </p:txBody>
      </p:sp>
      <p:sp>
        <p:nvSpPr>
          <p:cNvPr id="3" name="Segnaposto contenuto 2">
            <a:extLst>
              <a:ext uri="{FF2B5EF4-FFF2-40B4-BE49-F238E27FC236}">
                <a16:creationId xmlns:a16="http://schemas.microsoft.com/office/drawing/2014/main" id="{04ACDCC7-BEC5-2C22-1D84-1E7DDD5612EF}"/>
              </a:ext>
            </a:extLst>
          </p:cNvPr>
          <p:cNvSpPr>
            <a:spLocks noGrp="1"/>
          </p:cNvSpPr>
          <p:nvPr>
            <p:ph idx="1"/>
          </p:nvPr>
        </p:nvSpPr>
        <p:spPr/>
        <p:txBody>
          <a:bodyPr>
            <a:normAutofit fontScale="92500" lnSpcReduction="10000"/>
          </a:bodyPr>
          <a:lstStyle/>
          <a:p>
            <a:r>
              <a:rPr lang="it-IT" b="0" i="0" u="none" strike="noStrike" dirty="0">
                <a:solidFill>
                  <a:srgbClr val="00B0F0"/>
                </a:solidFill>
                <a:effectLst/>
              </a:rPr>
              <a:t>Nozione:</a:t>
            </a:r>
          </a:p>
          <a:p>
            <a:r>
              <a:rPr lang="it-IT" dirty="0">
                <a:solidFill>
                  <a:srgbClr val="00B0F0"/>
                </a:solidFill>
              </a:rPr>
              <a:t>Art. 20 TUE:</a:t>
            </a:r>
            <a:endParaRPr lang="it-IT" b="0" i="0" u="none" strike="noStrike" dirty="0">
              <a:solidFill>
                <a:srgbClr val="00B0F0"/>
              </a:solidFill>
              <a:effectLst/>
            </a:endParaRPr>
          </a:p>
          <a:p>
            <a:pPr algn="just"/>
            <a:r>
              <a:rPr lang="it-IT" b="0" i="0" u="none" strike="noStrike" dirty="0">
                <a:solidFill>
                  <a:srgbClr val="333333"/>
                </a:solidFill>
                <a:effectLst/>
              </a:rPr>
              <a:t>La cooperazione rafforzata è una procedura che permette a un minimo di nove Stati membri di instaurare un’integrazione avanzata o una cooperazione in un ambito specifico all’interno dell’Unione europea, qualora risulti evidente che l’Unione nel suo insieme non sia in grado di conseguire gli obiettivi di tale cooperazione entro un termine ragionevole.</a:t>
            </a:r>
          </a:p>
          <a:p>
            <a:pPr algn="just"/>
            <a:r>
              <a:rPr lang="it-IT" b="0" i="0" u="none" strike="noStrike" dirty="0">
                <a:solidFill>
                  <a:srgbClr val="00B0F0"/>
                </a:solidFill>
                <a:effectLst/>
              </a:rPr>
              <a:t>Art. 20, par. 4, TUE:</a:t>
            </a:r>
          </a:p>
          <a:p>
            <a:pPr algn="just"/>
            <a:r>
              <a:rPr lang="it-IT" dirty="0">
                <a:solidFill>
                  <a:srgbClr val="333333"/>
                </a:solidFill>
              </a:rPr>
              <a:t>Gli atti adottati nel quadro di una cooperazione rafforzata vincolano solo gli Stati membri partecipanti. Non sono considerati un acquis che deve essere accettato dagli Stati candidati all'adesione all'Unione.</a:t>
            </a:r>
          </a:p>
        </p:txBody>
      </p:sp>
    </p:spTree>
    <p:extLst>
      <p:ext uri="{BB962C8B-B14F-4D97-AF65-F5344CB8AC3E}">
        <p14:creationId xmlns:p14="http://schemas.microsoft.com/office/powerpoint/2010/main" val="1372083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ACB508-FBD3-9AA3-A366-9067E49E4915}"/>
              </a:ext>
            </a:extLst>
          </p:cNvPr>
          <p:cNvSpPr>
            <a:spLocks noGrp="1"/>
          </p:cNvSpPr>
          <p:nvPr>
            <p:ph type="title"/>
          </p:nvPr>
        </p:nvSpPr>
        <p:spPr/>
        <p:txBody>
          <a:bodyPr/>
          <a:lstStyle/>
          <a:p>
            <a:r>
              <a:rPr lang="it-IT" b="1" dirty="0">
                <a:solidFill>
                  <a:srgbClr val="92D050"/>
                </a:solidFill>
              </a:rPr>
              <a:t>Cooperazione rafforzata</a:t>
            </a:r>
            <a:endParaRPr lang="it-IT" dirty="0"/>
          </a:p>
        </p:txBody>
      </p:sp>
      <p:sp>
        <p:nvSpPr>
          <p:cNvPr id="3" name="Segnaposto contenuto 2">
            <a:extLst>
              <a:ext uri="{FF2B5EF4-FFF2-40B4-BE49-F238E27FC236}">
                <a16:creationId xmlns:a16="http://schemas.microsoft.com/office/drawing/2014/main" id="{D1B409D0-F26F-7300-9277-A061899077DD}"/>
              </a:ext>
            </a:extLst>
          </p:cNvPr>
          <p:cNvSpPr>
            <a:spLocks noGrp="1"/>
          </p:cNvSpPr>
          <p:nvPr>
            <p:ph idx="1"/>
          </p:nvPr>
        </p:nvSpPr>
        <p:spPr/>
        <p:txBody>
          <a:bodyPr/>
          <a:lstStyle/>
          <a:p>
            <a:r>
              <a:rPr lang="it-IT" b="0" i="0" u="none" strike="noStrike" dirty="0">
                <a:solidFill>
                  <a:srgbClr val="00B0F0"/>
                </a:solidFill>
                <a:effectLst/>
              </a:rPr>
              <a:t>Caratteristiche:</a:t>
            </a:r>
          </a:p>
          <a:p>
            <a:pPr algn="just"/>
            <a:r>
              <a:rPr lang="it-IT" b="0" i="0" u="none" strike="noStrike" dirty="0">
                <a:solidFill>
                  <a:srgbClr val="333333"/>
                </a:solidFill>
                <a:effectLst/>
              </a:rPr>
              <a:t>Ciò permette a questi Stati di avanzare a diverse velocità e verso obiettivi differenti da quelli degli Stati membri che decidono di rimanere al di fuori degli ambiti della cooperazione rafforzata. </a:t>
            </a:r>
          </a:p>
          <a:p>
            <a:pPr algn="just"/>
            <a:r>
              <a:rPr lang="it-IT" b="0" i="0" u="none" strike="noStrike" dirty="0">
                <a:solidFill>
                  <a:srgbClr val="333333"/>
                </a:solidFill>
                <a:effectLst/>
              </a:rPr>
              <a:t>La procedura è concepita per il superamento dello stallo in caso una proposta particolare sia bloccata da uno o più Stati membri che non intendono partecipare. </a:t>
            </a:r>
          </a:p>
          <a:p>
            <a:pPr algn="just"/>
            <a:r>
              <a:rPr lang="it-IT" b="0" i="0" u="none" strike="noStrike" dirty="0">
                <a:solidFill>
                  <a:srgbClr val="333333"/>
                </a:solidFill>
                <a:effectLst/>
              </a:rPr>
              <a:t>Tuttavia, essa non consente un ampliamento delle competenze al di fuori di quelle autorizzate dai trattati dell’Unione.</a:t>
            </a:r>
            <a:endParaRPr lang="it-IT" dirty="0"/>
          </a:p>
        </p:txBody>
      </p:sp>
    </p:spTree>
    <p:extLst>
      <p:ext uri="{BB962C8B-B14F-4D97-AF65-F5344CB8AC3E}">
        <p14:creationId xmlns:p14="http://schemas.microsoft.com/office/powerpoint/2010/main" val="4274201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3D6B33-A9AD-7AA2-B9C4-2262BEC7C569}"/>
              </a:ext>
            </a:extLst>
          </p:cNvPr>
          <p:cNvSpPr>
            <a:spLocks noGrp="1"/>
          </p:cNvSpPr>
          <p:nvPr>
            <p:ph type="title"/>
          </p:nvPr>
        </p:nvSpPr>
        <p:spPr/>
        <p:txBody>
          <a:bodyPr/>
          <a:lstStyle/>
          <a:p>
            <a:r>
              <a:rPr lang="it-IT" b="1" dirty="0">
                <a:solidFill>
                  <a:srgbClr val="92D050"/>
                </a:solidFill>
              </a:rPr>
              <a:t>Cooperazione rafforzata</a:t>
            </a:r>
            <a:endParaRPr lang="it-IT" dirty="0"/>
          </a:p>
        </p:txBody>
      </p:sp>
      <p:sp>
        <p:nvSpPr>
          <p:cNvPr id="3" name="Segnaposto contenuto 2">
            <a:extLst>
              <a:ext uri="{FF2B5EF4-FFF2-40B4-BE49-F238E27FC236}">
                <a16:creationId xmlns:a16="http://schemas.microsoft.com/office/drawing/2014/main" id="{2217B9DA-6645-106A-8853-01B298534C41}"/>
              </a:ext>
            </a:extLst>
          </p:cNvPr>
          <p:cNvSpPr>
            <a:spLocks noGrp="1"/>
          </p:cNvSpPr>
          <p:nvPr>
            <p:ph idx="1"/>
          </p:nvPr>
        </p:nvSpPr>
        <p:spPr>
          <a:xfrm>
            <a:off x="838200" y="1825624"/>
            <a:ext cx="10515600" cy="4511675"/>
          </a:xfrm>
        </p:spPr>
        <p:txBody>
          <a:bodyPr>
            <a:normAutofit fontScale="92500" lnSpcReduction="10000"/>
          </a:bodyPr>
          <a:lstStyle/>
          <a:p>
            <a:r>
              <a:rPr lang="it-IT" dirty="0">
                <a:solidFill>
                  <a:srgbClr val="00B0F0"/>
                </a:solidFill>
              </a:rPr>
              <a:t>Procedura cooperazione rafforzata (a norma dell’art. 20 TUE):</a:t>
            </a:r>
          </a:p>
          <a:p>
            <a:pPr algn="just"/>
            <a:r>
              <a:rPr lang="it-IT" b="0" i="0" u="none" strike="noStrike" dirty="0">
                <a:solidFill>
                  <a:srgbClr val="333333"/>
                </a:solidFill>
                <a:effectLst/>
              </a:rPr>
              <a:t>La decisione che autorizza una cooperazione rafforzata è adottata dal Consiglio in ultima istanza, qualora esso stabilisca che gli obiettivi ricercati da detta cooperazione non possono essere conseguiti entro un termine ragionevole dall'Unione nel suo insieme, e a condizione che vi partecipino almeno nove Stati membri. </a:t>
            </a:r>
          </a:p>
          <a:p>
            <a:pPr algn="just"/>
            <a:r>
              <a:rPr lang="it-IT" b="0" i="0" u="none" strike="noStrike" dirty="0">
                <a:solidFill>
                  <a:srgbClr val="333333"/>
                </a:solidFill>
                <a:effectLst/>
              </a:rPr>
              <a:t>Il Consiglio delibera secondo la procedura di cui all’art. 329 TFUE.</a:t>
            </a:r>
          </a:p>
          <a:p>
            <a:pPr algn="just"/>
            <a:r>
              <a:rPr lang="it-IT" b="0" i="0" u="none" strike="noStrike" dirty="0">
                <a:solidFill>
                  <a:srgbClr val="333333"/>
                </a:solidFill>
                <a:effectLst/>
              </a:rPr>
              <a:t>Tutti i membri del Consiglio possono partecipare alle sue deliberazioni, ma solo i membri del Consiglio che rappresentano gli Stati membri partecipanti ad una cooperazione rafforzata prendono parte al voto. </a:t>
            </a:r>
          </a:p>
          <a:p>
            <a:pPr algn="just"/>
            <a:r>
              <a:rPr lang="it-IT" b="0" i="0" u="none" strike="noStrike" dirty="0">
                <a:solidFill>
                  <a:srgbClr val="333333"/>
                </a:solidFill>
                <a:effectLst/>
              </a:rPr>
              <a:t>Le modalità di voto sono previste all’art. 330 TFUE.</a:t>
            </a:r>
          </a:p>
          <a:p>
            <a:endParaRPr lang="it-IT" dirty="0">
              <a:solidFill>
                <a:srgbClr val="00B0F0"/>
              </a:solidFill>
            </a:endParaRPr>
          </a:p>
        </p:txBody>
      </p:sp>
    </p:spTree>
    <p:extLst>
      <p:ext uri="{BB962C8B-B14F-4D97-AF65-F5344CB8AC3E}">
        <p14:creationId xmlns:p14="http://schemas.microsoft.com/office/powerpoint/2010/main" val="3082112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615E1-2A1A-E29B-A7E0-5F7CCE5F5949}"/>
              </a:ext>
            </a:extLst>
          </p:cNvPr>
          <p:cNvSpPr>
            <a:spLocks noGrp="1"/>
          </p:cNvSpPr>
          <p:nvPr>
            <p:ph type="title"/>
          </p:nvPr>
        </p:nvSpPr>
        <p:spPr>
          <a:xfrm>
            <a:off x="838200" y="365125"/>
            <a:ext cx="10515600" cy="942975"/>
          </a:xfrm>
        </p:spPr>
        <p:txBody>
          <a:bodyPr>
            <a:normAutofit/>
          </a:bodyPr>
          <a:lstStyle/>
          <a:p>
            <a:r>
              <a:rPr lang="it-IT" sz="3600" b="1" i="0" u="none" strike="noStrike" dirty="0">
                <a:solidFill>
                  <a:srgbClr val="92D050"/>
                </a:solidFill>
                <a:effectLst/>
              </a:rPr>
              <a:t>Procedura di conclusione degli accordi internazionali</a:t>
            </a:r>
            <a:endParaRPr lang="it-IT" sz="3600" b="1" dirty="0">
              <a:solidFill>
                <a:srgbClr val="92D050"/>
              </a:solidFill>
            </a:endParaRPr>
          </a:p>
        </p:txBody>
      </p:sp>
      <p:sp>
        <p:nvSpPr>
          <p:cNvPr id="3" name="Segnaposto contenuto 2">
            <a:extLst>
              <a:ext uri="{FF2B5EF4-FFF2-40B4-BE49-F238E27FC236}">
                <a16:creationId xmlns:a16="http://schemas.microsoft.com/office/drawing/2014/main" id="{91B92BA7-A463-921B-CB53-A13D68080EC6}"/>
              </a:ext>
            </a:extLst>
          </p:cNvPr>
          <p:cNvSpPr>
            <a:spLocks noGrp="1"/>
          </p:cNvSpPr>
          <p:nvPr>
            <p:ph idx="1"/>
          </p:nvPr>
        </p:nvSpPr>
        <p:spPr/>
        <p:txBody>
          <a:bodyPr>
            <a:normAutofit fontScale="92500" lnSpcReduction="20000"/>
          </a:bodyPr>
          <a:lstStyle/>
          <a:p>
            <a:pPr algn="just">
              <a:buFont typeface="Arial" panose="020B0604020202020204" pitchFamily="34" charset="0"/>
              <a:buChar char="•"/>
            </a:pPr>
            <a:r>
              <a:rPr lang="it-IT" b="0" i="0" u="none" strike="noStrike" dirty="0">
                <a:solidFill>
                  <a:srgbClr val="00B0F0"/>
                </a:solidFill>
                <a:effectLst/>
              </a:rPr>
              <a:t>Nozione:</a:t>
            </a:r>
          </a:p>
          <a:p>
            <a:pPr marL="0" indent="0" algn="just">
              <a:buNone/>
            </a:pPr>
            <a:endParaRPr lang="it-IT" b="0" i="0" u="none" strike="noStrike" dirty="0">
              <a:solidFill>
                <a:srgbClr val="00B0F0"/>
              </a:solidFill>
              <a:effectLst/>
            </a:endParaRPr>
          </a:p>
          <a:p>
            <a:pPr algn="just">
              <a:buFont typeface="Arial" panose="020B0604020202020204" pitchFamily="34" charset="0"/>
              <a:buChar char="•"/>
            </a:pPr>
            <a:r>
              <a:rPr lang="it-IT" b="0" i="0" u="none" strike="noStrike" dirty="0">
                <a:solidFill>
                  <a:srgbClr val="333333"/>
                </a:solidFill>
                <a:effectLst/>
              </a:rPr>
              <a:t>L’art. 218 TFUE stabilisce le procedure e le competenze delle istituzioni dell'UE riguardo alla negoziazione e all'adozione di accordi tra l'Unione e i paesi terzi o le organizzazioni internazionali.</a:t>
            </a:r>
          </a:p>
          <a:p>
            <a:pPr marL="0" indent="0" algn="just">
              <a:buNone/>
            </a:pPr>
            <a:endParaRPr lang="it-IT" b="0" i="0" u="none" strike="noStrike" dirty="0">
              <a:solidFill>
                <a:srgbClr val="333333"/>
              </a:solidFill>
              <a:effectLst/>
            </a:endParaRPr>
          </a:p>
          <a:p>
            <a:pPr algn="just"/>
            <a:r>
              <a:rPr lang="it-IT" b="0" i="0" u="none" strike="noStrike" dirty="0">
                <a:solidFill>
                  <a:srgbClr val="333333"/>
                </a:solidFill>
                <a:effectLst/>
              </a:rPr>
              <a:t>L'articolo definisce le rispettive competenze del </a:t>
            </a:r>
            <a:r>
              <a:rPr lang="it-IT" b="0" i="0" u="none" strike="noStrike" dirty="0">
                <a:solidFill>
                  <a:srgbClr val="00B0F0"/>
                </a:solidFill>
                <a:effectLst/>
                <a:hlinkClick r:id="rId2">
                  <a:extLst>
                    <a:ext uri="{A12FA001-AC4F-418D-AE19-62706E023703}">
                      <ahyp:hlinkClr xmlns:ahyp="http://schemas.microsoft.com/office/drawing/2018/hyperlinkcolor" val="tx"/>
                    </a:ext>
                  </a:extLst>
                </a:hlinkClick>
              </a:rPr>
              <a:t>Consiglio</a:t>
            </a:r>
            <a:r>
              <a:rPr lang="it-IT" b="0" i="0" u="none" strike="noStrike" dirty="0">
                <a:solidFill>
                  <a:srgbClr val="333333"/>
                </a:solidFill>
                <a:effectLst/>
              </a:rPr>
              <a:t>, della </a:t>
            </a:r>
            <a:r>
              <a:rPr lang="it-IT" b="0" i="0" u="none" strike="noStrike" dirty="0">
                <a:solidFill>
                  <a:srgbClr val="00B0F0"/>
                </a:solidFill>
                <a:effectLst/>
                <a:hlinkClick r:id="rId3">
                  <a:extLst>
                    <a:ext uri="{A12FA001-AC4F-418D-AE19-62706E023703}">
                      <ahyp:hlinkClr xmlns:ahyp="http://schemas.microsoft.com/office/drawing/2018/hyperlinkcolor" val="tx"/>
                    </a:ext>
                  </a:extLst>
                </a:hlinkClick>
              </a:rPr>
              <a:t>Commissione europea</a:t>
            </a:r>
            <a:r>
              <a:rPr lang="it-IT" b="0" i="0" u="none" strike="noStrike" dirty="0">
                <a:solidFill>
                  <a:srgbClr val="00B0F0"/>
                </a:solidFill>
                <a:effectLst/>
              </a:rPr>
              <a:t> </a:t>
            </a:r>
            <a:r>
              <a:rPr lang="it-IT" b="0" i="0" u="none" strike="noStrike" dirty="0">
                <a:solidFill>
                  <a:srgbClr val="333333"/>
                </a:solidFill>
                <a:effectLst/>
              </a:rPr>
              <a:t>o dell'</a:t>
            </a:r>
            <a:r>
              <a:rPr lang="it-IT" b="0" i="0" u="sng" strike="noStrike" dirty="0">
                <a:solidFill>
                  <a:srgbClr val="00B0F0"/>
                </a:solidFill>
                <a:effectLst/>
                <a:hlinkClick r:id="rId4">
                  <a:extLst>
                    <a:ext uri="{A12FA001-AC4F-418D-AE19-62706E023703}">
                      <ahyp:hlinkClr xmlns:ahyp="http://schemas.microsoft.com/office/drawing/2018/hyperlinkcolor" val="tx"/>
                    </a:ext>
                  </a:extLst>
                </a:hlinkClick>
              </a:rPr>
              <a:t>alto rappresentante dell'Unione per gli affari esteri e la politica di sicurezza</a:t>
            </a:r>
            <a:r>
              <a:rPr lang="it-IT" b="0" i="0" u="none" strike="noStrike" dirty="0">
                <a:solidFill>
                  <a:srgbClr val="333333"/>
                </a:solidFill>
                <a:effectLst/>
              </a:rPr>
              <a:t>, del </a:t>
            </a:r>
            <a:r>
              <a:rPr lang="it-IT" b="0" i="0" u="none" strike="noStrike" dirty="0">
                <a:solidFill>
                  <a:srgbClr val="00B0F0"/>
                </a:solidFill>
                <a:effectLst/>
                <a:hlinkClick r:id="rId5">
                  <a:extLst>
                    <a:ext uri="{A12FA001-AC4F-418D-AE19-62706E023703}">
                      <ahyp:hlinkClr xmlns:ahyp="http://schemas.microsoft.com/office/drawing/2018/hyperlinkcolor" val="tx"/>
                    </a:ext>
                  </a:extLst>
                </a:hlinkClick>
              </a:rPr>
              <a:t>Parlamento europeo</a:t>
            </a:r>
            <a:r>
              <a:rPr lang="it-IT" b="0" i="0" u="none" strike="noStrike" dirty="0">
                <a:solidFill>
                  <a:srgbClr val="00B0F0"/>
                </a:solidFill>
                <a:effectLst/>
              </a:rPr>
              <a:t> </a:t>
            </a:r>
            <a:r>
              <a:rPr lang="it-IT" b="0" i="0" u="none" strike="noStrike" dirty="0">
                <a:solidFill>
                  <a:srgbClr val="333333"/>
                </a:solidFill>
                <a:effectLst/>
              </a:rPr>
              <a:t>e della </a:t>
            </a:r>
            <a:r>
              <a:rPr lang="it-IT" b="0" i="0" u="none" strike="noStrike" dirty="0">
                <a:solidFill>
                  <a:srgbClr val="00B0F0"/>
                </a:solidFill>
                <a:effectLst/>
                <a:hlinkClick r:id="rId6">
                  <a:extLst>
                    <a:ext uri="{A12FA001-AC4F-418D-AE19-62706E023703}">
                      <ahyp:hlinkClr xmlns:ahyp="http://schemas.microsoft.com/office/drawing/2018/hyperlinkcolor" val="tx"/>
                    </a:ext>
                  </a:extLst>
                </a:hlinkClick>
              </a:rPr>
              <a:t>Corte di giustizia dell'Unione europea</a:t>
            </a:r>
            <a:r>
              <a:rPr lang="it-IT" b="0" i="0" u="none" strike="noStrike" dirty="0">
                <a:solidFill>
                  <a:srgbClr val="00B0F0"/>
                </a:solidFill>
                <a:effectLst/>
              </a:rPr>
              <a:t> </a:t>
            </a:r>
            <a:r>
              <a:rPr lang="it-IT" b="0" i="0" u="none" strike="noStrike" dirty="0">
                <a:solidFill>
                  <a:srgbClr val="333333"/>
                </a:solidFill>
                <a:effectLst/>
              </a:rPr>
              <a:t>nel contesto della procedura.</a:t>
            </a:r>
            <a:br>
              <a:rPr lang="it-IT" dirty="0"/>
            </a:br>
            <a:br>
              <a:rPr lang="it-IT" dirty="0"/>
            </a:br>
            <a:endParaRPr lang="it-IT" dirty="0"/>
          </a:p>
        </p:txBody>
      </p:sp>
    </p:spTree>
    <p:extLst>
      <p:ext uri="{BB962C8B-B14F-4D97-AF65-F5344CB8AC3E}">
        <p14:creationId xmlns:p14="http://schemas.microsoft.com/office/powerpoint/2010/main" val="2320923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F0AA4F-9A99-2363-6F4F-8F0F544EA120}"/>
              </a:ext>
            </a:extLst>
          </p:cNvPr>
          <p:cNvSpPr>
            <a:spLocks noGrp="1"/>
          </p:cNvSpPr>
          <p:nvPr>
            <p:ph type="title"/>
          </p:nvPr>
        </p:nvSpPr>
        <p:spPr>
          <a:xfrm>
            <a:off x="838200" y="365125"/>
            <a:ext cx="10515600" cy="981075"/>
          </a:xfrm>
        </p:spPr>
        <p:txBody>
          <a:bodyPr>
            <a:normAutofit/>
          </a:bodyPr>
          <a:lstStyle/>
          <a:p>
            <a:r>
              <a:rPr lang="it-IT" sz="3600" b="1" i="0" u="none" strike="noStrike" dirty="0">
                <a:solidFill>
                  <a:srgbClr val="92D050"/>
                </a:solidFill>
                <a:effectLst/>
              </a:rPr>
              <a:t>Procedura di conclusione degli accordi internazionali</a:t>
            </a:r>
            <a:endParaRPr lang="it-IT" sz="3600" dirty="0"/>
          </a:p>
        </p:txBody>
      </p:sp>
      <p:sp>
        <p:nvSpPr>
          <p:cNvPr id="3" name="Segnaposto contenuto 2">
            <a:extLst>
              <a:ext uri="{FF2B5EF4-FFF2-40B4-BE49-F238E27FC236}">
                <a16:creationId xmlns:a16="http://schemas.microsoft.com/office/drawing/2014/main" id="{346630FF-8510-51B6-9223-D8F93BE6705B}"/>
              </a:ext>
            </a:extLst>
          </p:cNvPr>
          <p:cNvSpPr>
            <a:spLocks noGrp="1"/>
          </p:cNvSpPr>
          <p:nvPr>
            <p:ph idx="1"/>
          </p:nvPr>
        </p:nvSpPr>
        <p:spPr>
          <a:xfrm>
            <a:off x="838200" y="1524000"/>
            <a:ext cx="10515600" cy="4968875"/>
          </a:xfrm>
        </p:spPr>
        <p:txBody>
          <a:bodyPr>
            <a:normAutofit fontScale="92500" lnSpcReduction="20000"/>
          </a:bodyPr>
          <a:lstStyle/>
          <a:p>
            <a:pPr algn="just"/>
            <a:r>
              <a:rPr lang="it-IT" b="0" i="0" u="none" strike="noStrike" dirty="0">
                <a:solidFill>
                  <a:srgbClr val="00B0F0"/>
                </a:solidFill>
                <a:effectLst/>
              </a:rPr>
              <a:t>Procedura:</a:t>
            </a:r>
          </a:p>
          <a:p>
            <a:pPr lvl="1" algn="just"/>
            <a:r>
              <a:rPr lang="it-IT" b="0" i="0" u="none" strike="noStrike" dirty="0">
                <a:effectLst/>
              </a:rPr>
              <a:t>In generale, il </a:t>
            </a:r>
            <a:r>
              <a:rPr lang="it-IT" b="1" i="0" u="none" strike="noStrike" dirty="0">
                <a:effectLst/>
              </a:rPr>
              <a:t>Consiglio</a:t>
            </a:r>
            <a:r>
              <a:rPr lang="it-IT" b="0" i="0" u="none" strike="noStrike" dirty="0">
                <a:effectLst/>
              </a:rPr>
              <a:t> ha la facoltà di avviare negoziati, adottare le direttive di negoziato e firmare e concludere accordi.</a:t>
            </a:r>
          </a:p>
          <a:p>
            <a:pPr lvl="1" algn="just"/>
            <a:r>
              <a:rPr lang="it-IT" b="0" i="0" u="none" strike="noStrike" dirty="0">
                <a:effectLst/>
              </a:rPr>
              <a:t>La </a:t>
            </a:r>
            <a:r>
              <a:rPr lang="it-IT" b="1" i="0" u="none" strike="noStrike" dirty="0">
                <a:effectLst/>
              </a:rPr>
              <a:t>Commissione</a:t>
            </a:r>
            <a:r>
              <a:rPr lang="it-IT" b="0" i="0" u="none" strike="noStrike" dirty="0">
                <a:effectLst/>
              </a:rPr>
              <a:t> (o l'</a:t>
            </a:r>
            <a:r>
              <a:rPr lang="it-IT" b="1" i="0" u="none" strike="noStrike" dirty="0">
                <a:effectLst/>
              </a:rPr>
              <a:t>alto rappresentante dell'Unione per gli affari esteri e la politica di sicurezza</a:t>
            </a:r>
            <a:r>
              <a:rPr lang="it-IT" b="0" i="0" u="none" strike="noStrike" dirty="0">
                <a:effectLst/>
              </a:rPr>
              <a:t> per le </a:t>
            </a:r>
            <a:r>
              <a:rPr lang="it-IT" b="0" i="0" u="none" strike="noStrike" dirty="0">
                <a:effectLst/>
                <a:hlinkClick r:id="rId2">
                  <a:extLst>
                    <a:ext uri="{A12FA001-AC4F-418D-AE19-62706E023703}">
                      <ahyp:hlinkClr xmlns:ahyp="http://schemas.microsoft.com/office/drawing/2018/hyperlinkcolor" val="tx"/>
                    </a:ext>
                  </a:extLst>
                </a:hlinkClick>
              </a:rPr>
              <a:t>questioni di politica estera e di sicurezza comune</a:t>
            </a:r>
            <a:r>
              <a:rPr lang="it-IT" b="0" i="0" u="none" strike="noStrike" dirty="0">
                <a:effectLst/>
              </a:rPr>
              <a:t>) presenta raccomandazioni al Consiglio per avviare i negoziati in vista di un accordo.</a:t>
            </a:r>
          </a:p>
          <a:p>
            <a:pPr lvl="1" algn="just"/>
            <a:r>
              <a:rPr lang="it-IT" b="0" i="0" u="none" strike="noStrike" dirty="0">
                <a:effectLst/>
              </a:rPr>
              <a:t>La previa </a:t>
            </a:r>
            <a:r>
              <a:rPr lang="it-IT" b="0" i="0" u="none" strike="noStrike" dirty="0">
                <a:effectLst/>
                <a:hlinkClick r:id="rId3">
                  <a:extLst>
                    <a:ext uri="{A12FA001-AC4F-418D-AE19-62706E023703}">
                      <ahyp:hlinkClr xmlns:ahyp="http://schemas.microsoft.com/office/drawing/2018/hyperlinkcolor" val="tx"/>
                    </a:ext>
                  </a:extLst>
                </a:hlinkClick>
              </a:rPr>
              <a:t>approvazione</a:t>
            </a:r>
            <a:r>
              <a:rPr lang="it-IT" b="0" i="0" u="none" strike="noStrike" dirty="0">
                <a:effectLst/>
              </a:rPr>
              <a:t> del </a:t>
            </a:r>
            <a:r>
              <a:rPr lang="it-IT" b="1" i="0" u="none" strike="noStrike" dirty="0">
                <a:effectLst/>
              </a:rPr>
              <a:t>Parlamento europeo</a:t>
            </a:r>
            <a:r>
              <a:rPr lang="it-IT" b="0" i="0" u="none" strike="noStrike" dirty="0">
                <a:effectLst/>
              </a:rPr>
              <a:t> è una condizione necessaria affinché il Consiglio possa concludere alcuni tipi di accordi, tra cui:</a:t>
            </a:r>
          </a:p>
          <a:p>
            <a:pPr lvl="1" algn="just"/>
            <a:r>
              <a:rPr lang="it-IT" b="0" i="0" u="none" strike="noStrike" dirty="0">
                <a:effectLst/>
              </a:rPr>
              <a:t>accordi di associazione;</a:t>
            </a:r>
          </a:p>
          <a:p>
            <a:pPr lvl="1" algn="just"/>
            <a:r>
              <a:rPr lang="it-IT" b="0" i="0" u="none" strike="noStrike" dirty="0">
                <a:effectLst/>
              </a:rPr>
              <a:t>accordi sull'adesione dell'UE alla </a:t>
            </a:r>
            <a:r>
              <a:rPr lang="it-IT" b="0" i="0" u="none" strike="noStrike" dirty="0">
                <a:effectLst/>
                <a:hlinkClick r:id="rId4">
                  <a:extLst>
                    <a:ext uri="{A12FA001-AC4F-418D-AE19-62706E023703}">
                      <ahyp:hlinkClr xmlns:ahyp="http://schemas.microsoft.com/office/drawing/2018/hyperlinkcolor" val="tx"/>
                    </a:ext>
                  </a:extLst>
                </a:hlinkClick>
              </a:rPr>
              <a:t>Convenzione europea per la salvaguardia dei diritti dell'uomo</a:t>
            </a:r>
            <a:r>
              <a:rPr lang="it-IT" b="0" i="0" u="none" strike="noStrike" dirty="0">
                <a:effectLst/>
              </a:rPr>
              <a:t> (CEDU);</a:t>
            </a:r>
          </a:p>
          <a:p>
            <a:pPr lvl="1" algn="just"/>
            <a:r>
              <a:rPr lang="it-IT" b="0" i="0" u="none" strike="noStrike" dirty="0">
                <a:effectLst/>
              </a:rPr>
              <a:t>accordi che hanno ripercussioni finanziarie considerevoli per l'UE;</a:t>
            </a:r>
          </a:p>
          <a:p>
            <a:pPr lvl="1" algn="just"/>
            <a:r>
              <a:rPr lang="it-IT" b="0" i="0" u="none" strike="noStrike" dirty="0">
                <a:effectLst/>
              </a:rPr>
              <a:t>accordi che creano un quadro istituzionale specifico (per esempio quando gli accordi creano un comitato misto con poteri decisionali);</a:t>
            </a:r>
          </a:p>
          <a:p>
            <a:pPr lvl="1" algn="just"/>
            <a:r>
              <a:rPr lang="it-IT" b="0" i="0" u="none" strike="noStrike" dirty="0">
                <a:effectLst/>
              </a:rPr>
              <a:t>accordi che riguardano settori ai quali si applica la </a:t>
            </a:r>
            <a:r>
              <a:rPr lang="it-IT" b="0" i="0" u="none" strike="noStrike" dirty="0">
                <a:effectLst/>
                <a:hlinkClick r:id="rId5">
                  <a:extLst>
                    <a:ext uri="{A12FA001-AC4F-418D-AE19-62706E023703}">
                      <ahyp:hlinkClr xmlns:ahyp="http://schemas.microsoft.com/office/drawing/2018/hyperlinkcolor" val="tx"/>
                    </a:ext>
                  </a:extLst>
                </a:hlinkClick>
              </a:rPr>
              <a:t>procedura ordinaria</a:t>
            </a:r>
            <a:r>
              <a:rPr lang="it-IT" b="0" i="0" u="none" strike="noStrike" dirty="0">
                <a:effectLst/>
              </a:rPr>
              <a:t> oppure la procedura legislativa speciale qualora sia necessaria l'</a:t>
            </a:r>
            <a:r>
              <a:rPr lang="it-IT" b="0" i="0" u="none" strike="noStrike" dirty="0">
                <a:effectLst/>
                <a:hlinkClick r:id="rId3">
                  <a:extLst>
                    <a:ext uri="{A12FA001-AC4F-418D-AE19-62706E023703}">
                      <ahyp:hlinkClr xmlns:ahyp="http://schemas.microsoft.com/office/drawing/2018/hyperlinkcolor" val="tx"/>
                    </a:ext>
                  </a:extLst>
                </a:hlinkClick>
              </a:rPr>
              <a:t>approvazione</a:t>
            </a:r>
            <a:r>
              <a:rPr lang="it-IT" b="0" i="0" u="none" strike="noStrike" dirty="0">
                <a:effectLst/>
              </a:rPr>
              <a:t> del Parlamento europeo.</a:t>
            </a:r>
          </a:p>
          <a:p>
            <a:endParaRPr lang="it-IT" dirty="0"/>
          </a:p>
        </p:txBody>
      </p:sp>
    </p:spTree>
    <p:extLst>
      <p:ext uri="{BB962C8B-B14F-4D97-AF65-F5344CB8AC3E}">
        <p14:creationId xmlns:p14="http://schemas.microsoft.com/office/powerpoint/2010/main" val="215956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3822F-0BBA-D4D6-FCB6-4E6EDE99CB51}"/>
              </a:ext>
            </a:extLst>
          </p:cNvPr>
          <p:cNvSpPr>
            <a:spLocks noGrp="1"/>
          </p:cNvSpPr>
          <p:nvPr>
            <p:ph type="title"/>
          </p:nvPr>
        </p:nvSpPr>
        <p:spPr/>
        <p:txBody>
          <a:bodyPr/>
          <a:lstStyle/>
          <a:p>
            <a:r>
              <a:rPr lang="it-IT" b="1" dirty="0">
                <a:solidFill>
                  <a:srgbClr val="92D050"/>
                </a:solidFill>
              </a:rPr>
              <a:t>Il potere di iniziativa legislativa</a:t>
            </a:r>
            <a:endParaRPr lang="it-IT" dirty="0"/>
          </a:p>
        </p:txBody>
      </p:sp>
      <p:sp>
        <p:nvSpPr>
          <p:cNvPr id="3" name="Segnaposto contenuto 2">
            <a:extLst>
              <a:ext uri="{FF2B5EF4-FFF2-40B4-BE49-F238E27FC236}">
                <a16:creationId xmlns:a16="http://schemas.microsoft.com/office/drawing/2014/main" id="{483A6752-5E52-334C-F75C-C005CF0BF4B4}"/>
              </a:ext>
            </a:extLst>
          </p:cNvPr>
          <p:cNvSpPr>
            <a:spLocks noGrp="1"/>
          </p:cNvSpPr>
          <p:nvPr>
            <p:ph idx="1"/>
          </p:nvPr>
        </p:nvSpPr>
        <p:spPr/>
        <p:txBody>
          <a:bodyPr/>
          <a:lstStyle/>
          <a:p>
            <a:r>
              <a:rPr lang="it-IT" dirty="0">
                <a:solidFill>
                  <a:srgbClr val="00B0F0"/>
                </a:solidFill>
              </a:rPr>
              <a:t>Art. 293, par. 2, TFUE:</a:t>
            </a:r>
          </a:p>
          <a:p>
            <a:r>
              <a:rPr lang="it-IT" dirty="0"/>
              <a:t>Finché il Consiglio non delibera la Commissione può modificare la propria proposta originaria in ogni fase delle procedure che portano all’adozione di un atto dell’Unione </a:t>
            </a:r>
          </a:p>
          <a:p>
            <a:r>
              <a:rPr lang="it-IT" dirty="0"/>
              <a:t>Le modifiche possono essere fatte qualora non si formi la maggioranza prevista per l’adozione dell’atto.</a:t>
            </a:r>
          </a:p>
          <a:p>
            <a:r>
              <a:rPr lang="it-IT" dirty="0">
                <a:solidFill>
                  <a:srgbClr val="00B0F0"/>
                </a:solidFill>
              </a:rPr>
              <a:t>Poteri limitati di iniziativa della Commissione:</a:t>
            </a:r>
          </a:p>
          <a:p>
            <a:r>
              <a:rPr lang="it-IT" dirty="0"/>
              <a:t>PESC (art. 215 TFUE): sanzioni da comminare insieme all’AR;</a:t>
            </a:r>
          </a:p>
          <a:p>
            <a:r>
              <a:rPr lang="it-IT" dirty="0"/>
              <a:t>Nessun potere su atti della BCE.</a:t>
            </a:r>
          </a:p>
          <a:p>
            <a:endParaRPr lang="it-IT" dirty="0">
              <a:solidFill>
                <a:srgbClr val="00B0F0"/>
              </a:solidFill>
            </a:endParaRPr>
          </a:p>
          <a:p>
            <a:endParaRPr lang="it-IT" dirty="0">
              <a:solidFill>
                <a:srgbClr val="00B0F0"/>
              </a:solidFill>
            </a:endParaRPr>
          </a:p>
        </p:txBody>
      </p:sp>
    </p:spTree>
    <p:extLst>
      <p:ext uri="{BB962C8B-B14F-4D97-AF65-F5344CB8AC3E}">
        <p14:creationId xmlns:p14="http://schemas.microsoft.com/office/powerpoint/2010/main" val="1142133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75911-7AA0-C3EF-EB22-08C2BE76893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79DD8B-8F28-08AA-D0ED-1E5F9C120401}"/>
              </a:ext>
            </a:extLst>
          </p:cNvPr>
          <p:cNvSpPr>
            <a:spLocks noGrp="1"/>
          </p:cNvSpPr>
          <p:nvPr>
            <p:ph type="title"/>
          </p:nvPr>
        </p:nvSpPr>
        <p:spPr>
          <a:xfrm>
            <a:off x="838200" y="365125"/>
            <a:ext cx="10515600" cy="981075"/>
          </a:xfrm>
        </p:spPr>
        <p:txBody>
          <a:bodyPr>
            <a:normAutofit/>
          </a:bodyPr>
          <a:lstStyle/>
          <a:p>
            <a:r>
              <a:rPr lang="it-IT" sz="3600" b="1" i="0" u="none" strike="noStrike" dirty="0">
                <a:solidFill>
                  <a:srgbClr val="92D050"/>
                </a:solidFill>
                <a:effectLst/>
              </a:rPr>
              <a:t>Procedura di conclusione degli accordi internazionali</a:t>
            </a:r>
            <a:endParaRPr lang="it-IT" sz="3600" dirty="0"/>
          </a:p>
        </p:txBody>
      </p:sp>
      <p:sp>
        <p:nvSpPr>
          <p:cNvPr id="3" name="Segnaposto contenuto 2">
            <a:extLst>
              <a:ext uri="{FF2B5EF4-FFF2-40B4-BE49-F238E27FC236}">
                <a16:creationId xmlns:a16="http://schemas.microsoft.com/office/drawing/2014/main" id="{10FA753B-E207-A1C3-A49D-D69244DBD399}"/>
              </a:ext>
            </a:extLst>
          </p:cNvPr>
          <p:cNvSpPr>
            <a:spLocks noGrp="1"/>
          </p:cNvSpPr>
          <p:nvPr>
            <p:ph idx="1"/>
          </p:nvPr>
        </p:nvSpPr>
        <p:spPr>
          <a:xfrm>
            <a:off x="838200" y="1524000"/>
            <a:ext cx="10515600" cy="4968875"/>
          </a:xfrm>
        </p:spPr>
        <p:txBody>
          <a:bodyPr>
            <a:normAutofit/>
          </a:bodyPr>
          <a:lstStyle/>
          <a:p>
            <a:pPr algn="just"/>
            <a:r>
              <a:rPr lang="it-IT" b="0" i="0" u="none" strike="noStrike" dirty="0">
                <a:solidFill>
                  <a:srgbClr val="00B0F0"/>
                </a:solidFill>
                <a:effectLst/>
              </a:rPr>
              <a:t>Procedura:</a:t>
            </a:r>
          </a:p>
          <a:p>
            <a:pPr marL="0" indent="0" algn="just">
              <a:buNone/>
            </a:pPr>
            <a:endParaRPr lang="it-IT" b="0" i="0" u="none" strike="noStrike" dirty="0">
              <a:solidFill>
                <a:srgbClr val="00B0F0"/>
              </a:solidFill>
              <a:effectLst/>
            </a:endParaRPr>
          </a:p>
          <a:p>
            <a:pPr lvl="1" algn="just"/>
            <a:r>
              <a:rPr lang="it-IT" b="0" i="0" u="none" strike="noStrike" dirty="0">
                <a:effectLst/>
              </a:rPr>
              <a:t>In tutti gli altri tipi di accordi, il Parlamento europeo deve essere </a:t>
            </a:r>
            <a:r>
              <a:rPr lang="it-IT" b="0" i="0" u="none" strike="noStrike" dirty="0">
                <a:effectLst/>
                <a:hlinkClick r:id="rId2">
                  <a:extLst>
                    <a:ext uri="{A12FA001-AC4F-418D-AE19-62706E023703}">
                      <ahyp:hlinkClr xmlns:ahyp="http://schemas.microsoft.com/office/drawing/2018/hyperlinkcolor" val="tx"/>
                    </a:ext>
                  </a:extLst>
                </a:hlinkClick>
              </a:rPr>
              <a:t>consultato</a:t>
            </a:r>
            <a:r>
              <a:rPr lang="it-IT" b="0" i="0" u="none" strike="noStrike" dirty="0">
                <a:effectLst/>
              </a:rPr>
              <a:t>.</a:t>
            </a:r>
          </a:p>
          <a:p>
            <a:pPr lvl="1" algn="just"/>
            <a:r>
              <a:rPr lang="it-IT" b="0" i="0" u="none" strike="noStrike" dirty="0">
                <a:effectLst/>
              </a:rPr>
              <a:t>Su richiesta di un paese dell'UE, il Consiglio, la Commissione o il Parlamento e la </a:t>
            </a:r>
            <a:r>
              <a:rPr lang="it-IT" b="1" i="0" u="none" strike="noStrike" dirty="0">
                <a:effectLst/>
              </a:rPr>
              <a:t>Corte di giustizia</a:t>
            </a:r>
            <a:r>
              <a:rPr lang="it-IT" b="0" i="0" u="none" strike="noStrike" dirty="0">
                <a:effectLst/>
              </a:rPr>
              <a:t> possono fornire un parere sulla compatibilità di un accordo previsto rispetto ai </a:t>
            </a:r>
            <a:r>
              <a:rPr lang="it-IT" b="0" i="0" u="none" strike="noStrike" dirty="0">
                <a:effectLst/>
                <a:hlinkClick r:id="rId3">
                  <a:extLst>
                    <a:ext uri="{A12FA001-AC4F-418D-AE19-62706E023703}">
                      <ahyp:hlinkClr xmlns:ahyp="http://schemas.microsoft.com/office/drawing/2018/hyperlinkcolor" val="tx"/>
                    </a:ext>
                  </a:extLst>
                </a:hlinkClick>
              </a:rPr>
              <a:t>trattati</a:t>
            </a:r>
            <a:r>
              <a:rPr lang="it-IT" b="0" i="0" u="none" strike="noStrike" dirty="0">
                <a:effectLst/>
              </a:rPr>
              <a:t> dell'UE.</a:t>
            </a:r>
          </a:p>
          <a:p>
            <a:pPr lvl="1" algn="just"/>
            <a:r>
              <a:rPr lang="it-IT" b="0" i="0" u="none" strike="noStrike" dirty="0">
                <a:effectLst/>
              </a:rPr>
              <a:t>Il Consiglio può agire sulla base di una </a:t>
            </a:r>
            <a:r>
              <a:rPr lang="it-IT" b="0" i="0" u="none" strike="noStrike" dirty="0">
                <a:effectLst/>
                <a:hlinkClick r:id="rId4">
                  <a:extLst>
                    <a:ext uri="{A12FA001-AC4F-418D-AE19-62706E023703}">
                      <ahyp:hlinkClr xmlns:ahyp="http://schemas.microsoft.com/office/drawing/2018/hyperlinkcolor" val="tx"/>
                    </a:ext>
                  </a:extLst>
                </a:hlinkClick>
              </a:rPr>
              <a:t>maggioranza qualificata</a:t>
            </a:r>
            <a:r>
              <a:rPr lang="it-IT" b="0" i="0" u="none" strike="noStrike" dirty="0">
                <a:effectLst/>
              </a:rPr>
              <a:t> dei suoi membri, tranne in aree in cui si richiede normalmente l'</a:t>
            </a:r>
            <a:r>
              <a:rPr lang="it-IT" b="0" i="0" u="none" strike="noStrike" dirty="0">
                <a:effectLst/>
                <a:hlinkClick r:id="rId5">
                  <a:extLst>
                    <a:ext uri="{A12FA001-AC4F-418D-AE19-62706E023703}">
                      <ahyp:hlinkClr xmlns:ahyp="http://schemas.microsoft.com/office/drawing/2018/hyperlinkcolor" val="tx"/>
                    </a:ext>
                  </a:extLst>
                </a:hlinkClick>
              </a:rPr>
              <a:t>unanimità</a:t>
            </a:r>
            <a:r>
              <a:rPr lang="it-IT" b="0" i="0" u="none" strike="noStrike" dirty="0">
                <a:effectLst/>
              </a:rPr>
              <a:t>, ad esempio nel caso di accordi riguardanti l'adesione dell'UE alla CEDU.</a:t>
            </a:r>
          </a:p>
          <a:p>
            <a:endParaRPr lang="it-IT" dirty="0"/>
          </a:p>
        </p:txBody>
      </p:sp>
    </p:spTree>
    <p:extLst>
      <p:ext uri="{BB962C8B-B14F-4D97-AF65-F5344CB8AC3E}">
        <p14:creationId xmlns:p14="http://schemas.microsoft.com/office/powerpoint/2010/main" val="412366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581C0-F114-EC5B-7B30-FC0BE769E8A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318EC71-6FBE-4EDF-580E-4F7BC9207C3D}"/>
              </a:ext>
            </a:extLst>
          </p:cNvPr>
          <p:cNvSpPr>
            <a:spLocks noGrp="1"/>
          </p:cNvSpPr>
          <p:nvPr>
            <p:ph type="title"/>
          </p:nvPr>
        </p:nvSpPr>
        <p:spPr>
          <a:xfrm>
            <a:off x="838200" y="365125"/>
            <a:ext cx="10515600" cy="1006475"/>
          </a:xfrm>
        </p:spPr>
        <p:txBody>
          <a:bodyPr/>
          <a:lstStyle/>
          <a:p>
            <a:r>
              <a:rPr lang="it-IT" b="1" dirty="0">
                <a:solidFill>
                  <a:srgbClr val="92D050"/>
                </a:solidFill>
              </a:rPr>
              <a:t>Il potere di iniziativa legislativa</a:t>
            </a:r>
            <a:endParaRPr lang="it-IT" dirty="0"/>
          </a:p>
        </p:txBody>
      </p:sp>
      <p:sp>
        <p:nvSpPr>
          <p:cNvPr id="3" name="Segnaposto contenuto 2">
            <a:extLst>
              <a:ext uri="{FF2B5EF4-FFF2-40B4-BE49-F238E27FC236}">
                <a16:creationId xmlns:a16="http://schemas.microsoft.com/office/drawing/2014/main" id="{27C4EC36-00D4-291D-4BE1-84F37B58726D}"/>
              </a:ext>
            </a:extLst>
          </p:cNvPr>
          <p:cNvSpPr>
            <a:spLocks noGrp="1"/>
          </p:cNvSpPr>
          <p:nvPr>
            <p:ph idx="1"/>
          </p:nvPr>
        </p:nvSpPr>
        <p:spPr>
          <a:xfrm>
            <a:off x="838200" y="1825625"/>
            <a:ext cx="10515600" cy="4667250"/>
          </a:xfrm>
        </p:spPr>
        <p:txBody>
          <a:bodyPr>
            <a:normAutofit lnSpcReduction="10000"/>
          </a:bodyPr>
          <a:lstStyle/>
          <a:p>
            <a:r>
              <a:rPr lang="it-IT" dirty="0">
                <a:solidFill>
                  <a:srgbClr val="00B0F0"/>
                </a:solidFill>
              </a:rPr>
              <a:t>Regola:</a:t>
            </a:r>
          </a:p>
          <a:p>
            <a:r>
              <a:rPr lang="it-IT" dirty="0">
                <a:solidFill>
                  <a:srgbClr val="00B0F0"/>
                </a:solidFill>
              </a:rPr>
              <a:t>Art. 17, par. 2, TUE:</a:t>
            </a:r>
          </a:p>
          <a:p>
            <a:r>
              <a:rPr lang="it-IT" dirty="0"/>
              <a:t>«Un atto legislativo dell’Unione può essere adottato solo su proposta della Commissione, salvo che il Trattato disponga diversamente»</a:t>
            </a:r>
          </a:p>
          <a:p>
            <a:r>
              <a:rPr lang="it-IT" dirty="0">
                <a:solidFill>
                  <a:srgbClr val="00B0F0"/>
                </a:solidFill>
              </a:rPr>
              <a:t>Eccezioni: </a:t>
            </a:r>
          </a:p>
          <a:p>
            <a:r>
              <a:rPr lang="it-IT" dirty="0">
                <a:solidFill>
                  <a:srgbClr val="00B0F0"/>
                </a:solidFill>
              </a:rPr>
              <a:t>Art. 289, par. 4, TFUE:</a:t>
            </a:r>
          </a:p>
          <a:p>
            <a:pPr algn="just"/>
            <a:r>
              <a:rPr lang="it-IT" dirty="0"/>
              <a:t>«Nei casi specifici previsti dai trattati, gli atti legislativi possono essere adottati su iniziativa di un gruppo di Stati membri o del Parlamento europeo, su raccomandazione della Banca centrale europea o su richiesta della Corte di giustizia o della Banca europea per gli investimenti.»</a:t>
            </a:r>
          </a:p>
        </p:txBody>
      </p:sp>
    </p:spTree>
    <p:extLst>
      <p:ext uri="{BB962C8B-B14F-4D97-AF65-F5344CB8AC3E}">
        <p14:creationId xmlns:p14="http://schemas.microsoft.com/office/powerpoint/2010/main" val="362257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C0C8A2-501C-06DC-67D4-E6D147514A39}"/>
              </a:ext>
            </a:extLst>
          </p:cNvPr>
          <p:cNvSpPr>
            <a:spLocks noGrp="1"/>
          </p:cNvSpPr>
          <p:nvPr>
            <p:ph type="title"/>
          </p:nvPr>
        </p:nvSpPr>
        <p:spPr/>
        <p:txBody>
          <a:bodyPr/>
          <a:lstStyle/>
          <a:p>
            <a:r>
              <a:rPr lang="it-IT" b="1" dirty="0">
                <a:solidFill>
                  <a:srgbClr val="92D050"/>
                </a:solidFill>
              </a:rPr>
              <a:t>Il potere di iniziativa legislativa</a:t>
            </a:r>
            <a:endParaRPr lang="it-IT" dirty="0"/>
          </a:p>
        </p:txBody>
      </p:sp>
      <p:sp>
        <p:nvSpPr>
          <p:cNvPr id="3" name="Segnaposto contenuto 2">
            <a:extLst>
              <a:ext uri="{FF2B5EF4-FFF2-40B4-BE49-F238E27FC236}">
                <a16:creationId xmlns:a16="http://schemas.microsoft.com/office/drawing/2014/main" id="{676273E6-932A-55F1-BC6A-1963D62CD599}"/>
              </a:ext>
            </a:extLst>
          </p:cNvPr>
          <p:cNvSpPr>
            <a:spLocks noGrp="1"/>
          </p:cNvSpPr>
          <p:nvPr>
            <p:ph idx="1"/>
          </p:nvPr>
        </p:nvSpPr>
        <p:spPr/>
        <p:txBody>
          <a:bodyPr>
            <a:normAutofit lnSpcReduction="10000"/>
          </a:bodyPr>
          <a:lstStyle/>
          <a:p>
            <a:r>
              <a:rPr lang="it-IT" dirty="0">
                <a:solidFill>
                  <a:srgbClr val="00B0F0"/>
                </a:solidFill>
              </a:rPr>
              <a:t>Eccezioni: </a:t>
            </a:r>
          </a:p>
          <a:p>
            <a:r>
              <a:rPr lang="it-IT" dirty="0">
                <a:solidFill>
                  <a:srgbClr val="00B0F0"/>
                </a:solidFill>
              </a:rPr>
              <a:t>Art. 225 TFUE:</a:t>
            </a:r>
          </a:p>
          <a:p>
            <a:pPr algn="just"/>
            <a:r>
              <a:rPr lang="it-IT" dirty="0"/>
              <a:t>«A maggioranza dei membri che lo compongono, il Parlamento europeo può chiedere alla Commissione di presentare adeguate proposte sulle questioni per le quali reputa necessaria l'elaborazione di un atto dell'Unione ai fini dell'attuazione dei trattati. Se la Commissione non presenta una proposta, essa ne comunica le motivazioni al Parlamento europeo»</a:t>
            </a:r>
          </a:p>
          <a:p>
            <a:pPr algn="just"/>
            <a:r>
              <a:rPr lang="it-IT" dirty="0">
                <a:solidFill>
                  <a:srgbClr val="00B0F0"/>
                </a:solidFill>
              </a:rPr>
              <a:t>Art. 241 TFUE: </a:t>
            </a:r>
          </a:p>
          <a:p>
            <a:pPr algn="just"/>
            <a:r>
              <a:rPr lang="it-IT" dirty="0"/>
              <a:t>Sollecito del Consiglio alla Commissione per presentare proposta</a:t>
            </a:r>
          </a:p>
        </p:txBody>
      </p:sp>
    </p:spTree>
    <p:extLst>
      <p:ext uri="{BB962C8B-B14F-4D97-AF65-F5344CB8AC3E}">
        <p14:creationId xmlns:p14="http://schemas.microsoft.com/office/powerpoint/2010/main" val="186613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A53661-3F3F-06FE-FC58-CB43B3756904}"/>
              </a:ext>
            </a:extLst>
          </p:cNvPr>
          <p:cNvSpPr>
            <a:spLocks noGrp="1"/>
          </p:cNvSpPr>
          <p:nvPr>
            <p:ph type="title"/>
          </p:nvPr>
        </p:nvSpPr>
        <p:spPr/>
        <p:txBody>
          <a:bodyPr/>
          <a:lstStyle/>
          <a:p>
            <a:r>
              <a:rPr lang="it-IT" b="1" dirty="0">
                <a:solidFill>
                  <a:srgbClr val="92D050"/>
                </a:solidFill>
              </a:rPr>
              <a:t>Il potere di iniziativa legislativa</a:t>
            </a:r>
            <a:endParaRPr lang="it-IT" dirty="0"/>
          </a:p>
        </p:txBody>
      </p:sp>
      <p:sp>
        <p:nvSpPr>
          <p:cNvPr id="3" name="Segnaposto contenuto 2">
            <a:extLst>
              <a:ext uri="{FF2B5EF4-FFF2-40B4-BE49-F238E27FC236}">
                <a16:creationId xmlns:a16="http://schemas.microsoft.com/office/drawing/2014/main" id="{3FBC74F3-8950-5B04-B86F-C7961115FF75}"/>
              </a:ext>
            </a:extLst>
          </p:cNvPr>
          <p:cNvSpPr>
            <a:spLocks noGrp="1"/>
          </p:cNvSpPr>
          <p:nvPr>
            <p:ph idx="1"/>
          </p:nvPr>
        </p:nvSpPr>
        <p:spPr>
          <a:xfrm>
            <a:off x="838200" y="1825624"/>
            <a:ext cx="10515600" cy="4498975"/>
          </a:xfrm>
        </p:spPr>
        <p:txBody>
          <a:bodyPr>
            <a:normAutofit/>
          </a:bodyPr>
          <a:lstStyle/>
          <a:p>
            <a:r>
              <a:rPr lang="it-IT" dirty="0">
                <a:solidFill>
                  <a:srgbClr val="00B0F0"/>
                </a:solidFill>
              </a:rPr>
              <a:t>Eccezioni:</a:t>
            </a:r>
          </a:p>
          <a:p>
            <a:r>
              <a:rPr lang="it-IT" dirty="0">
                <a:solidFill>
                  <a:srgbClr val="00B0F0"/>
                </a:solidFill>
              </a:rPr>
              <a:t>Art. 135 TFUE:</a:t>
            </a:r>
          </a:p>
          <a:p>
            <a:r>
              <a:rPr lang="it-IT" dirty="0"/>
              <a:t>«Per questioni che rientrano nel campo di applicazione degli artt. 121, par. 4, 126, eccettuato il par. 14, 138, 140, par. 1, 140, par. 2, primo comma, 140, par. 3, e 219, il Consiglio o uno Stato membro possono chiedere alla Commissione di fare, secondo i casi, una raccomandazione o una proposta. </a:t>
            </a:r>
          </a:p>
          <a:p>
            <a:r>
              <a:rPr lang="it-IT" dirty="0"/>
              <a:t>La Commissione esamina la richiesta e presenta senza indugio le proprie conclusioni al Consiglio»</a:t>
            </a:r>
          </a:p>
          <a:p>
            <a:r>
              <a:rPr lang="it-IT" dirty="0"/>
              <a:t>Materie: ad esempio, politica economica e monetaria</a:t>
            </a:r>
          </a:p>
        </p:txBody>
      </p:sp>
    </p:spTree>
    <p:extLst>
      <p:ext uri="{BB962C8B-B14F-4D97-AF65-F5344CB8AC3E}">
        <p14:creationId xmlns:p14="http://schemas.microsoft.com/office/powerpoint/2010/main" val="4078016830"/>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1551</TotalTime>
  <Words>5039</Words>
  <Application>Microsoft Macintosh PowerPoint</Application>
  <PresentationFormat>Widescreen</PresentationFormat>
  <Paragraphs>360</Paragraphs>
  <Slides>60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60</vt:i4>
      </vt:variant>
    </vt:vector>
  </HeadingPairs>
  <TitlesOfParts>
    <vt:vector size="67" baseType="lpstr">
      <vt:lpstr>Aptos Narrow</vt:lpstr>
      <vt:lpstr>Arial</vt:lpstr>
      <vt:lpstr>Calibri</vt:lpstr>
      <vt:lpstr>Calibri Light</vt:lpstr>
      <vt:lpstr>Source Sans</vt:lpstr>
      <vt:lpstr>Wingdings</vt:lpstr>
      <vt:lpstr>Tema di Office</vt:lpstr>
      <vt:lpstr>Politiche dell’Unione europea e tutela dell’ambiente Prof. Dr. Alessandro Nato</vt:lpstr>
      <vt:lpstr>Indice </vt:lpstr>
      <vt:lpstr>Lezione 1</vt:lpstr>
      <vt:lpstr>Strumenti e procedure</vt:lpstr>
      <vt:lpstr>Il potere di iniziativa legislativa</vt:lpstr>
      <vt:lpstr>Il potere di iniziativa legislativa</vt:lpstr>
      <vt:lpstr>Il potere di iniziativa legislativa</vt:lpstr>
      <vt:lpstr>Il potere di iniziativa legislativa</vt:lpstr>
      <vt:lpstr>Il potere di iniziativa legislativa</vt:lpstr>
      <vt:lpstr>Iniziativa legislativa cittadini UE</vt:lpstr>
      <vt:lpstr>Iniziativa legislativa cittadini UE</vt:lpstr>
      <vt:lpstr>Iniziativa legislativa cittadini UE</vt:lpstr>
      <vt:lpstr>Procedura legislativa ordinaria</vt:lpstr>
      <vt:lpstr>Procedura legislativa ordinaria</vt:lpstr>
      <vt:lpstr>Procedura legislativa ordinaria</vt:lpstr>
      <vt:lpstr>Procedura legislativa ordinaria</vt:lpstr>
      <vt:lpstr>Procedura legislativa ordinaria</vt:lpstr>
      <vt:lpstr>Procedura legislativa ordinaria</vt:lpstr>
      <vt:lpstr>Procedura legislativa ordinaria</vt:lpstr>
      <vt:lpstr>Procedura legislativa ordinaria</vt:lpstr>
      <vt:lpstr>Lezione 2</vt:lpstr>
      <vt:lpstr>Procedura legislativa speciale</vt:lpstr>
      <vt:lpstr>Procedura legislativa speciale</vt:lpstr>
      <vt:lpstr>Procedura legislativa speciale</vt:lpstr>
      <vt:lpstr>Procedura legislativa speciale</vt:lpstr>
      <vt:lpstr>Procedura legislativa speciale</vt:lpstr>
      <vt:lpstr>Procedura legislativa speciale</vt:lpstr>
      <vt:lpstr>Procedura legislativa speciale</vt:lpstr>
      <vt:lpstr>Procedura legislativa speciale</vt:lpstr>
      <vt:lpstr>Procedura legislativa speciale</vt:lpstr>
      <vt:lpstr>Procedura legislativa speciale</vt:lpstr>
      <vt:lpstr>Procedura legislativa speciale</vt:lpstr>
      <vt:lpstr>Procedura per gli atti delegati</vt:lpstr>
      <vt:lpstr>Procedura per gli atti delegati</vt:lpstr>
      <vt:lpstr>Procedura per gli atti delegati</vt:lpstr>
      <vt:lpstr>Procedura per gli atti delegati</vt:lpstr>
      <vt:lpstr>Procedura per gli atti delegati</vt:lpstr>
      <vt:lpstr>Procedura per gli atti delegati</vt:lpstr>
      <vt:lpstr>Procedura adozione atti di esecuzione</vt:lpstr>
      <vt:lpstr>Procedura adozione atti di esecuzione</vt:lpstr>
      <vt:lpstr>Procedura adozione atti di esecuzione</vt:lpstr>
      <vt:lpstr>Procedura adozione atti di esecuzione</vt:lpstr>
      <vt:lpstr>Procedura adozione atti di esecuzione</vt:lpstr>
      <vt:lpstr>Procedura adozione atti di esecuzione</vt:lpstr>
      <vt:lpstr>Procedura adozione atti di esecuzione</vt:lpstr>
      <vt:lpstr>Procedura adozione atti di esecuzione</vt:lpstr>
      <vt:lpstr>Lezione 3</vt:lpstr>
      <vt:lpstr>Procedura di bilancio</vt:lpstr>
      <vt:lpstr>Procedura di bilancio</vt:lpstr>
      <vt:lpstr>Procedura di bilancio</vt:lpstr>
      <vt:lpstr>Procedura di bilancio</vt:lpstr>
      <vt:lpstr>Procedura di bilancio</vt:lpstr>
      <vt:lpstr>Procedura di bilancio</vt:lpstr>
      <vt:lpstr>Procedura di bilancio</vt:lpstr>
      <vt:lpstr>Cooperazione rafforzata</vt:lpstr>
      <vt:lpstr>Cooperazione rafforzata</vt:lpstr>
      <vt:lpstr>Cooperazione rafforzata</vt:lpstr>
      <vt:lpstr>Procedura di conclusione degli accordi internazionali</vt:lpstr>
      <vt:lpstr>Procedura di conclusione degli accordi internazionali</vt:lpstr>
      <vt:lpstr>Procedura di conclusione degli accordi internazionali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54</cp:revision>
  <dcterms:created xsi:type="dcterms:W3CDTF">2022-09-09T08:27:37Z</dcterms:created>
  <dcterms:modified xsi:type="dcterms:W3CDTF">2024-08-22T08:15:32Z</dcterms:modified>
</cp:coreProperties>
</file>