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6" r:id="rId2"/>
    <p:sldId id="257" r:id="rId3"/>
    <p:sldId id="260" r:id="rId4"/>
    <p:sldId id="261" r:id="rId5"/>
    <p:sldId id="262" r:id="rId6"/>
    <p:sldId id="264" r:id="rId7"/>
    <p:sldId id="265" r:id="rId8"/>
    <p:sldId id="266" r:id="rId9"/>
    <p:sldId id="267" r:id="rId10"/>
    <p:sldId id="269" r:id="rId11"/>
    <p:sldId id="271" r:id="rId12"/>
    <p:sldId id="279" r:id="rId13"/>
    <p:sldId id="281" r:id="rId14"/>
    <p:sldId id="270" r:id="rId15"/>
    <p:sldId id="287" r:id="rId16"/>
    <p:sldId id="288" r:id="rId17"/>
    <p:sldId id="289" r:id="rId18"/>
    <p:sldId id="290" r:id="rId19"/>
    <p:sldId id="291" r:id="rId20"/>
    <p:sldId id="284" r:id="rId21"/>
    <p:sldId id="296" r:id="rId22"/>
    <p:sldId id="297" r:id="rId23"/>
    <p:sldId id="298"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316" r:id="rId40"/>
    <p:sldId id="317" r:id="rId41"/>
    <p:sldId id="318" r:id="rId42"/>
    <p:sldId id="319" r:id="rId43"/>
    <p:sldId id="323" r:id="rId44"/>
    <p:sldId id="324" r:id="rId45"/>
    <p:sldId id="325" r:id="rId46"/>
    <p:sldId id="326" r:id="rId47"/>
    <p:sldId id="329" r:id="rId48"/>
    <p:sldId id="332" r:id="rId49"/>
    <p:sldId id="337" r:id="rId50"/>
    <p:sldId id="338" r:id="rId51"/>
    <p:sldId id="339" r:id="rId52"/>
    <p:sldId id="340" r:id="rId53"/>
    <p:sldId id="341" r:id="rId54"/>
    <p:sldId id="342" r:id="rId55"/>
    <p:sldId id="343"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197"/>
  </p:normalViewPr>
  <p:slideViewPr>
    <p:cSldViewPr snapToGrid="0">
      <p:cViewPr>
        <p:scale>
          <a:sx n="63" d="100"/>
          <a:sy n="63" d="100"/>
        </p:scale>
        <p:origin x="7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9514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676284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0298CD5-6C1E-4009-B41F-6DF62E31D3BE}" type="datetimeFigureOut">
              <a:rPr lang="en-US" smtClean="0"/>
              <a:pPr/>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03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084149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smtClean="0"/>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5356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2/18/2025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221569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2/18/2025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8238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2/18/2025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14756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2/18/2025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383932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smtClean="0"/>
              <a:t>2/18/2025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518032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smtClean="0"/>
              <a:t>2/18/2025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8197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2/18/2025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00504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34E35BC-FE6F-C0CC-D1DA-857211D22711}"/>
              </a:ext>
            </a:extLst>
          </p:cNvPr>
          <p:cNvPicPr>
            <a:picLocks noChangeAspect="1"/>
          </p:cNvPicPr>
          <p:nvPr/>
        </p:nvPicPr>
        <p:blipFill>
          <a:blip r:embed="rId2"/>
          <a:stretch>
            <a:fillRect/>
          </a:stretch>
        </p:blipFill>
        <p:spPr>
          <a:xfrm>
            <a:off x="0" y="0"/>
            <a:ext cx="3046531" cy="4614863"/>
          </a:xfrm>
          <a:prstGeom prst="rect">
            <a:avLst/>
          </a:prstGeom>
        </p:spPr>
      </p:pic>
    </p:spTree>
    <p:extLst>
      <p:ext uri="{BB962C8B-B14F-4D97-AF65-F5344CB8AC3E}">
        <p14:creationId xmlns:p14="http://schemas.microsoft.com/office/powerpoint/2010/main" val="3088272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magine 2" descr="Immagine che contiene diagramma&#10;&#10;Descrizione generata automaticamente">
            <a:extLst>
              <a:ext uri="{FF2B5EF4-FFF2-40B4-BE49-F238E27FC236}">
                <a16:creationId xmlns:a16="http://schemas.microsoft.com/office/drawing/2014/main" id="{0A55516E-90A4-9CCF-6447-BBF8C83D3017}"/>
              </a:ext>
            </a:extLst>
          </p:cNvPr>
          <p:cNvPicPr>
            <a:picLocks noChangeAspect="1"/>
          </p:cNvPicPr>
          <p:nvPr/>
        </p:nvPicPr>
        <p:blipFill>
          <a:blip r:embed="rId2"/>
          <a:stretch>
            <a:fillRect/>
          </a:stretch>
        </p:blipFill>
        <p:spPr>
          <a:xfrm>
            <a:off x="942974" y="-41617"/>
            <a:ext cx="10372725" cy="6896904"/>
          </a:xfrm>
          <a:prstGeom prst="rect">
            <a:avLst/>
          </a:prstGeom>
        </p:spPr>
      </p:pic>
    </p:spTree>
    <p:extLst>
      <p:ext uri="{BB962C8B-B14F-4D97-AF65-F5344CB8AC3E}">
        <p14:creationId xmlns:p14="http://schemas.microsoft.com/office/powerpoint/2010/main" val="648944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7207CDC-CA04-3B6A-734B-84C1F64C9042}"/>
              </a:ext>
            </a:extLst>
          </p:cNvPr>
          <p:cNvSpPr txBox="1"/>
          <p:nvPr/>
        </p:nvSpPr>
        <p:spPr>
          <a:xfrm>
            <a:off x="4004019" y="2270155"/>
            <a:ext cx="7557081" cy="4247317"/>
          </a:xfrm>
          <a:prstGeom prst="rect">
            <a:avLst/>
          </a:prstGeom>
          <a:noFill/>
        </p:spPr>
        <p:txBody>
          <a:bodyPr wrap="square" rtlCol="0">
            <a:spAutoFit/>
          </a:bodyPr>
          <a:lstStyle/>
          <a:p>
            <a:pPr algn="ctr"/>
            <a:r>
              <a:rPr lang="it-IT" sz="3600" dirty="0">
                <a:effectLst/>
                <a:latin typeface="Trebuchet MS" panose="020B0703020202090204" pitchFamily="34" charset="0"/>
              </a:rPr>
              <a:t>L'</a:t>
            </a:r>
            <a:r>
              <a:rPr lang="it-IT" sz="3600" b="1" dirty="0">
                <a:solidFill>
                  <a:srgbClr val="92D050"/>
                </a:solidFill>
                <a:effectLst/>
                <a:latin typeface="Trebuchet MS" panose="020B0703020202090204" pitchFamily="34" charset="0"/>
              </a:rPr>
              <a:t>identità</a:t>
            </a:r>
            <a:r>
              <a:rPr lang="it-IT" sz="3600" dirty="0">
                <a:effectLst/>
                <a:latin typeface="Trebuchet MS" panose="020B0703020202090204" pitchFamily="34" charset="0"/>
              </a:rPr>
              <a:t> racchiude dunque la visione della marca e guida la creazione dei prodotti da offrire al mercato, la scelta dei segni di riconoscimento nonché la comunicazione e le altre scelte di brand management.</a:t>
            </a:r>
          </a:p>
          <a:p>
            <a:endParaRPr lang="it-IT" dirty="0"/>
          </a:p>
        </p:txBody>
      </p:sp>
      <p:sp>
        <p:nvSpPr>
          <p:cNvPr id="3" name="CasellaDiTesto 2">
            <a:extLst>
              <a:ext uri="{FF2B5EF4-FFF2-40B4-BE49-F238E27FC236}">
                <a16:creationId xmlns:a16="http://schemas.microsoft.com/office/drawing/2014/main" id="{2DB5E109-9E44-23F7-CBF7-5464D5D06093}"/>
              </a:ext>
            </a:extLst>
          </p:cNvPr>
          <p:cNvSpPr txBox="1"/>
          <p:nvPr/>
        </p:nvSpPr>
        <p:spPr>
          <a:xfrm>
            <a:off x="295474" y="340528"/>
            <a:ext cx="6064224" cy="677108"/>
          </a:xfrm>
          <a:prstGeom prst="rect">
            <a:avLst/>
          </a:prstGeom>
          <a:noFill/>
        </p:spPr>
        <p:txBody>
          <a:bodyPr wrap="none" rtlCol="0">
            <a:spAutoFit/>
          </a:bodyPr>
          <a:lstStyle/>
          <a:p>
            <a:pPr algn="ctr"/>
            <a:r>
              <a:rPr lang="it-IT" sz="3800" b="1" dirty="0">
                <a:solidFill>
                  <a:srgbClr val="92D050"/>
                </a:solidFill>
                <a:latin typeface="Trebuchet MS" panose="020B0703020202090204" pitchFamily="34" charset="0"/>
              </a:rPr>
              <a:t>L’IDENTITA’ DELLA MARCA</a:t>
            </a:r>
          </a:p>
        </p:txBody>
      </p:sp>
    </p:spTree>
    <p:extLst>
      <p:ext uri="{BB962C8B-B14F-4D97-AF65-F5344CB8AC3E}">
        <p14:creationId xmlns:p14="http://schemas.microsoft.com/office/powerpoint/2010/main" val="1447307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7ECA51C-D370-FA06-7BA8-BDFC8EA6F093}"/>
              </a:ext>
            </a:extLst>
          </p:cNvPr>
          <p:cNvSpPr txBox="1"/>
          <p:nvPr/>
        </p:nvSpPr>
        <p:spPr>
          <a:xfrm>
            <a:off x="1545431" y="1028343"/>
            <a:ext cx="9101137" cy="4801314"/>
          </a:xfrm>
          <a:prstGeom prst="rect">
            <a:avLst/>
          </a:prstGeom>
          <a:noFill/>
        </p:spPr>
        <p:txBody>
          <a:bodyPr wrap="square" rtlCol="0">
            <a:spAutoFit/>
          </a:bodyPr>
          <a:lstStyle/>
          <a:p>
            <a:pPr algn="ctr"/>
            <a:r>
              <a:rPr lang="it-IT" sz="3600" dirty="0">
                <a:effectLst/>
                <a:latin typeface="Trebuchet MS" panose="020B0703020202090204" pitchFamily="34" charset="0"/>
              </a:rPr>
              <a:t>Attraverso l'</a:t>
            </a:r>
            <a:r>
              <a:rPr lang="it-IT" sz="3600" b="1" dirty="0">
                <a:solidFill>
                  <a:srgbClr val="92D050"/>
                </a:solidFill>
                <a:effectLst/>
                <a:latin typeface="Trebuchet MS" panose="020B0703020202090204" pitchFamily="34" charset="0"/>
              </a:rPr>
              <a:t>identità</a:t>
            </a:r>
            <a:r>
              <a:rPr lang="it-IT" sz="3600" dirty="0">
                <a:effectLst/>
                <a:latin typeface="Trebuchet MS" panose="020B0703020202090204" pitchFamily="34" charset="0"/>
              </a:rPr>
              <a:t>, la marca cerca dunque di esprimere la propria individualità e unicità nei confronti di tutti gli stakeholder rilevanti. L'</a:t>
            </a:r>
            <a:r>
              <a:rPr lang="it-IT" sz="3600" b="1" dirty="0">
                <a:solidFill>
                  <a:srgbClr val="92D050"/>
                </a:solidFill>
                <a:effectLst/>
                <a:latin typeface="Trebuchet MS" panose="020B0703020202090204" pitchFamily="34" charset="0"/>
              </a:rPr>
              <a:t>identità</a:t>
            </a:r>
            <a:r>
              <a:rPr lang="it-IT" sz="3600" dirty="0">
                <a:effectLst/>
                <a:latin typeface="Trebuchet MS" panose="020B0703020202090204" pitchFamily="34" charset="0"/>
              </a:rPr>
              <a:t>, però, non può essere solo il risultato di un'operazione commerciale: essa deve trovare il suo fondamento nella cultura aziendale della marca.</a:t>
            </a:r>
          </a:p>
          <a:p>
            <a:pPr algn="ctr"/>
            <a:endParaRPr lang="it-IT" dirty="0"/>
          </a:p>
        </p:txBody>
      </p:sp>
    </p:spTree>
    <p:extLst>
      <p:ext uri="{BB962C8B-B14F-4D97-AF65-F5344CB8AC3E}">
        <p14:creationId xmlns:p14="http://schemas.microsoft.com/office/powerpoint/2010/main" val="3641769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4FB3C5E-190E-CF05-BB3D-B1845AA15D84}"/>
              </a:ext>
            </a:extLst>
          </p:cNvPr>
          <p:cNvSpPr txBox="1"/>
          <p:nvPr/>
        </p:nvSpPr>
        <p:spPr>
          <a:xfrm>
            <a:off x="1231107" y="1859339"/>
            <a:ext cx="9729786" cy="2585323"/>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L'identità di fondo </a:t>
            </a:r>
            <a:r>
              <a:rPr lang="it-IT" sz="3600" dirty="0">
                <a:effectLst/>
                <a:latin typeface="Trebuchet MS" panose="020B0703020202090204" pitchFamily="34" charset="0"/>
              </a:rPr>
              <a:t>è costituita dalla declinazione della sintetica essenza di marca in una serie di punti cardinali che l'impresa si da per orientare i propri comportamenti. </a:t>
            </a:r>
          </a:p>
          <a:p>
            <a:pPr algn="ctr"/>
            <a:endParaRPr lang="it-IT" dirty="0"/>
          </a:p>
        </p:txBody>
      </p:sp>
    </p:spTree>
    <p:extLst>
      <p:ext uri="{BB962C8B-B14F-4D97-AF65-F5344CB8AC3E}">
        <p14:creationId xmlns:p14="http://schemas.microsoft.com/office/powerpoint/2010/main" val="3698799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cerchio&#10;&#10;Descrizione generata automaticamente">
            <a:extLst>
              <a:ext uri="{FF2B5EF4-FFF2-40B4-BE49-F238E27FC236}">
                <a16:creationId xmlns:a16="http://schemas.microsoft.com/office/drawing/2014/main" id="{7CD76CE2-C603-660D-7A71-1E0D6FF195C5}"/>
              </a:ext>
            </a:extLst>
          </p:cNvPr>
          <p:cNvPicPr>
            <a:picLocks noChangeAspect="1"/>
          </p:cNvPicPr>
          <p:nvPr/>
        </p:nvPicPr>
        <p:blipFill>
          <a:blip r:embed="rId2"/>
          <a:stretch>
            <a:fillRect/>
          </a:stretch>
        </p:blipFill>
        <p:spPr>
          <a:xfrm>
            <a:off x="-1608577" y="204359"/>
            <a:ext cx="15409153" cy="6449281"/>
          </a:xfrm>
          <a:prstGeom prst="rect">
            <a:avLst/>
          </a:prstGeom>
        </p:spPr>
      </p:pic>
    </p:spTree>
    <p:extLst>
      <p:ext uri="{BB962C8B-B14F-4D97-AF65-F5344CB8AC3E}">
        <p14:creationId xmlns:p14="http://schemas.microsoft.com/office/powerpoint/2010/main" val="1889178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BB89889-3B08-2B58-B540-C8F5B7D27E65}"/>
              </a:ext>
            </a:extLst>
          </p:cNvPr>
          <p:cNvSpPr txBox="1"/>
          <p:nvPr/>
        </p:nvSpPr>
        <p:spPr>
          <a:xfrm>
            <a:off x="1245393" y="1305341"/>
            <a:ext cx="9701213" cy="4247317"/>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Il posizionamento </a:t>
            </a:r>
            <a:r>
              <a:rPr lang="it-IT" sz="3600" dirty="0">
                <a:effectLst/>
                <a:latin typeface="Trebuchet MS" panose="020B0703020202090204" pitchFamily="34" charset="0"/>
              </a:rPr>
              <a:t>della marca rientra fra le competenze della funzione marketing, la quale ha il compito di porre in essere gli interventi necessari a massimizzare la competitività del brand secondo la logica tipica di un processo di marketing management.</a:t>
            </a:r>
          </a:p>
          <a:p>
            <a:pPr algn="ctr"/>
            <a:endParaRPr lang="it-IT" dirty="0"/>
          </a:p>
        </p:txBody>
      </p:sp>
    </p:spTree>
    <p:extLst>
      <p:ext uri="{BB962C8B-B14F-4D97-AF65-F5344CB8AC3E}">
        <p14:creationId xmlns:p14="http://schemas.microsoft.com/office/powerpoint/2010/main" val="274131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8B03E6E-2959-B115-64AF-5A039A0E3CEB}"/>
              </a:ext>
            </a:extLst>
          </p:cNvPr>
          <p:cNvSpPr txBox="1"/>
          <p:nvPr/>
        </p:nvSpPr>
        <p:spPr>
          <a:xfrm>
            <a:off x="1509712" y="1028343"/>
            <a:ext cx="9172575" cy="4801314"/>
          </a:xfrm>
          <a:prstGeom prst="rect">
            <a:avLst/>
          </a:prstGeom>
          <a:noFill/>
        </p:spPr>
        <p:txBody>
          <a:bodyPr wrap="square" rtlCol="0">
            <a:spAutoFit/>
          </a:bodyPr>
          <a:lstStyle/>
          <a:p>
            <a:pPr algn="ctr"/>
            <a:r>
              <a:rPr lang="it-IT" sz="3600" dirty="0">
                <a:effectLst/>
                <a:latin typeface="Trebuchet MS" panose="020B0703020202090204" pitchFamily="34" charset="0"/>
              </a:rPr>
              <a:t>Lo studio di posizionamento ha lo scopo di:</a:t>
            </a:r>
          </a:p>
          <a:p>
            <a:pPr algn="ctr"/>
            <a:endParaRPr lang="it-IT" sz="3600" dirty="0">
              <a:effectLst/>
              <a:latin typeface="Trebuchet MS" panose="020B0703020202090204" pitchFamily="34" charset="0"/>
            </a:endParaRPr>
          </a:p>
          <a:p>
            <a:pPr algn="ctr">
              <a:buFont typeface="Arial" panose="020B0604020202020204" pitchFamily="34" charset="0"/>
              <a:buChar char="•"/>
            </a:pPr>
            <a:r>
              <a:rPr lang="it-IT" sz="3600" b="1" dirty="0">
                <a:solidFill>
                  <a:srgbClr val="92D050"/>
                </a:solidFill>
                <a:effectLst/>
                <a:latin typeface="Trebuchet MS" panose="020B0703020202090204" pitchFamily="34" charset="0"/>
              </a:rPr>
              <a:t>﻿ identificare i benefici </a:t>
            </a:r>
            <a:r>
              <a:rPr lang="it-IT" sz="3600" dirty="0">
                <a:effectLst/>
                <a:latin typeface="Trebuchet MS" panose="020B0703020202090204" pitchFamily="34" charset="0"/>
              </a:rPr>
              <a:t>alla base della promessa formulata dalla marca ai consumatori (brand promise). Per questi ultimi, tale promessa deve risultare interessante, credibile e sostenibile nel tempo;</a:t>
            </a:r>
          </a:p>
          <a:p>
            <a:endParaRPr lang="it-IT" dirty="0"/>
          </a:p>
        </p:txBody>
      </p:sp>
    </p:spTree>
    <p:extLst>
      <p:ext uri="{BB962C8B-B14F-4D97-AF65-F5344CB8AC3E}">
        <p14:creationId xmlns:p14="http://schemas.microsoft.com/office/powerpoint/2010/main" val="871568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AB43B7-F9D5-1CAC-F6B4-FF511564C80F}"/>
              </a:ext>
            </a:extLst>
          </p:cNvPr>
          <p:cNvSpPr txBox="1"/>
          <p:nvPr/>
        </p:nvSpPr>
        <p:spPr>
          <a:xfrm>
            <a:off x="2637235" y="2136338"/>
            <a:ext cx="6917530" cy="2585323"/>
          </a:xfrm>
          <a:prstGeom prst="rect">
            <a:avLst/>
          </a:prstGeom>
          <a:noFill/>
        </p:spPr>
        <p:txBody>
          <a:bodyPr wrap="square" rtlCol="0">
            <a:spAutoFit/>
          </a:bodyPr>
          <a:lstStyle/>
          <a:p>
            <a:pPr algn="ctr">
              <a:buFont typeface="Arial" panose="020B0604020202020204" pitchFamily="34" charset="0"/>
              <a:buChar char="•"/>
            </a:pPr>
            <a:r>
              <a:rPr lang="it-IT" sz="3600" b="1" dirty="0">
                <a:solidFill>
                  <a:srgbClr val="92D050"/>
                </a:solidFill>
                <a:effectLst/>
                <a:latin typeface="Trebuchet MS" panose="020B0703020202090204" pitchFamily="34" charset="0"/>
              </a:rPr>
              <a:t> rendere facilmente intellegibile</a:t>
            </a:r>
            <a:r>
              <a:rPr lang="it-IT" sz="3600" dirty="0">
                <a:effectLst/>
                <a:latin typeface="Trebuchet MS" panose="020B0703020202090204" pitchFamily="34" charset="0"/>
              </a:rPr>
              <a:t>, agli occhi di chi osserva la marca, a quale target essa intende indirizzarsi</a:t>
            </a:r>
          </a:p>
          <a:p>
            <a:pPr algn="ctr"/>
            <a:endParaRPr lang="it-IT" dirty="0"/>
          </a:p>
        </p:txBody>
      </p:sp>
    </p:spTree>
    <p:extLst>
      <p:ext uri="{BB962C8B-B14F-4D97-AF65-F5344CB8AC3E}">
        <p14:creationId xmlns:p14="http://schemas.microsoft.com/office/powerpoint/2010/main" val="1055403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6680180-5E64-CB90-8E51-E333EF05C8D2}"/>
              </a:ext>
            </a:extLst>
          </p:cNvPr>
          <p:cNvSpPr txBox="1"/>
          <p:nvPr/>
        </p:nvSpPr>
        <p:spPr>
          <a:xfrm>
            <a:off x="2733927" y="1976794"/>
            <a:ext cx="6724146" cy="3139321"/>
          </a:xfrm>
          <a:prstGeom prst="rect">
            <a:avLst/>
          </a:prstGeom>
          <a:noFill/>
        </p:spPr>
        <p:txBody>
          <a:bodyPr wrap="square" rtlCol="0">
            <a:spAutoFit/>
          </a:bodyPr>
          <a:lstStyle/>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far comprendere le occasioni di consumo dei propri prodotti</a:t>
            </a:r>
            <a:r>
              <a:rPr lang="it-IT" sz="3600" dirty="0">
                <a:effectLst/>
                <a:latin typeface="Trebuchet MS" panose="020B0703020202090204" pitchFamily="34" charset="0"/>
              </a:rPr>
              <a:t>, appropriandosi di un momento e/o di un luogo per cui il brand si propone.</a:t>
            </a:r>
          </a:p>
          <a:p>
            <a:pPr algn="ctr"/>
            <a:endParaRPr lang="it-IT" dirty="0"/>
          </a:p>
        </p:txBody>
      </p:sp>
    </p:spTree>
    <p:extLst>
      <p:ext uri="{BB962C8B-B14F-4D97-AF65-F5344CB8AC3E}">
        <p14:creationId xmlns:p14="http://schemas.microsoft.com/office/powerpoint/2010/main" val="3591450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81FA2C5-77BC-BDF0-C0EB-4FBBC933FCC8}"/>
              </a:ext>
            </a:extLst>
          </p:cNvPr>
          <p:cNvSpPr txBox="1"/>
          <p:nvPr/>
        </p:nvSpPr>
        <p:spPr>
          <a:xfrm>
            <a:off x="1038225" y="1028343"/>
            <a:ext cx="10115550" cy="4801314"/>
          </a:xfrm>
          <a:prstGeom prst="rect">
            <a:avLst/>
          </a:prstGeom>
          <a:noFill/>
        </p:spPr>
        <p:txBody>
          <a:bodyPr wrap="square" rtlCol="0">
            <a:spAutoFit/>
          </a:bodyPr>
          <a:lstStyle/>
          <a:p>
            <a:pPr algn="ctr"/>
            <a:r>
              <a:rPr lang="it-IT" sz="3600" dirty="0">
                <a:effectLst/>
                <a:latin typeface="Trebuchet MS" panose="020B0703020202090204" pitchFamily="34" charset="0"/>
              </a:rPr>
              <a:t>In buona sostanza, con il </a:t>
            </a:r>
            <a:r>
              <a:rPr lang="it-IT" sz="3600" b="1" dirty="0">
                <a:solidFill>
                  <a:srgbClr val="92D050"/>
                </a:solidFill>
                <a:effectLst/>
                <a:latin typeface="Trebuchet MS" panose="020B0703020202090204" pitchFamily="34" charset="0"/>
              </a:rPr>
              <a:t>posizionamento</a:t>
            </a:r>
            <a:r>
              <a:rPr lang="it-IT" sz="3600" dirty="0">
                <a:effectLst/>
                <a:latin typeface="Trebuchet MS" panose="020B0703020202090204" pitchFamily="34" charset="0"/>
              </a:rPr>
              <a:t>, la marca cerca di inserirsi nella mente dei consumatori appartenenti al segmento di domanda al quale si indirizza, mediante lo sviluppo di associazioni mentali che consentono non solo di farsi notare e riconoscere, ma anche di prendere le distanze dai rivali ponendo in evidenza i propri elementi di differenziazione</a:t>
            </a:r>
          </a:p>
          <a:p>
            <a:pPr algn="ctr"/>
            <a:endParaRPr lang="it-IT" dirty="0"/>
          </a:p>
        </p:txBody>
      </p:sp>
    </p:spTree>
    <p:extLst>
      <p:ext uri="{BB962C8B-B14F-4D97-AF65-F5344CB8AC3E}">
        <p14:creationId xmlns:p14="http://schemas.microsoft.com/office/powerpoint/2010/main" val="3265812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03F0E-EA32-1511-9E7D-43007C2DDD20}"/>
              </a:ext>
            </a:extLst>
          </p:cNvPr>
          <p:cNvSpPr>
            <a:spLocks noGrp="1"/>
          </p:cNvSpPr>
          <p:nvPr>
            <p:ph type="ctrTitle"/>
          </p:nvPr>
        </p:nvSpPr>
        <p:spPr>
          <a:xfrm>
            <a:off x="381000" y="4960137"/>
            <a:ext cx="7897558" cy="1463040"/>
          </a:xfrm>
        </p:spPr>
        <p:txBody>
          <a:bodyPr>
            <a:normAutofit/>
          </a:bodyPr>
          <a:lstStyle/>
          <a:p>
            <a:r>
              <a:rPr lang="it-IT" sz="3600" b="1" dirty="0">
                <a:solidFill>
                  <a:schemeClr val="accent6"/>
                </a:solidFill>
                <a:latin typeface="Trebuchet MS" panose="020B0703020202090204" pitchFamily="34" charset="0"/>
              </a:rPr>
              <a:t>CAPITOLO 3</a:t>
            </a:r>
            <a:br>
              <a:rPr lang="it-IT" sz="2800" b="1" dirty="0">
                <a:solidFill>
                  <a:schemeClr val="accent6"/>
                </a:solidFill>
                <a:latin typeface="Trebuchet MS" panose="020B0703020202090204" pitchFamily="34" charset="0"/>
              </a:rPr>
            </a:br>
            <a:br>
              <a:rPr lang="it-IT" sz="2800" b="1" dirty="0">
                <a:solidFill>
                  <a:schemeClr val="accent6"/>
                </a:solidFill>
                <a:latin typeface="Trebuchet MS" panose="020B0703020202090204" pitchFamily="34" charset="0"/>
              </a:rPr>
            </a:br>
            <a:r>
              <a:rPr lang="it-IT" sz="2200" b="1" dirty="0">
                <a:solidFill>
                  <a:schemeClr val="tx1"/>
                </a:solidFill>
                <a:latin typeface="Trebuchet MS" panose="020B0703020202090204" pitchFamily="34" charset="0"/>
              </a:rPr>
              <a:t>Identità di marca e segni di riconoscimento </a:t>
            </a:r>
            <a:endParaRPr lang="it-IT" sz="2800" b="1" dirty="0">
              <a:solidFill>
                <a:schemeClr val="tx1"/>
              </a:solidFill>
              <a:latin typeface="Trebuchet MS" panose="020B0703020202090204" pitchFamily="34" charset="0"/>
            </a:endParaRPr>
          </a:p>
        </p:txBody>
      </p:sp>
      <p:sp>
        <p:nvSpPr>
          <p:cNvPr id="3" name="Sottotitolo 2">
            <a:extLst>
              <a:ext uri="{FF2B5EF4-FFF2-40B4-BE49-F238E27FC236}">
                <a16:creationId xmlns:a16="http://schemas.microsoft.com/office/drawing/2014/main" id="{F64C1BAC-BE05-610F-AB38-2F4DEC067060}"/>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8EF07F00-1517-223A-696E-5DE828542958}"/>
              </a:ext>
            </a:extLst>
          </p:cNvPr>
          <p:cNvPicPr>
            <a:picLocks noChangeAspect="1"/>
          </p:cNvPicPr>
          <p:nvPr/>
        </p:nvPicPr>
        <p:blipFill>
          <a:blip r:embed="rId2"/>
          <a:stretch>
            <a:fillRect/>
          </a:stretch>
        </p:blipFill>
        <p:spPr>
          <a:xfrm>
            <a:off x="8444579" y="4792307"/>
            <a:ext cx="3532442" cy="1798698"/>
          </a:xfrm>
          <a:prstGeom prst="rect">
            <a:avLst/>
          </a:prstGeom>
        </p:spPr>
      </p:pic>
    </p:spTree>
    <p:extLst>
      <p:ext uri="{BB962C8B-B14F-4D97-AF65-F5344CB8AC3E}">
        <p14:creationId xmlns:p14="http://schemas.microsoft.com/office/powerpoint/2010/main" val="3014220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5E0B612B-C4E7-4DF9-B726-F251ECE72606}"/>
              </a:ext>
            </a:extLst>
          </p:cNvPr>
          <p:cNvPicPr>
            <a:picLocks noChangeAspect="1"/>
          </p:cNvPicPr>
          <p:nvPr/>
        </p:nvPicPr>
        <p:blipFill>
          <a:blip r:embed="rId2"/>
          <a:stretch>
            <a:fillRect/>
          </a:stretch>
        </p:blipFill>
        <p:spPr>
          <a:xfrm>
            <a:off x="-2313602" y="614363"/>
            <a:ext cx="16491022" cy="5743575"/>
          </a:xfrm>
          <a:prstGeom prst="rect">
            <a:avLst/>
          </a:prstGeom>
        </p:spPr>
      </p:pic>
    </p:spTree>
    <p:extLst>
      <p:ext uri="{BB962C8B-B14F-4D97-AF65-F5344CB8AC3E}">
        <p14:creationId xmlns:p14="http://schemas.microsoft.com/office/powerpoint/2010/main" val="127938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BF19328-0967-7F90-DCC5-DA6848203BDC}"/>
              </a:ext>
            </a:extLst>
          </p:cNvPr>
          <p:cNvSpPr txBox="1"/>
          <p:nvPr/>
        </p:nvSpPr>
        <p:spPr>
          <a:xfrm>
            <a:off x="1921137" y="1997839"/>
            <a:ext cx="8349726" cy="2862322"/>
          </a:xfrm>
          <a:prstGeom prst="rect">
            <a:avLst/>
          </a:prstGeom>
          <a:noFill/>
        </p:spPr>
        <p:txBody>
          <a:bodyPr wrap="square" rtlCol="0">
            <a:spAutoFit/>
          </a:bodyPr>
          <a:lstStyle/>
          <a:p>
            <a:pPr algn="ctr"/>
            <a:r>
              <a:rPr lang="it-IT" sz="6000" b="1" dirty="0">
                <a:solidFill>
                  <a:srgbClr val="92D050"/>
                </a:solidFill>
                <a:latin typeface="Trebuchet MS" panose="020B0703020202090204" pitchFamily="34" charset="0"/>
              </a:rPr>
              <a:t>L’IDENTITA’ E I SEGNI DI RICONOSCIMENTO DELLA MARCA </a:t>
            </a:r>
          </a:p>
        </p:txBody>
      </p:sp>
    </p:spTree>
    <p:extLst>
      <p:ext uri="{BB962C8B-B14F-4D97-AF65-F5344CB8AC3E}">
        <p14:creationId xmlns:p14="http://schemas.microsoft.com/office/powerpoint/2010/main" val="2141423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4536F8A9-476E-B9D6-D994-D01E12893311}"/>
              </a:ext>
            </a:extLst>
          </p:cNvPr>
          <p:cNvSpPr txBox="1"/>
          <p:nvPr/>
        </p:nvSpPr>
        <p:spPr>
          <a:xfrm>
            <a:off x="1774032" y="1028343"/>
            <a:ext cx="8643936" cy="4801314"/>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Nella gestione </a:t>
            </a:r>
            <a:r>
              <a:rPr lang="it-IT" sz="3600" dirty="0">
                <a:effectLst/>
                <a:latin typeface="Trebuchet MS" panose="020B0703020202090204" pitchFamily="34" charset="0"/>
              </a:rPr>
              <a:t>dell'identità di marca, l'impresa è dunque impegnata in modo continuativo nell'ideazione, prima, e nella gestione, poi, di un insieme strutturato di segni in grado di agevolare il consumatore nell'identificazione e nella distinzione del brand rispetto alle alternative esistenti.</a:t>
            </a:r>
          </a:p>
          <a:p>
            <a:endParaRPr lang="it-IT" dirty="0"/>
          </a:p>
        </p:txBody>
      </p:sp>
    </p:spTree>
    <p:extLst>
      <p:ext uri="{BB962C8B-B14F-4D97-AF65-F5344CB8AC3E}">
        <p14:creationId xmlns:p14="http://schemas.microsoft.com/office/powerpoint/2010/main" val="278714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1A0C2F5-A8FE-14D0-6AB7-4FB0CB60EEDB}"/>
              </a:ext>
            </a:extLst>
          </p:cNvPr>
          <p:cNvSpPr txBox="1"/>
          <p:nvPr/>
        </p:nvSpPr>
        <p:spPr>
          <a:xfrm>
            <a:off x="823913" y="994231"/>
            <a:ext cx="10544174" cy="4801314"/>
          </a:xfrm>
          <a:prstGeom prst="rect">
            <a:avLst/>
          </a:prstGeom>
          <a:noFill/>
        </p:spPr>
        <p:txBody>
          <a:bodyPr wrap="square" rtlCol="0">
            <a:spAutoFit/>
          </a:bodyPr>
          <a:lstStyle/>
          <a:p>
            <a:pPr algn="ctr"/>
            <a:r>
              <a:rPr lang="it-IT" sz="3600" dirty="0">
                <a:effectLst/>
                <a:latin typeface="Trebuchet MS" panose="020B0703020202090204" pitchFamily="34" charset="0"/>
              </a:rPr>
              <a:t>Tali segni, denominati «</a:t>
            </a:r>
            <a:r>
              <a:rPr lang="it-IT" sz="3600" b="1" dirty="0">
                <a:solidFill>
                  <a:srgbClr val="92D050"/>
                </a:solidFill>
                <a:effectLst/>
                <a:latin typeface="Trebuchet MS" panose="020B0703020202090204" pitchFamily="34" charset="0"/>
              </a:rPr>
              <a:t>segni di riconoscimento</a:t>
            </a:r>
            <a:r>
              <a:rPr lang="it-IT" sz="3600" dirty="0">
                <a:effectLst/>
                <a:latin typeface="Trebuchet MS" panose="020B0703020202090204" pitchFamily="34" charset="0"/>
              </a:rPr>
              <a:t>» della marca, ne definiscono in primo luogo l'«</a:t>
            </a:r>
            <a:r>
              <a:rPr lang="it-IT" sz="3600" b="1" dirty="0">
                <a:solidFill>
                  <a:srgbClr val="92D050"/>
                </a:solidFill>
                <a:effectLst/>
                <a:latin typeface="Trebuchet MS" panose="020B0703020202090204" pitchFamily="34" charset="0"/>
              </a:rPr>
              <a:t>identità visiva</a:t>
            </a:r>
            <a:r>
              <a:rPr lang="it-IT" sz="3600" dirty="0">
                <a:effectLst/>
                <a:latin typeface="Trebuchet MS" panose="020B0703020202090204" pitchFamily="34" charset="0"/>
              </a:rPr>
              <a:t>». Come ha affermato </a:t>
            </a:r>
            <a:r>
              <a:rPr lang="it-IT" sz="3600" dirty="0" err="1">
                <a:effectLst/>
                <a:latin typeface="Trebuchet MS" panose="020B0703020202090204" pitchFamily="34" charset="0"/>
              </a:rPr>
              <a:t>Tean</a:t>
            </a:r>
            <a:r>
              <a:rPr lang="it-IT" sz="3600" dirty="0">
                <a:effectLst/>
                <a:latin typeface="Trebuchet MS" panose="020B0703020202090204" pitchFamily="34" charset="0"/>
              </a:rPr>
              <a:t>-Marie </a:t>
            </a:r>
            <a:r>
              <a:rPr lang="it-IT" sz="3600" dirty="0" err="1">
                <a:effectLst/>
                <a:latin typeface="Trebuchet MS" panose="020B0703020202090204" pitchFamily="34" charset="0"/>
              </a:rPr>
              <a:t>Floch</a:t>
            </a:r>
            <a:r>
              <a:rPr lang="it-IT" sz="3600" dirty="0">
                <a:effectLst/>
                <a:latin typeface="Trebuchet MS" panose="020B0703020202090204" pitchFamily="34" charset="0"/>
              </a:rPr>
              <a:t>, un importante studioso di semiotica: «L'</a:t>
            </a:r>
            <a:r>
              <a:rPr lang="it-IT" sz="3600" dirty="0" err="1">
                <a:effectLst/>
                <a:latin typeface="Trebuchet MS" panose="020B0703020202090204" pitchFamily="34" charset="0"/>
              </a:rPr>
              <a:t>identita</a:t>
            </a:r>
            <a:r>
              <a:rPr lang="it-IT" sz="3600" dirty="0">
                <a:effectLst/>
                <a:latin typeface="Trebuchet MS" panose="020B0703020202090204" pitchFamily="34" charset="0"/>
              </a:rPr>
              <a:t> visiva può essere definita, in prima istanza, come una differenza e una permanenza al tempo stesso».</a:t>
            </a:r>
          </a:p>
          <a:p>
            <a:pPr algn="ctr"/>
            <a:endParaRPr lang="it-IT" sz="3600" dirty="0">
              <a:effectLst/>
              <a:latin typeface="Trebuchet MS" panose="020B0703020202090204" pitchFamily="34" charset="0"/>
            </a:endParaRPr>
          </a:p>
          <a:p>
            <a:endParaRPr lang="it-IT" dirty="0"/>
          </a:p>
        </p:txBody>
      </p:sp>
    </p:spTree>
    <p:extLst>
      <p:ext uri="{BB962C8B-B14F-4D97-AF65-F5344CB8AC3E}">
        <p14:creationId xmlns:p14="http://schemas.microsoft.com/office/powerpoint/2010/main" val="2228251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466BDF6A-4419-BE03-E40A-3EF485F94262}"/>
              </a:ext>
            </a:extLst>
          </p:cNvPr>
          <p:cNvSpPr txBox="1"/>
          <p:nvPr/>
        </p:nvSpPr>
        <p:spPr>
          <a:xfrm>
            <a:off x="538162" y="197346"/>
            <a:ext cx="11115675" cy="6463308"/>
          </a:xfrm>
          <a:prstGeom prst="rect">
            <a:avLst/>
          </a:prstGeom>
          <a:noFill/>
        </p:spPr>
        <p:txBody>
          <a:bodyPr wrap="square" rtlCol="0">
            <a:spAutoFit/>
          </a:bodyPr>
          <a:lstStyle/>
          <a:p>
            <a:pPr algn="ctr"/>
            <a:r>
              <a:rPr lang="it-IT" sz="3600" dirty="0">
                <a:effectLst/>
                <a:latin typeface="Trebuchet MS" panose="020B0703020202090204" pitchFamily="34" charset="0"/>
              </a:rPr>
              <a:t>In linea di principio, la scelta dei segni di riconoscimento della marca dovrebbe rispondere ad alcuni criteri di base:</a:t>
            </a:r>
          </a:p>
          <a:p>
            <a:pPr algn="ctr"/>
            <a:endParaRPr lang="it-IT" sz="3600" dirty="0">
              <a:effectLst/>
              <a:latin typeface="Trebuchet MS" panose="020B0703020202090204" pitchFamily="34" charset="0"/>
            </a:endParaRPr>
          </a:p>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a:t>
            </a:r>
            <a:r>
              <a:rPr lang="it-IT" sz="3600" b="1" dirty="0" err="1">
                <a:solidFill>
                  <a:srgbClr val="92D050"/>
                </a:solidFill>
                <a:effectLst/>
                <a:latin typeface="Trebuchet MS" panose="020B0703020202090204" pitchFamily="34" charset="0"/>
              </a:rPr>
              <a:t>memorizzabilità</a:t>
            </a:r>
            <a:r>
              <a:rPr lang="it-IT" sz="3600" dirty="0">
                <a:effectLst/>
                <a:latin typeface="Trebuchet MS" panose="020B0703020202090204" pitchFamily="34" charset="0"/>
              </a:rPr>
              <a:t>, poiché essi devono poter essere ricordati e riconosciuti con facilità;</a:t>
            </a:r>
          </a:p>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﻿capacità di significazione</a:t>
            </a:r>
            <a:r>
              <a:rPr lang="it-IT" sz="3600" dirty="0">
                <a:effectLst/>
                <a:latin typeface="Trebuchet MS" panose="020B0703020202090204" pitchFamily="34" charset="0"/>
              </a:rPr>
              <a:t>, nel senso che tali segni devono evocare, nel target di riferimento, significati coerenti con le associazioni cognitive e affettive che la marca intende sviluppare, al fine di contribuire alla definizione della sua immagine;</a:t>
            </a:r>
          </a:p>
          <a:p>
            <a:pPr algn="ctr"/>
            <a:endParaRPr lang="it-IT" dirty="0"/>
          </a:p>
        </p:txBody>
      </p:sp>
    </p:spTree>
    <p:extLst>
      <p:ext uri="{BB962C8B-B14F-4D97-AF65-F5344CB8AC3E}">
        <p14:creationId xmlns:p14="http://schemas.microsoft.com/office/powerpoint/2010/main" val="2940247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C675B72-47AA-7098-293A-92C42AABC472}"/>
              </a:ext>
            </a:extLst>
          </p:cNvPr>
          <p:cNvSpPr txBox="1"/>
          <p:nvPr/>
        </p:nvSpPr>
        <p:spPr>
          <a:xfrm>
            <a:off x="1702593" y="1859339"/>
            <a:ext cx="8786813" cy="3139321"/>
          </a:xfrm>
          <a:prstGeom prst="rect">
            <a:avLst/>
          </a:prstGeom>
          <a:noFill/>
        </p:spPr>
        <p:txBody>
          <a:bodyPr wrap="square" rtlCol="0">
            <a:spAutoFit/>
          </a:bodyPr>
          <a:lstStyle/>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﻿piacevolezza</a:t>
            </a:r>
            <a:r>
              <a:rPr lang="it-IT" sz="3600" dirty="0">
                <a:effectLst/>
                <a:latin typeface="Trebuchet MS" panose="020B0703020202090204" pitchFamily="34" charset="0"/>
              </a:rPr>
              <a:t>, dato che per suscitare l'interesse del consumatore verso la marca i segni di riconoscimento devono essere ricchi di immagini visuali e verbali, divertenti e interessanti;</a:t>
            </a:r>
          </a:p>
          <a:p>
            <a:endParaRPr lang="it-IT" dirty="0"/>
          </a:p>
        </p:txBody>
      </p:sp>
    </p:spTree>
    <p:extLst>
      <p:ext uri="{BB962C8B-B14F-4D97-AF65-F5344CB8AC3E}">
        <p14:creationId xmlns:p14="http://schemas.microsoft.com/office/powerpoint/2010/main" val="1635222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97AA8FB-7D14-5775-13F7-21BF8ED93E53}"/>
              </a:ext>
            </a:extLst>
          </p:cNvPr>
          <p:cNvSpPr txBox="1"/>
          <p:nvPr/>
        </p:nvSpPr>
        <p:spPr>
          <a:xfrm>
            <a:off x="688181" y="1167646"/>
            <a:ext cx="10815637" cy="4801314"/>
          </a:xfrm>
          <a:prstGeom prst="rect">
            <a:avLst/>
          </a:prstGeom>
          <a:noFill/>
        </p:spPr>
        <p:txBody>
          <a:bodyPr wrap="square" rtlCol="0">
            <a:spAutoFit/>
          </a:bodyPr>
          <a:lstStyle/>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trasferibilità</a:t>
            </a:r>
            <a:r>
              <a:rPr lang="it-IT" sz="3600" dirty="0">
                <a:effectLst/>
                <a:latin typeface="Trebuchet MS" panose="020B0703020202090204" pitchFamily="34" charset="0"/>
              </a:rPr>
              <a:t>, perché la marca è sempre più chiamata a estendersi verso nuovi mercati tanto geografici quanto merceologici. In questa prospettiva, è opportuno che tale possibilità sia messa in conto già nella fase di ideazione del brand, evitando di adottare segni di riconoscimento tali da pregiudicarne la commercializzazione in altri contesti,</a:t>
            </a:r>
          </a:p>
          <a:p>
            <a:endParaRPr lang="it-IT" dirty="0"/>
          </a:p>
        </p:txBody>
      </p:sp>
    </p:spTree>
    <p:extLst>
      <p:ext uri="{BB962C8B-B14F-4D97-AF65-F5344CB8AC3E}">
        <p14:creationId xmlns:p14="http://schemas.microsoft.com/office/powerpoint/2010/main" val="1512010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3D466A65-C5CC-2D90-381A-D31F6AD37D62}"/>
              </a:ext>
            </a:extLst>
          </p:cNvPr>
          <p:cNvSpPr txBox="1"/>
          <p:nvPr/>
        </p:nvSpPr>
        <p:spPr>
          <a:xfrm>
            <a:off x="1052512" y="1305341"/>
            <a:ext cx="10086975" cy="4247317"/>
          </a:xfrm>
          <a:prstGeom prst="rect">
            <a:avLst/>
          </a:prstGeom>
          <a:noFill/>
        </p:spPr>
        <p:txBody>
          <a:bodyPr wrap="square" rtlCol="0">
            <a:spAutoFit/>
          </a:bodyPr>
          <a:lstStyle/>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adattabilità</a:t>
            </a:r>
            <a:r>
              <a:rPr lang="it-IT" sz="3600" dirty="0">
                <a:effectLst/>
                <a:latin typeface="Trebuchet MS" panose="020B0703020202090204" pitchFamily="34" charset="0"/>
              </a:rPr>
              <a:t>, nel senso che, al fine di evitare l'obsolescenza funzionale e simbolica della marca conseguente ai cambiamenti ambientali e/o negli schemi cognitivi dei consumatori, nel corso del tempo è necessario poter apportare modifiche ai suoi</a:t>
            </a:r>
            <a:r>
              <a:rPr lang="it-IT" sz="3600" dirty="0">
                <a:latin typeface="Trebuchet MS" panose="020B0703020202090204" pitchFamily="34" charset="0"/>
              </a:rPr>
              <a:t> </a:t>
            </a:r>
            <a:r>
              <a:rPr lang="it-IT" sz="3600" dirty="0">
                <a:effectLst/>
                <a:latin typeface="Trebuchet MS" panose="020B0703020202090204" pitchFamily="34" charset="0"/>
              </a:rPr>
              <a:t>segni di riconoscimento;</a:t>
            </a:r>
          </a:p>
          <a:p>
            <a:endParaRPr lang="it-IT" dirty="0"/>
          </a:p>
        </p:txBody>
      </p:sp>
    </p:spTree>
    <p:extLst>
      <p:ext uri="{BB962C8B-B14F-4D97-AF65-F5344CB8AC3E}">
        <p14:creationId xmlns:p14="http://schemas.microsoft.com/office/powerpoint/2010/main" val="16313937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4BEAE4AD-7455-FC58-4A0E-1AA5B929F925}"/>
              </a:ext>
            </a:extLst>
          </p:cNvPr>
          <p:cNvSpPr txBox="1"/>
          <p:nvPr/>
        </p:nvSpPr>
        <p:spPr>
          <a:xfrm>
            <a:off x="295275" y="751344"/>
            <a:ext cx="11601449" cy="5355312"/>
          </a:xfrm>
          <a:prstGeom prst="rect">
            <a:avLst/>
          </a:prstGeom>
          <a:noFill/>
        </p:spPr>
        <p:txBody>
          <a:bodyPr wrap="square" rtlCol="0">
            <a:spAutoFit/>
          </a:bodyPr>
          <a:lstStyle/>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tutelabilità</a:t>
            </a:r>
            <a:r>
              <a:rPr lang="it-IT" sz="3600" dirty="0">
                <a:effectLst/>
                <a:latin typeface="Trebuchet MS" panose="020B0703020202090204" pitchFamily="34" charset="0"/>
              </a:rPr>
              <a:t>, in quanto il ritorno sugli investimenti sostenuti per lo sviluppo della marca è subordinato alla capacità di difendere i suoi segni da azioni illecite e da manovre competitive sleali, finalizzate a minarne le valenze distintive. È dunque essenziale che gli elementi identificativi della marca siano scelti nel rispetto dei criteri previsti dall'ordinamento giuridico, al fine di ottenerne la registrazione tanto in sede nazionale quanto internazionale.</a:t>
            </a:r>
          </a:p>
          <a:p>
            <a:pPr algn="ctr"/>
            <a:endParaRPr lang="it-IT" dirty="0"/>
          </a:p>
        </p:txBody>
      </p:sp>
    </p:spTree>
    <p:extLst>
      <p:ext uri="{BB962C8B-B14F-4D97-AF65-F5344CB8AC3E}">
        <p14:creationId xmlns:p14="http://schemas.microsoft.com/office/powerpoint/2010/main" val="10297059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EC686F9-5E69-28A3-70DD-039DB8A1270C}"/>
              </a:ext>
            </a:extLst>
          </p:cNvPr>
          <p:cNvSpPr txBox="1"/>
          <p:nvPr/>
        </p:nvSpPr>
        <p:spPr>
          <a:xfrm>
            <a:off x="1144190" y="1582340"/>
            <a:ext cx="9903619" cy="3693319"/>
          </a:xfrm>
          <a:prstGeom prst="rect">
            <a:avLst/>
          </a:prstGeom>
          <a:noFill/>
        </p:spPr>
        <p:txBody>
          <a:bodyPr wrap="square" rtlCol="0">
            <a:spAutoFit/>
          </a:bodyPr>
          <a:lstStyle/>
          <a:p>
            <a:pPr algn="ctr"/>
            <a:r>
              <a:rPr lang="it-IT" sz="3600" dirty="0">
                <a:effectLst/>
                <a:latin typeface="Trebuchet MS" panose="020B0703020202090204" pitchFamily="34" charset="0"/>
              </a:rPr>
              <a:t>Il titolare di un marchio registrato ha il diritto di vietare ai terzi l'uso di:</a:t>
            </a:r>
          </a:p>
          <a:p>
            <a:pPr algn="ctr"/>
            <a:endParaRPr lang="it-IT" sz="3600" dirty="0">
              <a:latin typeface="Trebuchet MS" panose="020B0703020202090204" pitchFamily="34" charset="0"/>
            </a:endParaRPr>
          </a:p>
          <a:p>
            <a:pPr marL="571500" indent="-571500" algn="ctr">
              <a:buFont typeface="Arial" panose="020B0604020202020204" pitchFamily="34" charset="0"/>
              <a:buChar char="•"/>
            </a:pPr>
            <a:r>
              <a:rPr lang="it-IT" sz="3600" b="1" dirty="0">
                <a:solidFill>
                  <a:srgbClr val="92D050"/>
                </a:solidFill>
                <a:effectLst/>
                <a:latin typeface="Trebuchet MS" panose="020B0703020202090204" pitchFamily="34" charset="0"/>
              </a:rPr>
              <a:t>un segno identico </a:t>
            </a:r>
            <a:r>
              <a:rPr lang="it-IT" sz="3600" dirty="0">
                <a:effectLst/>
                <a:latin typeface="Trebuchet MS" panose="020B0703020202090204" pitchFamily="34" charset="0"/>
              </a:rPr>
              <a:t>al marchio per beni o servizi identici a quelli per cui esso è stato registrato;</a:t>
            </a:r>
          </a:p>
          <a:p>
            <a:pPr algn="ctr"/>
            <a:endParaRPr lang="it-IT" dirty="0"/>
          </a:p>
        </p:txBody>
      </p:sp>
    </p:spTree>
    <p:extLst>
      <p:ext uri="{BB962C8B-B14F-4D97-AF65-F5344CB8AC3E}">
        <p14:creationId xmlns:p14="http://schemas.microsoft.com/office/powerpoint/2010/main" val="4226742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BF526094-7C88-E614-987F-3D432D1DA519}"/>
              </a:ext>
            </a:extLst>
          </p:cNvPr>
          <p:cNvSpPr txBox="1"/>
          <p:nvPr/>
        </p:nvSpPr>
        <p:spPr>
          <a:xfrm>
            <a:off x="1219200" y="3545877"/>
            <a:ext cx="10972800" cy="2769989"/>
          </a:xfrm>
          <a:prstGeom prst="rect">
            <a:avLst/>
          </a:prstGeom>
          <a:noFill/>
        </p:spPr>
        <p:txBody>
          <a:bodyPr wrap="square" rtlCol="0">
            <a:spAutoFit/>
          </a:bodyPr>
          <a:lstStyle/>
          <a:p>
            <a:pPr algn="ctr"/>
            <a:r>
              <a:rPr lang="it-IT" sz="2900" b="1" dirty="0">
                <a:solidFill>
                  <a:srgbClr val="92D050"/>
                </a:solidFill>
                <a:effectLst/>
                <a:latin typeface="Trebuchet MS" panose="020B0703020202090204" pitchFamily="34" charset="0"/>
                <a:ea typeface="Calibri" panose="020F0502020204030204" pitchFamily="34" charset="0"/>
                <a:cs typeface="Times New Roman" panose="02020603050405020304" pitchFamily="18" charset="0"/>
              </a:rPr>
              <a:t>Il modello in esame</a:t>
            </a:r>
            <a:r>
              <a:rPr lang="it-IT" sz="2900" dirty="0">
                <a:solidFill>
                  <a:srgbClr val="92D050"/>
                </a:solidFill>
                <a:effectLst/>
                <a:latin typeface="Trebuchet MS" panose="020B0703020202090204" pitchFamily="34" charset="0"/>
                <a:ea typeface="Calibri" panose="020F0502020204030204" pitchFamily="34" charset="0"/>
                <a:cs typeface="Times New Roman" panose="02020603050405020304" pitchFamily="18" charset="0"/>
              </a:rPr>
              <a:t> </a:t>
            </a:r>
            <a:r>
              <a:rPr lang="it-IT" sz="2900" dirty="0">
                <a:effectLst/>
                <a:latin typeface="Trebuchet MS" panose="020B0703020202090204" pitchFamily="34" charset="0"/>
                <a:ea typeface="Calibri" panose="020F0502020204030204" pitchFamily="34" charset="0"/>
                <a:cs typeface="Times New Roman" panose="02020603050405020304" pitchFamily="18" charset="0"/>
              </a:rPr>
              <a:t>sintetizza il processo di costruzione del valore di una marca, proponendo una serie ascendente di fasi sequenziali, a ciascuna delle quali corrisponde un diverso grado di coinvolgimento del consumatore.</a:t>
            </a:r>
          </a:p>
          <a:p>
            <a:endParaRPr lang="it-IT" sz="2000" dirty="0">
              <a:latin typeface="Trebuchet MS" panose="020B0703020202090204" pitchFamily="34" charset="0"/>
              <a:ea typeface="Calibri" panose="020F0502020204030204" pitchFamily="34" charset="0"/>
              <a:cs typeface="Times New Roman" panose="02020603050405020304" pitchFamily="18" charset="0"/>
            </a:endParaRPr>
          </a:p>
          <a:p>
            <a:pPr algn="ctr"/>
            <a:endParaRPr lang="it-IT" sz="2000" dirty="0">
              <a:latin typeface="Trebuchet MS" panose="020B0703020202090204" pitchFamily="34" charset="0"/>
              <a:ea typeface="Calibri" panose="020F0502020204030204" pitchFamily="34" charset="0"/>
              <a:cs typeface="Times New Roman" panose="02020603050405020304" pitchFamily="18" charset="0"/>
            </a:endParaRPr>
          </a:p>
          <a:p>
            <a:endParaRPr lang="it-IT" dirty="0"/>
          </a:p>
        </p:txBody>
      </p:sp>
      <p:sp>
        <p:nvSpPr>
          <p:cNvPr id="2" name="CasellaDiTesto 1">
            <a:extLst>
              <a:ext uri="{FF2B5EF4-FFF2-40B4-BE49-F238E27FC236}">
                <a16:creationId xmlns:a16="http://schemas.microsoft.com/office/drawing/2014/main" id="{8764B391-D656-7CD0-A0C7-E6263A05E636}"/>
              </a:ext>
            </a:extLst>
          </p:cNvPr>
          <p:cNvSpPr txBox="1"/>
          <p:nvPr/>
        </p:nvSpPr>
        <p:spPr>
          <a:xfrm>
            <a:off x="497840" y="365760"/>
            <a:ext cx="8392160" cy="1538883"/>
          </a:xfrm>
          <a:prstGeom prst="rect">
            <a:avLst/>
          </a:prstGeom>
          <a:noFill/>
        </p:spPr>
        <p:txBody>
          <a:bodyPr wrap="square" rtlCol="0">
            <a:spAutoFit/>
          </a:bodyPr>
          <a:lstStyle/>
          <a:p>
            <a:pPr algn="ctr"/>
            <a:r>
              <a:rPr lang="it-IT" sz="3800" b="1" dirty="0">
                <a:solidFill>
                  <a:srgbClr val="92D050"/>
                </a:solidFill>
                <a:latin typeface="Trebuchet MS" panose="020B0703020202090204" pitchFamily="34" charset="0"/>
              </a:rPr>
              <a:t>LA PIRAMIDE DEL VALORE </a:t>
            </a:r>
          </a:p>
          <a:p>
            <a:pPr algn="ctr"/>
            <a:r>
              <a:rPr lang="it-IT" sz="3800" b="1" dirty="0">
                <a:solidFill>
                  <a:srgbClr val="92D050"/>
                </a:solidFill>
                <a:latin typeface="Trebuchet MS" panose="020B0703020202090204" pitchFamily="34" charset="0"/>
              </a:rPr>
              <a:t>DELLA MARCA</a:t>
            </a:r>
          </a:p>
          <a:p>
            <a:pPr algn="ctr"/>
            <a:endParaRPr lang="it-IT" dirty="0"/>
          </a:p>
        </p:txBody>
      </p:sp>
    </p:spTree>
    <p:extLst>
      <p:ext uri="{BB962C8B-B14F-4D97-AF65-F5344CB8AC3E}">
        <p14:creationId xmlns:p14="http://schemas.microsoft.com/office/powerpoint/2010/main" val="1233507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A937DDA-5043-55CD-A3B7-746B439F74ED}"/>
              </a:ext>
            </a:extLst>
          </p:cNvPr>
          <p:cNvSpPr txBox="1"/>
          <p:nvPr/>
        </p:nvSpPr>
        <p:spPr>
          <a:xfrm>
            <a:off x="1388268" y="1305341"/>
            <a:ext cx="9415463" cy="4247317"/>
          </a:xfrm>
          <a:prstGeom prst="rect">
            <a:avLst/>
          </a:prstGeom>
          <a:noFill/>
        </p:spPr>
        <p:txBody>
          <a:bodyPr wrap="square" rtlCol="0">
            <a:spAutoFit/>
          </a:bodyPr>
          <a:lstStyle/>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un segno identico o simile </a:t>
            </a:r>
            <a:r>
              <a:rPr lang="it-IT" sz="3600" dirty="0">
                <a:effectLst/>
                <a:latin typeface="Trebuchet MS" panose="020B0703020202090204" pitchFamily="34" charset="0"/>
              </a:rPr>
              <a:t>al marchio registrato, per beni o servizi identici o affini, se a causa dell'identità o somiglianza fra i segni e dell'identità o affinità fra i beni o servizi, possa determinarsi un rischio di confusione per il pubblico;</a:t>
            </a:r>
          </a:p>
          <a:p>
            <a:endParaRPr lang="it-IT" dirty="0"/>
          </a:p>
        </p:txBody>
      </p:sp>
    </p:spTree>
    <p:extLst>
      <p:ext uri="{BB962C8B-B14F-4D97-AF65-F5344CB8AC3E}">
        <p14:creationId xmlns:p14="http://schemas.microsoft.com/office/powerpoint/2010/main" val="429047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E47D551-D689-A922-2E23-F7BDF0D13D41}"/>
              </a:ext>
            </a:extLst>
          </p:cNvPr>
          <p:cNvSpPr txBox="1"/>
          <p:nvPr/>
        </p:nvSpPr>
        <p:spPr>
          <a:xfrm>
            <a:off x="1202532" y="1305341"/>
            <a:ext cx="9786936" cy="4247317"/>
          </a:xfrm>
          <a:prstGeom prst="rect">
            <a:avLst/>
          </a:prstGeom>
          <a:noFill/>
        </p:spPr>
        <p:txBody>
          <a:bodyPr wrap="square" rtlCol="0">
            <a:spAutoFit/>
          </a:bodyPr>
          <a:lstStyle/>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un segno identico o simile </a:t>
            </a:r>
            <a:r>
              <a:rPr lang="it-IT" sz="3600" dirty="0">
                <a:effectLst/>
                <a:latin typeface="Trebuchet MS" panose="020B0703020202090204" pitchFamily="34" charset="0"/>
              </a:rPr>
              <a:t>al marchio registrato per beni o servizi anche non affini, se il marchio registrato gode di rinomanza e se l'uso del segno senza giusto motivo consente di trarre indebitamente vantaggio dal carattere distintivo o dalla rinomanza del marchio o reca pregiudizio agli stessi.</a:t>
            </a:r>
          </a:p>
          <a:p>
            <a:pPr algn="ctr"/>
            <a:endParaRPr lang="it-IT" dirty="0"/>
          </a:p>
        </p:txBody>
      </p:sp>
    </p:spTree>
    <p:extLst>
      <p:ext uri="{BB962C8B-B14F-4D97-AF65-F5344CB8AC3E}">
        <p14:creationId xmlns:p14="http://schemas.microsoft.com/office/powerpoint/2010/main" val="19589157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6B4D045-5507-6E29-2DFC-1D964D8F22F8}"/>
              </a:ext>
            </a:extLst>
          </p:cNvPr>
          <p:cNvSpPr txBox="1"/>
          <p:nvPr/>
        </p:nvSpPr>
        <p:spPr>
          <a:xfrm>
            <a:off x="1759743" y="2921168"/>
            <a:ext cx="8672513" cy="1015663"/>
          </a:xfrm>
          <a:prstGeom prst="rect">
            <a:avLst/>
          </a:prstGeom>
          <a:noFill/>
        </p:spPr>
        <p:txBody>
          <a:bodyPr wrap="square" rtlCol="0">
            <a:spAutoFit/>
          </a:bodyPr>
          <a:lstStyle/>
          <a:p>
            <a:r>
              <a:rPr lang="it-IT" sz="6000" b="1" dirty="0">
                <a:solidFill>
                  <a:srgbClr val="92D050"/>
                </a:solidFill>
                <a:latin typeface="Trebuchet MS" panose="020B0703020202090204" pitchFamily="34" charset="0"/>
              </a:rPr>
              <a:t>IL NOME DELLA MARCA </a:t>
            </a:r>
          </a:p>
        </p:txBody>
      </p:sp>
    </p:spTree>
    <p:extLst>
      <p:ext uri="{BB962C8B-B14F-4D97-AF65-F5344CB8AC3E}">
        <p14:creationId xmlns:p14="http://schemas.microsoft.com/office/powerpoint/2010/main" val="32682216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ABEFA05-063F-2099-6564-C915BB4E4752}"/>
              </a:ext>
            </a:extLst>
          </p:cNvPr>
          <p:cNvSpPr txBox="1"/>
          <p:nvPr/>
        </p:nvSpPr>
        <p:spPr>
          <a:xfrm>
            <a:off x="631031" y="394692"/>
            <a:ext cx="10929938" cy="5909310"/>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La definizione </a:t>
            </a:r>
            <a:r>
              <a:rPr lang="it-IT" sz="3600" dirty="0">
                <a:effectLst/>
                <a:latin typeface="Trebuchet MS" panose="020B0703020202090204" pitchFamily="34" charset="0"/>
              </a:rPr>
              <a:t>del brand name, ossia del marchio denominativo, rappresenta un passo essenziale per la costruzione del valore della marca. Se adeguatamente definito, infatti,</a:t>
            </a:r>
          </a:p>
          <a:p>
            <a:pPr algn="ctr"/>
            <a:r>
              <a:rPr lang="it-IT" sz="3600" dirty="0">
                <a:effectLst/>
                <a:latin typeface="Trebuchet MS" panose="020B0703020202090204" pitchFamily="34" charset="0"/>
              </a:rPr>
              <a:t>il nome di marca cattura il tema centrale o le associazioni chiave di un prodotto in modo conciso ed economico. È dunque un efficace strumento di comunicazione, un elemento allusivo e fondativo dell'immagine del prodotto, dei suoi attributi nonché della sua personalità.</a:t>
            </a:r>
          </a:p>
          <a:p>
            <a:pPr algn="ctr"/>
            <a:endParaRPr lang="it-IT" dirty="0"/>
          </a:p>
        </p:txBody>
      </p:sp>
    </p:spTree>
    <p:extLst>
      <p:ext uri="{BB962C8B-B14F-4D97-AF65-F5344CB8AC3E}">
        <p14:creationId xmlns:p14="http://schemas.microsoft.com/office/powerpoint/2010/main" val="2735867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77F9797-87AE-ACF7-50B6-FA9D14224FBF}"/>
              </a:ext>
            </a:extLst>
          </p:cNvPr>
          <p:cNvSpPr txBox="1"/>
          <p:nvPr/>
        </p:nvSpPr>
        <p:spPr>
          <a:xfrm>
            <a:off x="642938" y="751344"/>
            <a:ext cx="10801350" cy="5355312"/>
          </a:xfrm>
          <a:prstGeom prst="rect">
            <a:avLst/>
          </a:prstGeom>
          <a:noFill/>
        </p:spPr>
        <p:txBody>
          <a:bodyPr wrap="square" rtlCol="0">
            <a:spAutoFit/>
          </a:bodyPr>
          <a:lstStyle/>
          <a:p>
            <a:pPr algn="ctr"/>
            <a:r>
              <a:rPr lang="it-IT" sz="3600" dirty="0">
                <a:effectLst/>
                <a:latin typeface="Trebuchet MS" panose="020B0703020202090204" pitchFamily="34" charset="0"/>
              </a:rPr>
              <a:t>il brand name dovrebbe essere:</a:t>
            </a:r>
          </a:p>
          <a:p>
            <a:pPr algn="ctr"/>
            <a:endParaRPr lang="it-IT" sz="3600" dirty="0">
              <a:effectLst/>
              <a:latin typeface="Trebuchet MS" panose="020B0703020202090204" pitchFamily="34" charset="0"/>
            </a:endParaRPr>
          </a:p>
          <a:p>
            <a:pPr algn="ctr">
              <a:buFont typeface="Arial" panose="020B0604020202020204" pitchFamily="34" charset="0"/>
              <a:buChar char="•"/>
            </a:pPr>
            <a:r>
              <a:rPr lang="it-IT" sz="3600" dirty="0">
                <a:solidFill>
                  <a:srgbClr val="92D050"/>
                </a:solidFill>
                <a:effectLst/>
                <a:latin typeface="Trebuchet MS" panose="020B0703020202090204" pitchFamily="34" charset="0"/>
              </a:rPr>
              <a:t>﻿ </a:t>
            </a:r>
            <a:r>
              <a:rPr lang="it-IT" sz="3600" b="1" dirty="0">
                <a:solidFill>
                  <a:srgbClr val="92D050"/>
                </a:solidFill>
                <a:effectLst/>
                <a:latin typeface="Trebuchet MS" panose="020B0703020202090204" pitchFamily="34" charset="0"/>
              </a:rPr>
              <a:t>semplice da pronunciare</a:t>
            </a:r>
            <a:r>
              <a:rPr lang="it-IT" sz="3600" dirty="0">
                <a:effectLst/>
                <a:latin typeface="Trebuchet MS" panose="020B0703020202090204" pitchFamily="34" charset="0"/>
              </a:rPr>
              <a:t>, scrivere e ricordare;</a:t>
            </a:r>
          </a:p>
          <a:p>
            <a:pPr algn="ctr">
              <a:buFont typeface="Arial" panose="020B0604020202020204" pitchFamily="34" charset="0"/>
              <a:buChar char="•"/>
            </a:pPr>
            <a:r>
              <a:rPr lang="it-IT" sz="3600" dirty="0">
                <a:solidFill>
                  <a:srgbClr val="92D050"/>
                </a:solidFill>
                <a:effectLst/>
                <a:latin typeface="Trebuchet MS" panose="020B0703020202090204" pitchFamily="34" charset="0"/>
              </a:rPr>
              <a:t>﻿ </a:t>
            </a:r>
            <a:r>
              <a:rPr lang="it-IT" sz="3600" b="1" dirty="0">
                <a:solidFill>
                  <a:srgbClr val="92D050"/>
                </a:solidFill>
                <a:effectLst/>
                <a:latin typeface="Trebuchet MS" panose="020B0703020202090204" pitchFamily="34" charset="0"/>
              </a:rPr>
              <a:t>distintivo</a:t>
            </a:r>
            <a:r>
              <a:rPr lang="it-IT" sz="3600" dirty="0">
                <a:effectLst/>
                <a:latin typeface="Trebuchet MS" panose="020B0703020202090204" pitchFamily="34" charset="0"/>
              </a:rPr>
              <a:t>,</a:t>
            </a:r>
            <a:r>
              <a:rPr lang="it-IT" sz="3600" dirty="0">
                <a:solidFill>
                  <a:srgbClr val="FF0000"/>
                </a:solidFill>
                <a:effectLst/>
                <a:latin typeface="Trebuchet MS" panose="020B0703020202090204" pitchFamily="34" charset="0"/>
              </a:rPr>
              <a:t> </a:t>
            </a:r>
            <a:r>
              <a:rPr lang="it-IT" sz="3600" dirty="0">
                <a:effectLst/>
                <a:latin typeface="Trebuchet MS" panose="020B0703020202090204" pitchFamily="34" charset="0"/>
              </a:rPr>
              <a:t>significativo e suggestivo;</a:t>
            </a:r>
          </a:p>
          <a:p>
            <a:pPr algn="ctr">
              <a:buFont typeface="Arial" panose="020B0604020202020204" pitchFamily="34" charset="0"/>
              <a:buChar char="•"/>
            </a:pPr>
            <a:r>
              <a:rPr lang="it-IT" sz="3600" dirty="0">
                <a:solidFill>
                  <a:srgbClr val="92D050"/>
                </a:solidFill>
                <a:effectLst/>
                <a:latin typeface="Trebuchet MS" panose="020B0703020202090204" pitchFamily="34" charset="0"/>
              </a:rPr>
              <a:t>﻿ </a:t>
            </a:r>
            <a:r>
              <a:rPr lang="it-IT" sz="3600" b="1" dirty="0">
                <a:solidFill>
                  <a:srgbClr val="92D050"/>
                </a:solidFill>
                <a:effectLst/>
                <a:latin typeface="Trebuchet MS" panose="020B0703020202090204" pitchFamily="34" charset="0"/>
              </a:rPr>
              <a:t>diverso</a:t>
            </a:r>
            <a:r>
              <a:rPr lang="it-IT" sz="3600" dirty="0">
                <a:effectLst/>
                <a:latin typeface="Trebuchet MS" panose="020B0703020202090204" pitchFamily="34" charset="0"/>
              </a:rPr>
              <a:t>, insolito e difficile da dimenticare;</a:t>
            </a:r>
          </a:p>
          <a:p>
            <a:pPr algn="ctr">
              <a:buFont typeface="Arial" panose="020B0604020202020204" pitchFamily="34" charset="0"/>
              <a:buChar char="•"/>
            </a:pPr>
            <a:r>
              <a:rPr lang="it-IT" sz="3600" b="1" dirty="0">
                <a:solidFill>
                  <a:srgbClr val="92D050"/>
                </a:solidFill>
                <a:effectLst/>
                <a:latin typeface="Trebuchet MS" panose="020B0703020202090204" pitchFamily="34" charset="0"/>
              </a:rPr>
              <a:t>﻿ in grado di comunicare </a:t>
            </a:r>
            <a:r>
              <a:rPr lang="it-IT" sz="3600" dirty="0">
                <a:effectLst/>
                <a:latin typeface="Trebuchet MS" panose="020B0703020202090204" pitchFamily="34" charset="0"/>
              </a:rPr>
              <a:t>in maniera rapida e immediata al consumatore informazioni rilevanti riguardo agli attributi di prodotto e/o ai bisogni soddisfatti.</a:t>
            </a:r>
          </a:p>
          <a:p>
            <a:pPr algn="ctr"/>
            <a:endParaRPr lang="it-IT" dirty="0"/>
          </a:p>
        </p:txBody>
      </p:sp>
    </p:spTree>
    <p:extLst>
      <p:ext uri="{BB962C8B-B14F-4D97-AF65-F5344CB8AC3E}">
        <p14:creationId xmlns:p14="http://schemas.microsoft.com/office/powerpoint/2010/main" val="8235310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85BC04E-C0F5-39BC-4850-139B50818977}"/>
              </a:ext>
            </a:extLst>
          </p:cNvPr>
          <p:cNvSpPr txBox="1"/>
          <p:nvPr/>
        </p:nvSpPr>
        <p:spPr>
          <a:xfrm>
            <a:off x="2699878" y="2921168"/>
            <a:ext cx="7024680" cy="1015663"/>
          </a:xfrm>
          <a:prstGeom prst="rect">
            <a:avLst/>
          </a:prstGeom>
          <a:noFill/>
        </p:spPr>
        <p:txBody>
          <a:bodyPr wrap="none" rtlCol="0">
            <a:spAutoFit/>
          </a:bodyPr>
          <a:lstStyle/>
          <a:p>
            <a:r>
              <a:rPr lang="it-IT" sz="6000" b="1" dirty="0">
                <a:solidFill>
                  <a:srgbClr val="92D050"/>
                </a:solidFill>
                <a:latin typeface="Trebuchet MS" panose="020B0703020202090204" pitchFamily="34" charset="0"/>
              </a:rPr>
              <a:t>I LOGHI E I SIMBOLI</a:t>
            </a:r>
          </a:p>
        </p:txBody>
      </p:sp>
    </p:spTree>
    <p:extLst>
      <p:ext uri="{BB962C8B-B14F-4D97-AF65-F5344CB8AC3E}">
        <p14:creationId xmlns:p14="http://schemas.microsoft.com/office/powerpoint/2010/main" val="1173211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0420A91-787A-F5CE-E7E7-061D1FFB0E54}"/>
              </a:ext>
            </a:extLst>
          </p:cNvPr>
          <p:cNvSpPr txBox="1"/>
          <p:nvPr/>
        </p:nvSpPr>
        <p:spPr>
          <a:xfrm>
            <a:off x="1352550" y="1443841"/>
            <a:ext cx="9486900" cy="3970318"/>
          </a:xfrm>
          <a:prstGeom prst="rect">
            <a:avLst/>
          </a:prstGeom>
          <a:noFill/>
        </p:spPr>
        <p:txBody>
          <a:bodyPr wrap="square" rtlCol="0">
            <a:spAutoFit/>
          </a:bodyPr>
          <a:lstStyle/>
          <a:p>
            <a:pPr algn="ctr"/>
            <a:r>
              <a:rPr lang="it-IT" sz="3600" dirty="0">
                <a:effectLst/>
                <a:latin typeface="Trebuchet MS" panose="020B0703020202090204" pitchFamily="34" charset="0"/>
              </a:rPr>
              <a:t>Se il nome è il cuore della marca, </a:t>
            </a:r>
            <a:r>
              <a:rPr lang="it-IT" sz="3600" b="1" dirty="0">
                <a:solidFill>
                  <a:srgbClr val="92D050"/>
                </a:solidFill>
                <a:effectLst/>
                <a:latin typeface="Trebuchet MS" panose="020B0703020202090204" pitchFamily="34" charset="0"/>
              </a:rPr>
              <a:t>gli elementi visivi</a:t>
            </a:r>
            <a:r>
              <a:rPr lang="it-IT" sz="3600" dirty="0">
                <a:effectLst/>
                <a:latin typeface="Trebuchet MS" panose="020B0703020202090204" pitchFamily="34" charset="0"/>
              </a:rPr>
              <a:t>, quali appunto i loghi, giocano spesso un ruolo critico nella costruzione dell'identità del brand, posto che «quasi due terzi degli stimoli che arrivano al cervello passano attraverso il sistema visivo». </a:t>
            </a:r>
            <a:endParaRPr lang="it-IT" sz="3600" dirty="0">
              <a:latin typeface="Trebuchet MS" panose="020B0703020202090204" pitchFamily="34" charset="0"/>
            </a:endParaRPr>
          </a:p>
        </p:txBody>
      </p:sp>
    </p:spTree>
    <p:extLst>
      <p:ext uri="{BB962C8B-B14F-4D97-AF65-F5344CB8AC3E}">
        <p14:creationId xmlns:p14="http://schemas.microsoft.com/office/powerpoint/2010/main" val="2753517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D075452-9EEA-3651-5582-387CDF6CE501}"/>
              </a:ext>
            </a:extLst>
          </p:cNvPr>
          <p:cNvSpPr txBox="1"/>
          <p:nvPr/>
        </p:nvSpPr>
        <p:spPr>
          <a:xfrm>
            <a:off x="1088231" y="871536"/>
            <a:ext cx="10015537" cy="5355312"/>
          </a:xfrm>
          <a:prstGeom prst="rect">
            <a:avLst/>
          </a:prstGeom>
          <a:noFill/>
        </p:spPr>
        <p:txBody>
          <a:bodyPr wrap="square" rtlCol="0">
            <a:spAutoFit/>
          </a:bodyPr>
          <a:lstStyle/>
          <a:p>
            <a:pPr algn="ctr"/>
            <a:r>
              <a:rPr lang="it-IT" sz="3600" dirty="0">
                <a:effectLst/>
                <a:latin typeface="Trebuchet MS" panose="020B0703020202090204" pitchFamily="34" charset="0"/>
              </a:rPr>
              <a:t>Quando uno </a:t>
            </a:r>
            <a:r>
              <a:rPr lang="it-IT" sz="3600" b="1" dirty="0">
                <a:solidFill>
                  <a:srgbClr val="92D050"/>
                </a:solidFill>
                <a:effectLst/>
                <a:latin typeface="Trebuchet MS" panose="020B0703020202090204" pitchFamily="34" charset="0"/>
              </a:rPr>
              <a:t>stimolo visivo </a:t>
            </a:r>
            <a:r>
              <a:rPr lang="it-IT" sz="3600" dirty="0">
                <a:effectLst/>
                <a:latin typeface="Trebuchet MS" panose="020B0703020202090204" pitchFamily="34" charset="0"/>
              </a:rPr>
              <a:t>è in grado, a prima vista, di richiamare univocamente una certa marca, significa che ha saputo imprimersi con forza nella mente degli individui generando un'associazione di primaria importanza, come nel caso del colore lilla scelto da Milka e divenuto un fortissimo richiamo visivo attribuibile in modo unico a questa marca di cioccolato.</a:t>
            </a:r>
          </a:p>
          <a:p>
            <a:endParaRPr lang="it-IT" dirty="0"/>
          </a:p>
        </p:txBody>
      </p:sp>
    </p:spTree>
    <p:extLst>
      <p:ext uri="{BB962C8B-B14F-4D97-AF65-F5344CB8AC3E}">
        <p14:creationId xmlns:p14="http://schemas.microsoft.com/office/powerpoint/2010/main" val="17915498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48CD12D-0B9D-CD67-08B0-5780138EDE2C}"/>
              </a:ext>
            </a:extLst>
          </p:cNvPr>
          <p:cNvSpPr txBox="1"/>
          <p:nvPr/>
        </p:nvSpPr>
        <p:spPr>
          <a:xfrm>
            <a:off x="1116806" y="1859339"/>
            <a:ext cx="9958388" cy="3139321"/>
          </a:xfrm>
          <a:prstGeom prst="rect">
            <a:avLst/>
          </a:prstGeom>
          <a:noFill/>
        </p:spPr>
        <p:txBody>
          <a:bodyPr wrap="square" rtlCol="0">
            <a:spAutoFit/>
          </a:bodyPr>
          <a:lstStyle/>
          <a:p>
            <a:pPr algn="ctr"/>
            <a:r>
              <a:rPr lang="it-IT" sz="3600" dirty="0">
                <a:effectLst/>
                <a:latin typeface="Trebuchet MS" panose="020B0703020202090204" pitchFamily="34" charset="0"/>
              </a:rPr>
              <a:t>I </a:t>
            </a:r>
            <a:r>
              <a:rPr lang="it-IT" sz="3600" b="1" dirty="0">
                <a:solidFill>
                  <a:srgbClr val="92D050"/>
                </a:solidFill>
                <a:effectLst/>
                <a:latin typeface="Trebuchet MS" panose="020B0703020202090204" pitchFamily="34" charset="0"/>
              </a:rPr>
              <a:t>loghi</a:t>
            </a:r>
            <a:r>
              <a:rPr lang="it-IT" sz="3600" dirty="0">
                <a:effectLst/>
                <a:latin typeface="Trebuchet MS" panose="020B0703020202090204" pitchFamily="34" charset="0"/>
              </a:rPr>
              <a:t> sono la prima forma di comunicazione della marca e ne consentono una rapida identificazione. Naturalmente, per tutti i beni e servizi è importante essere immediatamente riconoscibili, ma per alcuni lo è maggiormente.</a:t>
            </a:r>
          </a:p>
          <a:p>
            <a:pPr algn="ctr"/>
            <a:endParaRPr lang="it-IT" dirty="0"/>
          </a:p>
        </p:txBody>
      </p:sp>
    </p:spTree>
    <p:extLst>
      <p:ext uri="{BB962C8B-B14F-4D97-AF65-F5344CB8AC3E}">
        <p14:creationId xmlns:p14="http://schemas.microsoft.com/office/powerpoint/2010/main" val="1529313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034A50A-C3C9-80C1-EB95-54F39B85AB6B}"/>
              </a:ext>
            </a:extLst>
          </p:cNvPr>
          <p:cNvSpPr txBox="1"/>
          <p:nvPr/>
        </p:nvSpPr>
        <p:spPr>
          <a:xfrm>
            <a:off x="2081212" y="1859339"/>
            <a:ext cx="8029575" cy="3139321"/>
          </a:xfrm>
          <a:prstGeom prst="rect">
            <a:avLst/>
          </a:prstGeom>
          <a:noFill/>
        </p:spPr>
        <p:txBody>
          <a:bodyPr wrap="square" rtlCol="0">
            <a:spAutoFit/>
          </a:bodyPr>
          <a:lstStyle/>
          <a:p>
            <a:pPr algn="ctr"/>
            <a:r>
              <a:rPr lang="it-IT" sz="3600" dirty="0">
                <a:effectLst/>
                <a:latin typeface="Trebuchet MS" panose="020B0703020202090204" pitchFamily="34" charset="0"/>
              </a:rPr>
              <a:t>La</a:t>
            </a:r>
            <a:r>
              <a:rPr lang="it-IT" sz="3600" b="1" dirty="0">
                <a:solidFill>
                  <a:srgbClr val="92D050"/>
                </a:solidFill>
                <a:effectLst/>
                <a:latin typeface="Trebuchet MS" panose="020B0703020202090204" pitchFamily="34" charset="0"/>
              </a:rPr>
              <a:t> leggibilità </a:t>
            </a:r>
            <a:r>
              <a:rPr lang="it-IT" sz="3600" dirty="0">
                <a:effectLst/>
                <a:latin typeface="Trebuchet MS" panose="020B0703020202090204" pitchFamily="34" charset="0"/>
              </a:rPr>
              <a:t>è il principale requisito di un buon lettering, ma non deve essere trascurata la sua capacità di esprimere il carattere della marca e alcune sue peculiarità.</a:t>
            </a:r>
          </a:p>
          <a:p>
            <a:pPr algn="ctr"/>
            <a:endParaRPr lang="it-IT" dirty="0"/>
          </a:p>
        </p:txBody>
      </p:sp>
    </p:spTree>
    <p:extLst>
      <p:ext uri="{BB962C8B-B14F-4D97-AF65-F5344CB8AC3E}">
        <p14:creationId xmlns:p14="http://schemas.microsoft.com/office/powerpoint/2010/main" val="2929666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E779DFC-B559-A2D5-B1B7-614BF1EDE2DA}"/>
              </a:ext>
            </a:extLst>
          </p:cNvPr>
          <p:cNvSpPr txBox="1"/>
          <p:nvPr/>
        </p:nvSpPr>
        <p:spPr>
          <a:xfrm>
            <a:off x="678180" y="746541"/>
            <a:ext cx="11201400" cy="3154710"/>
          </a:xfrm>
          <a:prstGeom prst="rect">
            <a:avLst/>
          </a:prstGeom>
          <a:noFill/>
        </p:spPr>
        <p:txBody>
          <a:bodyPr wrap="square" rtlCol="0">
            <a:spAutoFit/>
          </a:bodyPr>
          <a:lstStyle/>
          <a:p>
            <a:pPr algn="ctr"/>
            <a:r>
              <a:rPr lang="it-IT" sz="2900" dirty="0">
                <a:latin typeface="Trebuchet MS" panose="020B0703020202090204" pitchFamily="34" charset="0"/>
                <a:ea typeface="Calibri" panose="020F0502020204030204" pitchFamily="34" charset="0"/>
                <a:cs typeface="Times New Roman" panose="02020603050405020304" pitchFamily="18" charset="0"/>
              </a:rPr>
              <a:t>A</a:t>
            </a:r>
            <a:r>
              <a:rPr lang="it-IT" sz="2900" dirty="0">
                <a:effectLst/>
                <a:latin typeface="Trebuchet MS" panose="020B0703020202090204" pitchFamily="34" charset="0"/>
                <a:ea typeface="Calibri" panose="020F0502020204030204" pitchFamily="34" charset="0"/>
                <a:cs typeface="Times New Roman" panose="02020603050405020304" pitchFamily="18" charset="0"/>
              </a:rPr>
              <a:t>lla base della piramide risiede: </a:t>
            </a:r>
          </a:p>
          <a:p>
            <a:endParaRPr lang="it-IT" sz="2900" dirty="0">
              <a:latin typeface="Trebuchet MS" panose="020B0703020202090204" pitchFamily="34" charset="0"/>
              <a:ea typeface="Calibri" panose="020F0502020204030204" pitchFamily="34" charset="0"/>
              <a:cs typeface="Times New Roman" panose="02020603050405020304" pitchFamily="18" charset="0"/>
            </a:endParaRPr>
          </a:p>
          <a:p>
            <a:pPr marL="342900" indent="-342900" algn="ctr">
              <a:buFont typeface="Arial" panose="020B0604020202020204" pitchFamily="34" charset="0"/>
              <a:buChar char="•"/>
            </a:pPr>
            <a:r>
              <a:rPr lang="it-IT" sz="2900" b="1" dirty="0">
                <a:solidFill>
                  <a:srgbClr val="92D050"/>
                </a:solidFill>
                <a:effectLst/>
                <a:latin typeface="Trebuchet MS" panose="020B0703020202090204" pitchFamily="34" charset="0"/>
                <a:ea typeface="Calibri" panose="020F0502020204030204" pitchFamily="34" charset="0"/>
                <a:cs typeface="Times New Roman" panose="02020603050405020304" pitchFamily="18" charset="0"/>
              </a:rPr>
              <a:t>LA PROMINENZA DELLA MARCA</a:t>
            </a:r>
            <a:r>
              <a:rPr lang="it-IT" sz="2900" dirty="0">
                <a:effectLst/>
                <a:latin typeface="Trebuchet MS" panose="020B0703020202090204" pitchFamily="34" charset="0"/>
                <a:ea typeface="Calibri" panose="020F0502020204030204" pitchFamily="34" charset="0"/>
                <a:cs typeface="Times New Roman" panose="02020603050405020304" pitchFamily="18" charset="0"/>
              </a:rPr>
              <a:t>, la quale fa riferimento alla consapevolezza che i consumatori ne hanno, ossia alla capacità di richiamarla alla mente in situazioni opportune.</a:t>
            </a:r>
          </a:p>
          <a:p>
            <a:endParaRPr lang="it-IT" sz="3600" dirty="0">
              <a:latin typeface="Trebuchet MS" panose="020B070302020209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72110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E6CF157-D007-075A-7579-84053A158737}"/>
              </a:ext>
            </a:extLst>
          </p:cNvPr>
          <p:cNvSpPr txBox="1"/>
          <p:nvPr/>
        </p:nvSpPr>
        <p:spPr>
          <a:xfrm>
            <a:off x="1109662" y="751344"/>
            <a:ext cx="9972675" cy="5355312"/>
          </a:xfrm>
          <a:prstGeom prst="rect">
            <a:avLst/>
          </a:prstGeom>
          <a:noFill/>
        </p:spPr>
        <p:txBody>
          <a:bodyPr wrap="square" rtlCol="0">
            <a:spAutoFit/>
          </a:bodyPr>
          <a:lstStyle/>
          <a:p>
            <a:pPr algn="ctr"/>
            <a:r>
              <a:rPr lang="it-IT" sz="3600" dirty="0">
                <a:effectLst/>
                <a:latin typeface="Trebuchet MS" panose="020B0703020202090204" pitchFamily="34" charset="0"/>
              </a:rPr>
              <a:t>La </a:t>
            </a:r>
            <a:r>
              <a:rPr lang="it-IT" sz="3600" b="1" dirty="0">
                <a:solidFill>
                  <a:srgbClr val="92D050"/>
                </a:solidFill>
                <a:effectLst/>
                <a:latin typeface="Trebuchet MS" panose="020B0703020202090204" pitchFamily="34" charset="0"/>
              </a:rPr>
              <a:t>realizzazione del logo </a:t>
            </a:r>
            <a:r>
              <a:rPr lang="it-IT" sz="3600" dirty="0">
                <a:effectLst/>
                <a:latin typeface="Trebuchet MS" panose="020B0703020202090204" pitchFamily="34" charset="0"/>
              </a:rPr>
              <a:t>implica anche la selezione dei colori con i quali raffigurarne gli elementi costitutivi. Si tratta di un aspetto importante, posto che i colori sono identificativi di attributi, qualità e proprietà. La </a:t>
            </a:r>
            <a:r>
              <a:rPr lang="it-IT" sz="3600" b="1" dirty="0">
                <a:solidFill>
                  <a:srgbClr val="92D050"/>
                </a:solidFill>
                <a:effectLst/>
                <a:latin typeface="Trebuchet MS" panose="020B0703020202090204" pitchFamily="34" charset="0"/>
              </a:rPr>
              <a:t>psicologia del colore </a:t>
            </a:r>
            <a:r>
              <a:rPr lang="it-IT" sz="3600" dirty="0">
                <a:effectLst/>
                <a:latin typeface="Trebuchet MS" panose="020B0703020202090204" pitchFamily="34" charset="0"/>
              </a:rPr>
              <a:t>sostiene che il colore è una sensazione che viene recepita dal nostro cervello e che provoca determinati sentimenti ed emozioni.</a:t>
            </a:r>
          </a:p>
          <a:p>
            <a:endParaRPr lang="it-IT" dirty="0"/>
          </a:p>
        </p:txBody>
      </p:sp>
    </p:spTree>
    <p:extLst>
      <p:ext uri="{BB962C8B-B14F-4D97-AF65-F5344CB8AC3E}">
        <p14:creationId xmlns:p14="http://schemas.microsoft.com/office/powerpoint/2010/main" val="23061428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C76AB87-C616-137A-4FC8-85254C4D0C4D}"/>
              </a:ext>
            </a:extLst>
          </p:cNvPr>
          <p:cNvSpPr txBox="1"/>
          <p:nvPr/>
        </p:nvSpPr>
        <p:spPr>
          <a:xfrm>
            <a:off x="1845468" y="1997839"/>
            <a:ext cx="8501063" cy="2862322"/>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il carattere visivo dei loghi </a:t>
            </a:r>
            <a:r>
              <a:rPr lang="it-IT" sz="3600" dirty="0">
                <a:effectLst/>
                <a:latin typeface="Trebuchet MS" panose="020B0703020202090204" pitchFamily="34" charset="0"/>
              </a:rPr>
              <a:t>li rende facilmente riconoscibili e, pertanto, facilita l'identificazione dei prodotti ai quali sono applicati. Prima ancora di significare, infatti, il logo identifica.</a:t>
            </a:r>
          </a:p>
        </p:txBody>
      </p:sp>
    </p:spTree>
    <p:extLst>
      <p:ext uri="{BB962C8B-B14F-4D97-AF65-F5344CB8AC3E}">
        <p14:creationId xmlns:p14="http://schemas.microsoft.com/office/powerpoint/2010/main" val="28890307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9A94641-396B-F0D5-5EDD-8D43956CA36E}"/>
              </a:ext>
            </a:extLst>
          </p:cNvPr>
          <p:cNvSpPr txBox="1"/>
          <p:nvPr/>
        </p:nvSpPr>
        <p:spPr>
          <a:xfrm>
            <a:off x="766763" y="1859339"/>
            <a:ext cx="10658474" cy="3139321"/>
          </a:xfrm>
          <a:prstGeom prst="rect">
            <a:avLst/>
          </a:prstGeom>
          <a:noFill/>
        </p:spPr>
        <p:txBody>
          <a:bodyPr wrap="square" rtlCol="0">
            <a:spAutoFit/>
          </a:bodyPr>
          <a:lstStyle/>
          <a:p>
            <a:pPr algn="ctr"/>
            <a:r>
              <a:rPr lang="it-IT" sz="3600" dirty="0">
                <a:effectLst/>
                <a:latin typeface="Trebuchet MS" panose="020B0703020202090204" pitchFamily="34" charset="0"/>
              </a:rPr>
              <a:t>Un logo, pertanto, dovrebbe </a:t>
            </a:r>
            <a:r>
              <a:rPr lang="it-IT" sz="3600" b="1" dirty="0">
                <a:solidFill>
                  <a:srgbClr val="92D050"/>
                </a:solidFill>
                <a:effectLst/>
                <a:latin typeface="Trebuchet MS" panose="020B0703020202090204" pitchFamily="34" charset="0"/>
              </a:rPr>
              <a:t>permanere stabile nel tempo</a:t>
            </a:r>
            <a:r>
              <a:rPr lang="it-IT" sz="3600" dirty="0">
                <a:effectLst/>
                <a:latin typeface="Trebuchet MS" panose="020B0703020202090204" pitchFamily="34" charset="0"/>
              </a:rPr>
              <a:t>, limitandosi ad apportare gli aggiustamenti gradualmente necessari. Cambiare il logo ex abrupto è un'operazione rischiosa e onerosa.</a:t>
            </a:r>
          </a:p>
          <a:p>
            <a:pPr algn="ctr"/>
            <a:endParaRPr lang="it-IT" dirty="0"/>
          </a:p>
        </p:txBody>
      </p:sp>
    </p:spTree>
    <p:extLst>
      <p:ext uri="{BB962C8B-B14F-4D97-AF65-F5344CB8AC3E}">
        <p14:creationId xmlns:p14="http://schemas.microsoft.com/office/powerpoint/2010/main" val="32312698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529824A-0ACB-C803-3F68-98CED3360019}"/>
              </a:ext>
            </a:extLst>
          </p:cNvPr>
          <p:cNvSpPr txBox="1"/>
          <p:nvPr/>
        </p:nvSpPr>
        <p:spPr>
          <a:xfrm>
            <a:off x="881062" y="1582340"/>
            <a:ext cx="10429875" cy="3693319"/>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la confezione </a:t>
            </a:r>
            <a:r>
              <a:rPr lang="it-IT" sz="3600" dirty="0">
                <a:effectLst/>
                <a:latin typeface="Trebuchet MS" panose="020B0703020202090204" pitchFamily="34" charset="0"/>
              </a:rPr>
              <a:t>rappresenta oggi uno degli elementi fondativi dell'identità della marca poiché contribuisce in modo significativo allo sviluppo dell'immagine riassumendone i valori portanti in un unico supporto caratterizzato da un numero particolarmente elevato di codici.</a:t>
            </a:r>
          </a:p>
          <a:p>
            <a:endParaRPr lang="it-IT" dirty="0"/>
          </a:p>
        </p:txBody>
      </p:sp>
    </p:spTree>
    <p:extLst>
      <p:ext uri="{BB962C8B-B14F-4D97-AF65-F5344CB8AC3E}">
        <p14:creationId xmlns:p14="http://schemas.microsoft.com/office/powerpoint/2010/main" val="6685686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5F3772F-1BEC-7704-D770-70A647697AE5}"/>
              </a:ext>
            </a:extLst>
          </p:cNvPr>
          <p:cNvSpPr txBox="1"/>
          <p:nvPr/>
        </p:nvSpPr>
        <p:spPr>
          <a:xfrm>
            <a:off x="1173956" y="1028343"/>
            <a:ext cx="9844087" cy="4801314"/>
          </a:xfrm>
          <a:prstGeom prst="rect">
            <a:avLst/>
          </a:prstGeom>
          <a:noFill/>
        </p:spPr>
        <p:txBody>
          <a:bodyPr wrap="square" rtlCol="0">
            <a:spAutoFit/>
          </a:bodyPr>
          <a:lstStyle/>
          <a:p>
            <a:pPr algn="ctr"/>
            <a:r>
              <a:rPr lang="it-IT" sz="3600" dirty="0">
                <a:effectLst/>
                <a:latin typeface="Trebuchet MS" panose="020B0703020202090204" pitchFamily="34" charset="0"/>
              </a:rPr>
              <a:t>si possono individuare tre tipologie di confezione:</a:t>
            </a:r>
          </a:p>
          <a:p>
            <a:pPr algn="ctr"/>
            <a:endParaRPr lang="it-IT" sz="3600" dirty="0">
              <a:effectLst/>
              <a:latin typeface="Trebuchet MS" panose="020B0703020202090204" pitchFamily="34" charset="0"/>
            </a:endParaRPr>
          </a:p>
          <a:p>
            <a:pPr algn="ctr">
              <a:buFont typeface="Arial" panose="020B0604020202020204" pitchFamily="34" charset="0"/>
              <a:buChar char="•"/>
            </a:pPr>
            <a:r>
              <a:rPr lang="it-IT" sz="3600" b="1" dirty="0">
                <a:solidFill>
                  <a:srgbClr val="92D050"/>
                </a:solidFill>
                <a:effectLst/>
                <a:latin typeface="Trebuchet MS" panose="020B0703020202090204" pitchFamily="34" charset="0"/>
              </a:rPr>
              <a:t>﻿ il package primario</a:t>
            </a:r>
            <a:r>
              <a:rPr lang="it-IT" sz="3600" dirty="0">
                <a:effectLst/>
                <a:latin typeface="Trebuchet MS" panose="020B0703020202090204" pitchFamily="34" charset="0"/>
              </a:rPr>
              <a:t>, ossia l'involucro (un sacchetto, una scatola, una bottiglia ecc.) a diretto contatto con il contenuto (per esempio, la carta dorata che avvolge il cioccolatino Ferrero </a:t>
            </a:r>
            <a:r>
              <a:rPr lang="it-IT" sz="3600" dirty="0" err="1">
                <a:effectLst/>
                <a:latin typeface="Trebuchet MS" panose="020B0703020202090204" pitchFamily="34" charset="0"/>
              </a:rPr>
              <a:t>Rocher</a:t>
            </a:r>
            <a:r>
              <a:rPr lang="it-IT" sz="3600" dirty="0">
                <a:effectLst/>
                <a:latin typeface="Trebuchet MS" panose="020B0703020202090204" pitchFamily="34" charset="0"/>
              </a:rPr>
              <a:t>);</a:t>
            </a:r>
          </a:p>
          <a:p>
            <a:endParaRPr lang="it-IT" dirty="0"/>
          </a:p>
        </p:txBody>
      </p:sp>
    </p:spTree>
    <p:extLst>
      <p:ext uri="{BB962C8B-B14F-4D97-AF65-F5344CB8AC3E}">
        <p14:creationId xmlns:p14="http://schemas.microsoft.com/office/powerpoint/2010/main" val="3650056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63920FE-CEA3-DC1D-B9D9-6202FC79B014}"/>
              </a:ext>
            </a:extLst>
          </p:cNvPr>
          <p:cNvSpPr txBox="1"/>
          <p:nvPr/>
        </p:nvSpPr>
        <p:spPr>
          <a:xfrm>
            <a:off x="1309688" y="2136338"/>
            <a:ext cx="9572624" cy="2585323"/>
          </a:xfrm>
          <a:prstGeom prst="rect">
            <a:avLst/>
          </a:prstGeom>
          <a:noFill/>
        </p:spPr>
        <p:txBody>
          <a:bodyPr wrap="square" rtlCol="0">
            <a:spAutoFit/>
          </a:bodyPr>
          <a:lstStyle/>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il package secondario</a:t>
            </a:r>
            <a:r>
              <a:rPr lang="it-IT" sz="3600" dirty="0">
                <a:effectLst/>
                <a:latin typeface="Trebuchet MS" panose="020B0703020202090204" pitchFamily="34" charset="0"/>
              </a:rPr>
              <a:t>, che avvolge la confezione primaria fornendo ulteriore protezione (la scatola contenente 16 o 30 Ferrero Roche);</a:t>
            </a:r>
          </a:p>
          <a:p>
            <a:pPr algn="ctr"/>
            <a:endParaRPr lang="it-IT" dirty="0"/>
          </a:p>
        </p:txBody>
      </p:sp>
    </p:spTree>
    <p:extLst>
      <p:ext uri="{BB962C8B-B14F-4D97-AF65-F5344CB8AC3E}">
        <p14:creationId xmlns:p14="http://schemas.microsoft.com/office/powerpoint/2010/main" val="13473189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174C5E2-F822-49DD-BD65-9D4664441E2D}"/>
              </a:ext>
            </a:extLst>
          </p:cNvPr>
          <p:cNvSpPr txBox="1"/>
          <p:nvPr/>
        </p:nvSpPr>
        <p:spPr>
          <a:xfrm>
            <a:off x="1288257" y="1859339"/>
            <a:ext cx="9615486" cy="3139321"/>
          </a:xfrm>
          <a:prstGeom prst="rect">
            <a:avLst/>
          </a:prstGeom>
          <a:noFill/>
        </p:spPr>
        <p:txBody>
          <a:bodyPr wrap="square" rtlCol="0">
            <a:spAutoFit/>
          </a:bodyPr>
          <a:lstStyle/>
          <a:p>
            <a:pPr marL="285750" indent="-285750" algn="ctr">
              <a:buFont typeface="Arial" panose="020B0604020202020204" pitchFamily="34" charset="0"/>
              <a:buChar char="•"/>
            </a:pPr>
            <a:r>
              <a:rPr lang="it-IT" sz="3600" b="1" dirty="0">
                <a:solidFill>
                  <a:srgbClr val="92D050"/>
                </a:solidFill>
                <a:effectLst/>
                <a:latin typeface="Trebuchet MS" panose="020B0703020202090204" pitchFamily="34" charset="0"/>
              </a:rPr>
              <a:t>il package terziario </a:t>
            </a:r>
            <a:r>
              <a:rPr lang="it-IT" sz="3600" dirty="0">
                <a:effectLst/>
                <a:latin typeface="Trebuchet MS" panose="020B0703020202090204" pitchFamily="34" charset="0"/>
              </a:rPr>
              <a:t>(O imballaggio), costituito da tutti i materiali impiegati per l'espletamento delle funzioni logistiche (per esempio, il cartone contente le confezioni dei suddetti cioccolatini).</a:t>
            </a:r>
          </a:p>
          <a:p>
            <a:pPr algn="ctr"/>
            <a:endParaRPr lang="it-IT" dirty="0"/>
          </a:p>
        </p:txBody>
      </p:sp>
    </p:spTree>
    <p:extLst>
      <p:ext uri="{BB962C8B-B14F-4D97-AF65-F5344CB8AC3E}">
        <p14:creationId xmlns:p14="http://schemas.microsoft.com/office/powerpoint/2010/main" val="29331530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3C84C58B-AC6C-5084-A5D6-A257B15554EA}"/>
              </a:ext>
            </a:extLst>
          </p:cNvPr>
          <p:cNvSpPr txBox="1"/>
          <p:nvPr/>
        </p:nvSpPr>
        <p:spPr>
          <a:xfrm>
            <a:off x="909637" y="751344"/>
            <a:ext cx="10372725" cy="4247317"/>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mediante la confezione</a:t>
            </a:r>
            <a:r>
              <a:rPr lang="it-IT" sz="3600" dirty="0">
                <a:effectLst/>
                <a:latin typeface="Trebuchet MS" panose="020B0703020202090204" pitchFamily="34" charset="0"/>
              </a:rPr>
              <a:t>, il consumatore legge la promessa della marca, individua gli elementi distintivi di quest'ultima e interpreta la filosofia dell'azienda a cui essa fa capo. </a:t>
            </a:r>
            <a:r>
              <a:rPr lang="it-IT" sz="3600" b="1" dirty="0">
                <a:solidFill>
                  <a:srgbClr val="92D050"/>
                </a:solidFill>
                <a:effectLst/>
                <a:latin typeface="Trebuchet MS" panose="020B0703020202090204" pitchFamily="34" charset="0"/>
              </a:rPr>
              <a:t>Al packaging</a:t>
            </a:r>
            <a:r>
              <a:rPr lang="it-IT" sz="3600" dirty="0">
                <a:effectLst/>
                <a:latin typeface="Trebuchet MS" panose="020B0703020202090204" pitchFamily="34" charset="0"/>
              </a:rPr>
              <a:t>, dunque, compete di rappresentare il posizionamento perseguito dalla marca, il livello qualitativo ricercato, l'identità della proposta.</a:t>
            </a:r>
          </a:p>
          <a:p>
            <a:endParaRPr lang="it-IT" dirty="0"/>
          </a:p>
        </p:txBody>
      </p:sp>
    </p:spTree>
    <p:extLst>
      <p:ext uri="{BB962C8B-B14F-4D97-AF65-F5344CB8AC3E}">
        <p14:creationId xmlns:p14="http://schemas.microsoft.com/office/powerpoint/2010/main" val="19832714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C6F37B1-3F4B-ACC7-1D00-8005F3016237}"/>
              </a:ext>
            </a:extLst>
          </p:cNvPr>
          <p:cNvSpPr txBox="1"/>
          <p:nvPr/>
        </p:nvSpPr>
        <p:spPr>
          <a:xfrm>
            <a:off x="909637" y="1582340"/>
            <a:ext cx="10372725" cy="3693319"/>
          </a:xfrm>
          <a:prstGeom prst="rect">
            <a:avLst/>
          </a:prstGeom>
          <a:noFill/>
        </p:spPr>
        <p:txBody>
          <a:bodyPr wrap="square" rtlCol="0">
            <a:spAutoFit/>
          </a:bodyPr>
          <a:lstStyle/>
          <a:p>
            <a:pPr algn="ctr"/>
            <a:r>
              <a:rPr lang="it-IT" sz="3600" dirty="0">
                <a:effectLst/>
                <a:latin typeface="Trebuchet MS" panose="020B0703020202090204" pitchFamily="34" charset="0"/>
              </a:rPr>
              <a:t>Le informazioni sono di solito fornite tramite l'</a:t>
            </a:r>
            <a:r>
              <a:rPr lang="it-IT" sz="3600" b="1" dirty="0">
                <a:solidFill>
                  <a:srgbClr val="92D050"/>
                </a:solidFill>
                <a:effectLst/>
                <a:latin typeface="Trebuchet MS" panose="020B0703020202090204" pitchFamily="34" charset="0"/>
              </a:rPr>
              <a:t>etichetta</a:t>
            </a:r>
            <a:r>
              <a:rPr lang="it-IT" sz="3600" dirty="0">
                <a:effectLst/>
                <a:latin typeface="Trebuchet MS" panose="020B0703020202090204" pitchFamily="34" charset="0"/>
              </a:rPr>
              <a:t>, la quale può costituire parte integrante della confezione (nel senso che la stampa dei componenti testuali e grafici avviene direttamente sul materiale del packaging) oppure può essere applicata sul contenitore.</a:t>
            </a:r>
          </a:p>
          <a:p>
            <a:endParaRPr lang="it-IT" dirty="0"/>
          </a:p>
        </p:txBody>
      </p:sp>
    </p:spTree>
    <p:extLst>
      <p:ext uri="{BB962C8B-B14F-4D97-AF65-F5344CB8AC3E}">
        <p14:creationId xmlns:p14="http://schemas.microsoft.com/office/powerpoint/2010/main" val="22833819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D255B06-A65A-2F4F-CEA3-BD2CDBDC2321}"/>
              </a:ext>
            </a:extLst>
          </p:cNvPr>
          <p:cNvSpPr txBox="1"/>
          <p:nvPr/>
        </p:nvSpPr>
        <p:spPr>
          <a:xfrm>
            <a:off x="766763" y="900113"/>
            <a:ext cx="10658474" cy="5293757"/>
          </a:xfrm>
          <a:prstGeom prst="rect">
            <a:avLst/>
          </a:prstGeom>
          <a:noFill/>
        </p:spPr>
        <p:txBody>
          <a:bodyPr wrap="square" rtlCol="0">
            <a:spAutoFit/>
          </a:bodyPr>
          <a:lstStyle/>
          <a:p>
            <a:pPr algn="ctr"/>
            <a:r>
              <a:rPr lang="it-IT" sz="3200" b="1" dirty="0">
                <a:solidFill>
                  <a:srgbClr val="92D050"/>
                </a:solidFill>
                <a:effectLst/>
                <a:latin typeface="Trebuchet MS" panose="020B0703020202090204" pitchFamily="34" charset="0"/>
              </a:rPr>
              <a:t>La confezione </a:t>
            </a:r>
            <a:r>
              <a:rPr lang="it-IT" sz="3200" dirty="0">
                <a:effectLst/>
                <a:latin typeface="Trebuchet MS" panose="020B0703020202090204" pitchFamily="34" charset="0"/>
              </a:rPr>
              <a:t>deve presentare due livelli di coerenza: interna, ossia fra gli aspetti e le caratteristiche che la compongono, ed esterna, vale a dire tra il pack nel suo complesso e le altre leve del marketing mix. Inoltre, nel caso di prodotto appartenente a una linea, è necessario garantire l'immediata riconoscibilità della promessa complessiva della linea, pur mantenendo l'identità dello specifico prodotto. Attraverso il </a:t>
            </a:r>
            <a:r>
              <a:rPr lang="it-IT" sz="3200" b="1" dirty="0">
                <a:solidFill>
                  <a:srgbClr val="92D050"/>
                </a:solidFill>
                <a:effectLst/>
                <a:latin typeface="Trebuchet MS" panose="020B0703020202090204" pitchFamily="34" charset="0"/>
              </a:rPr>
              <a:t>packaging</a:t>
            </a:r>
            <a:r>
              <a:rPr lang="it-IT" sz="3200" dirty="0">
                <a:effectLst/>
                <a:latin typeface="Trebuchet MS" panose="020B0703020202090204" pitchFamily="34" charset="0"/>
              </a:rPr>
              <a:t>, è possibile veicolare un'immagine complessiva di marca unitaria e coerente.</a:t>
            </a:r>
          </a:p>
          <a:p>
            <a:pPr algn="ctr"/>
            <a:endParaRPr lang="it-IT" dirty="0"/>
          </a:p>
        </p:txBody>
      </p:sp>
    </p:spTree>
    <p:extLst>
      <p:ext uri="{BB962C8B-B14F-4D97-AF65-F5344CB8AC3E}">
        <p14:creationId xmlns:p14="http://schemas.microsoft.com/office/powerpoint/2010/main" val="28488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3065E033-4D11-D35D-7EE8-78A732BC240D}"/>
              </a:ext>
            </a:extLst>
          </p:cNvPr>
          <p:cNvSpPr txBox="1"/>
          <p:nvPr/>
        </p:nvSpPr>
        <p:spPr>
          <a:xfrm>
            <a:off x="588169" y="612844"/>
            <a:ext cx="11015661" cy="5078313"/>
          </a:xfrm>
          <a:prstGeom prst="rect">
            <a:avLst/>
          </a:prstGeom>
          <a:noFill/>
        </p:spPr>
        <p:txBody>
          <a:bodyPr wrap="square" rtlCol="0">
            <a:spAutoFit/>
          </a:bodyPr>
          <a:lstStyle/>
          <a:p>
            <a:pPr marL="342900" indent="-342900" algn="ctr">
              <a:buFont typeface="Arial" panose="020B0604020202020204" pitchFamily="34" charset="0"/>
              <a:buChar char="•"/>
            </a:pPr>
            <a:endParaRPr lang="it-IT" sz="3600" dirty="0">
              <a:solidFill>
                <a:srgbClr val="FF0000"/>
              </a:solidFill>
              <a:latin typeface="Trebuchet MS" panose="020B0703020202090204" pitchFamily="34" charset="0"/>
              <a:ea typeface="Calibri" panose="020F0502020204030204" pitchFamily="34" charset="0"/>
              <a:cs typeface="Times New Roman" panose="02020603050405020304" pitchFamily="18" charset="0"/>
            </a:endParaRPr>
          </a:p>
          <a:p>
            <a:pPr marL="571500" indent="-571500" algn="ctr">
              <a:buFont typeface="Arial" panose="020B0604020202020204" pitchFamily="34" charset="0"/>
              <a:buChar char="•"/>
            </a:pPr>
            <a:r>
              <a:rPr lang="it-IT" sz="3600" b="1" dirty="0">
                <a:solidFill>
                  <a:srgbClr val="92D050"/>
                </a:solidFill>
                <a:latin typeface="Trebuchet MS" panose="020B0703020202090204" pitchFamily="34" charset="0"/>
                <a:ea typeface="Calibri" panose="020F0502020204030204" pitchFamily="34" charset="0"/>
                <a:cs typeface="Times New Roman" panose="02020603050405020304" pitchFamily="18" charset="0"/>
              </a:rPr>
              <a:t>L</a:t>
            </a:r>
            <a:r>
              <a:rPr lang="it-IT" sz="3600" b="1" dirty="0">
                <a:solidFill>
                  <a:srgbClr val="92D050"/>
                </a:solidFill>
                <a:effectLst/>
                <a:latin typeface="Trebuchet MS" panose="020B0703020202090204" pitchFamily="34" charset="0"/>
                <a:ea typeface="Calibri" panose="020F0502020204030204" pitchFamily="34" charset="0"/>
                <a:cs typeface="Times New Roman" panose="02020603050405020304" pitchFamily="18" charset="0"/>
              </a:rPr>
              <a:t>A CONSAPEVOLEZZA </a:t>
            </a:r>
            <a:r>
              <a:rPr lang="it-IT" sz="3600" dirty="0">
                <a:effectLst/>
                <a:latin typeface="Trebuchet MS" panose="020B0703020202090204" pitchFamily="34" charset="0"/>
                <a:ea typeface="Calibri" panose="020F0502020204030204" pitchFamily="34" charset="0"/>
                <a:cs typeface="Times New Roman" panose="02020603050405020304" pitchFamily="18" charset="0"/>
              </a:rPr>
              <a:t>o notorietà può essere descritta secondo due dimensioni: la profondità e l'ampiezza. La prima attiene alla rapidità con cui la marca viene richiamata alla memoria dal consumatore rispetto a marche concorrenti. </a:t>
            </a:r>
            <a:r>
              <a:rPr lang="it-IT" sz="3600" dirty="0">
                <a:latin typeface="Trebuchet MS" panose="020B0703020202090204" pitchFamily="34" charset="0"/>
                <a:ea typeface="Calibri" panose="020F0502020204030204" pitchFamily="34" charset="0"/>
                <a:cs typeface="Times New Roman" panose="02020603050405020304" pitchFamily="18" charset="0"/>
              </a:rPr>
              <a:t>E</a:t>
            </a:r>
            <a:r>
              <a:rPr lang="it-IT" sz="3600" dirty="0">
                <a:effectLst/>
                <a:latin typeface="Trebuchet MS" panose="020B0703020202090204" pitchFamily="34" charset="0"/>
                <a:ea typeface="Calibri" panose="020F0502020204030204" pitchFamily="34" charset="0"/>
                <a:cs typeface="Times New Roman" panose="02020603050405020304" pitchFamily="18" charset="0"/>
              </a:rPr>
              <a:t>’ quindi sinonimo di notorietà spontanea della marca. </a:t>
            </a:r>
          </a:p>
          <a:p>
            <a:endParaRPr lang="it-IT" sz="1800" dirty="0">
              <a:latin typeface="Trebuchet MS" panose="020B070302020209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2261934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E7CD5B9-6A1D-52AD-3FCF-4D861EC5DFC4}"/>
              </a:ext>
            </a:extLst>
          </p:cNvPr>
          <p:cNvSpPr txBox="1"/>
          <p:nvPr/>
        </p:nvSpPr>
        <p:spPr>
          <a:xfrm>
            <a:off x="2296715" y="2921168"/>
            <a:ext cx="7598570" cy="1015663"/>
          </a:xfrm>
          <a:prstGeom prst="rect">
            <a:avLst/>
          </a:prstGeom>
          <a:noFill/>
        </p:spPr>
        <p:txBody>
          <a:bodyPr wrap="square" rtlCol="0">
            <a:spAutoFit/>
          </a:bodyPr>
          <a:lstStyle/>
          <a:p>
            <a:pPr algn="ctr"/>
            <a:r>
              <a:rPr lang="it-IT" sz="6000" b="1" dirty="0">
                <a:solidFill>
                  <a:srgbClr val="92D050"/>
                </a:solidFill>
                <a:latin typeface="Trebuchet MS" panose="020B0703020202090204" pitchFamily="34" charset="0"/>
              </a:rPr>
              <a:t>GLI ALTRI ELEMENTI</a:t>
            </a:r>
          </a:p>
        </p:txBody>
      </p:sp>
    </p:spTree>
    <p:extLst>
      <p:ext uri="{BB962C8B-B14F-4D97-AF65-F5344CB8AC3E}">
        <p14:creationId xmlns:p14="http://schemas.microsoft.com/office/powerpoint/2010/main" val="21297341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03AC99E-E451-52BC-EBCD-8A76F0A2E3A5}"/>
              </a:ext>
            </a:extLst>
          </p:cNvPr>
          <p:cNvSpPr txBox="1"/>
          <p:nvPr/>
        </p:nvSpPr>
        <p:spPr>
          <a:xfrm>
            <a:off x="1131093" y="1305341"/>
            <a:ext cx="9929813" cy="4247317"/>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I personaggi</a:t>
            </a:r>
          </a:p>
          <a:p>
            <a:pPr algn="ctr"/>
            <a:endParaRPr lang="it-IT" sz="3600" dirty="0">
              <a:effectLst/>
              <a:latin typeface="Trebuchet MS" panose="020B0703020202090204" pitchFamily="34" charset="0"/>
            </a:endParaRPr>
          </a:p>
          <a:p>
            <a:pPr algn="ctr"/>
            <a:r>
              <a:rPr lang="it-IT" sz="3600" dirty="0">
                <a:effectLst/>
                <a:latin typeface="Trebuchet MS" panose="020B0703020202090204" pitchFamily="34" charset="0"/>
              </a:rPr>
              <a:t>Con il termine «personaggi» s'intende definire un particolare simbolo della marca, che può assumere forma diversa: alcuni sono figure immaginarie, mentre altri sono figure del tutto umane.</a:t>
            </a:r>
          </a:p>
          <a:p>
            <a:pPr algn="ctr"/>
            <a:endParaRPr lang="it-IT" dirty="0"/>
          </a:p>
        </p:txBody>
      </p:sp>
    </p:spTree>
    <p:extLst>
      <p:ext uri="{BB962C8B-B14F-4D97-AF65-F5344CB8AC3E}">
        <p14:creationId xmlns:p14="http://schemas.microsoft.com/office/powerpoint/2010/main" val="27250182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4C37DD9-4364-59F8-F7B2-417C87901091}"/>
              </a:ext>
            </a:extLst>
          </p:cNvPr>
          <p:cNvSpPr txBox="1"/>
          <p:nvPr/>
        </p:nvSpPr>
        <p:spPr>
          <a:xfrm>
            <a:off x="857250" y="474345"/>
            <a:ext cx="10477500" cy="5909310"/>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Gli avatar</a:t>
            </a:r>
          </a:p>
          <a:p>
            <a:pPr algn="ctr"/>
            <a:endParaRPr lang="it-IT" sz="3600" dirty="0">
              <a:effectLst/>
              <a:latin typeface="Trebuchet MS" panose="020B0703020202090204" pitchFamily="34" charset="0"/>
            </a:endParaRPr>
          </a:p>
          <a:p>
            <a:pPr algn="ctr"/>
            <a:r>
              <a:rPr lang="it-IT" sz="3600" dirty="0">
                <a:effectLst/>
                <a:latin typeface="Trebuchet MS" panose="020B0703020202090204" pitchFamily="34" charset="0"/>
              </a:rPr>
              <a:t>Al passo con i progressi della tecnologia informatica e con la crescente rilevanza delle user </a:t>
            </a:r>
            <a:r>
              <a:rPr lang="it-IT" sz="3600" dirty="0" err="1">
                <a:effectLst/>
                <a:latin typeface="Trebuchet MS" panose="020B0703020202090204" pitchFamily="34" charset="0"/>
              </a:rPr>
              <a:t>experience</a:t>
            </a:r>
            <a:r>
              <a:rPr lang="it-IT" sz="3600" dirty="0">
                <a:effectLst/>
                <a:latin typeface="Trebuchet MS" panose="020B0703020202090204" pitchFamily="34" charset="0"/>
              </a:rPr>
              <a:t> da parte dei consumatori nelle attività online, fra i segni di riconoscimento che le marche hanno iniziato a utilizzare in tempi recenti si pongono anche gli avatar, impiegati allo scopo di umanizzare il brand e coinvolgere sempre più i consumatori.</a:t>
            </a:r>
          </a:p>
          <a:p>
            <a:pPr algn="ctr"/>
            <a:endParaRPr lang="it-IT" dirty="0"/>
          </a:p>
        </p:txBody>
      </p:sp>
    </p:spTree>
    <p:extLst>
      <p:ext uri="{BB962C8B-B14F-4D97-AF65-F5344CB8AC3E}">
        <p14:creationId xmlns:p14="http://schemas.microsoft.com/office/powerpoint/2010/main" val="13105411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060C01D-73F2-9963-AD91-CC12ACCBB4F9}"/>
              </a:ext>
            </a:extLst>
          </p:cNvPr>
          <p:cNvSpPr txBox="1"/>
          <p:nvPr/>
        </p:nvSpPr>
        <p:spPr>
          <a:xfrm>
            <a:off x="781050" y="1414463"/>
            <a:ext cx="10629899" cy="4247317"/>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Gli slogan</a:t>
            </a:r>
          </a:p>
          <a:p>
            <a:pPr algn="ctr"/>
            <a:endParaRPr lang="it-IT" sz="3600" dirty="0">
              <a:effectLst/>
              <a:latin typeface="Trebuchet MS" panose="020B0703020202090204" pitchFamily="34" charset="0"/>
            </a:endParaRPr>
          </a:p>
          <a:p>
            <a:pPr algn="ctr"/>
            <a:r>
              <a:rPr lang="it-IT" sz="3600" dirty="0">
                <a:effectLst/>
                <a:latin typeface="Trebuchet MS" panose="020B0703020202090204" pitchFamily="34" charset="0"/>
              </a:rPr>
              <a:t>Lo slogan, che taluni confondono con il «pay-off, a, è costituito da una speciale combinazione di parole in grado di riassumere l'essenza della marca e atta a trasformarsi in messaggio pubblicitario a tutti gli effetti,</a:t>
            </a:r>
          </a:p>
          <a:p>
            <a:pPr algn="ctr"/>
            <a:endParaRPr lang="it-IT" dirty="0"/>
          </a:p>
        </p:txBody>
      </p:sp>
    </p:spTree>
    <p:extLst>
      <p:ext uri="{BB962C8B-B14F-4D97-AF65-F5344CB8AC3E}">
        <p14:creationId xmlns:p14="http://schemas.microsoft.com/office/powerpoint/2010/main" val="18866406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796D83E-547F-C4D8-95A9-A772ECDFCC9B}"/>
              </a:ext>
            </a:extLst>
          </p:cNvPr>
          <p:cNvSpPr txBox="1"/>
          <p:nvPr/>
        </p:nvSpPr>
        <p:spPr>
          <a:xfrm>
            <a:off x="873919" y="394692"/>
            <a:ext cx="10444162" cy="6463308"/>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I jingle</a:t>
            </a:r>
          </a:p>
          <a:p>
            <a:pPr algn="ctr"/>
            <a:endParaRPr lang="it-IT" sz="3600" dirty="0">
              <a:effectLst/>
              <a:latin typeface="Trebuchet MS" panose="020B0703020202090204" pitchFamily="34" charset="0"/>
            </a:endParaRPr>
          </a:p>
          <a:p>
            <a:pPr algn="ctr"/>
            <a:r>
              <a:rPr lang="it-IT" sz="3600" dirty="0">
                <a:latin typeface="Trebuchet MS" panose="020B0703020202090204" pitchFamily="34" charset="0"/>
              </a:rPr>
              <a:t>F</a:t>
            </a:r>
            <a:r>
              <a:rPr lang="it-IT" sz="3600" dirty="0">
                <a:effectLst/>
                <a:latin typeface="Trebuchet MS" panose="020B0703020202090204" pitchFamily="34" charset="0"/>
              </a:rPr>
              <a:t>ra i segni tutelabili quale marchio, annovera anche i suoni e dunque anche i jingle. Al di là, comunque, del fatto che essi siano registrabili o meno come marchi, con questo termine, entrato da tempo anche nel linguaggio comune, si designano i motivi musicali che accompagnano la marca, di solito nell'ambito delle comunicazioni pubblicitarie trasmesse dai</a:t>
            </a:r>
          </a:p>
          <a:p>
            <a:pPr algn="ctr"/>
            <a:r>
              <a:rPr lang="it-IT" sz="3600" dirty="0">
                <a:effectLst/>
                <a:latin typeface="Trebuchet MS" panose="020B0703020202090204" pitchFamily="34" charset="0"/>
              </a:rPr>
              <a:t>mezzi di comunicazione di massa.</a:t>
            </a:r>
          </a:p>
          <a:p>
            <a:pPr algn="ctr"/>
            <a:endParaRPr lang="it-IT" dirty="0"/>
          </a:p>
        </p:txBody>
      </p:sp>
    </p:spTree>
    <p:extLst>
      <p:ext uri="{BB962C8B-B14F-4D97-AF65-F5344CB8AC3E}">
        <p14:creationId xmlns:p14="http://schemas.microsoft.com/office/powerpoint/2010/main" val="26284647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66BC12F-D718-8BBD-7A4C-647493985FE4}"/>
              </a:ext>
            </a:extLst>
          </p:cNvPr>
          <p:cNvSpPr txBox="1"/>
          <p:nvPr/>
        </p:nvSpPr>
        <p:spPr>
          <a:xfrm>
            <a:off x="252412" y="197346"/>
            <a:ext cx="11687175" cy="6463308"/>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Gli hashtag</a:t>
            </a:r>
          </a:p>
          <a:p>
            <a:pPr algn="ctr"/>
            <a:endParaRPr lang="it-IT" sz="3600" dirty="0">
              <a:effectLst/>
              <a:latin typeface="Trebuchet MS" panose="020B0703020202090204" pitchFamily="34" charset="0"/>
            </a:endParaRPr>
          </a:p>
          <a:p>
            <a:pPr algn="ctr"/>
            <a:r>
              <a:rPr lang="it-IT" sz="3600" dirty="0">
                <a:effectLst/>
                <a:latin typeface="Trebuchet MS" panose="020B0703020202090204" pitchFamily="34" charset="0"/>
              </a:rPr>
              <a:t>Con la diffusione sempre più pervasiva dei social media, è andato affermandosi il cosiddetto «</a:t>
            </a:r>
            <a:r>
              <a:rPr lang="it-IT" sz="3600" dirty="0" err="1">
                <a:effectLst/>
                <a:latin typeface="Trebuchet MS" panose="020B0703020202090204" pitchFamily="34" charset="0"/>
              </a:rPr>
              <a:t>content</a:t>
            </a:r>
            <a:r>
              <a:rPr lang="it-IT" sz="3600" dirty="0">
                <a:effectLst/>
                <a:latin typeface="Trebuchet MS" panose="020B0703020202090204" pitchFamily="34" charset="0"/>
              </a:rPr>
              <a:t> marketing», il quale consiste essenzialmente nella creazione di contenuti interessanti, avvincenti e utili per un definito segmento di domanda, con l'intento di far nascere conversazioni riguardanti tali contenuti. Questo approccio di marketing è anche considerato una forma di «brand journalism», in grado di instaurare connessioni più profonde fra marca e clienti.</a:t>
            </a:r>
          </a:p>
          <a:p>
            <a:pPr algn="ctr"/>
            <a:endParaRPr lang="it-IT" dirty="0"/>
          </a:p>
        </p:txBody>
      </p:sp>
    </p:spTree>
    <p:extLst>
      <p:ext uri="{BB962C8B-B14F-4D97-AF65-F5344CB8AC3E}">
        <p14:creationId xmlns:p14="http://schemas.microsoft.com/office/powerpoint/2010/main" val="1217257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33A3DC2-523A-78CA-B88C-528739882CAD}"/>
              </a:ext>
            </a:extLst>
          </p:cNvPr>
          <p:cNvSpPr txBox="1"/>
          <p:nvPr/>
        </p:nvSpPr>
        <p:spPr>
          <a:xfrm>
            <a:off x="784577" y="1028343"/>
            <a:ext cx="10622845" cy="4801314"/>
          </a:xfrm>
          <a:prstGeom prst="rect">
            <a:avLst/>
          </a:prstGeom>
          <a:noFill/>
        </p:spPr>
        <p:txBody>
          <a:bodyPr wrap="square" rtlCol="0">
            <a:spAutoFit/>
          </a:bodyPr>
          <a:lstStyle/>
          <a:p>
            <a:pPr algn="ctr"/>
            <a:r>
              <a:rPr lang="it-IT" sz="3600" dirty="0">
                <a:effectLst/>
                <a:latin typeface="Trebuchet MS" panose="020B0703020202090204" pitchFamily="34" charset="0"/>
              </a:rPr>
              <a:t>Scalando la piramide, si arriva al secondo livello di coinvolgimento del consumatore, in cui questi è chiamato a qualificare la marca ascrivendole un significato, rispondendo così idealmente al quesito «Che cosa sei?». La marca comincia dunque a prendere forma nella mente del soggetto, mediante il riferimento alle </a:t>
            </a:r>
            <a:r>
              <a:rPr lang="it-IT" sz="3600" b="1" dirty="0">
                <a:solidFill>
                  <a:srgbClr val="92D050"/>
                </a:solidFill>
                <a:effectLst/>
                <a:latin typeface="Trebuchet MS" panose="020B0703020202090204" pitchFamily="34" charset="0"/>
              </a:rPr>
              <a:t>prestazioni</a:t>
            </a:r>
            <a:r>
              <a:rPr lang="it-IT" sz="3600" dirty="0">
                <a:solidFill>
                  <a:srgbClr val="FF0000"/>
                </a:solidFill>
                <a:effectLst/>
                <a:latin typeface="Trebuchet MS" panose="020B0703020202090204" pitchFamily="34" charset="0"/>
              </a:rPr>
              <a:t> </a:t>
            </a:r>
            <a:r>
              <a:rPr lang="it-IT" sz="3600" dirty="0">
                <a:effectLst/>
                <a:latin typeface="Trebuchet MS" panose="020B0703020202090204" pitchFamily="34" charset="0"/>
              </a:rPr>
              <a:t>e all'</a:t>
            </a:r>
            <a:r>
              <a:rPr lang="it-IT" sz="3600" b="1" dirty="0">
                <a:solidFill>
                  <a:srgbClr val="92D050"/>
                </a:solidFill>
                <a:effectLst/>
                <a:latin typeface="Trebuchet MS" panose="020B0703020202090204" pitchFamily="34" charset="0"/>
              </a:rPr>
              <a:t>immaginario</a:t>
            </a:r>
            <a:r>
              <a:rPr lang="it-IT" sz="3600" dirty="0">
                <a:effectLst/>
                <a:latin typeface="Trebuchet MS" panose="020B0703020202090204" pitchFamily="34" charset="0"/>
              </a:rPr>
              <a:t>.</a:t>
            </a:r>
          </a:p>
          <a:p>
            <a:endParaRPr lang="it-IT" dirty="0"/>
          </a:p>
        </p:txBody>
      </p:sp>
    </p:spTree>
    <p:extLst>
      <p:ext uri="{BB962C8B-B14F-4D97-AF65-F5344CB8AC3E}">
        <p14:creationId xmlns:p14="http://schemas.microsoft.com/office/powerpoint/2010/main" val="1638072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184645E-2C69-D726-5F86-661E299CBB87}"/>
              </a:ext>
            </a:extLst>
          </p:cNvPr>
          <p:cNvSpPr txBox="1"/>
          <p:nvPr/>
        </p:nvSpPr>
        <p:spPr>
          <a:xfrm>
            <a:off x="1266825" y="1859339"/>
            <a:ext cx="9658350" cy="3139321"/>
          </a:xfrm>
          <a:prstGeom prst="rect">
            <a:avLst/>
          </a:prstGeom>
          <a:noFill/>
        </p:spPr>
        <p:txBody>
          <a:bodyPr wrap="square" rtlCol="0">
            <a:spAutoFit/>
          </a:bodyPr>
          <a:lstStyle/>
          <a:p>
            <a:pPr algn="ctr"/>
            <a:r>
              <a:rPr lang="it-IT" sz="3600" b="1" dirty="0">
                <a:solidFill>
                  <a:srgbClr val="92D050"/>
                </a:solidFill>
                <a:effectLst/>
                <a:latin typeface="Trebuchet MS" panose="020B0703020202090204" pitchFamily="34" charset="0"/>
              </a:rPr>
              <a:t>Le prime </a:t>
            </a:r>
            <a:r>
              <a:rPr lang="it-IT" sz="3600" dirty="0">
                <a:effectLst/>
                <a:latin typeface="Trebuchet MS" panose="020B0703020202090204" pitchFamily="34" charset="0"/>
              </a:rPr>
              <a:t>si riferiscono alla capacità del prodotto identificato dalla marca di soddisfare i bisogni di natura funzionale dei consumatori e dunque sono collocate sul versante ra</a:t>
            </a:r>
            <a:r>
              <a:rPr lang="it-IT" sz="3600" dirty="0">
                <a:latin typeface="Trebuchet MS" panose="020B0703020202090204" pitchFamily="34" charset="0"/>
              </a:rPr>
              <a:t>z</a:t>
            </a:r>
            <a:r>
              <a:rPr lang="it-IT" sz="3600" dirty="0">
                <a:effectLst/>
                <a:latin typeface="Trebuchet MS" panose="020B0703020202090204" pitchFamily="34" charset="0"/>
              </a:rPr>
              <a:t>ionale della piramide.</a:t>
            </a:r>
          </a:p>
          <a:p>
            <a:endParaRPr lang="it-IT" dirty="0"/>
          </a:p>
        </p:txBody>
      </p:sp>
    </p:spTree>
    <p:extLst>
      <p:ext uri="{BB962C8B-B14F-4D97-AF65-F5344CB8AC3E}">
        <p14:creationId xmlns:p14="http://schemas.microsoft.com/office/powerpoint/2010/main" val="3770232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6718A59-E65B-6F8D-C94B-33D3956A12ED}"/>
              </a:ext>
            </a:extLst>
          </p:cNvPr>
          <p:cNvSpPr txBox="1"/>
          <p:nvPr/>
        </p:nvSpPr>
        <p:spPr>
          <a:xfrm>
            <a:off x="1038225" y="1582340"/>
            <a:ext cx="10115550" cy="3693319"/>
          </a:xfrm>
          <a:prstGeom prst="rect">
            <a:avLst/>
          </a:prstGeom>
          <a:noFill/>
        </p:spPr>
        <p:txBody>
          <a:bodyPr wrap="square" rtlCol="0">
            <a:spAutoFit/>
          </a:bodyPr>
          <a:lstStyle/>
          <a:p>
            <a:pPr algn="ctr"/>
            <a:r>
              <a:rPr lang="it-IT" sz="3600" dirty="0">
                <a:effectLst/>
                <a:latin typeface="Trebuchet MS" panose="020B0703020202090204" pitchFamily="34" charset="0"/>
              </a:rPr>
              <a:t>Sul versante emotivo del secondo livello si trova, invece, il blocco dell'</a:t>
            </a:r>
            <a:r>
              <a:rPr lang="it-IT" sz="3600" b="1" dirty="0">
                <a:solidFill>
                  <a:srgbClr val="92D050"/>
                </a:solidFill>
                <a:effectLst/>
                <a:latin typeface="Trebuchet MS" panose="020B0703020202090204" pitchFamily="34" charset="0"/>
              </a:rPr>
              <a:t>immaginario</a:t>
            </a:r>
            <a:r>
              <a:rPr lang="it-IT" sz="3600" dirty="0">
                <a:effectLst/>
                <a:latin typeface="Trebuchet MS" panose="020B0703020202090204" pitchFamily="34" charset="0"/>
              </a:rPr>
              <a:t>, inteso come insieme di significati intangibili che il consumatore associa mentalmente alla marca, incluso il modo in cui essa cerca di soddisfare i suoi bisogni psico-sociali.</a:t>
            </a:r>
          </a:p>
          <a:p>
            <a:pPr algn="ctr"/>
            <a:endParaRPr lang="it-IT" dirty="0"/>
          </a:p>
        </p:txBody>
      </p:sp>
    </p:spTree>
    <p:extLst>
      <p:ext uri="{BB962C8B-B14F-4D97-AF65-F5344CB8AC3E}">
        <p14:creationId xmlns:p14="http://schemas.microsoft.com/office/powerpoint/2010/main" val="3346492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661EA6E-49DE-9734-B5CB-70F48E4D4C71}"/>
              </a:ext>
            </a:extLst>
          </p:cNvPr>
          <p:cNvSpPr txBox="1"/>
          <p:nvPr/>
        </p:nvSpPr>
        <p:spPr>
          <a:xfrm>
            <a:off x="914400" y="857250"/>
            <a:ext cx="10301287" cy="4801314"/>
          </a:xfrm>
          <a:prstGeom prst="rect">
            <a:avLst/>
          </a:prstGeom>
          <a:noFill/>
        </p:spPr>
        <p:txBody>
          <a:bodyPr wrap="square" rtlCol="0">
            <a:spAutoFit/>
          </a:bodyPr>
          <a:lstStyle/>
          <a:p>
            <a:pPr algn="ctr"/>
            <a:r>
              <a:rPr lang="it-IT" sz="3600" dirty="0">
                <a:effectLst/>
                <a:latin typeface="Trebuchet MS" panose="020B0703020202090204" pitchFamily="34" charset="0"/>
              </a:rPr>
              <a:t>Tali associazioni possono formarsi direttamente o indirettamente. In linea di massima, le associazioni in questione sono riconducibili al profilo degli utilizzatori della marca; alle tipiche situazioni di acquisto e di consumo; alla personalità e ai valori della marca; alla storia, all'eredità e alle esperienze della marca e dei consumatori.</a:t>
            </a:r>
          </a:p>
          <a:p>
            <a:pPr algn="ctr"/>
            <a:endParaRPr lang="it-IT" dirty="0"/>
          </a:p>
        </p:txBody>
      </p:sp>
    </p:spTree>
    <p:extLst>
      <p:ext uri="{BB962C8B-B14F-4D97-AF65-F5344CB8AC3E}">
        <p14:creationId xmlns:p14="http://schemas.microsoft.com/office/powerpoint/2010/main" val="2315649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verde">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{CD46270D-758E-B641-8D33-F0388FBDA082}tf10001061</Template>
  <TotalTime>260</TotalTime>
  <Words>2188</Words>
  <Application>Microsoft Office PowerPoint</Application>
  <PresentationFormat>Widescreen</PresentationFormat>
  <Paragraphs>84</Paragraphs>
  <Slides>55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55</vt:i4>
      </vt:variant>
    </vt:vector>
  </HeadingPairs>
  <TitlesOfParts>
    <vt:vector size="61" baseType="lpstr">
      <vt:lpstr>Arial</vt:lpstr>
      <vt:lpstr>Trebuchet MS</vt:lpstr>
      <vt:lpstr>Tw Cen MT</vt:lpstr>
      <vt:lpstr>Tw Cen MT Condensed</vt:lpstr>
      <vt:lpstr>Wingdings 3</vt:lpstr>
      <vt:lpstr>Integrale</vt:lpstr>
      <vt:lpstr>Presentazione standard di PowerPoint</vt:lpstr>
      <vt:lpstr>CAPITOLO 3  Identità di marca e segni di riconoscimento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GIANFRANCO SKOWRONEK</dc:creator>
  <cp:lastModifiedBy>Rossana Piccolo</cp:lastModifiedBy>
  <cp:revision>9</cp:revision>
  <dcterms:created xsi:type="dcterms:W3CDTF">2023-03-30T21:12:37Z</dcterms:created>
  <dcterms:modified xsi:type="dcterms:W3CDTF">2025-02-18T09:17:08Z</dcterms:modified>
</cp:coreProperties>
</file>