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376" autoAdjust="0"/>
  </p:normalViewPr>
  <p:slideViewPr>
    <p:cSldViewPr snapToGrid="0">
      <p:cViewPr varScale="1">
        <p:scale>
          <a:sx n="69" d="100"/>
          <a:sy n="69" d="100"/>
        </p:scale>
        <p:origin x="61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B0A8B-830E-4367-BEFF-E93593F3ED02}" type="datetimeFigureOut">
              <a:rPr lang="it-IT" smtClean="0"/>
              <a:t>18/10/2020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9D0EB-9CC1-46FD-8705-C9340457753B}" type="slidenum">
              <a:rPr lang="it-IT" smtClean="0"/>
              <a:t>‹N›</a:t>
            </a:fld>
            <a:endParaRPr lang="it-IT"/>
          </a:p>
        </p:txBody>
      </p:sp>
    </p:spTree>
    <p:extLst>
      <p:ext uri="{BB962C8B-B14F-4D97-AF65-F5344CB8AC3E}">
        <p14:creationId xmlns:p14="http://schemas.microsoft.com/office/powerpoint/2010/main" val="71797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06530" y="1206534"/>
            <a:ext cx="10154195" cy="2034832"/>
          </a:xfrm>
        </p:spPr>
        <p:txBody>
          <a:bodyPr/>
          <a:lstStyle/>
          <a:p>
            <a:r>
              <a:rPr lang="en-US" dirty="0"/>
              <a:t>From “</a:t>
            </a:r>
            <a:r>
              <a:rPr lang="en-US" dirty="0">
                <a:solidFill>
                  <a:srgbClr val="FF0000"/>
                </a:solidFill>
              </a:rPr>
              <a:t>crap towns</a:t>
            </a:r>
            <a:r>
              <a:rPr lang="en-US" dirty="0"/>
              <a:t>” to “</a:t>
            </a:r>
            <a:r>
              <a:rPr lang="en-US" dirty="0">
                <a:solidFill>
                  <a:srgbClr val="00B0F0"/>
                </a:solidFill>
              </a:rPr>
              <a:t>creative places</a:t>
            </a:r>
            <a:r>
              <a:rPr lang="en-US" dirty="0"/>
              <a:t>”</a:t>
            </a:r>
            <a:endParaRPr lang="it-IT" dirty="0"/>
          </a:p>
        </p:txBody>
      </p:sp>
      <p:sp>
        <p:nvSpPr>
          <p:cNvPr id="3" name="Sottotitolo 2"/>
          <p:cNvSpPr>
            <a:spLocks noGrp="1"/>
          </p:cNvSpPr>
          <p:nvPr>
            <p:ph type="subTitle" idx="1"/>
          </p:nvPr>
        </p:nvSpPr>
        <p:spPr>
          <a:xfrm>
            <a:off x="2567937" y="3550124"/>
            <a:ext cx="6350725" cy="685800"/>
          </a:xfrm>
        </p:spPr>
        <p:txBody>
          <a:bodyPr>
            <a:noAutofit/>
          </a:bodyPr>
          <a:lstStyle/>
          <a:p>
            <a:pPr algn="just"/>
            <a:r>
              <a:rPr lang="en-US" sz="2400" dirty="0"/>
              <a:t>Local cultural politics and policy transfer</a:t>
            </a:r>
            <a:endParaRPr lang="it-IT" sz="2400" dirty="0"/>
          </a:p>
        </p:txBody>
      </p:sp>
    </p:spTree>
    <p:extLst>
      <p:ext uri="{BB962C8B-B14F-4D97-AF65-F5344CB8AC3E}">
        <p14:creationId xmlns:p14="http://schemas.microsoft.com/office/powerpoint/2010/main" val="3300366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DA15B1D-0133-4CB3-B7CC-61FA728745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EF2F61C-287D-47BC-878F-C876F74FFDD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olo 1">
            <a:extLst>
              <a:ext uri="{FF2B5EF4-FFF2-40B4-BE49-F238E27FC236}">
                <a16:creationId xmlns:a16="http://schemas.microsoft.com/office/drawing/2014/main" id="{625F4100-E32F-B245-B0A6-5AE67E77B457}"/>
              </a:ext>
            </a:extLst>
          </p:cNvPr>
          <p:cNvSpPr>
            <a:spLocks noGrp="1"/>
          </p:cNvSpPr>
          <p:nvPr>
            <p:ph type="title"/>
          </p:nvPr>
        </p:nvSpPr>
        <p:spPr>
          <a:xfrm>
            <a:off x="685800" y="764373"/>
            <a:ext cx="4753466" cy="1293028"/>
          </a:xfrm>
        </p:spPr>
        <p:txBody>
          <a:bodyPr>
            <a:normAutofit/>
          </a:bodyPr>
          <a:lstStyle/>
          <a:p>
            <a:r>
              <a:rPr lang="it-IT" dirty="0">
                <a:solidFill>
                  <a:schemeClr val="accent5">
                    <a:lumMod val="60000"/>
                    <a:lumOff val="40000"/>
                  </a:schemeClr>
                </a:solidFill>
              </a:rPr>
              <a:t>2) </a:t>
            </a:r>
            <a:r>
              <a:rPr lang="it-IT" dirty="0" err="1">
                <a:solidFill>
                  <a:schemeClr val="accent5">
                    <a:lumMod val="60000"/>
                    <a:lumOff val="40000"/>
                  </a:schemeClr>
                </a:solidFill>
              </a:rPr>
              <a:t>huddersfield</a:t>
            </a:r>
            <a:endParaRPr lang="it-IT" dirty="0"/>
          </a:p>
        </p:txBody>
      </p:sp>
      <p:sp>
        <p:nvSpPr>
          <p:cNvPr id="3" name="Segnaposto contenuto 2">
            <a:extLst>
              <a:ext uri="{FF2B5EF4-FFF2-40B4-BE49-F238E27FC236}">
                <a16:creationId xmlns:a16="http://schemas.microsoft.com/office/drawing/2014/main" id="{CE9B46F5-47A6-AF4F-9E78-5076B1A52008}"/>
              </a:ext>
            </a:extLst>
          </p:cNvPr>
          <p:cNvSpPr>
            <a:spLocks noGrp="1"/>
          </p:cNvSpPr>
          <p:nvPr>
            <p:ph idx="1"/>
          </p:nvPr>
        </p:nvSpPr>
        <p:spPr>
          <a:xfrm>
            <a:off x="685801" y="1884218"/>
            <a:ext cx="5271654" cy="4613564"/>
          </a:xfrm>
        </p:spPr>
        <p:txBody>
          <a:bodyPr>
            <a:normAutofit fontScale="92500" lnSpcReduction="20000"/>
          </a:bodyPr>
          <a:lstStyle/>
          <a:p>
            <a:pPr>
              <a:lnSpc>
                <a:spcPct val="150000"/>
              </a:lnSpc>
            </a:pPr>
            <a:r>
              <a:rPr lang="it-IT" sz="2000" dirty="0"/>
              <a:t>Situato nel distretto di </a:t>
            </a:r>
            <a:r>
              <a:rPr lang="it-IT" sz="2000" dirty="0" err="1"/>
              <a:t>Kirklees</a:t>
            </a:r>
            <a:r>
              <a:rPr lang="it-IT" sz="2000" dirty="0"/>
              <a:t> </a:t>
            </a:r>
          </a:p>
          <a:p>
            <a:pPr>
              <a:lnSpc>
                <a:spcPct val="150000"/>
              </a:lnSpc>
            </a:pPr>
            <a:r>
              <a:rPr lang="it-IT" sz="2000" dirty="0"/>
              <a:t>Popolazione di 120.000 abitanti</a:t>
            </a:r>
          </a:p>
          <a:p>
            <a:pPr>
              <a:lnSpc>
                <a:spcPct val="150000"/>
              </a:lnSpc>
            </a:pPr>
            <a:r>
              <a:rPr lang="it-IT" sz="2000" dirty="0"/>
              <a:t>Progetto «Huddersfield Creative Town </a:t>
            </a:r>
            <a:r>
              <a:rPr lang="it-IT" sz="2000" dirty="0" err="1"/>
              <a:t>Initiative</a:t>
            </a:r>
            <a:r>
              <a:rPr lang="it-IT" sz="2000" dirty="0"/>
              <a:t>» (CTI) – durata 1997/2001</a:t>
            </a:r>
          </a:p>
          <a:p>
            <a:pPr>
              <a:lnSpc>
                <a:spcPct val="150000"/>
              </a:lnSpc>
            </a:pPr>
            <a:r>
              <a:rPr lang="it-IT" sz="2000" dirty="0"/>
              <a:t>Iniziativa dell’</a:t>
            </a:r>
            <a:r>
              <a:rPr lang="it-IT" sz="2000" dirty="0" err="1"/>
              <a:t>Institute</a:t>
            </a:r>
            <a:r>
              <a:rPr lang="it-IT" sz="2000" dirty="0"/>
              <a:t> For Local </a:t>
            </a:r>
            <a:r>
              <a:rPr lang="it-IT" sz="2000" dirty="0" err="1"/>
              <a:t>Government</a:t>
            </a:r>
            <a:r>
              <a:rPr lang="it-IT" sz="2000" dirty="0"/>
              <a:t> </a:t>
            </a:r>
            <a:r>
              <a:rPr lang="it-IT" sz="2000" dirty="0" err="1"/>
              <a:t>Studies</a:t>
            </a:r>
            <a:r>
              <a:rPr lang="it-IT" sz="2000" dirty="0"/>
              <a:t> con il suggerimento di ADOTTARE UN NUOVO APPROCCIO</a:t>
            </a:r>
          </a:p>
          <a:p>
            <a:pPr>
              <a:lnSpc>
                <a:spcPct val="150000"/>
              </a:lnSpc>
            </a:pPr>
            <a:r>
              <a:rPr lang="it-IT" sz="2000" dirty="0"/>
              <a:t>CTI come PROGETTO PILOTA DELLA C.E. e MODELLO PER LO SVILUPPO ECONOMICO </a:t>
            </a:r>
          </a:p>
          <a:p>
            <a:endParaRPr lang="it-IT" sz="2000" dirty="0"/>
          </a:p>
          <a:p>
            <a:endParaRPr lang="it-IT" sz="2000" dirty="0"/>
          </a:p>
        </p:txBody>
      </p:sp>
      <p:sp>
        <p:nvSpPr>
          <p:cNvPr id="16"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mappa&#10;&#10;Descrizione generata automaticamente">
            <a:extLst>
              <a:ext uri="{FF2B5EF4-FFF2-40B4-BE49-F238E27FC236}">
                <a16:creationId xmlns:a16="http://schemas.microsoft.com/office/drawing/2014/main" id="{407347D4-9F3F-C14E-A2F4-E4F66375DBDC}"/>
              </a:ext>
            </a:extLst>
          </p:cNvPr>
          <p:cNvPicPr>
            <a:picLocks noChangeAspect="1"/>
          </p:cNvPicPr>
          <p:nvPr/>
        </p:nvPicPr>
        <p:blipFill rotWithShape="1">
          <a:blip r:embed="rId3"/>
          <a:srcRect t="6363" r="3" b="3"/>
          <a:stretch/>
        </p:blipFill>
        <p:spPr>
          <a:xfrm>
            <a:off x="6407004" y="1336566"/>
            <a:ext cx="4683948" cy="4607567"/>
          </a:xfrm>
          <a:prstGeom prst="rect">
            <a:avLst/>
          </a:prstGeom>
        </p:spPr>
      </p:pic>
    </p:spTree>
    <p:extLst>
      <p:ext uri="{BB962C8B-B14F-4D97-AF65-F5344CB8AC3E}">
        <p14:creationId xmlns:p14="http://schemas.microsoft.com/office/powerpoint/2010/main" val="1915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6184FA60-56E6-4C39-B1D1-F8DA36DE1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7424D21-2774-314C-B2BB-C35B2F22B0D0}"/>
              </a:ext>
            </a:extLst>
          </p:cNvPr>
          <p:cNvSpPr>
            <a:spLocks noGrp="1"/>
          </p:cNvSpPr>
          <p:nvPr>
            <p:ph idx="1"/>
          </p:nvPr>
        </p:nvSpPr>
        <p:spPr>
          <a:xfrm>
            <a:off x="1300154" y="665018"/>
            <a:ext cx="9591691" cy="4779817"/>
          </a:xfrm>
        </p:spPr>
        <p:txBody>
          <a:bodyPr anchor="ctr">
            <a:normAutofit/>
          </a:bodyPr>
          <a:lstStyle/>
          <a:p>
            <a:pPr>
              <a:lnSpc>
                <a:spcPct val="150000"/>
              </a:lnSpc>
            </a:pPr>
            <a:r>
              <a:rPr lang="it-IT" sz="2800" dirty="0"/>
              <a:t>«The task </a:t>
            </a:r>
            <a:r>
              <a:rPr lang="it-IT" sz="2800" dirty="0" err="1"/>
              <a:t>was</a:t>
            </a:r>
            <a:r>
              <a:rPr lang="it-IT" sz="2800" dirty="0"/>
              <a:t> to </a:t>
            </a:r>
            <a:r>
              <a:rPr lang="it-IT" sz="2800" dirty="0" err="1"/>
              <a:t>initiative</a:t>
            </a:r>
            <a:r>
              <a:rPr lang="it-IT" sz="2800" dirty="0"/>
              <a:t> a wide </a:t>
            </a:r>
            <a:r>
              <a:rPr lang="it-IT" sz="2800" dirty="0" err="1"/>
              <a:t>range</a:t>
            </a:r>
            <a:r>
              <a:rPr lang="it-IT" sz="2800" dirty="0"/>
              <a:t> of diverse </a:t>
            </a:r>
            <a:r>
              <a:rPr lang="it-IT" sz="2800" dirty="0" err="1"/>
              <a:t>projects</a:t>
            </a:r>
            <a:r>
              <a:rPr lang="it-IT" sz="2800" dirty="0"/>
              <a:t> </a:t>
            </a:r>
            <a:r>
              <a:rPr lang="it-IT" sz="2800" dirty="0" err="1"/>
              <a:t>designed</a:t>
            </a:r>
            <a:r>
              <a:rPr lang="it-IT" sz="2800" dirty="0"/>
              <a:t> to </a:t>
            </a:r>
            <a:r>
              <a:rPr lang="it-IT" sz="2800" dirty="0" err="1"/>
              <a:t>find</a:t>
            </a:r>
            <a:r>
              <a:rPr lang="it-IT" sz="2800" dirty="0"/>
              <a:t>, </a:t>
            </a:r>
            <a:r>
              <a:rPr lang="it-IT" sz="2800" dirty="0" err="1"/>
              <a:t>stimulate</a:t>
            </a:r>
            <a:r>
              <a:rPr lang="it-IT" sz="2800" dirty="0"/>
              <a:t>, </a:t>
            </a:r>
            <a:r>
              <a:rPr lang="it-IT" sz="2800" dirty="0" err="1"/>
              <a:t>nurture</a:t>
            </a:r>
            <a:r>
              <a:rPr lang="it-IT" sz="2800" dirty="0"/>
              <a:t>, </a:t>
            </a:r>
            <a:r>
              <a:rPr lang="it-IT" sz="2800" dirty="0" err="1"/>
              <a:t>attract</a:t>
            </a:r>
            <a:r>
              <a:rPr lang="it-IT" sz="2800" dirty="0"/>
              <a:t>, </a:t>
            </a:r>
            <a:r>
              <a:rPr lang="it-IT" sz="2800" dirty="0" err="1"/>
              <a:t>harness</a:t>
            </a:r>
            <a:r>
              <a:rPr lang="it-IT" sz="2800" dirty="0"/>
              <a:t>, exploit, </a:t>
            </a:r>
            <a:r>
              <a:rPr lang="it-IT" sz="2800" dirty="0" err="1"/>
              <a:t>recycle</a:t>
            </a:r>
            <a:r>
              <a:rPr lang="it-IT" sz="2800" dirty="0"/>
              <a:t>, </a:t>
            </a:r>
            <a:r>
              <a:rPr lang="it-IT" sz="2800" dirty="0" err="1"/>
              <a:t>embed</a:t>
            </a:r>
            <a:r>
              <a:rPr lang="it-IT" sz="2800" dirty="0"/>
              <a:t> and </a:t>
            </a:r>
            <a:r>
              <a:rPr lang="it-IT" sz="2800" dirty="0" err="1"/>
              <a:t>keep</a:t>
            </a:r>
            <a:r>
              <a:rPr lang="it-IT" sz="2800" dirty="0"/>
              <a:t> creative and </a:t>
            </a:r>
            <a:r>
              <a:rPr lang="it-IT" sz="2800" dirty="0" err="1"/>
              <a:t>entrepreneurial</a:t>
            </a:r>
            <a:r>
              <a:rPr lang="it-IT" sz="2800" dirty="0"/>
              <a:t> talent, in </a:t>
            </a:r>
            <a:r>
              <a:rPr lang="it-IT" sz="2800" dirty="0" err="1"/>
              <a:t>order</a:t>
            </a:r>
            <a:r>
              <a:rPr lang="it-IT" sz="2800" dirty="0"/>
              <a:t> to </a:t>
            </a:r>
            <a:r>
              <a:rPr lang="it-IT" sz="2800" dirty="0" err="1"/>
              <a:t>rebuild</a:t>
            </a:r>
            <a:r>
              <a:rPr lang="it-IT" sz="2800" dirty="0"/>
              <a:t> the </a:t>
            </a:r>
            <a:r>
              <a:rPr lang="it-IT" sz="2800" dirty="0" err="1"/>
              <a:t>prosperity</a:t>
            </a:r>
            <a:r>
              <a:rPr lang="it-IT" sz="2800" dirty="0"/>
              <a:t> of the </a:t>
            </a:r>
            <a:r>
              <a:rPr lang="it-IT" sz="2800" dirty="0" err="1"/>
              <a:t>town</a:t>
            </a:r>
            <a:r>
              <a:rPr lang="it-IT" sz="2800" dirty="0"/>
              <a:t>, </a:t>
            </a:r>
            <a:r>
              <a:rPr lang="it-IT" sz="2800" dirty="0" err="1"/>
              <a:t>whilst</a:t>
            </a:r>
            <a:r>
              <a:rPr lang="it-IT" sz="2800" dirty="0"/>
              <a:t> </a:t>
            </a:r>
            <a:r>
              <a:rPr lang="it-IT" sz="2800" dirty="0" err="1"/>
              <a:t>establishing</a:t>
            </a:r>
            <a:r>
              <a:rPr lang="it-IT" sz="2800" dirty="0"/>
              <a:t> an </a:t>
            </a:r>
            <a:r>
              <a:rPr lang="it-IT" sz="2800" dirty="0" err="1"/>
              <a:t>exemplary</a:t>
            </a:r>
            <a:r>
              <a:rPr lang="it-IT" sz="2800" dirty="0"/>
              <a:t> model </a:t>
            </a:r>
            <a:r>
              <a:rPr lang="it-IT" sz="2800" dirty="0" err="1"/>
              <a:t>capable</a:t>
            </a:r>
            <a:r>
              <a:rPr lang="it-IT" sz="2800" dirty="0"/>
              <a:t> of </a:t>
            </a:r>
            <a:r>
              <a:rPr lang="it-IT" sz="2800" dirty="0" err="1"/>
              <a:t>dissemination</a:t>
            </a:r>
            <a:r>
              <a:rPr lang="it-IT" sz="2800" dirty="0"/>
              <a:t> </a:t>
            </a:r>
            <a:r>
              <a:rPr lang="it-IT" sz="2800" dirty="0" err="1"/>
              <a:t>throughout</a:t>
            </a:r>
            <a:r>
              <a:rPr lang="it-IT" sz="2800" dirty="0"/>
              <a:t> the </a:t>
            </a:r>
            <a:r>
              <a:rPr lang="it-IT" sz="2800" dirty="0" err="1"/>
              <a:t>European</a:t>
            </a:r>
            <a:r>
              <a:rPr lang="it-IT" sz="2800" dirty="0"/>
              <a:t> Union» (Wood &amp; Taylor)</a:t>
            </a:r>
          </a:p>
        </p:txBody>
      </p:sp>
      <p:pic>
        <p:nvPicPr>
          <p:cNvPr id="22" name="Picture 16">
            <a:extLst>
              <a:ext uri="{FF2B5EF4-FFF2-40B4-BE49-F238E27FC236}">
                <a16:creationId xmlns:a16="http://schemas.microsoft.com/office/drawing/2014/main" id="{287356FD-82C7-4E0B-9494-355CAE397DA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alphaModFix amt="75000"/>
            <a:extLst>
              <a:ext uri="{28A0092B-C50C-407E-A947-70E740481C1C}">
                <a14:useLocalDpi xmlns:a14="http://schemas.microsoft.com/office/drawing/2010/main" val="0"/>
              </a:ext>
            </a:extLst>
          </a:blip>
          <a:srcRect r="62946" b="15805"/>
          <a:stretch/>
        </p:blipFill>
        <p:spPr>
          <a:xfrm rot="5400000" flipH="1" flipV="1">
            <a:off x="8887991" y="3553991"/>
            <a:ext cx="4517571" cy="2090448"/>
          </a:xfrm>
          <a:prstGeom prst="rect">
            <a:avLst/>
          </a:prstGeom>
          <a:noFill/>
        </p:spPr>
      </p:pic>
    </p:spTree>
    <p:extLst>
      <p:ext uri="{BB962C8B-B14F-4D97-AF65-F5344CB8AC3E}">
        <p14:creationId xmlns:p14="http://schemas.microsoft.com/office/powerpoint/2010/main" val="179321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22ED620-C1CF-4E49-8B42-11344E5FA7C0}"/>
              </a:ext>
            </a:extLst>
          </p:cNvPr>
          <p:cNvSpPr>
            <a:spLocks noGrp="1"/>
          </p:cNvSpPr>
          <p:nvPr>
            <p:ph idx="1"/>
          </p:nvPr>
        </p:nvSpPr>
        <p:spPr>
          <a:xfrm>
            <a:off x="823379" y="1395180"/>
            <a:ext cx="10820400" cy="4936347"/>
          </a:xfrm>
        </p:spPr>
        <p:txBody>
          <a:bodyPr>
            <a:normAutofit fontScale="92500"/>
          </a:bodyPr>
          <a:lstStyle/>
          <a:p>
            <a:pPr>
              <a:lnSpc>
                <a:spcPct val="150000"/>
              </a:lnSpc>
            </a:pPr>
            <a:r>
              <a:rPr lang="it-IT" dirty="0"/>
              <a:t>5 fasi del progetto:  </a:t>
            </a:r>
          </a:p>
          <a:p>
            <a:pPr marL="457200" indent="-457200">
              <a:lnSpc>
                <a:spcPct val="150000"/>
              </a:lnSpc>
              <a:buFont typeface="+mj-lt"/>
              <a:buAutoNum type="arabicPeriod"/>
            </a:pPr>
            <a:r>
              <a:rPr lang="it-IT" dirty="0" err="1"/>
              <a:t>Genearazione</a:t>
            </a:r>
            <a:r>
              <a:rPr lang="it-IT" dirty="0"/>
              <a:t> di idee</a:t>
            </a:r>
          </a:p>
          <a:p>
            <a:pPr marL="457200" indent="-457200">
              <a:lnSpc>
                <a:spcPct val="150000"/>
              </a:lnSpc>
              <a:buFont typeface="+mj-lt"/>
              <a:buAutoNum type="arabicPeriod"/>
            </a:pPr>
            <a:r>
              <a:rPr lang="it-IT" dirty="0"/>
              <a:t>Implementazione di idee</a:t>
            </a:r>
          </a:p>
          <a:p>
            <a:pPr marL="457200" indent="-457200">
              <a:lnSpc>
                <a:spcPct val="150000"/>
              </a:lnSpc>
              <a:buFont typeface="+mj-lt"/>
              <a:buAutoNum type="arabicPeriod"/>
            </a:pPr>
            <a:r>
              <a:rPr lang="it-IT" dirty="0"/>
              <a:t>Creazioni di reti</a:t>
            </a:r>
          </a:p>
          <a:p>
            <a:pPr marL="457200" indent="-457200">
              <a:lnSpc>
                <a:spcPct val="150000"/>
              </a:lnSpc>
              <a:buFont typeface="+mj-lt"/>
              <a:buAutoNum type="arabicPeriod"/>
            </a:pPr>
            <a:r>
              <a:rPr lang="it-IT" dirty="0"/>
              <a:t>Piattaforme per la consegna</a:t>
            </a:r>
          </a:p>
          <a:p>
            <a:pPr marL="457200" indent="-457200">
              <a:lnSpc>
                <a:spcPct val="150000"/>
              </a:lnSpc>
              <a:buFont typeface="+mj-lt"/>
              <a:buAutoNum type="arabicPeriod"/>
            </a:pPr>
            <a:r>
              <a:rPr lang="it-IT" dirty="0"/>
              <a:t>Sviluppo del mercato</a:t>
            </a:r>
          </a:p>
          <a:p>
            <a:pPr marL="0" indent="0">
              <a:lnSpc>
                <a:spcPct val="150000"/>
              </a:lnSpc>
              <a:buNone/>
            </a:pPr>
            <a:r>
              <a:rPr lang="it-IT" dirty="0"/>
              <a:t>Il tutto prevedeva una serie di meccanismi diversi, inclusi FINANZIAMENTI A BREVE TERMINE, FESTIVAL E PROGRAMMI e FORNITURA DI SPAZI DI LAVORO GESTITI</a:t>
            </a:r>
          </a:p>
          <a:p>
            <a:pPr marL="0" indent="0">
              <a:lnSpc>
                <a:spcPct val="150000"/>
              </a:lnSpc>
              <a:buNone/>
            </a:pPr>
            <a:endParaRPr lang="it-IT" dirty="0"/>
          </a:p>
        </p:txBody>
      </p:sp>
      <p:pic>
        <p:nvPicPr>
          <p:cNvPr id="5" name="Immagine 4" descr="Town Hall">
            <a:extLst>
              <a:ext uri="{FF2B5EF4-FFF2-40B4-BE49-F238E27FC236}">
                <a16:creationId xmlns:a16="http://schemas.microsoft.com/office/drawing/2014/main" id="{2E30B4AB-8752-9347-A00F-B0856A76945B}"/>
              </a:ext>
            </a:extLst>
          </p:cNvPr>
          <p:cNvPicPr>
            <a:picLocks noChangeAspect="1"/>
          </p:cNvPicPr>
          <p:nvPr/>
        </p:nvPicPr>
        <p:blipFill>
          <a:blip r:embed="rId2"/>
          <a:stretch>
            <a:fillRect/>
          </a:stretch>
        </p:blipFill>
        <p:spPr>
          <a:xfrm>
            <a:off x="7898228" y="515230"/>
            <a:ext cx="3448772" cy="2424918"/>
          </a:xfrm>
          <a:prstGeom prst="rect">
            <a:avLst/>
          </a:prstGeom>
        </p:spPr>
      </p:pic>
      <p:sp>
        <p:nvSpPr>
          <p:cNvPr id="6" name="CasellaDiTesto 5">
            <a:extLst>
              <a:ext uri="{FF2B5EF4-FFF2-40B4-BE49-F238E27FC236}">
                <a16:creationId xmlns:a16="http://schemas.microsoft.com/office/drawing/2014/main" id="{AEEEA671-C0B4-A14E-BA02-C2F8E98104D2}"/>
              </a:ext>
            </a:extLst>
          </p:cNvPr>
          <p:cNvSpPr txBox="1"/>
          <p:nvPr/>
        </p:nvSpPr>
        <p:spPr>
          <a:xfrm>
            <a:off x="8142913" y="2940148"/>
            <a:ext cx="2863557" cy="369332"/>
          </a:xfrm>
          <a:prstGeom prst="rect">
            <a:avLst/>
          </a:prstGeom>
          <a:noFill/>
        </p:spPr>
        <p:txBody>
          <a:bodyPr wrap="square" rtlCol="0">
            <a:spAutoFit/>
          </a:bodyPr>
          <a:lstStyle/>
          <a:p>
            <a:r>
              <a:rPr lang="it-IT" dirty="0"/>
              <a:t>Huddersfield </a:t>
            </a:r>
            <a:r>
              <a:rPr lang="it-IT" dirty="0" err="1"/>
              <a:t>Tawn</a:t>
            </a:r>
            <a:r>
              <a:rPr lang="it-IT" dirty="0"/>
              <a:t> Hall</a:t>
            </a:r>
          </a:p>
        </p:txBody>
      </p:sp>
    </p:spTree>
    <p:extLst>
      <p:ext uri="{BB962C8B-B14F-4D97-AF65-F5344CB8AC3E}">
        <p14:creationId xmlns:p14="http://schemas.microsoft.com/office/powerpoint/2010/main" val="404197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8B836880-BF75-4385-9994-9270F8ACF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6BCFBE2-C65F-42E3-A14A-5D04B9842E4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9" name="Content Placeholder 8">
            <a:extLst>
              <a:ext uri="{FF2B5EF4-FFF2-40B4-BE49-F238E27FC236}">
                <a16:creationId xmlns:a16="http://schemas.microsoft.com/office/drawing/2014/main" id="{84BA38E9-1824-4198-AE48-46968F2E5E74}"/>
              </a:ext>
            </a:extLst>
          </p:cNvPr>
          <p:cNvSpPr>
            <a:spLocks noGrp="1"/>
          </p:cNvSpPr>
          <p:nvPr>
            <p:ph idx="1"/>
          </p:nvPr>
        </p:nvSpPr>
        <p:spPr>
          <a:xfrm>
            <a:off x="242921" y="1628991"/>
            <a:ext cx="4384440" cy="4398003"/>
          </a:xfrm>
        </p:spPr>
        <p:txBody>
          <a:bodyPr>
            <a:normAutofit/>
          </a:bodyPr>
          <a:lstStyle/>
          <a:p>
            <a:pPr>
              <a:lnSpc>
                <a:spcPct val="150000"/>
              </a:lnSpc>
            </a:pPr>
            <a:r>
              <a:rPr lang="en-US" sz="2000" dirty="0"/>
              <a:t>HUDDERSFIELD come MODELLO DI SVILUPPO CREATIVO </a:t>
            </a:r>
          </a:p>
          <a:p>
            <a:pPr>
              <a:lnSpc>
                <a:spcPct val="150000"/>
              </a:lnSpc>
            </a:pPr>
            <a:r>
              <a:rPr lang="it-IT" dirty="0"/>
              <a:t>Poi diffuso a livello globale</a:t>
            </a:r>
          </a:p>
          <a:p>
            <a:pPr>
              <a:lnSpc>
                <a:spcPct val="150000"/>
              </a:lnSpc>
            </a:pPr>
            <a:r>
              <a:rPr lang="it-IT" dirty="0"/>
              <a:t>Nel 2001, il CTI ha chiuso i               battenti e la reputazione di Huddersfield come                           città creativa sembra essere       diminuita</a:t>
            </a:r>
            <a:r>
              <a:rPr lang="it-IT" sz="2000" dirty="0"/>
              <a:t> </a:t>
            </a:r>
            <a:endParaRPr lang="en-US" sz="2000" dirty="0"/>
          </a:p>
        </p:txBody>
      </p:sp>
      <p:sp>
        <p:nvSpPr>
          <p:cNvPr id="16" name="Rounded Rectangle 14">
            <a:extLst>
              <a:ext uri="{FF2B5EF4-FFF2-40B4-BE49-F238E27FC236}">
                <a16:creationId xmlns:a16="http://schemas.microsoft.com/office/drawing/2014/main" id="{38D32B90-922C-4411-A898-3F03AA80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esterni, edificio, uomo, largo&#10;&#10;Descrizione generata automaticamente">
            <a:extLst>
              <a:ext uri="{FF2B5EF4-FFF2-40B4-BE49-F238E27FC236}">
                <a16:creationId xmlns:a16="http://schemas.microsoft.com/office/drawing/2014/main" id="{5A4633B2-9511-924D-B93C-BEEF53AB856E}"/>
              </a:ext>
            </a:extLst>
          </p:cNvPr>
          <p:cNvPicPr>
            <a:picLocks noChangeAspect="1"/>
          </p:cNvPicPr>
          <p:nvPr/>
        </p:nvPicPr>
        <p:blipFill rotWithShape="1">
          <a:blip r:embed="rId3"/>
          <a:srcRect l="19966" r="5231"/>
          <a:stretch/>
        </p:blipFill>
        <p:spPr>
          <a:xfrm>
            <a:off x="4946693" y="1333315"/>
            <a:ext cx="6135932" cy="4614068"/>
          </a:xfrm>
          <a:prstGeom prst="rect">
            <a:avLst/>
          </a:prstGeom>
        </p:spPr>
      </p:pic>
      <p:sp>
        <p:nvSpPr>
          <p:cNvPr id="6" name="CasellaDiTesto 5">
            <a:extLst>
              <a:ext uri="{FF2B5EF4-FFF2-40B4-BE49-F238E27FC236}">
                <a16:creationId xmlns:a16="http://schemas.microsoft.com/office/drawing/2014/main" id="{679B7063-19F8-034F-88AF-BFCE1C3E2C5B}"/>
              </a:ext>
            </a:extLst>
          </p:cNvPr>
          <p:cNvSpPr txBox="1"/>
          <p:nvPr/>
        </p:nvSpPr>
        <p:spPr>
          <a:xfrm>
            <a:off x="5730665" y="6214534"/>
            <a:ext cx="5933851" cy="369332"/>
          </a:xfrm>
          <a:prstGeom prst="rect">
            <a:avLst/>
          </a:prstGeom>
          <a:noFill/>
        </p:spPr>
        <p:txBody>
          <a:bodyPr wrap="square" rtlCol="0">
            <a:spAutoFit/>
          </a:bodyPr>
          <a:lstStyle/>
          <a:p>
            <a:r>
              <a:rPr lang="it-IT" dirty="0"/>
              <a:t>Harold Wilson's statue </a:t>
            </a:r>
            <a:r>
              <a:rPr lang="it-IT" dirty="0" err="1"/>
              <a:t>at</a:t>
            </a:r>
            <a:r>
              <a:rPr lang="it-IT" dirty="0"/>
              <a:t> Huddersfield Train Station</a:t>
            </a:r>
          </a:p>
        </p:txBody>
      </p:sp>
    </p:spTree>
    <p:extLst>
      <p:ext uri="{BB962C8B-B14F-4D97-AF65-F5344CB8AC3E}">
        <p14:creationId xmlns:p14="http://schemas.microsoft.com/office/powerpoint/2010/main" val="106357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81CC2E-220E-9643-AB1A-A3135156AD81}"/>
              </a:ext>
            </a:extLst>
          </p:cNvPr>
          <p:cNvSpPr>
            <a:spLocks noGrp="1"/>
          </p:cNvSpPr>
          <p:nvPr>
            <p:ph type="title"/>
          </p:nvPr>
        </p:nvSpPr>
        <p:spPr>
          <a:xfrm>
            <a:off x="7111608" y="0"/>
            <a:ext cx="4521201" cy="1293028"/>
          </a:xfrm>
        </p:spPr>
        <p:txBody>
          <a:bodyPr>
            <a:normAutofit/>
          </a:bodyPr>
          <a:lstStyle/>
          <a:p>
            <a:r>
              <a:rPr lang="it-IT" dirty="0">
                <a:solidFill>
                  <a:schemeClr val="accent5">
                    <a:lumMod val="60000"/>
                    <a:lumOff val="40000"/>
                  </a:schemeClr>
                </a:solidFill>
              </a:rPr>
              <a:t>3) </a:t>
            </a:r>
            <a:r>
              <a:rPr lang="it-IT" dirty="0" err="1">
                <a:solidFill>
                  <a:schemeClr val="accent5">
                    <a:lumMod val="60000"/>
                    <a:lumOff val="40000"/>
                  </a:schemeClr>
                </a:solidFill>
              </a:rPr>
              <a:t>macclesfield</a:t>
            </a:r>
            <a:endParaRPr lang="it-IT" dirty="0"/>
          </a:p>
        </p:txBody>
      </p:sp>
      <p:sp>
        <p:nvSpPr>
          <p:cNvPr id="3" name="Segnaposto contenuto 2">
            <a:extLst>
              <a:ext uri="{FF2B5EF4-FFF2-40B4-BE49-F238E27FC236}">
                <a16:creationId xmlns:a16="http://schemas.microsoft.com/office/drawing/2014/main" id="{14397ED7-1A49-984F-8737-89F9DCE50731}"/>
              </a:ext>
            </a:extLst>
          </p:cNvPr>
          <p:cNvSpPr>
            <a:spLocks noGrp="1"/>
          </p:cNvSpPr>
          <p:nvPr>
            <p:ph idx="1"/>
          </p:nvPr>
        </p:nvSpPr>
        <p:spPr>
          <a:xfrm>
            <a:off x="492369" y="1575581"/>
            <a:ext cx="6619239" cy="4347683"/>
          </a:xfrm>
        </p:spPr>
        <p:txBody>
          <a:bodyPr>
            <a:noAutofit/>
          </a:bodyPr>
          <a:lstStyle/>
          <a:p>
            <a:r>
              <a:rPr lang="it-IT" sz="1800" dirty="0"/>
              <a:t>Situato in una posizione semi-rurale a est delle pianure del Cheshire, sud di Manchester</a:t>
            </a:r>
          </a:p>
          <a:p>
            <a:r>
              <a:rPr lang="it-IT" sz="1800" dirty="0"/>
              <a:t>Popolazione di 67.000 abitanti</a:t>
            </a:r>
          </a:p>
          <a:p>
            <a:r>
              <a:rPr lang="it-IT" sz="1800" dirty="0"/>
              <a:t>Nota come «città mercato» con una storia industriale nel rame, nella produzione di bottoni e nella lavorazione della seta</a:t>
            </a:r>
          </a:p>
          <a:p>
            <a:r>
              <a:rPr lang="it-IT" sz="1800" dirty="0"/>
              <a:t>Industria principale da attività di produzione di bottoni e ritorcitura della seta (parte del processo di raffinazione) alla tessitura e alla produzione di indumenti di seta                URBANIZZAZIONE RAPIDA e PRECOCE</a:t>
            </a:r>
          </a:p>
          <a:p>
            <a:r>
              <a:rPr lang="it-IT" sz="1800" dirty="0"/>
              <a:t>1820 BOOM con oltre 10.000 persone coinvolte nella produzione                  richiedeva NUOVA FORZA LAVORO anche da altri paesi</a:t>
            </a:r>
          </a:p>
          <a:p>
            <a:r>
              <a:rPr lang="it-IT" sz="1800" dirty="0"/>
              <a:t>Costruzione di diversi luoghi di culto </a:t>
            </a:r>
          </a:p>
        </p:txBody>
      </p:sp>
      <p:pic>
        <p:nvPicPr>
          <p:cNvPr id="8" name="Immagine 7" descr="Immagine che contiene edificio, esterni, vecchio, chiesa&#10;&#10;Descrizione generata automaticamente">
            <a:extLst>
              <a:ext uri="{FF2B5EF4-FFF2-40B4-BE49-F238E27FC236}">
                <a16:creationId xmlns:a16="http://schemas.microsoft.com/office/drawing/2014/main" id="{2A8643B3-F02C-454B-B332-C1BFF93FF144}"/>
              </a:ext>
            </a:extLst>
          </p:cNvPr>
          <p:cNvPicPr>
            <a:picLocks noChangeAspect="1"/>
          </p:cNvPicPr>
          <p:nvPr/>
        </p:nvPicPr>
        <p:blipFill rotWithShape="1">
          <a:blip r:embed="rId2"/>
          <a:srcRect l="3748" r="5457" b="3"/>
          <a:stretch/>
        </p:blipFill>
        <p:spPr>
          <a:xfrm>
            <a:off x="7359151" y="1575581"/>
            <a:ext cx="4521200" cy="3410926"/>
          </a:xfrm>
          <a:prstGeom prst="rect">
            <a:avLst/>
          </a:prstGeom>
        </p:spPr>
      </p:pic>
      <p:sp>
        <p:nvSpPr>
          <p:cNvPr id="4" name="Freccia destra 3">
            <a:extLst>
              <a:ext uri="{FF2B5EF4-FFF2-40B4-BE49-F238E27FC236}">
                <a16:creationId xmlns:a16="http://schemas.microsoft.com/office/drawing/2014/main" id="{57B580F3-23AF-0445-AA79-F515FDE5C7DD}"/>
              </a:ext>
            </a:extLst>
          </p:cNvPr>
          <p:cNvSpPr/>
          <p:nvPr/>
        </p:nvSpPr>
        <p:spPr>
          <a:xfrm>
            <a:off x="2797124" y="4241409"/>
            <a:ext cx="846407" cy="1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destra 5">
            <a:extLst>
              <a:ext uri="{FF2B5EF4-FFF2-40B4-BE49-F238E27FC236}">
                <a16:creationId xmlns:a16="http://schemas.microsoft.com/office/drawing/2014/main" id="{DD70C7AF-7059-5547-B7BC-9CF0BC25D4E7}"/>
              </a:ext>
            </a:extLst>
          </p:cNvPr>
          <p:cNvSpPr/>
          <p:nvPr/>
        </p:nvSpPr>
        <p:spPr>
          <a:xfrm flipV="1">
            <a:off x="2178147" y="5107775"/>
            <a:ext cx="844062" cy="181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B0B0B351-6F67-A142-A45B-2313F7DD051F}"/>
              </a:ext>
            </a:extLst>
          </p:cNvPr>
          <p:cNvSpPr txBox="1"/>
          <p:nvPr/>
        </p:nvSpPr>
        <p:spPr>
          <a:xfrm>
            <a:off x="9973299" y="4986507"/>
            <a:ext cx="2024737" cy="369332"/>
          </a:xfrm>
          <a:prstGeom prst="rect">
            <a:avLst/>
          </a:prstGeom>
          <a:noFill/>
        </p:spPr>
        <p:txBody>
          <a:bodyPr wrap="square" rtlCol="0">
            <a:spAutoFit/>
          </a:bodyPr>
          <a:lstStyle/>
          <a:p>
            <a:r>
              <a:rPr lang="it-IT" dirty="0"/>
              <a:t>The </a:t>
            </a:r>
            <a:r>
              <a:rPr lang="it-IT" dirty="0" err="1"/>
              <a:t>Silk</a:t>
            </a:r>
            <a:r>
              <a:rPr lang="it-IT" dirty="0"/>
              <a:t> </a:t>
            </a:r>
            <a:r>
              <a:rPr lang="it-IT" dirty="0" err="1"/>
              <a:t>Museum</a:t>
            </a:r>
            <a:endParaRPr lang="it-IT" dirty="0"/>
          </a:p>
        </p:txBody>
      </p:sp>
    </p:spTree>
    <p:extLst>
      <p:ext uri="{BB962C8B-B14F-4D97-AF65-F5344CB8AC3E}">
        <p14:creationId xmlns:p14="http://schemas.microsoft.com/office/powerpoint/2010/main" val="91327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37AC9-CA23-8343-AF85-CF9CF8B16589}"/>
              </a:ext>
            </a:extLst>
          </p:cNvPr>
          <p:cNvSpPr>
            <a:spLocks noGrp="1"/>
          </p:cNvSpPr>
          <p:nvPr>
            <p:ph idx="1"/>
          </p:nvPr>
        </p:nvSpPr>
        <p:spPr>
          <a:xfrm>
            <a:off x="592926" y="1409903"/>
            <a:ext cx="6680709" cy="4519842"/>
          </a:xfrm>
        </p:spPr>
        <p:txBody>
          <a:bodyPr>
            <a:noAutofit/>
          </a:bodyPr>
          <a:lstStyle/>
          <a:p>
            <a:pPr>
              <a:lnSpc>
                <a:spcPct val="100000"/>
              </a:lnSpc>
            </a:pPr>
            <a:r>
              <a:rPr lang="it-IT" sz="1800" dirty="0"/>
              <a:t>Nel corso del XIX secolo l’industria della seta è complessivamente diminuita fino a ridursi irrimediabilmente verso la metà degli anni 50</a:t>
            </a:r>
          </a:p>
          <a:p>
            <a:pPr>
              <a:lnSpc>
                <a:spcPct val="100000"/>
              </a:lnSpc>
            </a:pPr>
            <a:r>
              <a:rPr lang="it-IT" sz="1800" dirty="0"/>
              <a:t>Oggi i principali PUNTI DI FORZA sono: </a:t>
            </a:r>
          </a:p>
          <a:p>
            <a:pPr>
              <a:lnSpc>
                <a:spcPct val="100000"/>
              </a:lnSpc>
              <a:buFont typeface="Wingdings" pitchFamily="2" charset="2"/>
              <a:buChar char="Ø"/>
            </a:pPr>
            <a:r>
              <a:rPr lang="it-IT" sz="1800" dirty="0"/>
              <a:t>SETTORE FARMACEUTICO</a:t>
            </a:r>
          </a:p>
          <a:p>
            <a:pPr>
              <a:lnSpc>
                <a:spcPct val="100000"/>
              </a:lnSpc>
              <a:buFont typeface="Wingdings" pitchFamily="2" charset="2"/>
              <a:buChar char="Ø"/>
            </a:pPr>
            <a:r>
              <a:rPr lang="it-IT" sz="1800" dirty="0"/>
              <a:t>SERVIZI FINANZIARI</a:t>
            </a:r>
          </a:p>
          <a:p>
            <a:pPr>
              <a:lnSpc>
                <a:spcPct val="100000"/>
              </a:lnSpc>
              <a:buFont typeface="Wingdings" pitchFamily="2" charset="2"/>
              <a:buChar char="Ø"/>
            </a:pPr>
            <a:r>
              <a:rPr lang="it-IT" sz="1800" dirty="0"/>
              <a:t>TECNOLOGIA DELL’INFORMAZIONE</a:t>
            </a:r>
          </a:p>
          <a:p>
            <a:pPr>
              <a:lnSpc>
                <a:spcPct val="100000"/>
              </a:lnSpc>
              <a:buFont typeface="Wingdings" pitchFamily="2" charset="2"/>
              <a:buChar char="Ø"/>
            </a:pPr>
            <a:r>
              <a:rPr lang="it-IT" sz="1800" dirty="0"/>
              <a:t>INDUSTRIE CREATIVE</a:t>
            </a:r>
          </a:p>
          <a:p>
            <a:pPr>
              <a:lnSpc>
                <a:spcPct val="100000"/>
              </a:lnSpc>
            </a:pPr>
            <a:r>
              <a:rPr lang="it-IT" sz="1800" dirty="0"/>
              <a:t>Il più grande datore di lavoro            ASTRAZENECA </a:t>
            </a:r>
          </a:p>
          <a:p>
            <a:pPr>
              <a:lnSpc>
                <a:spcPct val="100000"/>
              </a:lnSpc>
            </a:pPr>
            <a:r>
              <a:rPr lang="it-IT" sz="1800" dirty="0"/>
              <a:t>Che secondo i calcoli dell’ex Agenzia di sviluppo regionale, rappresenta un quarto della spesa totale di ricerca e sviluppo </a:t>
            </a:r>
          </a:p>
        </p:txBody>
      </p:sp>
      <p:pic>
        <p:nvPicPr>
          <p:cNvPr id="6" name="Immagine 5" descr="Immagine che contiene erba, edificio, esterni, facciata&#10;&#10;Descrizione generata automaticamente">
            <a:extLst>
              <a:ext uri="{FF2B5EF4-FFF2-40B4-BE49-F238E27FC236}">
                <a16:creationId xmlns:a16="http://schemas.microsoft.com/office/drawing/2014/main" id="{F42F3413-F93A-4C4B-9CF6-E60812A895AD}"/>
              </a:ext>
            </a:extLst>
          </p:cNvPr>
          <p:cNvPicPr>
            <a:picLocks noChangeAspect="1"/>
          </p:cNvPicPr>
          <p:nvPr/>
        </p:nvPicPr>
        <p:blipFill>
          <a:blip r:embed="rId2"/>
          <a:stretch>
            <a:fillRect/>
          </a:stretch>
        </p:blipFill>
        <p:spPr>
          <a:xfrm>
            <a:off x="6907237" y="1303715"/>
            <a:ext cx="4860985" cy="2916591"/>
          </a:xfrm>
          <a:prstGeom prst="rect">
            <a:avLst/>
          </a:prstGeom>
        </p:spPr>
      </p:pic>
      <p:sp>
        <p:nvSpPr>
          <p:cNvPr id="4" name="Freccia destra 3">
            <a:extLst>
              <a:ext uri="{FF2B5EF4-FFF2-40B4-BE49-F238E27FC236}">
                <a16:creationId xmlns:a16="http://schemas.microsoft.com/office/drawing/2014/main" id="{0E96C873-2FD0-4D4A-AF5D-B49BD0ADCF75}"/>
              </a:ext>
            </a:extLst>
          </p:cNvPr>
          <p:cNvSpPr/>
          <p:nvPr/>
        </p:nvSpPr>
        <p:spPr>
          <a:xfrm>
            <a:off x="4220308" y="4220306"/>
            <a:ext cx="633046" cy="182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9924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9E7E99-6876-FF41-8072-CACD21993358}"/>
              </a:ext>
            </a:extLst>
          </p:cNvPr>
          <p:cNvSpPr>
            <a:spLocks noGrp="1"/>
          </p:cNvSpPr>
          <p:nvPr>
            <p:ph idx="1"/>
          </p:nvPr>
        </p:nvSpPr>
        <p:spPr>
          <a:xfrm>
            <a:off x="685800" y="1219200"/>
            <a:ext cx="10820400" cy="5153892"/>
          </a:xfrm>
        </p:spPr>
        <p:txBody>
          <a:bodyPr>
            <a:normAutofit fontScale="92500"/>
          </a:bodyPr>
          <a:lstStyle/>
          <a:p>
            <a:pPr>
              <a:lnSpc>
                <a:spcPct val="150000"/>
              </a:lnSpc>
            </a:pPr>
            <a:r>
              <a:rPr lang="it-IT" dirty="0"/>
              <a:t>Secondo le stime ABI (</a:t>
            </a:r>
            <a:r>
              <a:rPr lang="it-IT" dirty="0" err="1"/>
              <a:t>Association</a:t>
            </a:r>
            <a:r>
              <a:rPr lang="it-IT" dirty="0"/>
              <a:t> of </a:t>
            </a:r>
            <a:r>
              <a:rPr lang="it-IT" dirty="0" err="1"/>
              <a:t>British</a:t>
            </a:r>
            <a:r>
              <a:rPr lang="it-IT" dirty="0"/>
              <a:t> </a:t>
            </a:r>
            <a:r>
              <a:rPr lang="it-IT" dirty="0" err="1"/>
              <a:t>Insurers</a:t>
            </a:r>
            <a:r>
              <a:rPr lang="it-IT" dirty="0"/>
              <a:t>), il distretto ha la più alta percentuale di forza lavoro nelle industrie creative della regione con oltre il 10 % impiegata in queste </a:t>
            </a:r>
          </a:p>
          <a:p>
            <a:pPr>
              <a:lnSpc>
                <a:spcPct val="150000"/>
              </a:lnSpc>
            </a:pPr>
            <a:r>
              <a:rPr lang="it-IT" dirty="0"/>
              <a:t>Grazie anche ad attività creative come l’agenzia pubblicitaria </a:t>
            </a:r>
            <a:r>
              <a:rPr lang="it-IT" dirty="0" err="1"/>
              <a:t>McCann</a:t>
            </a:r>
            <a:r>
              <a:rPr lang="it-IT" dirty="0"/>
              <a:t> </a:t>
            </a:r>
            <a:r>
              <a:rPr lang="it-IT" dirty="0" err="1"/>
              <a:t>Erickson</a:t>
            </a:r>
            <a:r>
              <a:rPr lang="it-IT" dirty="0"/>
              <a:t> (</a:t>
            </a:r>
            <a:r>
              <a:rPr lang="it-IT" dirty="0" err="1"/>
              <a:t>Prestbury</a:t>
            </a:r>
            <a:r>
              <a:rPr lang="it-IT" dirty="0"/>
              <a:t>) e numerose start-up</a:t>
            </a:r>
          </a:p>
          <a:p>
            <a:pPr>
              <a:lnSpc>
                <a:spcPct val="150000"/>
              </a:lnSpc>
            </a:pPr>
            <a:r>
              <a:rPr lang="it-IT" dirty="0"/>
              <a:t>Nonostante la mancanza di investimenti da parte delle agenzie culturali, ci sono prove del capitale esistente attraverso gli indicatori ufficiali di partecipazione culturale che pongono Macclesfield in cima alla classifica nella top 10 regionale. </a:t>
            </a:r>
          </a:p>
          <a:p>
            <a:pPr>
              <a:lnSpc>
                <a:spcPct val="150000"/>
              </a:lnSpc>
            </a:pPr>
            <a:r>
              <a:rPr lang="it-IT" dirty="0"/>
              <a:t>The </a:t>
            </a:r>
            <a:r>
              <a:rPr lang="it-IT" dirty="0" err="1"/>
              <a:t>Idler</a:t>
            </a:r>
            <a:r>
              <a:rPr lang="it-IT" dirty="0"/>
              <a:t> </a:t>
            </a:r>
            <a:r>
              <a:rPr lang="it-IT" dirty="0" err="1"/>
              <a:t>Crap</a:t>
            </a:r>
            <a:r>
              <a:rPr lang="it-IT" dirty="0"/>
              <a:t> </a:t>
            </a:r>
            <a:r>
              <a:rPr lang="it-IT" dirty="0" err="1"/>
              <a:t>Towns</a:t>
            </a:r>
            <a:r>
              <a:rPr lang="it-IT" dirty="0"/>
              <a:t> (2004) attribuzione di qualche elogio per aver almeno cercato di trovare un modo per sfuggire all’oscurità.</a:t>
            </a:r>
          </a:p>
        </p:txBody>
      </p:sp>
    </p:spTree>
    <p:extLst>
      <p:ext uri="{BB962C8B-B14F-4D97-AF65-F5344CB8AC3E}">
        <p14:creationId xmlns:p14="http://schemas.microsoft.com/office/powerpoint/2010/main" val="387370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84DF9B-6158-0D42-9CC8-220D92FDCE46}"/>
              </a:ext>
            </a:extLst>
          </p:cNvPr>
          <p:cNvSpPr>
            <a:spLocks noGrp="1"/>
          </p:cNvSpPr>
          <p:nvPr>
            <p:ph idx="1"/>
          </p:nvPr>
        </p:nvSpPr>
        <p:spPr>
          <a:xfrm>
            <a:off x="621062" y="1575581"/>
            <a:ext cx="5816600" cy="4024125"/>
          </a:xfrm>
        </p:spPr>
        <p:txBody>
          <a:bodyPr>
            <a:noAutofit/>
          </a:bodyPr>
          <a:lstStyle/>
          <a:p>
            <a:r>
              <a:rPr lang="it-IT" sz="1800" dirty="0"/>
              <a:t>Secondo un’indagine nazionale sui servizi, svolta nello stesso anno, Macclesfield fu trovato significativamente carente etichettata come il “DESERTO CULTURALE” dell’Inghilterra. </a:t>
            </a:r>
          </a:p>
          <a:p>
            <a:r>
              <a:rPr lang="it-IT" sz="1800" dirty="0"/>
              <a:t>Per un quartiere di 150.000 abitanti UN SOLO CINEMA e ZERO TEATRI</a:t>
            </a:r>
          </a:p>
          <a:p>
            <a:r>
              <a:rPr lang="it-IT" sz="1800" dirty="0"/>
              <a:t>Nuova revisione nel 2008 che ha dichiarato che la situazione è ancora più grave, con un ulteriore abbassamento dei servizi culturali</a:t>
            </a:r>
          </a:p>
          <a:p>
            <a:r>
              <a:rPr lang="it-IT" sz="1800" dirty="0"/>
              <a:t>Il territorio comprende un gran numero di edifici storici e ottimi collegamenti autostradali</a:t>
            </a:r>
          </a:p>
          <a:p>
            <a:r>
              <a:rPr lang="it-IT" sz="1800" dirty="0"/>
              <a:t>Solo di recente, la volontà politica di cambiare le percezioni esterne del paese è stata stimolata guidata da volontari attivi nella città e ora sono ansiosi di sviluppare delle strategie culturali </a:t>
            </a:r>
          </a:p>
          <a:p>
            <a:endParaRPr lang="it-IT" sz="1800" dirty="0"/>
          </a:p>
        </p:txBody>
      </p:sp>
      <p:pic>
        <p:nvPicPr>
          <p:cNvPr id="13" name="Immagine 12" descr="Immagine che contiene erba, giardino, golf, verde&#10;&#10;Descrizione generata automaticamente">
            <a:extLst>
              <a:ext uri="{FF2B5EF4-FFF2-40B4-BE49-F238E27FC236}">
                <a16:creationId xmlns:a16="http://schemas.microsoft.com/office/drawing/2014/main" id="{13DAD98E-EEC4-FD49-BF8C-D1D497A56A9E}"/>
              </a:ext>
            </a:extLst>
          </p:cNvPr>
          <p:cNvPicPr>
            <a:picLocks noChangeAspect="1"/>
          </p:cNvPicPr>
          <p:nvPr/>
        </p:nvPicPr>
        <p:blipFill>
          <a:blip r:embed="rId2"/>
          <a:stretch>
            <a:fillRect/>
          </a:stretch>
        </p:blipFill>
        <p:spPr>
          <a:xfrm>
            <a:off x="6734387" y="1759527"/>
            <a:ext cx="5220710" cy="3445669"/>
          </a:xfrm>
          <a:prstGeom prst="rect">
            <a:avLst/>
          </a:prstGeom>
        </p:spPr>
      </p:pic>
      <p:sp>
        <p:nvSpPr>
          <p:cNvPr id="14" name="CasellaDiTesto 13">
            <a:extLst>
              <a:ext uri="{FF2B5EF4-FFF2-40B4-BE49-F238E27FC236}">
                <a16:creationId xmlns:a16="http://schemas.microsoft.com/office/drawing/2014/main" id="{7B51C35A-B9A3-504C-8F53-4C169E2FBA52}"/>
              </a:ext>
            </a:extLst>
          </p:cNvPr>
          <p:cNvSpPr txBox="1"/>
          <p:nvPr/>
        </p:nvSpPr>
        <p:spPr>
          <a:xfrm>
            <a:off x="9919856" y="5230374"/>
            <a:ext cx="2133600" cy="369332"/>
          </a:xfrm>
          <a:prstGeom prst="rect">
            <a:avLst/>
          </a:prstGeom>
          <a:noFill/>
        </p:spPr>
        <p:txBody>
          <a:bodyPr wrap="square" rtlCol="0">
            <a:spAutoFit/>
          </a:bodyPr>
          <a:lstStyle/>
          <a:p>
            <a:r>
              <a:rPr lang="it-IT" dirty="0" err="1"/>
              <a:t>Capesthorne</a:t>
            </a:r>
            <a:r>
              <a:rPr lang="it-IT" dirty="0"/>
              <a:t> Hall</a:t>
            </a:r>
          </a:p>
        </p:txBody>
      </p:sp>
    </p:spTree>
    <p:extLst>
      <p:ext uri="{BB962C8B-B14F-4D97-AF65-F5344CB8AC3E}">
        <p14:creationId xmlns:p14="http://schemas.microsoft.com/office/powerpoint/2010/main" val="17831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5EC062-095D-7E47-9526-8130A49B75DB}"/>
              </a:ext>
            </a:extLst>
          </p:cNvPr>
          <p:cNvSpPr>
            <a:spLocks noGrp="1"/>
          </p:cNvSpPr>
          <p:nvPr>
            <p:ph type="title"/>
          </p:nvPr>
        </p:nvSpPr>
        <p:spPr>
          <a:xfrm>
            <a:off x="2992582" y="227729"/>
            <a:ext cx="8610600" cy="1293028"/>
          </a:xfrm>
        </p:spPr>
        <p:txBody>
          <a:bodyPr/>
          <a:lstStyle/>
          <a:p>
            <a:r>
              <a:rPr lang="it-IT" dirty="0">
                <a:solidFill>
                  <a:schemeClr val="accent5">
                    <a:lumMod val="60000"/>
                    <a:lumOff val="40000"/>
                  </a:schemeClr>
                </a:solidFill>
              </a:rPr>
              <a:t>In conclusione…</a:t>
            </a:r>
            <a:endParaRPr lang="it-IT" dirty="0"/>
          </a:p>
        </p:txBody>
      </p:sp>
      <p:sp>
        <p:nvSpPr>
          <p:cNvPr id="3" name="Segnaposto contenuto 2">
            <a:extLst>
              <a:ext uri="{FF2B5EF4-FFF2-40B4-BE49-F238E27FC236}">
                <a16:creationId xmlns:a16="http://schemas.microsoft.com/office/drawing/2014/main" id="{F84D6092-BAF2-CB49-A7E2-B87C55A30041}"/>
              </a:ext>
            </a:extLst>
          </p:cNvPr>
          <p:cNvSpPr>
            <a:spLocks noGrp="1"/>
          </p:cNvSpPr>
          <p:nvPr>
            <p:ph idx="1"/>
          </p:nvPr>
        </p:nvSpPr>
        <p:spPr>
          <a:xfrm>
            <a:off x="277091" y="2194560"/>
            <a:ext cx="11229109" cy="4455622"/>
          </a:xfrm>
        </p:spPr>
        <p:txBody>
          <a:bodyPr/>
          <a:lstStyle/>
          <a:p>
            <a:r>
              <a:rPr lang="it-IT" dirty="0"/>
              <a:t>ANOMALO MACCLESFIELD</a:t>
            </a:r>
          </a:p>
          <a:p>
            <a:pPr marL="0" indent="0">
              <a:buNone/>
            </a:pPr>
            <a:endParaRPr lang="it-IT" dirty="0"/>
          </a:p>
          <a:p>
            <a:pPr marL="0" indent="0">
              <a:buNone/>
            </a:pPr>
            <a:endParaRPr lang="it-IT" dirty="0"/>
          </a:p>
          <a:p>
            <a:pPr marL="0" indent="0">
              <a:buNone/>
            </a:pPr>
            <a:endParaRPr lang="it-IT" dirty="0"/>
          </a:p>
          <a:p>
            <a:r>
              <a:rPr lang="it-IT" dirty="0"/>
              <a:t>ST.HELENS &amp; HUDDERSFIELD </a:t>
            </a:r>
          </a:p>
        </p:txBody>
      </p:sp>
      <p:sp>
        <p:nvSpPr>
          <p:cNvPr id="4" name="Freccia destra 3">
            <a:extLst>
              <a:ext uri="{FF2B5EF4-FFF2-40B4-BE49-F238E27FC236}">
                <a16:creationId xmlns:a16="http://schemas.microsoft.com/office/drawing/2014/main" id="{E777BBA1-EF04-BA41-818F-D16710C9016E}"/>
              </a:ext>
            </a:extLst>
          </p:cNvPr>
          <p:cNvSpPr/>
          <p:nvPr/>
        </p:nvSpPr>
        <p:spPr>
          <a:xfrm>
            <a:off x="4881490" y="2194560"/>
            <a:ext cx="801859" cy="309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468C4C35-157B-164D-9A2F-557645261195}"/>
              </a:ext>
            </a:extLst>
          </p:cNvPr>
          <p:cNvSpPr txBox="1"/>
          <p:nvPr/>
        </p:nvSpPr>
        <p:spPr>
          <a:xfrm>
            <a:off x="6023903" y="1953491"/>
            <a:ext cx="4768788" cy="1477328"/>
          </a:xfrm>
          <a:prstGeom prst="rect">
            <a:avLst/>
          </a:prstGeom>
          <a:noFill/>
        </p:spPr>
        <p:txBody>
          <a:bodyPr wrap="square" rtlCol="0">
            <a:spAutoFit/>
          </a:bodyPr>
          <a:lstStyle/>
          <a:p>
            <a:pPr marL="285750" indent="-285750">
              <a:buFont typeface="Wingdings" pitchFamily="2" charset="2"/>
              <a:buChar char="Ø"/>
            </a:pPr>
            <a:r>
              <a:rPr lang="it-IT" dirty="0"/>
              <a:t>ALTI TASSI DI PARTECIPAZIONE CULTURALE</a:t>
            </a:r>
          </a:p>
          <a:p>
            <a:pPr marL="285750" indent="-285750">
              <a:buFont typeface="Wingdings" pitchFamily="2" charset="2"/>
              <a:buChar char="Ø"/>
            </a:pPr>
            <a:r>
              <a:rPr lang="it-IT" dirty="0"/>
              <a:t>BASSI LIVELLI DI SERVIZI, INFRASTRUTTURE, OPPORTUNITA’ DI CONSUMO, SVILUPPO DI VISITATORI</a:t>
            </a:r>
          </a:p>
        </p:txBody>
      </p:sp>
      <p:sp>
        <p:nvSpPr>
          <p:cNvPr id="8" name="Freccia destra 7">
            <a:extLst>
              <a:ext uri="{FF2B5EF4-FFF2-40B4-BE49-F238E27FC236}">
                <a16:creationId xmlns:a16="http://schemas.microsoft.com/office/drawing/2014/main" id="{AEFE33B5-9F5E-4041-89C3-47FC7D88D9E8}"/>
              </a:ext>
            </a:extLst>
          </p:cNvPr>
          <p:cNvSpPr/>
          <p:nvPr/>
        </p:nvSpPr>
        <p:spPr>
          <a:xfrm>
            <a:off x="4881489" y="3897132"/>
            <a:ext cx="801859" cy="309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41305A5B-AFEA-F34C-BC66-2DD60B5AE6C2}"/>
              </a:ext>
            </a:extLst>
          </p:cNvPr>
          <p:cNvSpPr txBox="1"/>
          <p:nvPr/>
        </p:nvSpPr>
        <p:spPr>
          <a:xfrm>
            <a:off x="6023902" y="3865698"/>
            <a:ext cx="5253697" cy="1200329"/>
          </a:xfrm>
          <a:prstGeom prst="rect">
            <a:avLst/>
          </a:prstGeom>
          <a:noFill/>
        </p:spPr>
        <p:txBody>
          <a:bodyPr wrap="square" rtlCol="0">
            <a:spAutoFit/>
          </a:bodyPr>
          <a:lstStyle/>
          <a:p>
            <a:r>
              <a:rPr lang="it-IT" dirty="0"/>
              <a:t>entrambe miravano a sfruttare le risorse culturali indigene per lo sviluppo economico e hanno avuto successo, anche se solo per un BREVE PERIODO</a:t>
            </a:r>
          </a:p>
        </p:txBody>
      </p:sp>
    </p:spTree>
    <p:extLst>
      <p:ext uri="{BB962C8B-B14F-4D97-AF65-F5344CB8AC3E}">
        <p14:creationId xmlns:p14="http://schemas.microsoft.com/office/powerpoint/2010/main" val="363961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6C5562-AAC7-1E40-A0FB-D7F84630D391}"/>
              </a:ext>
            </a:extLst>
          </p:cNvPr>
          <p:cNvSpPr>
            <a:spLocks noGrp="1"/>
          </p:cNvSpPr>
          <p:nvPr>
            <p:ph idx="1"/>
          </p:nvPr>
        </p:nvSpPr>
        <p:spPr>
          <a:xfrm>
            <a:off x="651163" y="1917256"/>
            <a:ext cx="11166763" cy="3250489"/>
          </a:xfrm>
        </p:spPr>
        <p:txBody>
          <a:bodyPr>
            <a:normAutofit lnSpcReduction="10000"/>
          </a:bodyPr>
          <a:lstStyle/>
          <a:p>
            <a:pPr marL="0" indent="0">
              <a:lnSpc>
                <a:spcPct val="150000"/>
              </a:lnSpc>
              <a:buNone/>
            </a:pPr>
            <a:r>
              <a:rPr lang="it-IT" sz="2800" i="1" dirty="0"/>
              <a:t>Ciò che rende un luogo creativo, a quanto pare, non sono solo le persone creative, ma il trovare modi per sviluppare le offerte materiali che supportano le relazioni sociali così come le condizioni economiche per il consumo e la produzione culturale contingente. </a:t>
            </a:r>
          </a:p>
          <a:p>
            <a:pPr>
              <a:lnSpc>
                <a:spcPct val="150000"/>
              </a:lnSpc>
            </a:pPr>
            <a:endParaRPr lang="it-IT" sz="2800" i="1" dirty="0"/>
          </a:p>
        </p:txBody>
      </p:sp>
    </p:spTree>
    <p:extLst>
      <p:ext uri="{BB962C8B-B14F-4D97-AF65-F5344CB8AC3E}">
        <p14:creationId xmlns:p14="http://schemas.microsoft.com/office/powerpoint/2010/main" val="323712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7377546" y="499750"/>
            <a:ext cx="4024745" cy="1293028"/>
          </a:xfrm>
        </p:spPr>
        <p:txBody>
          <a:bodyPr/>
          <a:lstStyle/>
          <a:p>
            <a:pPr algn="l"/>
            <a:r>
              <a:rPr lang="it-IT" dirty="0">
                <a:solidFill>
                  <a:srgbClr val="7030A0"/>
                </a:solidFill>
              </a:rPr>
              <a:t>Iniziamo da…</a:t>
            </a:r>
          </a:p>
        </p:txBody>
      </p:sp>
      <p:sp>
        <p:nvSpPr>
          <p:cNvPr id="7" name="Segnaposto contenuto 6"/>
          <p:cNvSpPr>
            <a:spLocks noGrp="1"/>
          </p:cNvSpPr>
          <p:nvPr>
            <p:ph idx="1"/>
          </p:nvPr>
        </p:nvSpPr>
        <p:spPr>
          <a:xfrm>
            <a:off x="573376" y="1468582"/>
            <a:ext cx="10820400" cy="3144982"/>
          </a:xfrm>
        </p:spPr>
        <p:txBody>
          <a:bodyPr>
            <a:normAutofit fontScale="85000" lnSpcReduction="20000"/>
          </a:bodyPr>
          <a:lstStyle/>
          <a:p>
            <a:pPr algn="just">
              <a:lnSpc>
                <a:spcPct val="150000"/>
              </a:lnSpc>
            </a:pPr>
            <a:r>
              <a:rPr lang="it-IT" dirty="0">
                <a:sym typeface="Wingdings" panose="05000000000000000000" pitchFamily="2" charset="2"/>
              </a:rPr>
              <a:t>Richard Florida modello della creatività come motore per lo sviluppo di investimenti e rigenerazione urbana. </a:t>
            </a:r>
          </a:p>
          <a:p>
            <a:pPr algn="just">
              <a:lnSpc>
                <a:spcPct val="150000"/>
              </a:lnSpc>
            </a:pPr>
            <a:r>
              <a:rPr lang="it-IT" dirty="0">
                <a:sym typeface="Wingdings" panose="05000000000000000000" pitchFamily="2" charset="2"/>
              </a:rPr>
              <a:t>È stato un modello tradotto a livello globale che ha unito due elementi fondamentali: la CREATIVITÁ e le CONDIZIONI MATERIALI NECESSARIE. </a:t>
            </a:r>
          </a:p>
          <a:p>
            <a:pPr algn="just">
              <a:lnSpc>
                <a:spcPct val="150000"/>
              </a:lnSpc>
            </a:pPr>
            <a:r>
              <a:rPr lang="it-IT" dirty="0">
                <a:sym typeface="Wingdings" panose="05000000000000000000" pitchFamily="2" charset="2"/>
              </a:rPr>
              <a:t>Importanza della geografia, del territorio e della località politica del luogo</a:t>
            </a:r>
          </a:p>
          <a:p>
            <a:pPr algn="just">
              <a:lnSpc>
                <a:spcPct val="150000"/>
              </a:lnSpc>
            </a:pPr>
            <a:r>
              <a:rPr lang="it-IT" dirty="0">
                <a:sym typeface="Wingdings" panose="05000000000000000000" pitchFamily="2" charset="2"/>
              </a:rPr>
              <a:t>L’</a:t>
            </a:r>
            <a:r>
              <a:rPr lang="it-IT" dirty="0" err="1">
                <a:sym typeface="Wingdings" panose="05000000000000000000" pitchFamily="2" charset="2"/>
              </a:rPr>
              <a:t>Arts</a:t>
            </a:r>
            <a:r>
              <a:rPr lang="it-IT" dirty="0">
                <a:sym typeface="Wingdings" panose="05000000000000000000" pitchFamily="2" charset="2"/>
              </a:rPr>
              <a:t> </a:t>
            </a:r>
            <a:r>
              <a:rPr lang="it-IT" dirty="0" err="1">
                <a:sym typeface="Wingdings" panose="05000000000000000000" pitchFamily="2" charset="2"/>
              </a:rPr>
              <a:t>Council</a:t>
            </a:r>
            <a:r>
              <a:rPr lang="it-IT" dirty="0">
                <a:sym typeface="Wingdings" panose="05000000000000000000" pitchFamily="2" charset="2"/>
              </a:rPr>
              <a:t> </a:t>
            </a:r>
            <a:r>
              <a:rPr lang="it-IT" dirty="0" err="1">
                <a:sym typeface="Wingdings" panose="05000000000000000000" pitchFamily="2" charset="2"/>
              </a:rPr>
              <a:t>England</a:t>
            </a:r>
            <a:r>
              <a:rPr lang="it-IT" dirty="0">
                <a:sym typeface="Wingdings" panose="05000000000000000000" pitchFamily="2" charset="2"/>
              </a:rPr>
              <a:t>, ha sviluppato nuove strategie per lo sviluppo culturale nelle località inglesi.</a:t>
            </a:r>
          </a:p>
          <a:p>
            <a:pPr algn="just">
              <a:lnSpc>
                <a:spcPct val="150000"/>
              </a:lnSpc>
            </a:pPr>
            <a:endParaRPr lang="it-IT" dirty="0">
              <a:sym typeface="Wingdings" panose="05000000000000000000" pitchFamily="2" charset="2"/>
            </a:endParaRPr>
          </a:p>
          <a:p>
            <a:pPr>
              <a:lnSpc>
                <a:spcPct val="150000"/>
              </a:lnSpc>
            </a:pPr>
            <a:endParaRPr lang="it-IT" dirty="0"/>
          </a:p>
        </p:txBody>
      </p:sp>
      <p:pic>
        <p:nvPicPr>
          <p:cNvPr id="1026" name="Picture 2" descr="Arts Council budget for 2018–2022 increases culture funding for UK regions  | The Culture Dia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947" y="4754365"/>
            <a:ext cx="5357258" cy="167414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20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C86E980-617B-0D41-BF04-1319FA324745}"/>
              </a:ext>
            </a:extLst>
          </p:cNvPr>
          <p:cNvSpPr txBox="1"/>
          <p:nvPr/>
        </p:nvSpPr>
        <p:spPr>
          <a:xfrm>
            <a:off x="1856510" y="2574812"/>
            <a:ext cx="8947266" cy="923330"/>
          </a:xfrm>
          <a:prstGeom prst="rect">
            <a:avLst/>
          </a:prstGeom>
          <a:noFill/>
        </p:spPr>
        <p:txBody>
          <a:bodyPr wrap="square" rtlCol="0">
            <a:spAutoFit/>
          </a:bodyPr>
          <a:lstStyle/>
          <a:p>
            <a:r>
              <a:rPr lang="it-IT" sz="5400" i="1" dirty="0"/>
              <a:t>GRAZIE PER </a:t>
            </a:r>
            <a:r>
              <a:rPr lang="it-IT" sz="5400" i="1" dirty="0" smtClean="0"/>
              <a:t>L’ATTENZIONE!</a:t>
            </a:r>
            <a:endParaRPr lang="it-IT" sz="5400" i="1" dirty="0"/>
          </a:p>
        </p:txBody>
      </p:sp>
      <p:sp>
        <p:nvSpPr>
          <p:cNvPr id="5" name="CasellaDiTesto 4">
            <a:extLst>
              <a:ext uri="{FF2B5EF4-FFF2-40B4-BE49-F238E27FC236}">
                <a16:creationId xmlns:a16="http://schemas.microsoft.com/office/drawing/2014/main" id="{485C330F-9425-1B46-92AF-47AD163DB1A0}"/>
              </a:ext>
            </a:extLst>
          </p:cNvPr>
          <p:cNvSpPr txBox="1"/>
          <p:nvPr/>
        </p:nvSpPr>
        <p:spPr>
          <a:xfrm>
            <a:off x="8042031" y="6020973"/>
            <a:ext cx="4149969" cy="369332"/>
          </a:xfrm>
          <a:prstGeom prst="rect">
            <a:avLst/>
          </a:prstGeom>
          <a:noFill/>
        </p:spPr>
        <p:txBody>
          <a:bodyPr wrap="square" rtlCol="0">
            <a:spAutoFit/>
          </a:bodyPr>
          <a:lstStyle/>
          <a:p>
            <a:r>
              <a:rPr lang="it-IT" dirty="0"/>
              <a:t>Aurora </a:t>
            </a:r>
            <a:r>
              <a:rPr lang="it-IT" dirty="0" err="1"/>
              <a:t>Savini</a:t>
            </a:r>
            <a:r>
              <a:rPr lang="it-IT" dirty="0"/>
              <a:t> &amp; Daniela D’Alonzo</a:t>
            </a:r>
          </a:p>
        </p:txBody>
      </p:sp>
    </p:spTree>
    <p:extLst>
      <p:ext uri="{BB962C8B-B14F-4D97-AF65-F5344CB8AC3E}">
        <p14:creationId xmlns:p14="http://schemas.microsoft.com/office/powerpoint/2010/main" val="227656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3710" y="333495"/>
            <a:ext cx="5382490" cy="1293028"/>
          </a:xfrm>
        </p:spPr>
        <p:txBody>
          <a:bodyPr/>
          <a:lstStyle/>
          <a:p>
            <a:pPr algn="l"/>
            <a:r>
              <a:rPr lang="it-IT" dirty="0">
                <a:solidFill>
                  <a:srgbClr val="92D050"/>
                </a:solidFill>
              </a:rPr>
              <a:t>Strategie creative</a:t>
            </a:r>
          </a:p>
        </p:txBody>
      </p:sp>
      <p:sp>
        <p:nvSpPr>
          <p:cNvPr id="3" name="Segnaposto contenuto 2"/>
          <p:cNvSpPr>
            <a:spLocks noGrp="1"/>
          </p:cNvSpPr>
          <p:nvPr>
            <p:ph idx="1"/>
          </p:nvPr>
        </p:nvSpPr>
        <p:spPr>
          <a:xfrm>
            <a:off x="685800" y="1626523"/>
            <a:ext cx="10820400" cy="4024125"/>
          </a:xfrm>
        </p:spPr>
        <p:txBody>
          <a:bodyPr>
            <a:normAutofit fontScale="92500" lnSpcReduction="20000"/>
          </a:bodyPr>
          <a:lstStyle/>
          <a:p>
            <a:pPr marL="0" indent="0">
              <a:buNone/>
            </a:pPr>
            <a:r>
              <a:rPr lang="it-IT" dirty="0"/>
              <a:t>Le strategie creative devono essere sensibilizzate da:</a:t>
            </a:r>
          </a:p>
          <a:p>
            <a:pPr marL="457200" indent="-457200">
              <a:buFont typeface="+mj-lt"/>
              <a:buAutoNum type="arabicPeriod"/>
            </a:pPr>
            <a:r>
              <a:rPr lang="it-IT" dirty="0"/>
              <a:t>comunità locali</a:t>
            </a:r>
          </a:p>
          <a:p>
            <a:pPr marL="457200" indent="-457200">
              <a:buFont typeface="+mj-lt"/>
              <a:buAutoNum type="arabicPeriod"/>
            </a:pPr>
            <a:r>
              <a:rPr lang="it-IT" dirty="0"/>
              <a:t>patrimonio comunitario</a:t>
            </a:r>
          </a:p>
          <a:p>
            <a:pPr marL="457200" indent="-457200">
              <a:buFont typeface="+mj-lt"/>
              <a:buAutoNum type="arabicPeriod"/>
            </a:pPr>
            <a:r>
              <a:rPr lang="it-IT" dirty="0"/>
              <a:t>Differenze culturali</a:t>
            </a:r>
          </a:p>
          <a:p>
            <a:pPr marL="0" indent="0">
              <a:lnSpc>
                <a:spcPct val="150000"/>
              </a:lnSpc>
              <a:buNone/>
            </a:pPr>
            <a:r>
              <a:rPr lang="it-IT" dirty="0"/>
              <a:t>Harvey et al, hanno esaminato le configurazioni spaziali e le interdipendenze di un cluster creativo a </a:t>
            </a:r>
            <a:r>
              <a:rPr lang="it-IT" dirty="0" err="1"/>
              <a:t>Krowji</a:t>
            </a:r>
            <a:r>
              <a:rPr lang="it-IT" dirty="0"/>
              <a:t> in Cornovaglia; gli artisti erano dispersi su larga scala geografica, ma interconnessi attorno ad un network di eventi di formazione. La conclusione di questo lavoro, ha portato ad affermare che anche se i professionisti non erano fisicamente nello stesso luogo, la loro conoscenza aveva dimensioni aggiuntive che hanno prodotto condivisione della conoscenza tra diverse attività. </a:t>
            </a:r>
          </a:p>
        </p:txBody>
      </p:sp>
    </p:spTree>
    <p:extLst>
      <p:ext uri="{BB962C8B-B14F-4D97-AF65-F5344CB8AC3E}">
        <p14:creationId xmlns:p14="http://schemas.microsoft.com/office/powerpoint/2010/main" val="3760529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35437" y="110837"/>
            <a:ext cx="3837708" cy="1191491"/>
          </a:xfrm>
        </p:spPr>
        <p:txBody>
          <a:bodyPr>
            <a:normAutofit/>
          </a:bodyPr>
          <a:lstStyle/>
          <a:p>
            <a:pPr algn="l"/>
            <a:r>
              <a:rPr lang="it-IT" dirty="0" err="1">
                <a:solidFill>
                  <a:srgbClr val="FF0066"/>
                </a:solidFill>
              </a:rPr>
              <a:t>Crap</a:t>
            </a:r>
            <a:r>
              <a:rPr lang="it-IT" dirty="0">
                <a:solidFill>
                  <a:srgbClr val="FF0066"/>
                </a:solidFill>
              </a:rPr>
              <a:t> </a:t>
            </a:r>
            <a:r>
              <a:rPr lang="it-IT" dirty="0" err="1">
                <a:solidFill>
                  <a:srgbClr val="FF0066"/>
                </a:solidFill>
              </a:rPr>
              <a:t>towns</a:t>
            </a:r>
            <a:endParaRPr lang="it-IT" dirty="0">
              <a:solidFill>
                <a:srgbClr val="FF0066"/>
              </a:solidFill>
            </a:endParaRPr>
          </a:p>
        </p:txBody>
      </p:sp>
      <p:sp>
        <p:nvSpPr>
          <p:cNvPr id="3" name="Segnaposto contenuto 2"/>
          <p:cNvSpPr>
            <a:spLocks noGrp="1"/>
          </p:cNvSpPr>
          <p:nvPr>
            <p:ph idx="1"/>
          </p:nvPr>
        </p:nvSpPr>
        <p:spPr>
          <a:xfrm>
            <a:off x="381310" y="1418402"/>
            <a:ext cx="7419109" cy="4750377"/>
          </a:xfrm>
        </p:spPr>
        <p:txBody>
          <a:bodyPr>
            <a:normAutofit fontScale="92500" lnSpcReduction="10000"/>
          </a:bodyPr>
          <a:lstStyle/>
          <a:p>
            <a:pPr>
              <a:lnSpc>
                <a:spcPct val="150000"/>
              </a:lnSpc>
            </a:pPr>
            <a:r>
              <a:rPr lang="it-IT" dirty="0" err="1"/>
              <a:t>Crap</a:t>
            </a:r>
            <a:r>
              <a:rPr lang="it-IT" dirty="0"/>
              <a:t> </a:t>
            </a:r>
            <a:r>
              <a:rPr lang="it-IT" dirty="0" err="1"/>
              <a:t>towns</a:t>
            </a:r>
            <a:r>
              <a:rPr lang="it-IT" dirty="0">
                <a:sym typeface="Wingdings" panose="05000000000000000000" pitchFamily="2" charset="2"/>
              </a:rPr>
              <a:t> luoghi non così creativi</a:t>
            </a:r>
          </a:p>
          <a:p>
            <a:pPr>
              <a:lnSpc>
                <a:spcPct val="150000"/>
              </a:lnSpc>
            </a:pPr>
            <a:r>
              <a:rPr lang="it-IT" dirty="0">
                <a:sym typeface="Wingdings" panose="05000000000000000000" pitchFamily="2" charset="2"/>
              </a:rPr>
              <a:t>Termine entrato in gergo soprattutto in Inghilterra, attraverso una serie di libri umoristici diretti dalla rivista</a:t>
            </a:r>
            <a:r>
              <a:rPr lang="it-IT" i="1" dirty="0">
                <a:sym typeface="Wingdings" panose="05000000000000000000" pitchFamily="2" charset="2"/>
              </a:rPr>
              <a:t> </a:t>
            </a:r>
            <a:r>
              <a:rPr lang="it-IT" i="1" dirty="0" err="1">
                <a:sym typeface="Wingdings" panose="05000000000000000000" pitchFamily="2" charset="2"/>
              </a:rPr>
              <a:t>Idler</a:t>
            </a:r>
            <a:r>
              <a:rPr lang="it-IT" dirty="0">
                <a:sym typeface="Wingdings" panose="05000000000000000000" pitchFamily="2" charset="2"/>
              </a:rPr>
              <a:t>.</a:t>
            </a:r>
          </a:p>
          <a:p>
            <a:pPr>
              <a:lnSpc>
                <a:spcPct val="150000"/>
              </a:lnSpc>
            </a:pPr>
            <a:r>
              <a:rPr lang="it-IT" dirty="0" err="1">
                <a:sym typeface="Wingdings" panose="05000000000000000000" pitchFamily="2" charset="2"/>
              </a:rPr>
              <a:t>Crap</a:t>
            </a:r>
            <a:r>
              <a:rPr lang="it-IT" dirty="0">
                <a:sym typeface="Wingdings" panose="05000000000000000000" pitchFamily="2" charset="2"/>
              </a:rPr>
              <a:t> </a:t>
            </a:r>
            <a:r>
              <a:rPr lang="it-IT" dirty="0" err="1">
                <a:sym typeface="Wingdings" panose="05000000000000000000" pitchFamily="2" charset="2"/>
              </a:rPr>
              <a:t>Towns</a:t>
            </a:r>
            <a:r>
              <a:rPr lang="it-IT" dirty="0">
                <a:sym typeface="Wingdings" panose="05000000000000000000" pitchFamily="2" charset="2"/>
              </a:rPr>
              <a:t> esponeva alcuni dei posti peggiori dove vivere nel Regno Unito ed</a:t>
            </a:r>
            <a:r>
              <a:rPr lang="it-IT" i="1" dirty="0"/>
              <a:t> ha</a:t>
            </a:r>
            <a:r>
              <a:rPr lang="it-IT" dirty="0"/>
              <a:t> catturato l'immaginazione del pubblico, ma anche attirato l'attenzione sia dei consigli locali, che dei media locali nelle aree interessate.</a:t>
            </a:r>
          </a:p>
          <a:p>
            <a:pPr>
              <a:lnSpc>
                <a:spcPct val="150000"/>
              </a:lnSpc>
            </a:pPr>
            <a:r>
              <a:rPr lang="it-IT" dirty="0">
                <a:sym typeface="Wingdings" panose="05000000000000000000" pitchFamily="2" charset="2"/>
              </a:rPr>
              <a:t>Di seguito tre esempi di </a:t>
            </a:r>
            <a:r>
              <a:rPr lang="it-IT" dirty="0" err="1">
                <a:sym typeface="Wingdings" panose="05000000000000000000" pitchFamily="2" charset="2"/>
              </a:rPr>
              <a:t>Crap</a:t>
            </a:r>
            <a:r>
              <a:rPr lang="it-IT" dirty="0">
                <a:sym typeface="Wingdings" panose="05000000000000000000" pitchFamily="2" charset="2"/>
              </a:rPr>
              <a:t> </a:t>
            </a:r>
            <a:r>
              <a:rPr lang="it-IT" dirty="0" err="1">
                <a:sym typeface="Wingdings" panose="05000000000000000000" pitchFamily="2" charset="2"/>
              </a:rPr>
              <a:t>Towns</a:t>
            </a:r>
            <a:endParaRPr lang="it-IT" dirty="0">
              <a:sym typeface="Wingdings" panose="05000000000000000000" pitchFamily="2" charset="2"/>
            </a:endParaRPr>
          </a:p>
        </p:txBody>
      </p:sp>
      <p:pic>
        <p:nvPicPr>
          <p:cNvPr id="4" name="Immagine 3"/>
          <p:cNvPicPr>
            <a:picLocks noChangeAspect="1"/>
          </p:cNvPicPr>
          <p:nvPr/>
        </p:nvPicPr>
        <p:blipFill>
          <a:blip r:embed="rId2"/>
          <a:stretch>
            <a:fillRect/>
          </a:stretch>
        </p:blipFill>
        <p:spPr>
          <a:xfrm>
            <a:off x="7800419" y="1679862"/>
            <a:ext cx="4100636" cy="4227459"/>
          </a:xfrm>
          <a:prstGeom prst="rect">
            <a:avLst/>
          </a:prstGeom>
        </p:spPr>
      </p:pic>
    </p:spTree>
    <p:extLst>
      <p:ext uri="{BB962C8B-B14F-4D97-AF65-F5344CB8AC3E}">
        <p14:creationId xmlns:p14="http://schemas.microsoft.com/office/powerpoint/2010/main" val="2493527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27819" y="409697"/>
            <a:ext cx="3539836" cy="1293028"/>
          </a:xfrm>
        </p:spPr>
        <p:txBody>
          <a:bodyPr>
            <a:normAutofit/>
          </a:bodyPr>
          <a:lstStyle/>
          <a:p>
            <a:pPr algn="l"/>
            <a:r>
              <a:rPr lang="it-IT" dirty="0">
                <a:solidFill>
                  <a:schemeClr val="accent5">
                    <a:lumMod val="60000"/>
                    <a:lumOff val="40000"/>
                  </a:schemeClr>
                </a:solidFill>
              </a:rPr>
              <a:t>1) </a:t>
            </a:r>
            <a:r>
              <a:rPr lang="it-IT" dirty="0" err="1">
                <a:solidFill>
                  <a:schemeClr val="accent5">
                    <a:lumMod val="60000"/>
                    <a:lumOff val="40000"/>
                  </a:schemeClr>
                </a:solidFill>
              </a:rPr>
              <a:t>st.helens</a:t>
            </a:r>
            <a:endParaRPr lang="it-IT" dirty="0">
              <a:solidFill>
                <a:schemeClr val="accent5">
                  <a:lumMod val="60000"/>
                  <a:lumOff val="40000"/>
                </a:schemeClr>
              </a:solidFill>
            </a:endParaRPr>
          </a:p>
        </p:txBody>
      </p:sp>
      <p:sp>
        <p:nvSpPr>
          <p:cNvPr id="3" name="Segnaposto contenuto 2"/>
          <p:cNvSpPr>
            <a:spLocks noGrp="1"/>
          </p:cNvSpPr>
          <p:nvPr>
            <p:ph idx="1"/>
          </p:nvPr>
        </p:nvSpPr>
        <p:spPr>
          <a:xfrm>
            <a:off x="173181" y="1439489"/>
            <a:ext cx="6532418" cy="5169129"/>
          </a:xfrm>
        </p:spPr>
        <p:txBody>
          <a:bodyPr>
            <a:noAutofit/>
          </a:bodyPr>
          <a:lstStyle/>
          <a:p>
            <a:pPr>
              <a:lnSpc>
                <a:spcPct val="150000"/>
              </a:lnSpc>
            </a:pPr>
            <a:r>
              <a:rPr lang="it-IT" sz="1900" dirty="0" err="1"/>
              <a:t>St.Helens</a:t>
            </a:r>
            <a:r>
              <a:rPr lang="it-IT" sz="1900" dirty="0"/>
              <a:t> è un nucleo urbano di 177.500 abitanti circa</a:t>
            </a:r>
          </a:p>
          <a:p>
            <a:pPr>
              <a:lnSpc>
                <a:spcPct val="150000"/>
              </a:lnSpc>
            </a:pPr>
            <a:r>
              <a:rPr lang="it-IT" sz="1900" dirty="0"/>
              <a:t>Si trova nella contea del </a:t>
            </a:r>
            <a:r>
              <a:rPr lang="it-IT" sz="1900" dirty="0" err="1"/>
              <a:t>Merseyside</a:t>
            </a:r>
            <a:r>
              <a:rPr lang="it-IT" sz="1900" dirty="0"/>
              <a:t> in Inghilterra</a:t>
            </a:r>
          </a:p>
          <a:p>
            <a:pPr>
              <a:lnSpc>
                <a:spcPct val="150000"/>
              </a:lnSpc>
            </a:pPr>
            <a:r>
              <a:rPr lang="it-IT" sz="1900" dirty="0"/>
              <a:t>Ha un patrimonio industriale che comprende l’estrazione del CARBONE, la PRODUZIONE CHIMICA e soprattutto la PRODUZIONE DI VETRO</a:t>
            </a:r>
          </a:p>
          <a:p>
            <a:pPr>
              <a:lnSpc>
                <a:spcPct val="150000"/>
              </a:lnSpc>
            </a:pPr>
            <a:r>
              <a:rPr lang="it-IT" sz="1900" dirty="0"/>
              <a:t>Ci sono stati diversi interventi politici basati sullo sviluppo strategico per quanto riguarda le economie creative; infatti attrazione turistica molto importante è diventato il WORLD OF GLASS.</a:t>
            </a:r>
          </a:p>
          <a:p>
            <a:pPr marL="0" indent="0">
              <a:lnSpc>
                <a:spcPct val="150000"/>
              </a:lnSpc>
              <a:buNone/>
            </a:pPr>
            <a:endParaRPr lang="it-IT" sz="1900" dirty="0"/>
          </a:p>
        </p:txBody>
      </p:sp>
      <p:pic>
        <p:nvPicPr>
          <p:cNvPr id="4" name="Immagine 3"/>
          <p:cNvPicPr>
            <a:picLocks noChangeAspect="1"/>
          </p:cNvPicPr>
          <p:nvPr/>
        </p:nvPicPr>
        <p:blipFill>
          <a:blip r:embed="rId2"/>
          <a:stretch>
            <a:fillRect/>
          </a:stretch>
        </p:blipFill>
        <p:spPr>
          <a:xfrm>
            <a:off x="6705599" y="1550325"/>
            <a:ext cx="5238355" cy="3483719"/>
          </a:xfrm>
          <a:prstGeom prst="rect">
            <a:avLst/>
          </a:prstGeom>
        </p:spPr>
      </p:pic>
      <p:sp>
        <p:nvSpPr>
          <p:cNvPr id="12" name="CasellaDiTesto 11"/>
          <p:cNvSpPr txBox="1"/>
          <p:nvPr/>
        </p:nvSpPr>
        <p:spPr>
          <a:xfrm>
            <a:off x="10169236" y="5034044"/>
            <a:ext cx="2396837" cy="369332"/>
          </a:xfrm>
          <a:prstGeom prst="rect">
            <a:avLst/>
          </a:prstGeom>
          <a:noFill/>
        </p:spPr>
        <p:txBody>
          <a:bodyPr wrap="square" rtlCol="0">
            <a:spAutoFit/>
          </a:bodyPr>
          <a:lstStyle/>
          <a:p>
            <a:r>
              <a:rPr lang="it-IT" dirty="0"/>
              <a:t>World of </a:t>
            </a:r>
            <a:r>
              <a:rPr lang="it-IT" dirty="0" err="1"/>
              <a:t>glass</a:t>
            </a:r>
            <a:endParaRPr lang="it-IT" dirty="0"/>
          </a:p>
        </p:txBody>
      </p:sp>
    </p:spTree>
    <p:extLst>
      <p:ext uri="{BB962C8B-B14F-4D97-AF65-F5344CB8AC3E}">
        <p14:creationId xmlns:p14="http://schemas.microsoft.com/office/powerpoint/2010/main" val="196423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3400" y="1557251"/>
            <a:ext cx="10820400" cy="4815840"/>
          </a:xfrm>
        </p:spPr>
        <p:txBody>
          <a:bodyPr/>
          <a:lstStyle/>
          <a:p>
            <a:r>
              <a:rPr lang="it-IT" dirty="0"/>
              <a:t>Gli interessi della comunità locale sono serviti dal </a:t>
            </a:r>
            <a:r>
              <a:rPr lang="it-IT" b="1" u="sng" dirty="0" err="1"/>
              <a:t>Citadel</a:t>
            </a:r>
            <a:r>
              <a:rPr lang="it-IT" b="1" u="sng" dirty="0"/>
              <a:t> </a:t>
            </a:r>
            <a:r>
              <a:rPr lang="it-IT" b="1" u="sng" dirty="0" err="1"/>
              <a:t>Arts</a:t>
            </a:r>
            <a:r>
              <a:rPr lang="it-IT" b="1" u="sng" dirty="0"/>
              <a:t> Centre </a:t>
            </a:r>
            <a:r>
              <a:rPr lang="it-IT" dirty="0"/>
              <a:t>e dal </a:t>
            </a:r>
            <a:r>
              <a:rPr lang="it-IT" b="1" u="sng" dirty="0" err="1"/>
              <a:t>Theatre</a:t>
            </a:r>
            <a:r>
              <a:rPr lang="it-IT" b="1" u="sng" dirty="0"/>
              <a:t> </a:t>
            </a:r>
            <a:r>
              <a:rPr lang="it-IT" b="1" u="sng" dirty="0" err="1"/>
              <a:t>Royal</a:t>
            </a:r>
            <a:endParaRPr lang="it-IT" b="1" u="sng" dirty="0"/>
          </a:p>
          <a:p>
            <a:pPr marL="0" indent="0">
              <a:buNone/>
            </a:pPr>
            <a:endParaRPr lang="it-IT" b="1" u="sng" dirty="0"/>
          </a:p>
          <a:p>
            <a:endParaRPr lang="it-IT" dirty="0"/>
          </a:p>
        </p:txBody>
      </p:sp>
      <p:pic>
        <p:nvPicPr>
          <p:cNvPr id="4" name="Immagine 3"/>
          <p:cNvPicPr>
            <a:picLocks noChangeAspect="1"/>
          </p:cNvPicPr>
          <p:nvPr/>
        </p:nvPicPr>
        <p:blipFill>
          <a:blip r:embed="rId2"/>
          <a:stretch>
            <a:fillRect/>
          </a:stretch>
        </p:blipFill>
        <p:spPr>
          <a:xfrm>
            <a:off x="714807" y="2520227"/>
            <a:ext cx="5376774" cy="3575773"/>
          </a:xfrm>
          <a:prstGeom prst="rect">
            <a:avLst/>
          </a:prstGeom>
        </p:spPr>
      </p:pic>
      <p:pic>
        <p:nvPicPr>
          <p:cNvPr id="8" name="Immagine 7"/>
          <p:cNvPicPr>
            <a:picLocks noChangeAspect="1"/>
          </p:cNvPicPr>
          <p:nvPr/>
        </p:nvPicPr>
        <p:blipFill>
          <a:blip r:embed="rId3"/>
          <a:stretch>
            <a:fillRect/>
          </a:stretch>
        </p:blipFill>
        <p:spPr>
          <a:xfrm>
            <a:off x="7013675" y="2153720"/>
            <a:ext cx="4340125" cy="3942280"/>
          </a:xfrm>
          <a:prstGeom prst="rect">
            <a:avLst/>
          </a:prstGeom>
        </p:spPr>
      </p:pic>
    </p:spTree>
    <p:extLst>
      <p:ext uri="{BB962C8B-B14F-4D97-AF65-F5344CB8AC3E}">
        <p14:creationId xmlns:p14="http://schemas.microsoft.com/office/powerpoint/2010/main" val="1980407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03273" y="237900"/>
            <a:ext cx="6283035" cy="1050572"/>
          </a:xfrm>
        </p:spPr>
        <p:txBody>
          <a:bodyPr/>
          <a:lstStyle/>
          <a:p>
            <a:pPr algn="l"/>
            <a:r>
              <a:rPr lang="it-IT" i="1" dirty="0" err="1">
                <a:solidFill>
                  <a:srgbClr val="FFFF00"/>
                </a:solidFill>
              </a:rPr>
              <a:t>Dream</a:t>
            </a:r>
            <a:r>
              <a:rPr lang="it-IT" i="1" dirty="0">
                <a:solidFill>
                  <a:srgbClr val="FFFF00"/>
                </a:solidFill>
              </a:rPr>
              <a:t>…</a:t>
            </a:r>
            <a:r>
              <a:rPr lang="it-IT" dirty="0">
                <a:solidFill>
                  <a:srgbClr val="FFFF00"/>
                </a:solidFill>
              </a:rPr>
              <a:t>la sua storia</a:t>
            </a:r>
          </a:p>
        </p:txBody>
      </p:sp>
      <p:sp>
        <p:nvSpPr>
          <p:cNvPr id="3" name="Segnaposto contenuto 2"/>
          <p:cNvSpPr>
            <a:spLocks noGrp="1"/>
          </p:cNvSpPr>
          <p:nvPr>
            <p:ph idx="1"/>
          </p:nvPr>
        </p:nvSpPr>
        <p:spPr>
          <a:xfrm>
            <a:off x="103909" y="1662546"/>
            <a:ext cx="7779327" cy="5015346"/>
          </a:xfrm>
        </p:spPr>
        <p:txBody>
          <a:bodyPr>
            <a:normAutofit fontScale="92500" lnSpcReduction="20000"/>
          </a:bodyPr>
          <a:lstStyle/>
          <a:p>
            <a:pPr>
              <a:lnSpc>
                <a:spcPct val="150000"/>
              </a:lnSpc>
            </a:pPr>
            <a:r>
              <a:rPr lang="it-IT" sz="2400" dirty="0"/>
              <a:t>La Big Art Project ha commissionato un’opera d’arte affinché ci fosse un impatto positivo su tutta la regione di </a:t>
            </a:r>
            <a:r>
              <a:rPr lang="it-IT" sz="2400" dirty="0" err="1"/>
              <a:t>St.Helens</a:t>
            </a:r>
            <a:r>
              <a:rPr lang="it-IT" sz="2400" dirty="0"/>
              <a:t> e portare benefici economici e culturali</a:t>
            </a:r>
          </a:p>
          <a:p>
            <a:pPr>
              <a:lnSpc>
                <a:spcPct val="150000"/>
              </a:lnSpc>
            </a:pPr>
            <a:r>
              <a:rPr lang="it-IT" sz="2400" dirty="0"/>
              <a:t>Iniziativa di arte pubblica commissionata da Channel 4, supportata da </a:t>
            </a:r>
            <a:r>
              <a:rPr lang="it-IT" sz="2400" dirty="0" err="1"/>
              <a:t>Arts</a:t>
            </a:r>
            <a:r>
              <a:rPr lang="it-IT" sz="2400" dirty="0"/>
              <a:t> </a:t>
            </a:r>
            <a:r>
              <a:rPr lang="it-IT" sz="2400" dirty="0" err="1"/>
              <a:t>Council</a:t>
            </a:r>
            <a:r>
              <a:rPr lang="it-IT" sz="2400" dirty="0"/>
              <a:t> </a:t>
            </a:r>
            <a:r>
              <a:rPr lang="it-IT" sz="2400" dirty="0" err="1"/>
              <a:t>England</a:t>
            </a:r>
            <a:r>
              <a:rPr lang="it-IT" sz="2400" dirty="0"/>
              <a:t> e The Art Fund</a:t>
            </a:r>
          </a:p>
          <a:p>
            <a:pPr>
              <a:lnSpc>
                <a:spcPct val="150000"/>
              </a:lnSpc>
            </a:pPr>
            <a:r>
              <a:rPr lang="it-IT" sz="2400" dirty="0"/>
              <a:t>L’artista a cui fu commissionata l’opera fu </a:t>
            </a:r>
            <a:r>
              <a:rPr lang="it-IT" sz="2400" dirty="0" err="1"/>
              <a:t>Jaume</a:t>
            </a:r>
            <a:r>
              <a:rPr lang="it-IT" sz="2400" dirty="0"/>
              <a:t> </a:t>
            </a:r>
            <a:r>
              <a:rPr lang="it-IT" sz="2400" dirty="0" err="1"/>
              <a:t>Plensa</a:t>
            </a:r>
            <a:r>
              <a:rPr lang="it-IT" sz="2400" dirty="0"/>
              <a:t>, già responsabile di molte altre commissioni come la Crown </a:t>
            </a:r>
            <a:r>
              <a:rPr lang="it-IT" sz="2400" dirty="0" err="1"/>
              <a:t>Fountain</a:t>
            </a:r>
            <a:r>
              <a:rPr lang="it-IT" sz="2400" dirty="0"/>
              <a:t> (2004) nel Millennium Park a Chicago.</a:t>
            </a:r>
          </a:p>
        </p:txBody>
      </p:sp>
      <p:pic>
        <p:nvPicPr>
          <p:cNvPr id="4" name="Immagine 3"/>
          <p:cNvPicPr>
            <a:picLocks noChangeAspect="1"/>
          </p:cNvPicPr>
          <p:nvPr/>
        </p:nvPicPr>
        <p:blipFill>
          <a:blip r:embed="rId2"/>
          <a:stretch>
            <a:fillRect/>
          </a:stretch>
        </p:blipFill>
        <p:spPr>
          <a:xfrm>
            <a:off x="8904213" y="1288472"/>
            <a:ext cx="2041954" cy="2471737"/>
          </a:xfrm>
          <a:prstGeom prst="rect">
            <a:avLst/>
          </a:prstGeom>
        </p:spPr>
      </p:pic>
      <p:pic>
        <p:nvPicPr>
          <p:cNvPr id="5" name="Immagine 4"/>
          <p:cNvPicPr>
            <a:picLocks noChangeAspect="1"/>
          </p:cNvPicPr>
          <p:nvPr/>
        </p:nvPicPr>
        <p:blipFill>
          <a:blip r:embed="rId3"/>
          <a:stretch>
            <a:fillRect/>
          </a:stretch>
        </p:blipFill>
        <p:spPr>
          <a:xfrm>
            <a:off x="8421972" y="4033405"/>
            <a:ext cx="3006436" cy="2254827"/>
          </a:xfrm>
          <a:prstGeom prst="rect">
            <a:avLst/>
          </a:prstGeom>
        </p:spPr>
      </p:pic>
    </p:spTree>
    <p:extLst>
      <p:ext uri="{BB962C8B-B14F-4D97-AF65-F5344CB8AC3E}">
        <p14:creationId xmlns:p14="http://schemas.microsoft.com/office/powerpoint/2010/main" val="1082390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3509" y="1288473"/>
            <a:ext cx="10820400" cy="4946071"/>
          </a:xfrm>
        </p:spPr>
        <p:txBody>
          <a:bodyPr>
            <a:normAutofit lnSpcReduction="10000"/>
          </a:bodyPr>
          <a:lstStyle/>
          <a:p>
            <a:pPr>
              <a:lnSpc>
                <a:spcPct val="150000"/>
              </a:lnSpc>
            </a:pPr>
            <a:r>
              <a:rPr lang="it-IT" dirty="0"/>
              <a:t>Un fattore decisivo nella scelta di </a:t>
            </a:r>
            <a:r>
              <a:rPr lang="it-IT" dirty="0" err="1"/>
              <a:t>Plensa</a:t>
            </a:r>
            <a:r>
              <a:rPr lang="it-IT" dirty="0"/>
              <a:t>, è stata la sua capacità di utilizzare la luce nelle sue opere, in quanto l’illuminazione era stata identificata come un elemento importante e voluto nell’opera, in linea con il vecchio motto: «Ex terra </a:t>
            </a:r>
            <a:r>
              <a:rPr lang="it-IT" dirty="0" err="1"/>
              <a:t>lucem</a:t>
            </a:r>
            <a:r>
              <a:rPr lang="it-IT" dirty="0"/>
              <a:t>», dalla terra viene luce.</a:t>
            </a:r>
          </a:p>
          <a:p>
            <a:pPr>
              <a:lnSpc>
                <a:spcPct val="150000"/>
              </a:lnSpc>
            </a:pPr>
            <a:r>
              <a:rPr lang="it-IT" i="1" dirty="0" err="1"/>
              <a:t>Dream</a:t>
            </a:r>
            <a:r>
              <a:rPr lang="it-IT" i="1" dirty="0"/>
              <a:t> </a:t>
            </a:r>
            <a:r>
              <a:rPr lang="it-IT" dirty="0"/>
              <a:t>è una scultura del 2009</a:t>
            </a:r>
          </a:p>
          <a:p>
            <a:pPr>
              <a:lnSpc>
                <a:spcPct val="150000"/>
              </a:lnSpc>
            </a:pPr>
            <a:r>
              <a:rPr lang="it-IT" dirty="0"/>
              <a:t>Ha una struttura alta 20 metri per un peso di 500 tonnellate</a:t>
            </a:r>
          </a:p>
          <a:p>
            <a:pPr>
              <a:lnSpc>
                <a:spcPct val="150000"/>
              </a:lnSpc>
            </a:pPr>
            <a:r>
              <a:rPr lang="it-IT" dirty="0"/>
              <a:t>La raffigurazione è quella del capo di una donna con gli occhi chiusi in fase di meditazione</a:t>
            </a:r>
          </a:p>
          <a:p>
            <a:pPr>
              <a:lnSpc>
                <a:spcPct val="150000"/>
              </a:lnSpc>
            </a:pPr>
            <a:r>
              <a:rPr lang="it-IT" dirty="0"/>
              <a:t>La struttura è stata rivestita di dolomite spagnola bianca scintillante</a:t>
            </a:r>
          </a:p>
          <a:p>
            <a:pPr>
              <a:lnSpc>
                <a:spcPct val="150000"/>
              </a:lnSpc>
            </a:pPr>
            <a:endParaRPr lang="it-IT" dirty="0"/>
          </a:p>
        </p:txBody>
      </p:sp>
    </p:spTree>
    <p:extLst>
      <p:ext uri="{BB962C8B-B14F-4D97-AF65-F5344CB8AC3E}">
        <p14:creationId xmlns:p14="http://schemas.microsoft.com/office/powerpoint/2010/main" val="106461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1847850" y="1240414"/>
            <a:ext cx="8875568" cy="4985981"/>
          </a:xfrm>
          <a:prstGeom prst="rect">
            <a:avLst/>
          </a:prstGeom>
        </p:spPr>
      </p:pic>
    </p:spTree>
    <p:extLst>
      <p:ext uri="{BB962C8B-B14F-4D97-AF65-F5344CB8AC3E}">
        <p14:creationId xmlns:p14="http://schemas.microsoft.com/office/powerpoint/2010/main" val="2295317259"/>
      </p:ext>
    </p:extLst>
  </p:cSld>
  <p:clrMapOvr>
    <a:masterClrMapping/>
  </p:clrMapOvr>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1204</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Century Gothic</vt:lpstr>
      <vt:lpstr>Wingdings</vt:lpstr>
      <vt:lpstr>Scia di vapore</vt:lpstr>
      <vt:lpstr>From “crap towns” to “creative places”</vt:lpstr>
      <vt:lpstr>Iniziamo da…</vt:lpstr>
      <vt:lpstr>Strategie creative</vt:lpstr>
      <vt:lpstr>Crap towns</vt:lpstr>
      <vt:lpstr>1) st.helens</vt:lpstr>
      <vt:lpstr>Presentazione standard di PowerPoint</vt:lpstr>
      <vt:lpstr>Dream…la sua storia</vt:lpstr>
      <vt:lpstr>Presentazione standard di PowerPoint</vt:lpstr>
      <vt:lpstr>Presentazione standard di PowerPoint</vt:lpstr>
      <vt:lpstr>2) huddersfield</vt:lpstr>
      <vt:lpstr>Presentazione standard di PowerPoint</vt:lpstr>
      <vt:lpstr>Presentazione standard di PowerPoint</vt:lpstr>
      <vt:lpstr>Presentazione standard di PowerPoint</vt:lpstr>
      <vt:lpstr>3) macclesfield</vt:lpstr>
      <vt:lpstr>Presentazione standard di PowerPoint</vt:lpstr>
      <vt:lpstr>Presentazione standard di PowerPoint</vt:lpstr>
      <vt:lpstr>Presentazione standard di PowerPoint</vt:lpstr>
      <vt:lpstr>In conclusione…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“crap towns” to “creative places”</dc:title>
  <dc:creator>Daniela D'Alonzo</dc:creator>
  <cp:lastModifiedBy>aurora savini</cp:lastModifiedBy>
  <cp:revision>9</cp:revision>
  <dcterms:created xsi:type="dcterms:W3CDTF">2020-10-18T09:03:27Z</dcterms:created>
  <dcterms:modified xsi:type="dcterms:W3CDTF">2020-10-18T15:49:44Z</dcterms:modified>
</cp:coreProperties>
</file>