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304" r:id="rId2"/>
    <p:sldId id="257" r:id="rId3"/>
    <p:sldId id="442" r:id="rId4"/>
    <p:sldId id="443" r:id="rId5"/>
    <p:sldId id="444" r:id="rId6"/>
    <p:sldId id="445" r:id="rId7"/>
    <p:sldId id="446" r:id="rId8"/>
    <p:sldId id="447" r:id="rId9"/>
    <p:sldId id="448" r:id="rId10"/>
    <p:sldId id="449" r:id="rId11"/>
    <p:sldId id="450" r:id="rId12"/>
    <p:sldId id="451" r:id="rId13"/>
    <p:sldId id="452" r:id="rId14"/>
    <p:sldId id="454" r:id="rId15"/>
    <p:sldId id="45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FEA689F-B3D1-46FB-B5FE-354B54E67E56}">
          <p14:sldIdLst>
            <p14:sldId id="304"/>
            <p14:sldId id="257"/>
            <p14:sldId id="442"/>
            <p14:sldId id="443"/>
            <p14:sldId id="444"/>
            <p14:sldId id="445"/>
            <p14:sldId id="446"/>
            <p14:sldId id="447"/>
            <p14:sldId id="448"/>
            <p14:sldId id="449"/>
            <p14:sldId id="450"/>
            <p14:sldId id="451"/>
            <p14:sldId id="452"/>
            <p14:sldId id="454"/>
            <p14:sldId id="4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7F3A3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60"/>
  </p:normalViewPr>
  <p:slideViewPr>
    <p:cSldViewPr snapToGrid="0">
      <p:cViewPr varScale="1">
        <p:scale>
          <a:sx n="63" d="100"/>
          <a:sy n="63" d="100"/>
        </p:scale>
        <p:origin x="8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5E86D-7799-4C1E-B0E3-2C9F78486DE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737A80-61C2-44DD-8531-8F8DB4BC3BA5}">
      <dgm:prSet/>
      <dgm:spPr/>
      <dgm:t>
        <a:bodyPr/>
        <a:lstStyle/>
        <a:p>
          <a:r>
            <a:rPr lang="it-IT"/>
            <a:t>È facile da usare: la maggior parte delle piattaforme di blogging è abbastanza facile da usare mediante comandi come Copia e incolla e funzioni come Drag and drop.</a:t>
          </a:r>
          <a:endParaRPr lang="en-US"/>
        </a:p>
      </dgm:t>
    </dgm:pt>
    <dgm:pt modelId="{36C1A80C-7A59-428F-9F4F-D4A9E8E5AD0D}" type="parTrans" cxnId="{C66F26A0-CFBD-4D72-B161-CF4EE79CE60C}">
      <dgm:prSet/>
      <dgm:spPr/>
      <dgm:t>
        <a:bodyPr/>
        <a:lstStyle/>
        <a:p>
          <a:endParaRPr lang="en-US"/>
        </a:p>
      </dgm:t>
    </dgm:pt>
    <dgm:pt modelId="{998BB620-BF11-40F6-9F66-1D65A92496A6}" type="sibTrans" cxnId="{C66F26A0-CFBD-4D72-B161-CF4EE79CE60C}">
      <dgm:prSet/>
      <dgm:spPr/>
      <dgm:t>
        <a:bodyPr/>
        <a:lstStyle/>
        <a:p>
          <a:endParaRPr lang="en-US"/>
        </a:p>
      </dgm:t>
    </dgm:pt>
    <dgm:pt modelId="{2F7A479E-2670-4BBA-8AAD-8BD9CA29DFC1}">
      <dgm:prSet/>
      <dgm:spPr/>
      <dgm:t>
        <a:bodyPr/>
        <a:lstStyle/>
        <a:p>
          <a:r>
            <a:rPr lang="it-IT"/>
            <a:t>Migliora il marketing sui motori di ricerca: i motori di ricerca come Google amano trovare e classificare nuovi contenuti, e molte persone scrivono sul loro blog per ottimizzare il proprio posizionamento sui motori di ricerca.</a:t>
          </a:r>
          <a:endParaRPr lang="en-US"/>
        </a:p>
      </dgm:t>
    </dgm:pt>
    <dgm:pt modelId="{819C069C-FB40-4415-A847-96F819128510}" type="parTrans" cxnId="{97613C61-4C34-4907-80F3-60B8318D540E}">
      <dgm:prSet/>
      <dgm:spPr/>
      <dgm:t>
        <a:bodyPr/>
        <a:lstStyle/>
        <a:p>
          <a:endParaRPr lang="en-US"/>
        </a:p>
      </dgm:t>
    </dgm:pt>
    <dgm:pt modelId="{32AC5DC9-7EEE-430C-9841-CCE85AA3B1D9}" type="sibTrans" cxnId="{97613C61-4C34-4907-80F3-60B8318D540E}">
      <dgm:prSet/>
      <dgm:spPr/>
      <dgm:t>
        <a:bodyPr/>
        <a:lstStyle/>
        <a:p>
          <a:endParaRPr lang="en-US"/>
        </a:p>
      </dgm:t>
    </dgm:pt>
    <dgm:pt modelId="{49E5845C-3BF0-46E3-92F9-C6652C2A35EC}" type="pres">
      <dgm:prSet presAssocID="{DB35E86D-7799-4C1E-B0E3-2C9F78486DE1}" presName="root" presStyleCnt="0">
        <dgm:presLayoutVars>
          <dgm:dir/>
          <dgm:resizeHandles val="exact"/>
        </dgm:presLayoutVars>
      </dgm:prSet>
      <dgm:spPr/>
    </dgm:pt>
    <dgm:pt modelId="{1B23BA25-E3E1-46CF-AFFA-509735FC0DEC}" type="pres">
      <dgm:prSet presAssocID="{D7737A80-61C2-44DD-8531-8F8DB4BC3BA5}" presName="compNode" presStyleCnt="0"/>
      <dgm:spPr/>
    </dgm:pt>
    <dgm:pt modelId="{E76A4956-38D0-42FF-AD94-48037F2FB82F}" type="pres">
      <dgm:prSet presAssocID="{D7737A80-61C2-44DD-8531-8F8DB4BC3BA5}" presName="bgRect" presStyleLbl="bgShp" presStyleIdx="0" presStyleCnt="2"/>
      <dgm:spPr/>
    </dgm:pt>
    <dgm:pt modelId="{C0BDF264-B8D2-4784-BA83-4355D3999EF4}" type="pres">
      <dgm:prSet presAssocID="{D7737A80-61C2-44DD-8531-8F8DB4BC3BA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e"/>
        </a:ext>
      </dgm:extLst>
    </dgm:pt>
    <dgm:pt modelId="{37A857CB-6CE3-417D-B0BF-D05BA738E2D2}" type="pres">
      <dgm:prSet presAssocID="{D7737A80-61C2-44DD-8531-8F8DB4BC3BA5}" presName="spaceRect" presStyleCnt="0"/>
      <dgm:spPr/>
    </dgm:pt>
    <dgm:pt modelId="{CD1E754D-D098-42A5-B744-95347F087341}" type="pres">
      <dgm:prSet presAssocID="{D7737A80-61C2-44DD-8531-8F8DB4BC3BA5}" presName="parTx" presStyleLbl="revTx" presStyleIdx="0" presStyleCnt="2">
        <dgm:presLayoutVars>
          <dgm:chMax val="0"/>
          <dgm:chPref val="0"/>
        </dgm:presLayoutVars>
      </dgm:prSet>
      <dgm:spPr/>
    </dgm:pt>
    <dgm:pt modelId="{46DB1200-EC6A-4B33-9D08-96A6674A18B5}" type="pres">
      <dgm:prSet presAssocID="{998BB620-BF11-40F6-9F66-1D65A92496A6}" presName="sibTrans" presStyleCnt="0"/>
      <dgm:spPr/>
    </dgm:pt>
    <dgm:pt modelId="{17B402E1-C010-46BE-AF7D-490450608F97}" type="pres">
      <dgm:prSet presAssocID="{2F7A479E-2670-4BBA-8AAD-8BD9CA29DFC1}" presName="compNode" presStyleCnt="0"/>
      <dgm:spPr/>
    </dgm:pt>
    <dgm:pt modelId="{A4B279DB-6E88-4EA7-82D0-7BD57F53B85F}" type="pres">
      <dgm:prSet presAssocID="{2F7A479E-2670-4BBA-8AAD-8BD9CA29DFC1}" presName="bgRect" presStyleLbl="bgShp" presStyleIdx="1" presStyleCnt="2"/>
      <dgm:spPr/>
    </dgm:pt>
    <dgm:pt modelId="{3402B2F0-439F-4CE9-ADBA-2F3F09353A5F}" type="pres">
      <dgm:prSet presAssocID="{2F7A479E-2670-4BBA-8AAD-8BD9CA29DFC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cerca"/>
        </a:ext>
      </dgm:extLst>
    </dgm:pt>
    <dgm:pt modelId="{3975DAAF-AAB8-43D6-A6E4-D832B2CBC73B}" type="pres">
      <dgm:prSet presAssocID="{2F7A479E-2670-4BBA-8AAD-8BD9CA29DFC1}" presName="spaceRect" presStyleCnt="0"/>
      <dgm:spPr/>
    </dgm:pt>
    <dgm:pt modelId="{749313F7-DADA-4F72-9078-C43060E7E8A9}" type="pres">
      <dgm:prSet presAssocID="{2F7A479E-2670-4BBA-8AAD-8BD9CA29DFC1}" presName="parTx" presStyleLbl="revTx" presStyleIdx="1" presStyleCnt="2">
        <dgm:presLayoutVars>
          <dgm:chMax val="0"/>
          <dgm:chPref val="0"/>
        </dgm:presLayoutVars>
      </dgm:prSet>
      <dgm:spPr/>
    </dgm:pt>
  </dgm:ptLst>
  <dgm:cxnLst>
    <dgm:cxn modelId="{97613C61-4C34-4907-80F3-60B8318D540E}" srcId="{DB35E86D-7799-4C1E-B0E3-2C9F78486DE1}" destId="{2F7A479E-2670-4BBA-8AAD-8BD9CA29DFC1}" srcOrd="1" destOrd="0" parTransId="{819C069C-FB40-4415-A847-96F819128510}" sibTransId="{32AC5DC9-7EEE-430C-9841-CCE85AA3B1D9}"/>
    <dgm:cxn modelId="{39674A6A-4AAF-4EFC-B975-07CE4CF124C5}" type="presOf" srcId="{2F7A479E-2670-4BBA-8AAD-8BD9CA29DFC1}" destId="{749313F7-DADA-4F72-9078-C43060E7E8A9}" srcOrd="0" destOrd="0" presId="urn:microsoft.com/office/officeart/2018/2/layout/IconVerticalSolidList"/>
    <dgm:cxn modelId="{C66F26A0-CFBD-4D72-B161-CF4EE79CE60C}" srcId="{DB35E86D-7799-4C1E-B0E3-2C9F78486DE1}" destId="{D7737A80-61C2-44DD-8531-8F8DB4BC3BA5}" srcOrd="0" destOrd="0" parTransId="{36C1A80C-7A59-428F-9F4F-D4A9E8E5AD0D}" sibTransId="{998BB620-BF11-40F6-9F66-1D65A92496A6}"/>
    <dgm:cxn modelId="{5989E6A9-4207-46A6-B313-0EB23536C001}" type="presOf" srcId="{D7737A80-61C2-44DD-8531-8F8DB4BC3BA5}" destId="{CD1E754D-D098-42A5-B744-95347F087341}" srcOrd="0" destOrd="0" presId="urn:microsoft.com/office/officeart/2018/2/layout/IconVerticalSolidList"/>
    <dgm:cxn modelId="{D62644CA-875A-4005-AC3D-26A43340559B}" type="presOf" srcId="{DB35E86D-7799-4C1E-B0E3-2C9F78486DE1}" destId="{49E5845C-3BF0-46E3-92F9-C6652C2A35EC}" srcOrd="0" destOrd="0" presId="urn:microsoft.com/office/officeart/2018/2/layout/IconVerticalSolidList"/>
    <dgm:cxn modelId="{509CD4E6-63C4-4151-8F3C-2BD09D9A8A3B}" type="presParOf" srcId="{49E5845C-3BF0-46E3-92F9-C6652C2A35EC}" destId="{1B23BA25-E3E1-46CF-AFFA-509735FC0DEC}" srcOrd="0" destOrd="0" presId="urn:microsoft.com/office/officeart/2018/2/layout/IconVerticalSolidList"/>
    <dgm:cxn modelId="{1A86C9B0-76F7-42C0-8577-DB7AC67081B9}" type="presParOf" srcId="{1B23BA25-E3E1-46CF-AFFA-509735FC0DEC}" destId="{E76A4956-38D0-42FF-AD94-48037F2FB82F}" srcOrd="0" destOrd="0" presId="urn:microsoft.com/office/officeart/2018/2/layout/IconVerticalSolidList"/>
    <dgm:cxn modelId="{A0506C6B-21FB-4E51-8C26-31EF5C1F94B9}" type="presParOf" srcId="{1B23BA25-E3E1-46CF-AFFA-509735FC0DEC}" destId="{C0BDF264-B8D2-4784-BA83-4355D3999EF4}" srcOrd="1" destOrd="0" presId="urn:microsoft.com/office/officeart/2018/2/layout/IconVerticalSolidList"/>
    <dgm:cxn modelId="{694E0A8A-1FCE-4D05-B128-D34744DA8327}" type="presParOf" srcId="{1B23BA25-E3E1-46CF-AFFA-509735FC0DEC}" destId="{37A857CB-6CE3-417D-B0BF-D05BA738E2D2}" srcOrd="2" destOrd="0" presId="urn:microsoft.com/office/officeart/2018/2/layout/IconVerticalSolidList"/>
    <dgm:cxn modelId="{82E4A128-2840-42EE-AE1C-112DF3933A1E}" type="presParOf" srcId="{1B23BA25-E3E1-46CF-AFFA-509735FC0DEC}" destId="{CD1E754D-D098-42A5-B744-95347F087341}" srcOrd="3" destOrd="0" presId="urn:microsoft.com/office/officeart/2018/2/layout/IconVerticalSolidList"/>
    <dgm:cxn modelId="{3B1BA7C9-976D-4803-B181-1812746AAB35}" type="presParOf" srcId="{49E5845C-3BF0-46E3-92F9-C6652C2A35EC}" destId="{46DB1200-EC6A-4B33-9D08-96A6674A18B5}" srcOrd="1" destOrd="0" presId="urn:microsoft.com/office/officeart/2018/2/layout/IconVerticalSolidList"/>
    <dgm:cxn modelId="{871546C1-1628-4BE2-BB99-C9D7172AF398}" type="presParOf" srcId="{49E5845C-3BF0-46E3-92F9-C6652C2A35EC}" destId="{17B402E1-C010-46BE-AF7D-490450608F97}" srcOrd="2" destOrd="0" presId="urn:microsoft.com/office/officeart/2018/2/layout/IconVerticalSolidList"/>
    <dgm:cxn modelId="{4C4357E2-6F96-4C4C-9ADC-EA75D2C2C024}" type="presParOf" srcId="{17B402E1-C010-46BE-AF7D-490450608F97}" destId="{A4B279DB-6E88-4EA7-82D0-7BD57F53B85F}" srcOrd="0" destOrd="0" presId="urn:microsoft.com/office/officeart/2018/2/layout/IconVerticalSolidList"/>
    <dgm:cxn modelId="{E0C17ED0-EDA7-4F5D-BB53-3C94601F1ABC}" type="presParOf" srcId="{17B402E1-C010-46BE-AF7D-490450608F97}" destId="{3402B2F0-439F-4CE9-ADBA-2F3F09353A5F}" srcOrd="1" destOrd="0" presId="urn:microsoft.com/office/officeart/2018/2/layout/IconVerticalSolidList"/>
    <dgm:cxn modelId="{1A1FD7D6-4B60-45F3-B256-D83CDDF66B97}" type="presParOf" srcId="{17B402E1-C010-46BE-AF7D-490450608F97}" destId="{3975DAAF-AAB8-43D6-A6E4-D832B2CBC73B}" srcOrd="2" destOrd="0" presId="urn:microsoft.com/office/officeart/2018/2/layout/IconVerticalSolidList"/>
    <dgm:cxn modelId="{E3F60C0F-F229-4E25-9098-1355C96A3090}" type="presParOf" srcId="{17B402E1-C010-46BE-AF7D-490450608F97}" destId="{749313F7-DADA-4F72-9078-C43060E7E8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24E952-51AA-4CDF-A88C-AF70D2EE4DE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DDBC530-D723-45C1-AA63-6AFA4B590CBA}">
      <dgm:prSet/>
      <dgm:spPr/>
      <dgm:t>
        <a:bodyPr/>
        <a:lstStyle/>
        <a:p>
          <a:r>
            <a:rPr lang="it-IT"/>
            <a:t>﻿Vi permette di mostrare la vostra esperienza e ottenere fiducia: i migliori blog aziendali rispondono alle domande più frequenti dei consumatori.</a:t>
          </a:r>
          <a:endParaRPr lang="en-US"/>
        </a:p>
      </dgm:t>
    </dgm:pt>
    <dgm:pt modelId="{58EB4632-069D-4997-A771-1E7F7908688D}" type="parTrans" cxnId="{B84888B9-DD4C-45D3-87CC-8C387CBFB3CF}">
      <dgm:prSet/>
      <dgm:spPr/>
      <dgm:t>
        <a:bodyPr/>
        <a:lstStyle/>
        <a:p>
          <a:endParaRPr lang="en-US"/>
        </a:p>
      </dgm:t>
    </dgm:pt>
    <dgm:pt modelId="{81B5B45F-959E-486D-A57E-8B5F2365F977}" type="sibTrans" cxnId="{B84888B9-DD4C-45D3-87CC-8C387CBFB3CF}">
      <dgm:prSet/>
      <dgm:spPr/>
      <dgm:t>
        <a:bodyPr/>
        <a:lstStyle/>
        <a:p>
          <a:endParaRPr lang="en-US"/>
        </a:p>
      </dgm:t>
    </dgm:pt>
    <dgm:pt modelId="{21C3A619-E8CE-4419-9994-609BB08755B7}">
      <dgm:prSet/>
      <dgm:spPr/>
      <dgm:t>
        <a:bodyPr/>
        <a:lstStyle/>
        <a:p>
          <a:r>
            <a:rPr lang="it-IT"/>
            <a:t>Vi connette ai vostri clienti: per creare engagement con i consumatori, la maggior parte delle aziende utilizza Facebook e altre piattaforme social oltre ai blog, ma questi ultimi possono farvi avere conversazioni approfondite con il vostro target.</a:t>
          </a:r>
          <a:endParaRPr lang="en-US"/>
        </a:p>
      </dgm:t>
    </dgm:pt>
    <dgm:pt modelId="{71FEF4D9-91F0-48BC-90BE-0FCA7366A5BD}" type="parTrans" cxnId="{86A1CFC6-D598-476A-BEAF-29F8FF272752}">
      <dgm:prSet/>
      <dgm:spPr/>
      <dgm:t>
        <a:bodyPr/>
        <a:lstStyle/>
        <a:p>
          <a:endParaRPr lang="en-US"/>
        </a:p>
      </dgm:t>
    </dgm:pt>
    <dgm:pt modelId="{AE1FE6A3-BEA7-4BB6-B968-DD2C1F3DAE16}" type="sibTrans" cxnId="{86A1CFC6-D598-476A-BEAF-29F8FF272752}">
      <dgm:prSet/>
      <dgm:spPr/>
      <dgm:t>
        <a:bodyPr/>
        <a:lstStyle/>
        <a:p>
          <a:endParaRPr lang="en-US"/>
        </a:p>
      </dgm:t>
    </dgm:pt>
    <dgm:pt modelId="{8E5F6383-5018-48E5-80FB-CFBC1F8DC01D}" type="pres">
      <dgm:prSet presAssocID="{C324E952-51AA-4CDF-A88C-AF70D2EE4DE7}" presName="root" presStyleCnt="0">
        <dgm:presLayoutVars>
          <dgm:dir/>
          <dgm:resizeHandles val="exact"/>
        </dgm:presLayoutVars>
      </dgm:prSet>
      <dgm:spPr/>
    </dgm:pt>
    <dgm:pt modelId="{07691C73-38B5-43AC-AF75-6CB0786EF9C6}" type="pres">
      <dgm:prSet presAssocID="{FDDBC530-D723-45C1-AA63-6AFA4B590CBA}" presName="compNode" presStyleCnt="0"/>
      <dgm:spPr/>
    </dgm:pt>
    <dgm:pt modelId="{A8239B30-7271-4EE9-9CA6-73A6B4D3C680}" type="pres">
      <dgm:prSet presAssocID="{FDDBC530-D723-45C1-AA63-6AFA4B590CBA}" presName="bgRect" presStyleLbl="bgShp" presStyleIdx="0" presStyleCnt="2"/>
      <dgm:spPr/>
    </dgm:pt>
    <dgm:pt modelId="{775672B3-3414-463D-B685-0272FF966EEA}" type="pres">
      <dgm:prSet presAssocID="{FDDBC530-D723-45C1-AA63-6AFA4B590CB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7515C079-FFE1-4D2F-8879-0FB43B5AE985}" type="pres">
      <dgm:prSet presAssocID="{FDDBC530-D723-45C1-AA63-6AFA4B590CBA}" presName="spaceRect" presStyleCnt="0"/>
      <dgm:spPr/>
    </dgm:pt>
    <dgm:pt modelId="{1B84CB75-1B0F-4B16-808D-60AF0CA7D22A}" type="pres">
      <dgm:prSet presAssocID="{FDDBC530-D723-45C1-AA63-6AFA4B590CBA}" presName="parTx" presStyleLbl="revTx" presStyleIdx="0" presStyleCnt="2">
        <dgm:presLayoutVars>
          <dgm:chMax val="0"/>
          <dgm:chPref val="0"/>
        </dgm:presLayoutVars>
      </dgm:prSet>
      <dgm:spPr/>
    </dgm:pt>
    <dgm:pt modelId="{31241AF5-9231-44D9-A6D7-1847746ED565}" type="pres">
      <dgm:prSet presAssocID="{81B5B45F-959E-486D-A57E-8B5F2365F977}" presName="sibTrans" presStyleCnt="0"/>
      <dgm:spPr/>
    </dgm:pt>
    <dgm:pt modelId="{0FF40DA6-D7B8-4C18-B275-9DE68B84A282}" type="pres">
      <dgm:prSet presAssocID="{21C3A619-E8CE-4419-9994-609BB08755B7}" presName="compNode" presStyleCnt="0"/>
      <dgm:spPr/>
    </dgm:pt>
    <dgm:pt modelId="{A4A2446D-5092-4019-B383-C75035F6E9F3}" type="pres">
      <dgm:prSet presAssocID="{21C3A619-E8CE-4419-9994-609BB08755B7}" presName="bgRect" presStyleLbl="bgShp" presStyleIdx="1" presStyleCnt="2"/>
      <dgm:spPr/>
    </dgm:pt>
    <dgm:pt modelId="{6A6D5456-2BA2-46E3-B453-A9500A69C36F}" type="pres">
      <dgm:prSet presAssocID="{21C3A619-E8CE-4419-9994-609BB08755B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tenti"/>
        </a:ext>
      </dgm:extLst>
    </dgm:pt>
    <dgm:pt modelId="{CDE07864-0659-4DF7-B68C-04F6C5EF3C1A}" type="pres">
      <dgm:prSet presAssocID="{21C3A619-E8CE-4419-9994-609BB08755B7}" presName="spaceRect" presStyleCnt="0"/>
      <dgm:spPr/>
    </dgm:pt>
    <dgm:pt modelId="{0599725C-7917-4DD5-8324-D724A65E6B33}" type="pres">
      <dgm:prSet presAssocID="{21C3A619-E8CE-4419-9994-609BB08755B7}" presName="parTx" presStyleLbl="revTx" presStyleIdx="1" presStyleCnt="2">
        <dgm:presLayoutVars>
          <dgm:chMax val="0"/>
          <dgm:chPref val="0"/>
        </dgm:presLayoutVars>
      </dgm:prSet>
      <dgm:spPr/>
    </dgm:pt>
  </dgm:ptLst>
  <dgm:cxnLst>
    <dgm:cxn modelId="{6C7BDA3F-A546-4A2C-A2B8-EC8EFC22687A}" type="presOf" srcId="{C324E952-51AA-4CDF-A88C-AF70D2EE4DE7}" destId="{8E5F6383-5018-48E5-80FB-CFBC1F8DC01D}" srcOrd="0" destOrd="0" presId="urn:microsoft.com/office/officeart/2018/2/layout/IconVerticalSolidList"/>
    <dgm:cxn modelId="{C850C164-0AD0-487A-9192-404A1A08BEF2}" type="presOf" srcId="{21C3A619-E8CE-4419-9994-609BB08755B7}" destId="{0599725C-7917-4DD5-8324-D724A65E6B33}" srcOrd="0" destOrd="0" presId="urn:microsoft.com/office/officeart/2018/2/layout/IconVerticalSolidList"/>
    <dgm:cxn modelId="{7DC49E50-9617-44AC-84A7-903F5F801827}" type="presOf" srcId="{FDDBC530-D723-45C1-AA63-6AFA4B590CBA}" destId="{1B84CB75-1B0F-4B16-808D-60AF0CA7D22A}" srcOrd="0" destOrd="0" presId="urn:microsoft.com/office/officeart/2018/2/layout/IconVerticalSolidList"/>
    <dgm:cxn modelId="{B84888B9-DD4C-45D3-87CC-8C387CBFB3CF}" srcId="{C324E952-51AA-4CDF-A88C-AF70D2EE4DE7}" destId="{FDDBC530-D723-45C1-AA63-6AFA4B590CBA}" srcOrd="0" destOrd="0" parTransId="{58EB4632-069D-4997-A771-1E7F7908688D}" sibTransId="{81B5B45F-959E-486D-A57E-8B5F2365F977}"/>
    <dgm:cxn modelId="{86A1CFC6-D598-476A-BEAF-29F8FF272752}" srcId="{C324E952-51AA-4CDF-A88C-AF70D2EE4DE7}" destId="{21C3A619-E8CE-4419-9994-609BB08755B7}" srcOrd="1" destOrd="0" parTransId="{71FEF4D9-91F0-48BC-90BE-0FCA7366A5BD}" sibTransId="{AE1FE6A3-BEA7-4BB6-B968-DD2C1F3DAE16}"/>
    <dgm:cxn modelId="{22504463-5CBB-4645-936B-7ED04271D3B2}" type="presParOf" srcId="{8E5F6383-5018-48E5-80FB-CFBC1F8DC01D}" destId="{07691C73-38B5-43AC-AF75-6CB0786EF9C6}" srcOrd="0" destOrd="0" presId="urn:microsoft.com/office/officeart/2018/2/layout/IconVerticalSolidList"/>
    <dgm:cxn modelId="{B8D76B6D-F62D-4B51-AF84-0198624F77E4}" type="presParOf" srcId="{07691C73-38B5-43AC-AF75-6CB0786EF9C6}" destId="{A8239B30-7271-4EE9-9CA6-73A6B4D3C680}" srcOrd="0" destOrd="0" presId="urn:microsoft.com/office/officeart/2018/2/layout/IconVerticalSolidList"/>
    <dgm:cxn modelId="{5540C33F-68A5-4C51-AF47-4682EB4200C3}" type="presParOf" srcId="{07691C73-38B5-43AC-AF75-6CB0786EF9C6}" destId="{775672B3-3414-463D-B685-0272FF966EEA}" srcOrd="1" destOrd="0" presId="urn:microsoft.com/office/officeart/2018/2/layout/IconVerticalSolidList"/>
    <dgm:cxn modelId="{58A4A2FE-9DD0-48C2-93EC-93DA3AFF370A}" type="presParOf" srcId="{07691C73-38B5-43AC-AF75-6CB0786EF9C6}" destId="{7515C079-FFE1-4D2F-8879-0FB43B5AE985}" srcOrd="2" destOrd="0" presId="urn:microsoft.com/office/officeart/2018/2/layout/IconVerticalSolidList"/>
    <dgm:cxn modelId="{B37473C8-8227-4CA7-A74F-29AA6E38E616}" type="presParOf" srcId="{07691C73-38B5-43AC-AF75-6CB0786EF9C6}" destId="{1B84CB75-1B0F-4B16-808D-60AF0CA7D22A}" srcOrd="3" destOrd="0" presId="urn:microsoft.com/office/officeart/2018/2/layout/IconVerticalSolidList"/>
    <dgm:cxn modelId="{F4D5EEBC-8C90-4C1C-B34E-D3B1FF87EBBE}" type="presParOf" srcId="{8E5F6383-5018-48E5-80FB-CFBC1F8DC01D}" destId="{31241AF5-9231-44D9-A6D7-1847746ED565}" srcOrd="1" destOrd="0" presId="urn:microsoft.com/office/officeart/2018/2/layout/IconVerticalSolidList"/>
    <dgm:cxn modelId="{62FAFABD-6813-459F-9272-AC67D1C79E9F}" type="presParOf" srcId="{8E5F6383-5018-48E5-80FB-CFBC1F8DC01D}" destId="{0FF40DA6-D7B8-4C18-B275-9DE68B84A282}" srcOrd="2" destOrd="0" presId="urn:microsoft.com/office/officeart/2018/2/layout/IconVerticalSolidList"/>
    <dgm:cxn modelId="{A52BB723-82E6-42E0-8930-053403F9F8DC}" type="presParOf" srcId="{0FF40DA6-D7B8-4C18-B275-9DE68B84A282}" destId="{A4A2446D-5092-4019-B383-C75035F6E9F3}" srcOrd="0" destOrd="0" presId="urn:microsoft.com/office/officeart/2018/2/layout/IconVerticalSolidList"/>
    <dgm:cxn modelId="{40C6A103-5A0A-4DF6-8CDC-4055D2ADE600}" type="presParOf" srcId="{0FF40DA6-D7B8-4C18-B275-9DE68B84A282}" destId="{6A6D5456-2BA2-46E3-B453-A9500A69C36F}" srcOrd="1" destOrd="0" presId="urn:microsoft.com/office/officeart/2018/2/layout/IconVerticalSolidList"/>
    <dgm:cxn modelId="{D25E14AC-C081-4A80-BAEF-E003A2B411AF}" type="presParOf" srcId="{0FF40DA6-D7B8-4C18-B275-9DE68B84A282}" destId="{CDE07864-0659-4DF7-B68C-04F6C5EF3C1A}" srcOrd="2" destOrd="0" presId="urn:microsoft.com/office/officeart/2018/2/layout/IconVerticalSolidList"/>
    <dgm:cxn modelId="{D28A65F7-7D69-469E-9EBB-12108295DC89}" type="presParOf" srcId="{0FF40DA6-D7B8-4C18-B275-9DE68B84A282}" destId="{0599725C-7917-4DD5-8324-D724A65E6B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02188A-0BF9-4AC0-AE21-56D7B03D84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8C08948-06BF-40F8-AEC2-88A074FF0688}">
      <dgm:prSet/>
      <dgm:spPr/>
      <dgm:t>
        <a:bodyPr/>
        <a:lstStyle/>
        <a:p>
          <a:r>
            <a:rPr lang="it-IT"/>
            <a:t>Può generare ulteriori profitti oltre a quelli derivanti dai prodotti e servizi: potete ospitare pubblicità, promuovere prodotti affiliati e dare spazio a contenuti sponsorizzati, aggiungendo in tal modo ulteriori fonti di entrate e di traffico.</a:t>
          </a:r>
          <a:endParaRPr lang="en-US"/>
        </a:p>
      </dgm:t>
    </dgm:pt>
    <dgm:pt modelId="{9866C663-D112-4267-A45F-B68AB956A0FC}" type="parTrans" cxnId="{D4CB39ED-703A-4ACD-AED7-321FF5001446}">
      <dgm:prSet/>
      <dgm:spPr/>
      <dgm:t>
        <a:bodyPr/>
        <a:lstStyle/>
        <a:p>
          <a:endParaRPr lang="en-US"/>
        </a:p>
      </dgm:t>
    </dgm:pt>
    <dgm:pt modelId="{11A4AE0A-14AF-4BB4-ABCE-2C13D0F1B430}" type="sibTrans" cxnId="{D4CB39ED-703A-4ACD-AED7-321FF5001446}">
      <dgm:prSet/>
      <dgm:spPr/>
      <dgm:t>
        <a:bodyPr/>
        <a:lstStyle/>
        <a:p>
          <a:endParaRPr lang="en-US"/>
        </a:p>
      </dgm:t>
    </dgm:pt>
    <dgm:pt modelId="{D60BE90F-7842-48C6-A140-3A35698A36FF}">
      <dgm:prSet/>
      <dgm:spPr/>
      <dgm:t>
        <a:bodyPr/>
        <a:lstStyle/>
        <a:p>
          <a:r>
            <a:rPr lang="it-IT"/>
            <a:t>﻿Vi aiuta a indirizzare il traffico verso il vostro sito: il blog vi aiuta anche a farvi scoprire sulle piattaforme social.</a:t>
          </a:r>
          <a:endParaRPr lang="en-US"/>
        </a:p>
      </dgm:t>
    </dgm:pt>
    <dgm:pt modelId="{5336CBD8-9280-4717-A0DA-1B27944039B1}" type="parTrans" cxnId="{8FF3740C-E214-4729-B84D-2E0708201E30}">
      <dgm:prSet/>
      <dgm:spPr/>
      <dgm:t>
        <a:bodyPr/>
        <a:lstStyle/>
        <a:p>
          <a:endParaRPr lang="en-US"/>
        </a:p>
      </dgm:t>
    </dgm:pt>
    <dgm:pt modelId="{12E67536-8E78-483F-AD66-B9997387F049}" type="sibTrans" cxnId="{8FF3740C-E214-4729-B84D-2E0708201E30}">
      <dgm:prSet/>
      <dgm:spPr/>
      <dgm:t>
        <a:bodyPr/>
        <a:lstStyle/>
        <a:p>
          <a:endParaRPr lang="en-US"/>
        </a:p>
      </dgm:t>
    </dgm:pt>
    <dgm:pt modelId="{2A5C7644-8209-4CBC-A283-7617DE604A5F}" type="pres">
      <dgm:prSet presAssocID="{1A02188A-0BF9-4AC0-AE21-56D7B03D842E}" presName="root" presStyleCnt="0">
        <dgm:presLayoutVars>
          <dgm:dir/>
          <dgm:resizeHandles val="exact"/>
        </dgm:presLayoutVars>
      </dgm:prSet>
      <dgm:spPr/>
    </dgm:pt>
    <dgm:pt modelId="{38598BF5-8FC5-49BE-B032-625B5D191B6A}" type="pres">
      <dgm:prSet presAssocID="{58C08948-06BF-40F8-AEC2-88A074FF0688}" presName="compNode" presStyleCnt="0"/>
      <dgm:spPr/>
    </dgm:pt>
    <dgm:pt modelId="{0E133CF6-5E4B-4A49-B8CC-A8646FFEC610}" type="pres">
      <dgm:prSet presAssocID="{58C08948-06BF-40F8-AEC2-88A074FF0688}" presName="bgRect" presStyleLbl="bgShp" presStyleIdx="0" presStyleCnt="2"/>
      <dgm:spPr/>
    </dgm:pt>
    <dgm:pt modelId="{5CBABF01-1B87-438D-9E5F-3C732E0E2A86}" type="pres">
      <dgm:prSet presAssocID="{58C08948-06BF-40F8-AEC2-88A074FF068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iosco"/>
        </a:ext>
      </dgm:extLst>
    </dgm:pt>
    <dgm:pt modelId="{BBFCCBB6-B83B-435F-B502-CB9880AF71EF}" type="pres">
      <dgm:prSet presAssocID="{58C08948-06BF-40F8-AEC2-88A074FF0688}" presName="spaceRect" presStyleCnt="0"/>
      <dgm:spPr/>
    </dgm:pt>
    <dgm:pt modelId="{3B816CCF-681E-4309-B511-7A06B484F82D}" type="pres">
      <dgm:prSet presAssocID="{58C08948-06BF-40F8-AEC2-88A074FF0688}" presName="parTx" presStyleLbl="revTx" presStyleIdx="0" presStyleCnt="2">
        <dgm:presLayoutVars>
          <dgm:chMax val="0"/>
          <dgm:chPref val="0"/>
        </dgm:presLayoutVars>
      </dgm:prSet>
      <dgm:spPr/>
    </dgm:pt>
    <dgm:pt modelId="{A7324D09-A238-4F88-A0EF-A4B85514A156}" type="pres">
      <dgm:prSet presAssocID="{11A4AE0A-14AF-4BB4-ABCE-2C13D0F1B430}" presName="sibTrans" presStyleCnt="0"/>
      <dgm:spPr/>
    </dgm:pt>
    <dgm:pt modelId="{08199DFD-D844-4C2B-877F-9AF02E119669}" type="pres">
      <dgm:prSet presAssocID="{D60BE90F-7842-48C6-A140-3A35698A36FF}" presName="compNode" presStyleCnt="0"/>
      <dgm:spPr/>
    </dgm:pt>
    <dgm:pt modelId="{36CF4083-6DAF-49F9-BE4F-67D31A084AF6}" type="pres">
      <dgm:prSet presAssocID="{D60BE90F-7842-48C6-A140-3A35698A36FF}" presName="bgRect" presStyleLbl="bgShp" presStyleIdx="1" presStyleCnt="2"/>
      <dgm:spPr/>
    </dgm:pt>
    <dgm:pt modelId="{8C593009-F123-42D8-9015-3895339E10D9}" type="pres">
      <dgm:prSet presAssocID="{D60BE90F-7842-48C6-A140-3A35698A36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ssioni"/>
        </a:ext>
      </dgm:extLst>
    </dgm:pt>
    <dgm:pt modelId="{5AEE0924-E09E-4C92-82F9-CDD28E6065CE}" type="pres">
      <dgm:prSet presAssocID="{D60BE90F-7842-48C6-A140-3A35698A36FF}" presName="spaceRect" presStyleCnt="0"/>
      <dgm:spPr/>
    </dgm:pt>
    <dgm:pt modelId="{820ABFEE-C657-4DB3-BBD0-DA0492CD2DE8}" type="pres">
      <dgm:prSet presAssocID="{D60BE90F-7842-48C6-A140-3A35698A36FF}" presName="parTx" presStyleLbl="revTx" presStyleIdx="1" presStyleCnt="2">
        <dgm:presLayoutVars>
          <dgm:chMax val="0"/>
          <dgm:chPref val="0"/>
        </dgm:presLayoutVars>
      </dgm:prSet>
      <dgm:spPr/>
    </dgm:pt>
  </dgm:ptLst>
  <dgm:cxnLst>
    <dgm:cxn modelId="{8FF3740C-E214-4729-B84D-2E0708201E30}" srcId="{1A02188A-0BF9-4AC0-AE21-56D7B03D842E}" destId="{D60BE90F-7842-48C6-A140-3A35698A36FF}" srcOrd="1" destOrd="0" parTransId="{5336CBD8-9280-4717-A0DA-1B27944039B1}" sibTransId="{12E67536-8E78-483F-AD66-B9997387F049}"/>
    <dgm:cxn modelId="{7117CC41-DF67-429A-A8A1-C938E2BC7141}" type="presOf" srcId="{1A02188A-0BF9-4AC0-AE21-56D7B03D842E}" destId="{2A5C7644-8209-4CBC-A283-7617DE604A5F}" srcOrd="0" destOrd="0" presId="urn:microsoft.com/office/officeart/2018/2/layout/IconVerticalSolidList"/>
    <dgm:cxn modelId="{D3DE0671-2509-4624-A2ED-FB9EE82E3596}" type="presOf" srcId="{D60BE90F-7842-48C6-A140-3A35698A36FF}" destId="{820ABFEE-C657-4DB3-BBD0-DA0492CD2DE8}" srcOrd="0" destOrd="0" presId="urn:microsoft.com/office/officeart/2018/2/layout/IconVerticalSolidList"/>
    <dgm:cxn modelId="{B59F2AA0-08B8-417A-847B-496E9FBEF5DA}" type="presOf" srcId="{58C08948-06BF-40F8-AEC2-88A074FF0688}" destId="{3B816CCF-681E-4309-B511-7A06B484F82D}" srcOrd="0" destOrd="0" presId="urn:microsoft.com/office/officeart/2018/2/layout/IconVerticalSolidList"/>
    <dgm:cxn modelId="{D4CB39ED-703A-4ACD-AED7-321FF5001446}" srcId="{1A02188A-0BF9-4AC0-AE21-56D7B03D842E}" destId="{58C08948-06BF-40F8-AEC2-88A074FF0688}" srcOrd="0" destOrd="0" parTransId="{9866C663-D112-4267-A45F-B68AB956A0FC}" sibTransId="{11A4AE0A-14AF-4BB4-ABCE-2C13D0F1B430}"/>
    <dgm:cxn modelId="{14CC90AF-E2C9-4338-90BA-D2695DDF0A5F}" type="presParOf" srcId="{2A5C7644-8209-4CBC-A283-7617DE604A5F}" destId="{38598BF5-8FC5-49BE-B032-625B5D191B6A}" srcOrd="0" destOrd="0" presId="urn:microsoft.com/office/officeart/2018/2/layout/IconVerticalSolidList"/>
    <dgm:cxn modelId="{2659AD7B-6983-46D0-A0BA-D8296120F06E}" type="presParOf" srcId="{38598BF5-8FC5-49BE-B032-625B5D191B6A}" destId="{0E133CF6-5E4B-4A49-B8CC-A8646FFEC610}" srcOrd="0" destOrd="0" presId="urn:microsoft.com/office/officeart/2018/2/layout/IconVerticalSolidList"/>
    <dgm:cxn modelId="{6D568664-FF60-45EE-A14A-6F87A311B507}" type="presParOf" srcId="{38598BF5-8FC5-49BE-B032-625B5D191B6A}" destId="{5CBABF01-1B87-438D-9E5F-3C732E0E2A86}" srcOrd="1" destOrd="0" presId="urn:microsoft.com/office/officeart/2018/2/layout/IconVerticalSolidList"/>
    <dgm:cxn modelId="{F3A00267-B21E-476B-A2BB-290B8C23CAE8}" type="presParOf" srcId="{38598BF5-8FC5-49BE-B032-625B5D191B6A}" destId="{BBFCCBB6-B83B-435F-B502-CB9880AF71EF}" srcOrd="2" destOrd="0" presId="urn:microsoft.com/office/officeart/2018/2/layout/IconVerticalSolidList"/>
    <dgm:cxn modelId="{FB994887-AEDF-45CC-9203-25A6B2F51201}" type="presParOf" srcId="{38598BF5-8FC5-49BE-B032-625B5D191B6A}" destId="{3B816CCF-681E-4309-B511-7A06B484F82D}" srcOrd="3" destOrd="0" presId="urn:microsoft.com/office/officeart/2018/2/layout/IconVerticalSolidList"/>
    <dgm:cxn modelId="{2F0B2021-8A20-4118-8667-C33D75B0F495}" type="presParOf" srcId="{2A5C7644-8209-4CBC-A283-7617DE604A5F}" destId="{A7324D09-A238-4F88-A0EF-A4B85514A156}" srcOrd="1" destOrd="0" presId="urn:microsoft.com/office/officeart/2018/2/layout/IconVerticalSolidList"/>
    <dgm:cxn modelId="{46660E7C-7B9A-4988-8BC7-652FC149F35B}" type="presParOf" srcId="{2A5C7644-8209-4CBC-A283-7617DE604A5F}" destId="{08199DFD-D844-4C2B-877F-9AF02E119669}" srcOrd="2" destOrd="0" presId="urn:microsoft.com/office/officeart/2018/2/layout/IconVerticalSolidList"/>
    <dgm:cxn modelId="{171A6810-29CE-4783-A36E-DA5F7AB8B848}" type="presParOf" srcId="{08199DFD-D844-4C2B-877F-9AF02E119669}" destId="{36CF4083-6DAF-49F9-BE4F-67D31A084AF6}" srcOrd="0" destOrd="0" presId="urn:microsoft.com/office/officeart/2018/2/layout/IconVerticalSolidList"/>
    <dgm:cxn modelId="{2EC6614B-7B89-46C6-99E4-275CD32E0DA1}" type="presParOf" srcId="{08199DFD-D844-4C2B-877F-9AF02E119669}" destId="{8C593009-F123-42D8-9015-3895339E10D9}" srcOrd="1" destOrd="0" presId="urn:microsoft.com/office/officeart/2018/2/layout/IconVerticalSolidList"/>
    <dgm:cxn modelId="{FB06D8FC-122E-4155-8291-973E2F37C51A}" type="presParOf" srcId="{08199DFD-D844-4C2B-877F-9AF02E119669}" destId="{5AEE0924-E09E-4C92-82F9-CDD28E6065CE}" srcOrd="2" destOrd="0" presId="urn:microsoft.com/office/officeart/2018/2/layout/IconVerticalSolidList"/>
    <dgm:cxn modelId="{39D816D6-552B-463F-B781-3E9EE7557CDB}" type="presParOf" srcId="{08199DFD-D844-4C2B-877F-9AF02E119669}" destId="{820ABFEE-C657-4DB3-BBD0-DA0492CD2D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986EFC-5121-4A8A-8F8B-8CEF791DDFD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C37CB19-20A7-47D9-9EB7-27C4BD5B2CB5}">
      <dgm:prSet/>
      <dgm:spPr/>
      <dgm:t>
        <a:bodyPr/>
        <a:lstStyle/>
        <a:p>
          <a:r>
            <a:rPr lang="it-IT"/>
            <a:t>Rispondete rapidamente alle news: il tipo di contenuti più popolare che potete pubblicare sono le news esclusive e quelle dell'ultim'ora.</a:t>
          </a:r>
          <a:endParaRPr lang="en-US"/>
        </a:p>
      </dgm:t>
    </dgm:pt>
    <dgm:pt modelId="{881BDEBD-5919-49FF-91B0-CF292198F799}" type="parTrans" cxnId="{25C158E3-DF2B-4291-A6DD-4E3304F95051}">
      <dgm:prSet/>
      <dgm:spPr/>
      <dgm:t>
        <a:bodyPr/>
        <a:lstStyle/>
        <a:p>
          <a:endParaRPr lang="en-US"/>
        </a:p>
      </dgm:t>
    </dgm:pt>
    <dgm:pt modelId="{CF1B1CE6-2447-45AC-926D-F7C68689B33E}" type="sibTrans" cxnId="{25C158E3-DF2B-4291-A6DD-4E3304F95051}">
      <dgm:prSet/>
      <dgm:spPr/>
      <dgm:t>
        <a:bodyPr/>
        <a:lstStyle/>
        <a:p>
          <a:endParaRPr lang="en-US"/>
        </a:p>
      </dgm:t>
    </dgm:pt>
    <dgm:pt modelId="{77B80CD1-50BD-4C08-8EE4-E01583141273}">
      <dgm:prSet/>
      <dgm:spPr/>
      <dgm:t>
        <a:bodyPr/>
        <a:lstStyle/>
        <a:p>
          <a:r>
            <a:rPr lang="it-IT"/>
            <a:t>Massimizzate l'impatto del vostro blog: oltre che sulle ultime notizie e sulle informazioni esclusive, dovreste concentrarvi anche sui contenuti che potrebbero generare il maggior numero di commenti.</a:t>
          </a:r>
          <a:endParaRPr lang="en-US"/>
        </a:p>
      </dgm:t>
    </dgm:pt>
    <dgm:pt modelId="{E318FA0B-6A8F-4990-9906-116AF7129C63}" type="parTrans" cxnId="{F2AE5602-4B1B-4163-BC22-AF06259B3A67}">
      <dgm:prSet/>
      <dgm:spPr/>
      <dgm:t>
        <a:bodyPr/>
        <a:lstStyle/>
        <a:p>
          <a:endParaRPr lang="en-US"/>
        </a:p>
      </dgm:t>
    </dgm:pt>
    <dgm:pt modelId="{CAC16B95-518B-479D-9119-6F4C1BF9D191}" type="sibTrans" cxnId="{F2AE5602-4B1B-4163-BC22-AF06259B3A67}">
      <dgm:prSet/>
      <dgm:spPr/>
      <dgm:t>
        <a:bodyPr/>
        <a:lstStyle/>
        <a:p>
          <a:endParaRPr lang="en-US"/>
        </a:p>
      </dgm:t>
    </dgm:pt>
    <dgm:pt modelId="{93578EDB-AE0B-4B46-83B8-308B430B779B}" type="pres">
      <dgm:prSet presAssocID="{96986EFC-5121-4A8A-8F8B-8CEF791DDFD0}" presName="linear" presStyleCnt="0">
        <dgm:presLayoutVars>
          <dgm:animLvl val="lvl"/>
          <dgm:resizeHandles val="exact"/>
        </dgm:presLayoutVars>
      </dgm:prSet>
      <dgm:spPr/>
    </dgm:pt>
    <dgm:pt modelId="{231DBE00-B791-44F8-83E5-588A91FF2154}" type="pres">
      <dgm:prSet presAssocID="{EC37CB19-20A7-47D9-9EB7-27C4BD5B2CB5}" presName="parentText" presStyleLbl="node1" presStyleIdx="0" presStyleCnt="2">
        <dgm:presLayoutVars>
          <dgm:chMax val="0"/>
          <dgm:bulletEnabled val="1"/>
        </dgm:presLayoutVars>
      </dgm:prSet>
      <dgm:spPr/>
    </dgm:pt>
    <dgm:pt modelId="{C7F810F6-0DE2-479F-B85A-A0AA5AC04E4B}" type="pres">
      <dgm:prSet presAssocID="{CF1B1CE6-2447-45AC-926D-F7C68689B33E}" presName="spacer" presStyleCnt="0"/>
      <dgm:spPr/>
    </dgm:pt>
    <dgm:pt modelId="{EDB22D0B-C505-4047-ABA1-A70E32E7BFF1}" type="pres">
      <dgm:prSet presAssocID="{77B80CD1-50BD-4C08-8EE4-E01583141273}" presName="parentText" presStyleLbl="node1" presStyleIdx="1" presStyleCnt="2">
        <dgm:presLayoutVars>
          <dgm:chMax val="0"/>
          <dgm:bulletEnabled val="1"/>
        </dgm:presLayoutVars>
      </dgm:prSet>
      <dgm:spPr/>
    </dgm:pt>
  </dgm:ptLst>
  <dgm:cxnLst>
    <dgm:cxn modelId="{F2AE5602-4B1B-4163-BC22-AF06259B3A67}" srcId="{96986EFC-5121-4A8A-8F8B-8CEF791DDFD0}" destId="{77B80CD1-50BD-4C08-8EE4-E01583141273}" srcOrd="1" destOrd="0" parTransId="{E318FA0B-6A8F-4990-9906-116AF7129C63}" sibTransId="{CAC16B95-518B-479D-9119-6F4C1BF9D191}"/>
    <dgm:cxn modelId="{91DEE346-8750-4012-9FCC-D8926E1D0C71}" type="presOf" srcId="{77B80CD1-50BD-4C08-8EE4-E01583141273}" destId="{EDB22D0B-C505-4047-ABA1-A70E32E7BFF1}" srcOrd="0" destOrd="0" presId="urn:microsoft.com/office/officeart/2005/8/layout/vList2"/>
    <dgm:cxn modelId="{100BDE83-B102-4A7E-956C-78F7FB28C216}" type="presOf" srcId="{EC37CB19-20A7-47D9-9EB7-27C4BD5B2CB5}" destId="{231DBE00-B791-44F8-83E5-588A91FF2154}" srcOrd="0" destOrd="0" presId="urn:microsoft.com/office/officeart/2005/8/layout/vList2"/>
    <dgm:cxn modelId="{25C158E3-DF2B-4291-A6DD-4E3304F95051}" srcId="{96986EFC-5121-4A8A-8F8B-8CEF791DDFD0}" destId="{EC37CB19-20A7-47D9-9EB7-27C4BD5B2CB5}" srcOrd="0" destOrd="0" parTransId="{881BDEBD-5919-49FF-91B0-CF292198F799}" sibTransId="{CF1B1CE6-2447-45AC-926D-F7C68689B33E}"/>
    <dgm:cxn modelId="{ED9A6EF7-3ACE-45B7-ACAF-583CDFBA3932}" type="presOf" srcId="{96986EFC-5121-4A8A-8F8B-8CEF791DDFD0}" destId="{93578EDB-AE0B-4B46-83B8-308B430B779B}" srcOrd="0" destOrd="0" presId="urn:microsoft.com/office/officeart/2005/8/layout/vList2"/>
    <dgm:cxn modelId="{788AF9FE-7CDE-4A77-A003-EE0C3F0BECE6}" type="presParOf" srcId="{93578EDB-AE0B-4B46-83B8-308B430B779B}" destId="{231DBE00-B791-44F8-83E5-588A91FF2154}" srcOrd="0" destOrd="0" presId="urn:microsoft.com/office/officeart/2005/8/layout/vList2"/>
    <dgm:cxn modelId="{5E8C7976-FE03-4BB5-8474-2151D1BD107D}" type="presParOf" srcId="{93578EDB-AE0B-4B46-83B8-308B430B779B}" destId="{C7F810F6-0DE2-479F-B85A-A0AA5AC04E4B}" srcOrd="1" destOrd="0" presId="urn:microsoft.com/office/officeart/2005/8/layout/vList2"/>
    <dgm:cxn modelId="{6314ABDE-6339-4382-9BC0-B9CA5F38ADED}" type="presParOf" srcId="{93578EDB-AE0B-4B46-83B8-308B430B779B}" destId="{EDB22D0B-C505-4047-ABA1-A70E32E7BFF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A4956-38D0-42FF-AD94-48037F2FB82F}">
      <dsp:nvSpPr>
        <dsp:cNvPr id="0" name=""/>
        <dsp:cNvSpPr/>
      </dsp:nvSpPr>
      <dsp:spPr>
        <a:xfrm>
          <a:off x="0" y="799703"/>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DF264-B8D2-4784-BA83-4355D3999EF4}">
      <dsp:nvSpPr>
        <dsp:cNvPr id="0" name=""/>
        <dsp:cNvSpPr/>
      </dsp:nvSpPr>
      <dsp:spPr>
        <a:xfrm>
          <a:off x="446603" y="1131887"/>
          <a:ext cx="812006" cy="812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1E754D-D098-42A5-B744-95347F087341}">
      <dsp:nvSpPr>
        <dsp:cNvPr id="0" name=""/>
        <dsp:cNvSpPr/>
      </dsp:nvSpPr>
      <dsp:spPr>
        <a:xfrm>
          <a:off x="1705213" y="799703"/>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666750">
            <a:lnSpc>
              <a:spcPct val="90000"/>
            </a:lnSpc>
            <a:spcBef>
              <a:spcPct val="0"/>
            </a:spcBef>
            <a:spcAft>
              <a:spcPct val="35000"/>
            </a:spcAft>
            <a:buNone/>
          </a:pPr>
          <a:r>
            <a:rPr lang="it-IT" sz="1500" kern="1200"/>
            <a:t>È facile da usare: la maggior parte delle piattaforme di blogging è abbastanza facile da usare mediante comandi come Copia e incolla e funzioni come Drag and drop.</a:t>
          </a:r>
          <a:endParaRPr lang="en-US" sz="1500" kern="1200"/>
        </a:p>
      </dsp:txBody>
      <dsp:txXfrm>
        <a:off x="1705213" y="799703"/>
        <a:ext cx="3936761" cy="1476375"/>
      </dsp:txXfrm>
    </dsp:sp>
    <dsp:sp modelId="{A4B279DB-6E88-4EA7-82D0-7BD57F53B85F}">
      <dsp:nvSpPr>
        <dsp:cNvPr id="0" name=""/>
        <dsp:cNvSpPr/>
      </dsp:nvSpPr>
      <dsp:spPr>
        <a:xfrm>
          <a:off x="0" y="2645171"/>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2B2F0-439F-4CE9-ADBA-2F3F09353A5F}">
      <dsp:nvSpPr>
        <dsp:cNvPr id="0" name=""/>
        <dsp:cNvSpPr/>
      </dsp:nvSpPr>
      <dsp:spPr>
        <a:xfrm>
          <a:off x="446603" y="2977356"/>
          <a:ext cx="812006" cy="812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9313F7-DADA-4F72-9078-C43060E7E8A9}">
      <dsp:nvSpPr>
        <dsp:cNvPr id="0" name=""/>
        <dsp:cNvSpPr/>
      </dsp:nvSpPr>
      <dsp:spPr>
        <a:xfrm>
          <a:off x="1705213" y="2645171"/>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666750">
            <a:lnSpc>
              <a:spcPct val="90000"/>
            </a:lnSpc>
            <a:spcBef>
              <a:spcPct val="0"/>
            </a:spcBef>
            <a:spcAft>
              <a:spcPct val="35000"/>
            </a:spcAft>
            <a:buNone/>
          </a:pPr>
          <a:r>
            <a:rPr lang="it-IT" sz="1500" kern="1200"/>
            <a:t>Migliora il marketing sui motori di ricerca: i motori di ricerca come Google amano trovare e classificare nuovi contenuti, e molte persone scrivono sul loro blog per ottimizzare il proprio posizionamento sui motori di ricerca.</a:t>
          </a:r>
          <a:endParaRPr lang="en-US" sz="1500" kern="1200"/>
        </a:p>
      </dsp:txBody>
      <dsp:txXfrm>
        <a:off x="1705213" y="2645171"/>
        <a:ext cx="3936761" cy="1476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39B30-7271-4EE9-9CA6-73A6B4D3C680}">
      <dsp:nvSpPr>
        <dsp:cNvPr id="0" name=""/>
        <dsp:cNvSpPr/>
      </dsp:nvSpPr>
      <dsp:spPr>
        <a:xfrm>
          <a:off x="0" y="799703"/>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672B3-3414-463D-B685-0272FF966EEA}">
      <dsp:nvSpPr>
        <dsp:cNvPr id="0" name=""/>
        <dsp:cNvSpPr/>
      </dsp:nvSpPr>
      <dsp:spPr>
        <a:xfrm>
          <a:off x="446603" y="1131887"/>
          <a:ext cx="812006" cy="812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84CB75-1B0F-4B16-808D-60AF0CA7D22A}">
      <dsp:nvSpPr>
        <dsp:cNvPr id="0" name=""/>
        <dsp:cNvSpPr/>
      </dsp:nvSpPr>
      <dsp:spPr>
        <a:xfrm>
          <a:off x="1705213" y="799703"/>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666750">
            <a:lnSpc>
              <a:spcPct val="90000"/>
            </a:lnSpc>
            <a:spcBef>
              <a:spcPct val="0"/>
            </a:spcBef>
            <a:spcAft>
              <a:spcPct val="35000"/>
            </a:spcAft>
            <a:buNone/>
          </a:pPr>
          <a:r>
            <a:rPr lang="it-IT" sz="1500" kern="1200"/>
            <a:t>﻿Vi permette di mostrare la vostra esperienza e ottenere fiducia: i migliori blog aziendali rispondono alle domande più frequenti dei consumatori.</a:t>
          </a:r>
          <a:endParaRPr lang="en-US" sz="1500" kern="1200"/>
        </a:p>
      </dsp:txBody>
      <dsp:txXfrm>
        <a:off x="1705213" y="799703"/>
        <a:ext cx="3936761" cy="1476375"/>
      </dsp:txXfrm>
    </dsp:sp>
    <dsp:sp modelId="{A4A2446D-5092-4019-B383-C75035F6E9F3}">
      <dsp:nvSpPr>
        <dsp:cNvPr id="0" name=""/>
        <dsp:cNvSpPr/>
      </dsp:nvSpPr>
      <dsp:spPr>
        <a:xfrm>
          <a:off x="0" y="2645171"/>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6D5456-2BA2-46E3-B453-A9500A69C36F}">
      <dsp:nvSpPr>
        <dsp:cNvPr id="0" name=""/>
        <dsp:cNvSpPr/>
      </dsp:nvSpPr>
      <dsp:spPr>
        <a:xfrm>
          <a:off x="446603" y="2977356"/>
          <a:ext cx="812006" cy="812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99725C-7917-4DD5-8324-D724A65E6B33}">
      <dsp:nvSpPr>
        <dsp:cNvPr id="0" name=""/>
        <dsp:cNvSpPr/>
      </dsp:nvSpPr>
      <dsp:spPr>
        <a:xfrm>
          <a:off x="1705213" y="2645171"/>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666750">
            <a:lnSpc>
              <a:spcPct val="90000"/>
            </a:lnSpc>
            <a:spcBef>
              <a:spcPct val="0"/>
            </a:spcBef>
            <a:spcAft>
              <a:spcPct val="35000"/>
            </a:spcAft>
            <a:buNone/>
          </a:pPr>
          <a:r>
            <a:rPr lang="it-IT" sz="1500" kern="1200"/>
            <a:t>Vi connette ai vostri clienti: per creare engagement con i consumatori, la maggior parte delle aziende utilizza Facebook e altre piattaforme social oltre ai blog, ma questi ultimi possono farvi avere conversazioni approfondite con il vostro target.</a:t>
          </a:r>
          <a:endParaRPr lang="en-US" sz="1500" kern="1200"/>
        </a:p>
      </dsp:txBody>
      <dsp:txXfrm>
        <a:off x="1705213" y="2645171"/>
        <a:ext cx="3936761" cy="1476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33CF6-5E4B-4A49-B8CC-A8646FFEC610}">
      <dsp:nvSpPr>
        <dsp:cNvPr id="0" name=""/>
        <dsp:cNvSpPr/>
      </dsp:nvSpPr>
      <dsp:spPr>
        <a:xfrm>
          <a:off x="0" y="799703"/>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ABF01-1B87-438D-9E5F-3C732E0E2A86}">
      <dsp:nvSpPr>
        <dsp:cNvPr id="0" name=""/>
        <dsp:cNvSpPr/>
      </dsp:nvSpPr>
      <dsp:spPr>
        <a:xfrm>
          <a:off x="446603" y="1131887"/>
          <a:ext cx="812006" cy="812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816CCF-681E-4309-B511-7A06B484F82D}">
      <dsp:nvSpPr>
        <dsp:cNvPr id="0" name=""/>
        <dsp:cNvSpPr/>
      </dsp:nvSpPr>
      <dsp:spPr>
        <a:xfrm>
          <a:off x="1705213" y="799703"/>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666750">
            <a:lnSpc>
              <a:spcPct val="90000"/>
            </a:lnSpc>
            <a:spcBef>
              <a:spcPct val="0"/>
            </a:spcBef>
            <a:spcAft>
              <a:spcPct val="35000"/>
            </a:spcAft>
            <a:buNone/>
          </a:pPr>
          <a:r>
            <a:rPr lang="it-IT" sz="1500" kern="1200"/>
            <a:t>Può generare ulteriori profitti oltre a quelli derivanti dai prodotti e servizi: potete ospitare pubblicità, promuovere prodotti affiliati e dare spazio a contenuti sponsorizzati, aggiungendo in tal modo ulteriori fonti di entrate e di traffico.</a:t>
          </a:r>
          <a:endParaRPr lang="en-US" sz="1500" kern="1200"/>
        </a:p>
      </dsp:txBody>
      <dsp:txXfrm>
        <a:off x="1705213" y="799703"/>
        <a:ext cx="3936761" cy="1476375"/>
      </dsp:txXfrm>
    </dsp:sp>
    <dsp:sp modelId="{36CF4083-6DAF-49F9-BE4F-67D31A084AF6}">
      <dsp:nvSpPr>
        <dsp:cNvPr id="0" name=""/>
        <dsp:cNvSpPr/>
      </dsp:nvSpPr>
      <dsp:spPr>
        <a:xfrm>
          <a:off x="0" y="2645171"/>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593009-F123-42D8-9015-3895339E10D9}">
      <dsp:nvSpPr>
        <dsp:cNvPr id="0" name=""/>
        <dsp:cNvSpPr/>
      </dsp:nvSpPr>
      <dsp:spPr>
        <a:xfrm>
          <a:off x="446603" y="2977356"/>
          <a:ext cx="812006" cy="812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0ABFEE-C657-4DB3-BBD0-DA0492CD2DE8}">
      <dsp:nvSpPr>
        <dsp:cNvPr id="0" name=""/>
        <dsp:cNvSpPr/>
      </dsp:nvSpPr>
      <dsp:spPr>
        <a:xfrm>
          <a:off x="1705213" y="2645171"/>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666750">
            <a:lnSpc>
              <a:spcPct val="90000"/>
            </a:lnSpc>
            <a:spcBef>
              <a:spcPct val="0"/>
            </a:spcBef>
            <a:spcAft>
              <a:spcPct val="35000"/>
            </a:spcAft>
            <a:buNone/>
          </a:pPr>
          <a:r>
            <a:rPr lang="it-IT" sz="1500" kern="1200"/>
            <a:t>﻿Vi aiuta a indirizzare il traffico verso il vostro sito: il blog vi aiuta anche a farvi scoprire sulle piattaforme social.</a:t>
          </a:r>
          <a:endParaRPr lang="en-US" sz="1500" kern="1200"/>
        </a:p>
      </dsp:txBody>
      <dsp:txXfrm>
        <a:off x="1705213" y="2645171"/>
        <a:ext cx="3936761" cy="1476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DBE00-B791-44F8-83E5-588A91FF2154}">
      <dsp:nvSpPr>
        <dsp:cNvPr id="0" name=""/>
        <dsp:cNvSpPr/>
      </dsp:nvSpPr>
      <dsp:spPr>
        <a:xfrm>
          <a:off x="0" y="18103"/>
          <a:ext cx="5641974" cy="240508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t>Rispondete rapidamente alle news: il tipo di contenuti più popolare che potete pubblicare sono le news esclusive e quelle dell'ultim'ora.</a:t>
          </a:r>
          <a:endParaRPr lang="en-US" sz="2600" kern="1200"/>
        </a:p>
      </dsp:txBody>
      <dsp:txXfrm>
        <a:off x="117406" y="135509"/>
        <a:ext cx="5407162" cy="2170269"/>
      </dsp:txXfrm>
    </dsp:sp>
    <dsp:sp modelId="{EDB22D0B-C505-4047-ABA1-A70E32E7BFF1}">
      <dsp:nvSpPr>
        <dsp:cNvPr id="0" name=""/>
        <dsp:cNvSpPr/>
      </dsp:nvSpPr>
      <dsp:spPr>
        <a:xfrm>
          <a:off x="0" y="2498065"/>
          <a:ext cx="5641974" cy="2405081"/>
        </a:xfrm>
        <a:prstGeom prst="roundRect">
          <a:avLst/>
        </a:prstGeom>
        <a:solidFill>
          <a:schemeClr val="accent5">
            <a:hueOff val="742785"/>
            <a:satOff val="20301"/>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t>Massimizzate l'impatto del vostro blog: oltre che sulle ultime notizie e sulle informazioni esclusive, dovreste concentrarvi anche sui contenuti che potrebbero generare il maggior numero di commenti.</a:t>
          </a:r>
          <a:endParaRPr lang="en-US" sz="2600" kern="1200"/>
        </a:p>
      </dsp:txBody>
      <dsp:txXfrm>
        <a:off x="117406" y="2615471"/>
        <a:ext cx="5407162" cy="21702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798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35176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79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96529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61015F-7CC6-4D0A-9D87-873EA4C304CC}"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831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58566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41264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1556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7686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C68B11-C5A8-448C-8CE9-B1A273C79CFC}" type="datetimeFigureOut">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2165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59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3/21/2024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459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7BD799C-FAF1-8FD4-906B-02EBAF830DC0}"/>
              </a:ext>
            </a:extLst>
          </p:cNvPr>
          <p:cNvPicPr>
            <a:picLocks noChangeAspect="1"/>
          </p:cNvPicPr>
          <p:nvPr/>
        </p:nvPicPr>
        <p:blipFill>
          <a:blip r:embed="rId2"/>
          <a:stretch>
            <a:fillRect/>
          </a:stretch>
        </p:blipFill>
        <p:spPr>
          <a:xfrm>
            <a:off x="0" y="0"/>
            <a:ext cx="3444539" cy="4572396"/>
          </a:xfrm>
          <a:prstGeom prst="rect">
            <a:avLst/>
          </a:prstGeom>
        </p:spPr>
      </p:pic>
    </p:spTree>
    <p:extLst>
      <p:ext uri="{BB962C8B-B14F-4D97-AF65-F5344CB8AC3E}">
        <p14:creationId xmlns:p14="http://schemas.microsoft.com/office/powerpoint/2010/main" val="2334320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1F86814F-DC5B-0E74-363F-415F80E35C8A}"/>
              </a:ext>
            </a:extLst>
          </p:cNvPr>
          <p:cNvSpPr txBox="1"/>
          <p:nvPr/>
        </p:nvSpPr>
        <p:spPr>
          <a:xfrm>
            <a:off x="4951048" y="804333"/>
            <a:ext cx="6306003" cy="5249334"/>
          </a:xfrm>
          <a:prstGeom prst="rect">
            <a:avLst/>
          </a:prstGeom>
        </p:spPr>
        <p:txBody>
          <a:bodyPr vert="horz" lIns="45720" tIns="45720" rIns="45720" bIns="45720" rtlCol="0" anchor="ctr">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a:effectLst/>
                <a:highlight>
                  <a:srgbClr val="F68000"/>
                </a:highlight>
              </a:rPr>
              <a:t>Condividete i post del vostro blog nei vostri aggiornamenti di status sui social</a:t>
            </a:r>
            <a:r>
              <a:rPr lang="en-US">
                <a:effectLst/>
              </a:rPr>
              <a:t>: potete pubblicare link ai vostri post negli altri profili che avete su social come Facebook o Twitter.</a:t>
            </a:r>
          </a:p>
          <a:p>
            <a:pPr defTabSz="914400">
              <a:lnSpc>
                <a:spcPct val="90000"/>
              </a:lnSpc>
              <a:spcAft>
                <a:spcPts val="600"/>
              </a:spcAft>
              <a:buClr>
                <a:schemeClr val="accent1"/>
              </a:buClr>
            </a:pPr>
            <a:endParaRPr lang="en-US">
              <a:effectLst/>
            </a:endParaRPr>
          </a:p>
          <a:p>
            <a:pPr marL="285750" indent="-285750" defTabSz="914400">
              <a:lnSpc>
                <a:spcPct val="90000"/>
              </a:lnSpc>
              <a:spcAft>
                <a:spcPts val="600"/>
              </a:spcAft>
              <a:buClr>
                <a:schemeClr val="accent1"/>
              </a:buClr>
              <a:buFont typeface="Arial" panose="020B0604020202020204" pitchFamily="34" charset="0"/>
              <a:buChar char="•"/>
            </a:pPr>
            <a:r>
              <a:rPr lang="en-US">
                <a:effectLst/>
                <a:highlight>
                  <a:srgbClr val="F68000"/>
                </a:highlight>
              </a:rPr>
              <a:t>Semplificate la condivisione social</a:t>
            </a:r>
            <a:r>
              <a:rPr lang="en-US">
                <a:effectLst/>
              </a:rPr>
              <a:t>: un ottimo modo per indirizzare ancora più traffico verso i post del vostro blog è consentire al pubblico di condividere i contenuti in un modo vantaggioso per voi.</a:t>
            </a:r>
          </a:p>
          <a:p>
            <a:pPr defTabSz="914400">
              <a:lnSpc>
                <a:spcPct val="90000"/>
              </a:lnSpc>
              <a:spcAft>
                <a:spcPts val="600"/>
              </a:spcAft>
              <a:buClr>
                <a:schemeClr val="accent1"/>
              </a:buClr>
            </a:pPr>
            <a:endParaRPr lang="en-US">
              <a:effectLst/>
            </a:endParaRPr>
          </a:p>
          <a:p>
            <a:pPr defTabSz="914400">
              <a:lnSpc>
                <a:spcPct val="90000"/>
              </a:lnSpc>
              <a:spcAft>
                <a:spcPts val="600"/>
              </a:spcAft>
              <a:buClr>
                <a:schemeClr val="accent1"/>
              </a:buClr>
            </a:pPr>
            <a:endParaRPr lang="en-US"/>
          </a:p>
        </p:txBody>
      </p:sp>
    </p:spTree>
    <p:extLst>
      <p:ext uri="{BB962C8B-B14F-4D97-AF65-F5344CB8AC3E}">
        <p14:creationId xmlns:p14="http://schemas.microsoft.com/office/powerpoint/2010/main" val="405953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78C3F743-2063-D229-56BD-40CF872CD024}"/>
              </a:ext>
            </a:extLst>
          </p:cNvPr>
          <p:cNvSpPr txBox="1"/>
          <p:nvPr/>
        </p:nvSpPr>
        <p:spPr>
          <a:xfrm>
            <a:off x="4951048" y="804333"/>
            <a:ext cx="6306003" cy="5249334"/>
          </a:xfrm>
          <a:prstGeom prst="rect">
            <a:avLst/>
          </a:prstGeom>
        </p:spPr>
        <p:txBody>
          <a:bodyPr vert="horz" lIns="45720" tIns="45720" rIns="45720" bIns="45720" rtlCol="0" anchor="ctr">
            <a:normAutofit/>
          </a:bodyPr>
          <a:lstStyle/>
          <a:p>
            <a:pPr marL="571500" indent="-571500" defTabSz="914400">
              <a:lnSpc>
                <a:spcPct val="90000"/>
              </a:lnSpc>
              <a:spcAft>
                <a:spcPts val="600"/>
              </a:spcAft>
              <a:buClr>
                <a:schemeClr val="accent1"/>
              </a:buClr>
              <a:buFont typeface="Arial" panose="020B0604020202020204" pitchFamily="34" charset="0"/>
              <a:buChar char="•"/>
            </a:pPr>
            <a:r>
              <a:rPr lang="en-US">
                <a:effectLst/>
                <a:highlight>
                  <a:srgbClr val="F68000"/>
                </a:highlight>
              </a:rPr>
              <a:t>Sforzatevi di rispondere a quanti più commenti possibile</a:t>
            </a:r>
            <a:r>
              <a:rPr lang="en-US">
                <a:effectLst/>
              </a:rPr>
              <a:t>: in molti blog, sotto ogni post c'è una sezione in cui gli utenti possono lasciare commenti. Questa sezione è un ottimo spazio per costruire una community forte e ottenere feedback preziosi.</a:t>
            </a:r>
          </a:p>
          <a:p>
            <a:pPr defTabSz="914400">
              <a:lnSpc>
                <a:spcPct val="90000"/>
              </a:lnSpc>
              <a:spcAft>
                <a:spcPts val="600"/>
              </a:spcAft>
              <a:buClr>
                <a:schemeClr val="accent1"/>
              </a:buClr>
            </a:pPr>
            <a:endParaRPr lang="en-US"/>
          </a:p>
        </p:txBody>
      </p:sp>
    </p:spTree>
    <p:extLst>
      <p:ext uri="{BB962C8B-B14F-4D97-AF65-F5344CB8AC3E}">
        <p14:creationId xmlns:p14="http://schemas.microsoft.com/office/powerpoint/2010/main" val="44554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24FA07C8-7191-7CD0-4B2A-A740175F523F}"/>
              </a:ext>
            </a:extLst>
          </p:cNvPr>
          <p:cNvSpPr txBox="1"/>
          <p:nvPr/>
        </p:nvSpPr>
        <p:spPr>
          <a:xfrm>
            <a:off x="4219802" y="965864"/>
            <a:ext cx="7006998" cy="3450370"/>
          </a:xfrm>
          <a:prstGeom prst="rect">
            <a:avLst/>
          </a:prstGeom>
        </p:spPr>
        <p:txBody>
          <a:bodyPr vert="horz" lIns="45720" tIns="45720" rIns="45720" bIns="45720" rtlCol="0" anchor="b">
            <a:normAutofit/>
          </a:bodyPr>
          <a:lstStyle/>
          <a:p>
            <a:pPr marL="571500" indent="-571500" defTabSz="914400">
              <a:lnSpc>
                <a:spcPct val="90000"/>
              </a:lnSpc>
              <a:spcAft>
                <a:spcPts val="600"/>
              </a:spcAft>
              <a:buClr>
                <a:schemeClr val="accent1"/>
              </a:buClr>
              <a:buFont typeface="Arial" panose="020B0604020202020204" pitchFamily="34" charset="0"/>
              <a:buChar char="•"/>
            </a:pPr>
            <a:r>
              <a:rPr lang="en-US" sz="2000">
                <a:solidFill>
                  <a:srgbClr val="FFFFFF"/>
                </a:solidFill>
                <a:effectLst/>
                <a:highlight>
                  <a:srgbClr val="F68000"/>
                </a:highlight>
              </a:rPr>
              <a:t>Scegliete per i vostri blog un argomento che potete fortemente influenzare o addirittura dominare</a:t>
            </a:r>
            <a:r>
              <a:rPr lang="en-US" sz="2000">
                <a:solidFill>
                  <a:srgbClr val="FFFFFF"/>
                </a:solidFill>
                <a:effectLst/>
              </a:rPr>
              <a:t>: concentratevi sul far sentire la vostra voce e promuovere il vostro punto di vista unico e scegliete, per i vostri blog e commenti, argomenti sui quali avete una lunga esperienza e/ o una storia che vi permetta di mostrare professionalità e fornire valore aggiunto.</a:t>
            </a:r>
          </a:p>
          <a:p>
            <a:pPr defTabSz="914400">
              <a:lnSpc>
                <a:spcPct val="90000"/>
              </a:lnSpc>
              <a:spcAft>
                <a:spcPts val="600"/>
              </a:spcAft>
              <a:buClr>
                <a:schemeClr val="accent1"/>
              </a:buClr>
            </a:pPr>
            <a:endParaRPr lang="en-US" sz="2000">
              <a:solidFill>
                <a:srgbClr val="FFFFFF"/>
              </a:solidFill>
            </a:endParaRPr>
          </a:p>
        </p:txBody>
      </p:sp>
      <p:cxnSp>
        <p:nvCxnSpPr>
          <p:cNvPr id="13" name="Straight Connector 12">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4054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F271758-7AC4-4265-8775-DCDB97A1E7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asellaDiTesto 1">
            <a:extLst>
              <a:ext uri="{FF2B5EF4-FFF2-40B4-BE49-F238E27FC236}">
                <a16:creationId xmlns:a16="http://schemas.microsoft.com/office/drawing/2014/main" id="{BB94E52D-878F-DF1C-190C-B09F9C76FF21}"/>
              </a:ext>
            </a:extLst>
          </p:cNvPr>
          <p:cNvGraphicFramePr/>
          <p:nvPr>
            <p:extLst>
              <p:ext uri="{D42A27DB-BD31-4B8C-83A1-F6EECF244321}">
                <p14:modId xmlns:p14="http://schemas.microsoft.com/office/powerpoint/2010/main" val="193937820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96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06C35413-6CD5-E0A5-EA82-2482A6741D76}"/>
              </a:ext>
            </a:extLst>
          </p:cNvPr>
          <p:cNvSpPr txBox="1"/>
          <p:nvPr/>
        </p:nvSpPr>
        <p:spPr>
          <a:xfrm>
            <a:off x="1024128" y="2286000"/>
            <a:ext cx="8018271" cy="4023360"/>
          </a:xfrm>
          <a:prstGeom prst="rect">
            <a:avLst/>
          </a:prstGeom>
        </p:spPr>
        <p:txBody>
          <a:bodyPr vert="horz" lIns="45720" tIns="45720" rIns="45720" bIns="45720" rtlCol="0">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a:effectLst/>
                <a:highlight>
                  <a:srgbClr val="F68000"/>
                </a:highlight>
              </a:rPr>
              <a:t>Inviate link pubblicitari social ai contenuti del vostro blog</a:t>
            </a:r>
            <a:r>
              <a:rPr lang="en-US">
                <a:effectLst/>
              </a:rPr>
              <a:t>: se vi accorgete che la pubblicità sui social che punta direttamente alle vostre landing page e alle pagine dei vostri prodotti e dei servizi non genera abbastanza traffico, potete valutare i link pubblicitari che puntano ai contenuti del vostro blog.</a:t>
            </a:r>
          </a:p>
          <a:p>
            <a:pPr defTabSz="914400">
              <a:lnSpc>
                <a:spcPct val="90000"/>
              </a:lnSpc>
              <a:spcAft>
                <a:spcPts val="600"/>
              </a:spcAft>
              <a:buClr>
                <a:schemeClr val="accent1"/>
              </a:buClr>
            </a:pPr>
            <a:endParaRPr lang="en-US"/>
          </a:p>
        </p:txBody>
      </p:sp>
      <p:sp>
        <p:nvSpPr>
          <p:cNvPr id="13" name="Rectangle 1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19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345D6D62-4535-9284-4C52-4EB06BBA4E21}"/>
              </a:ext>
            </a:extLst>
          </p:cNvPr>
          <p:cNvSpPr txBox="1"/>
          <p:nvPr/>
        </p:nvSpPr>
        <p:spPr>
          <a:xfrm>
            <a:off x="1024128" y="2286000"/>
            <a:ext cx="8018271" cy="402336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b="1">
                <a:effectLst/>
              </a:rPr>
              <a:t>TikTok</a:t>
            </a:r>
            <a:r>
              <a:rPr lang="en-US">
                <a:effectLst/>
              </a:rPr>
              <a:t> è un servizio di social networking cinese per la condivisione di video. E di proprietà di ByteDance, una società con sede a Pechino fondata nel 2012 dall'imprenditore cinese Zhang Yiming. Ha dimostrato che un'azienda cinese come ByteDance può avere successo in un mercato apertamente competitivo a livello internazionale anziché solo in Cina, dove la "Grande Muraglia" disciplina Internet e blocca l'accesso a diversi social media statunitensi. </a:t>
            </a:r>
            <a:endParaRPr lang="en-US"/>
          </a:p>
        </p:txBody>
      </p:sp>
      <p:sp>
        <p:nvSpPr>
          <p:cNvPr id="13" name="Rectangle 1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80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Titolo 1">
            <a:extLst>
              <a:ext uri="{FF2B5EF4-FFF2-40B4-BE49-F238E27FC236}">
                <a16:creationId xmlns:a16="http://schemas.microsoft.com/office/drawing/2014/main" id="{BA021E18-4BC2-9D9F-36E6-8BE91CE283F3}"/>
              </a:ext>
            </a:extLst>
          </p:cNvPr>
          <p:cNvSpPr>
            <a:spLocks noGrp="1"/>
          </p:cNvSpPr>
          <p:nvPr>
            <p:ph type="ctrTitle"/>
          </p:nvPr>
        </p:nvSpPr>
        <p:spPr>
          <a:xfrm>
            <a:off x="457200" y="4787900"/>
            <a:ext cx="7772400" cy="1635277"/>
          </a:xfrm>
        </p:spPr>
        <p:txBody>
          <a:bodyPr>
            <a:noAutofit/>
          </a:bodyPr>
          <a:lstStyle/>
          <a:p>
            <a:br>
              <a:rPr lang="it-IT" sz="2800" b="1" dirty="0">
                <a:solidFill>
                  <a:schemeClr val="accent1"/>
                </a:solidFill>
              </a:rPr>
            </a:br>
            <a:br>
              <a:rPr lang="it-IT" sz="2800" b="1" dirty="0">
                <a:solidFill>
                  <a:schemeClr val="accent1"/>
                </a:solidFill>
              </a:rPr>
            </a:br>
            <a:r>
              <a:rPr lang="it-IT" sz="2800" b="1" dirty="0">
                <a:solidFill>
                  <a:srgbClr val="C00000"/>
                </a:solidFill>
              </a:rPr>
              <a:t>BLOG MARKETING</a:t>
            </a:r>
          </a:p>
        </p:txBody>
      </p:sp>
      <p:pic>
        <p:nvPicPr>
          <p:cNvPr id="7" name="Immagine 6">
            <a:extLst>
              <a:ext uri="{FF2B5EF4-FFF2-40B4-BE49-F238E27FC236}">
                <a16:creationId xmlns:a16="http://schemas.microsoft.com/office/drawing/2014/main" id="{93F351BD-1031-8248-7097-8991799E0B0F}"/>
              </a:ext>
            </a:extLst>
          </p:cNvPr>
          <p:cNvPicPr>
            <a:picLocks noChangeAspect="1"/>
          </p:cNvPicPr>
          <p:nvPr/>
        </p:nvPicPr>
        <p:blipFill rotWithShape="1">
          <a:blip r:embed="rId2"/>
          <a:srcRect l="806" r="806"/>
          <a:stretch/>
        </p:blipFill>
        <p:spPr>
          <a:xfrm>
            <a:off x="8765797" y="4882829"/>
            <a:ext cx="2868990" cy="1540348"/>
          </a:xfrm>
          <a:prstGeom prst="rect">
            <a:avLst/>
          </a:prstGeom>
          <a:gradFill>
            <a:gsLst>
              <a:gs pos="0">
                <a:schemeClr val="accent1">
                  <a:lumMod val="67000"/>
                </a:schemeClr>
              </a:gs>
              <a:gs pos="15000">
                <a:srgbClr val="EA6B47"/>
              </a:gs>
              <a:gs pos="25000">
                <a:srgbClr val="E66743"/>
              </a:gs>
              <a:gs pos="9000">
                <a:srgbClr val="DE603C"/>
              </a:gs>
              <a:gs pos="0">
                <a:srgbClr val="CE512D"/>
              </a:gs>
              <a:gs pos="0">
                <a:schemeClr val="accent1">
                  <a:lumMod val="97000"/>
                  <a:lumOff val="3000"/>
                </a:schemeClr>
              </a:gs>
              <a:gs pos="0">
                <a:schemeClr val="accent1">
                  <a:lumMod val="60000"/>
                  <a:lumOff val="40000"/>
                </a:schemeClr>
              </a:gs>
            </a:gsLst>
            <a:lin ang="16200000" scaled="1"/>
          </a:gradFill>
        </p:spPr>
      </p:pic>
    </p:spTree>
    <p:extLst>
      <p:ext uri="{BB962C8B-B14F-4D97-AF65-F5344CB8AC3E}">
        <p14:creationId xmlns:p14="http://schemas.microsoft.com/office/powerpoint/2010/main" val="301457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00F5CD23-91A8-DF26-EABA-537221A2630A}"/>
              </a:ext>
            </a:extLst>
          </p:cNvPr>
          <p:cNvSpPr txBox="1"/>
          <p:nvPr/>
        </p:nvSpPr>
        <p:spPr>
          <a:xfrm>
            <a:off x="1024128" y="2286000"/>
            <a:ext cx="6066818" cy="402336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b="1">
                <a:effectLst/>
              </a:rPr>
              <a:t>Blog marketing e vantaggi dei blog aziendali</a:t>
            </a:r>
          </a:p>
          <a:p>
            <a:pPr defTabSz="914400">
              <a:lnSpc>
                <a:spcPct val="90000"/>
              </a:lnSpc>
              <a:spcAft>
                <a:spcPts val="600"/>
              </a:spcAft>
              <a:buClr>
                <a:schemeClr val="accent1"/>
              </a:buClr>
            </a:pPr>
            <a:endParaRPr lang="en-US" b="1">
              <a:effectLst/>
            </a:endParaRPr>
          </a:p>
          <a:p>
            <a:pPr defTabSz="914400">
              <a:lnSpc>
                <a:spcPct val="90000"/>
              </a:lnSpc>
              <a:spcAft>
                <a:spcPts val="600"/>
              </a:spcAft>
              <a:buClr>
                <a:schemeClr val="accent1"/>
              </a:buClr>
            </a:pPr>
            <a:r>
              <a:rPr lang="en-US">
                <a:effectLst/>
              </a:rPr>
              <a:t>Il blog marketing è il processo con cui raggiungere il vostro target attraverso un blog. Molte aziende utilizzano una stessa piattaforma di blogging, come WordPress, sia per il sito sia per il blog. Il blogging offre ai consumatori contenuti nuovi; per loro e per le aziende, è un modo per interagire. Ecco l'elenco dei vantaggi principali di un blog.</a:t>
            </a:r>
          </a:p>
          <a:p>
            <a:pPr defTabSz="914400">
              <a:lnSpc>
                <a:spcPct val="90000"/>
              </a:lnSpc>
              <a:spcAft>
                <a:spcPts val="600"/>
              </a:spcAft>
              <a:buClr>
                <a:schemeClr val="accent1"/>
              </a:buClr>
            </a:pPr>
            <a:endParaRPr lang="en-US">
              <a:effectLst/>
            </a:endParaRPr>
          </a:p>
          <a:p>
            <a:pPr defTabSz="914400">
              <a:lnSpc>
                <a:spcPct val="90000"/>
              </a:lnSpc>
              <a:spcAft>
                <a:spcPts val="600"/>
              </a:spcAft>
              <a:buClr>
                <a:schemeClr val="accent1"/>
              </a:buClr>
            </a:pPr>
            <a:endParaRPr lang="en-US"/>
          </a:p>
        </p:txBody>
      </p:sp>
      <p:pic>
        <p:nvPicPr>
          <p:cNvPr id="4" name="Picture 3" descr="Mani su tastiera e mouse">
            <a:extLst>
              <a:ext uri="{FF2B5EF4-FFF2-40B4-BE49-F238E27FC236}">
                <a16:creationId xmlns:a16="http://schemas.microsoft.com/office/drawing/2014/main" id="{768DCF90-C627-052A-AC3A-A5156980BA91}"/>
              </a:ext>
            </a:extLst>
          </p:cNvPr>
          <p:cNvPicPr>
            <a:picLocks noChangeAspect="1"/>
          </p:cNvPicPr>
          <p:nvPr/>
        </p:nvPicPr>
        <p:blipFill rotWithShape="1">
          <a:blip r:embed="rId2"/>
          <a:srcRect l="35445" r="19395" b="-1"/>
          <a:stretch/>
        </p:blipFill>
        <p:spPr>
          <a:xfrm>
            <a:off x="7552266" y="10"/>
            <a:ext cx="4639733" cy="6857990"/>
          </a:xfrm>
          <a:prstGeom prst="rect">
            <a:avLst/>
          </a:prstGeom>
        </p:spPr>
      </p:pic>
    </p:spTree>
    <p:extLst>
      <p:ext uri="{BB962C8B-B14F-4D97-AF65-F5344CB8AC3E}">
        <p14:creationId xmlns:p14="http://schemas.microsoft.com/office/powerpoint/2010/main" val="134219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BA05EC41-CAED-B040-1423-D89596D0C459}"/>
              </a:ext>
            </a:extLst>
          </p:cNvPr>
          <p:cNvSpPr txBox="1"/>
          <p:nvPr/>
        </p:nvSpPr>
        <p:spPr>
          <a:xfrm>
            <a:off x="1024128" y="2286000"/>
            <a:ext cx="6066818" cy="402336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a:effectLst/>
              </a:rPr>
              <a:t>• Si può aprire e gestire a costo zero: esistono piattaforme di blog-ging gratuite che conferiscono al blog un aspetto professionale, ma per fare un blog marketing personalizzato per la propria azienda è consigliabile un hosting in autonomia.</a:t>
            </a:r>
          </a:p>
          <a:p>
            <a:pPr defTabSz="914400">
              <a:lnSpc>
                <a:spcPct val="90000"/>
              </a:lnSpc>
              <a:spcAft>
                <a:spcPts val="600"/>
              </a:spcAft>
              <a:buClr>
                <a:schemeClr val="accent1"/>
              </a:buClr>
            </a:pPr>
            <a:endParaRPr lang="en-US">
              <a:effectLst/>
            </a:endParaRPr>
          </a:p>
          <a:p>
            <a:pPr defTabSz="914400">
              <a:lnSpc>
                <a:spcPct val="90000"/>
              </a:lnSpc>
              <a:spcAft>
                <a:spcPts val="600"/>
              </a:spcAft>
              <a:buClr>
                <a:schemeClr val="accent1"/>
              </a:buClr>
              <a:buFont typeface="Arial" panose="020B0604020202020204" pitchFamily="34" charset="0"/>
              <a:buChar char="•"/>
            </a:pPr>
            <a:r>
              <a:rPr lang="en-US">
                <a:effectLst/>
              </a:rPr>
              <a:t>﻿﻿Offre modi efficaci per generare traffico e visite: dare suggerimenti, fare aggiornamenti e offrire contenuti nuovi fornisce agli utenti buoni motivi per ritornare sul vostro sito web aziendale.</a:t>
            </a:r>
          </a:p>
          <a:p>
            <a:pPr defTabSz="914400">
              <a:lnSpc>
                <a:spcPct val="90000"/>
              </a:lnSpc>
              <a:spcAft>
                <a:spcPts val="600"/>
              </a:spcAft>
              <a:buClr>
                <a:schemeClr val="accent1"/>
              </a:buClr>
            </a:pPr>
            <a:endParaRPr lang="en-US">
              <a:effectLst/>
            </a:endParaRPr>
          </a:p>
          <a:p>
            <a:pPr defTabSz="914400">
              <a:lnSpc>
                <a:spcPct val="90000"/>
              </a:lnSpc>
              <a:spcAft>
                <a:spcPts val="600"/>
              </a:spcAft>
              <a:buClr>
                <a:schemeClr val="accent1"/>
              </a:buClr>
            </a:pPr>
            <a:endParaRPr lang="en-US"/>
          </a:p>
        </p:txBody>
      </p:sp>
      <p:pic>
        <p:nvPicPr>
          <p:cNvPr id="4" name="Picture 3" descr="Vista dall’alto di uno spazio di lavoro verde menta con un computer portatile, un caffè, un blocco appunti, una penna, occhiali e mouse">
            <a:extLst>
              <a:ext uri="{FF2B5EF4-FFF2-40B4-BE49-F238E27FC236}">
                <a16:creationId xmlns:a16="http://schemas.microsoft.com/office/drawing/2014/main" id="{84AC1CA4-D4DF-6284-05B3-CD3B5EEB8AFE}"/>
              </a:ext>
            </a:extLst>
          </p:cNvPr>
          <p:cNvPicPr>
            <a:picLocks noChangeAspect="1"/>
          </p:cNvPicPr>
          <p:nvPr/>
        </p:nvPicPr>
        <p:blipFill rotWithShape="1">
          <a:blip r:embed="rId2"/>
          <a:srcRect r="54840" b="-1"/>
          <a:stretch/>
        </p:blipFill>
        <p:spPr>
          <a:xfrm>
            <a:off x="7552266" y="10"/>
            <a:ext cx="4639733" cy="6857990"/>
          </a:xfrm>
          <a:prstGeom prst="rect">
            <a:avLst/>
          </a:prstGeom>
        </p:spPr>
      </p:pic>
    </p:spTree>
    <p:extLst>
      <p:ext uri="{BB962C8B-B14F-4D97-AF65-F5344CB8AC3E}">
        <p14:creationId xmlns:p14="http://schemas.microsoft.com/office/powerpoint/2010/main" val="236782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271758-7AC4-4265-8775-DCDB97A1E7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asellaDiTesto 2">
            <a:extLst>
              <a:ext uri="{FF2B5EF4-FFF2-40B4-BE49-F238E27FC236}">
                <a16:creationId xmlns:a16="http://schemas.microsoft.com/office/drawing/2014/main" id="{A1C0B83B-DF02-7E3C-E775-8DAE8F1C1D5D}"/>
              </a:ext>
            </a:extLst>
          </p:cNvPr>
          <p:cNvGraphicFramePr/>
          <p:nvPr>
            <p:extLst>
              <p:ext uri="{D42A27DB-BD31-4B8C-83A1-F6EECF244321}">
                <p14:modId xmlns:p14="http://schemas.microsoft.com/office/powerpoint/2010/main" val="289319239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2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271758-7AC4-4265-8775-DCDB97A1E7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asellaDiTesto 2">
            <a:extLst>
              <a:ext uri="{FF2B5EF4-FFF2-40B4-BE49-F238E27FC236}">
                <a16:creationId xmlns:a16="http://schemas.microsoft.com/office/drawing/2014/main" id="{24B187F1-247E-2346-89D8-0D7F1DF5EE25}"/>
              </a:ext>
            </a:extLst>
          </p:cNvPr>
          <p:cNvGraphicFramePr/>
          <p:nvPr>
            <p:extLst>
              <p:ext uri="{D42A27DB-BD31-4B8C-83A1-F6EECF244321}">
                <p14:modId xmlns:p14="http://schemas.microsoft.com/office/powerpoint/2010/main" val="337129701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14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271758-7AC4-4265-8775-DCDB97A1E7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asellaDiTesto 2">
            <a:extLst>
              <a:ext uri="{FF2B5EF4-FFF2-40B4-BE49-F238E27FC236}">
                <a16:creationId xmlns:a16="http://schemas.microsoft.com/office/drawing/2014/main" id="{0714F299-1481-13EB-C079-052EE1E24DC3}"/>
              </a:ext>
            </a:extLst>
          </p:cNvPr>
          <p:cNvGraphicFramePr/>
          <p:nvPr>
            <p:extLst>
              <p:ext uri="{D42A27DB-BD31-4B8C-83A1-F6EECF244321}">
                <p14:modId xmlns:p14="http://schemas.microsoft.com/office/powerpoint/2010/main" val="146331876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65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87621267-B604-E1A8-143D-C1427C5ADD3D}"/>
              </a:ext>
            </a:extLst>
          </p:cNvPr>
          <p:cNvSpPr txBox="1"/>
          <p:nvPr/>
        </p:nvSpPr>
        <p:spPr>
          <a:xfrm>
            <a:off x="4951048" y="804333"/>
            <a:ext cx="6306003" cy="5249334"/>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b="1">
                <a:effectLst/>
              </a:rPr>
              <a:t>Come fare blog marketing in modo efficace</a:t>
            </a:r>
          </a:p>
          <a:p>
            <a:pPr defTabSz="914400">
              <a:lnSpc>
                <a:spcPct val="90000"/>
              </a:lnSpc>
              <a:spcAft>
                <a:spcPts val="600"/>
              </a:spcAft>
              <a:buClr>
                <a:schemeClr val="accent1"/>
              </a:buClr>
            </a:pPr>
            <a:r>
              <a:rPr lang="en-US">
                <a:effectLst/>
              </a:rPr>
              <a:t>Come abbiamo detto, il blogging può aiutarvi a migliorare notevolmente il vostro social media marketing.</a:t>
            </a:r>
          </a:p>
          <a:p>
            <a:pPr defTabSz="914400">
              <a:lnSpc>
                <a:spcPct val="90000"/>
              </a:lnSpc>
              <a:spcAft>
                <a:spcPts val="600"/>
              </a:spcAft>
              <a:buClr>
                <a:schemeClr val="accent1"/>
              </a:buClr>
            </a:pPr>
            <a:endParaRPr lang="en-US">
              <a:effectLst/>
            </a:endParaRPr>
          </a:p>
          <a:p>
            <a:pPr marL="285750" indent="-285750" defTabSz="914400">
              <a:lnSpc>
                <a:spcPct val="90000"/>
              </a:lnSpc>
              <a:spcAft>
                <a:spcPts val="600"/>
              </a:spcAft>
              <a:buClr>
                <a:schemeClr val="accent1"/>
              </a:buClr>
              <a:buFont typeface="Arial" panose="020B0604020202020204" pitchFamily="34" charset="0"/>
              <a:buChar char="•"/>
            </a:pPr>
            <a:r>
              <a:rPr lang="en-US">
                <a:effectLst/>
                <a:highlight>
                  <a:srgbClr val="F68000"/>
                </a:highlight>
              </a:rPr>
              <a:t>Fate un piano di marketing per il vostro blog</a:t>
            </a:r>
            <a:r>
              <a:rPr lang="en-US">
                <a:effectLst/>
              </a:rPr>
              <a:t>: definire un obiettivo e specificarlo nella forma di un piano di marketing per il blog aiuta a garantire che il social media manager segua un processo coerente.</a:t>
            </a:r>
          </a:p>
          <a:p>
            <a:pPr defTabSz="914400">
              <a:lnSpc>
                <a:spcPct val="90000"/>
              </a:lnSpc>
              <a:spcAft>
                <a:spcPts val="600"/>
              </a:spcAft>
              <a:buClr>
                <a:schemeClr val="accent1"/>
              </a:buClr>
            </a:pPr>
            <a:endParaRPr lang="en-US">
              <a:effectLst/>
            </a:endParaRPr>
          </a:p>
          <a:p>
            <a:pPr defTabSz="914400">
              <a:lnSpc>
                <a:spcPct val="90000"/>
              </a:lnSpc>
              <a:spcAft>
                <a:spcPts val="600"/>
              </a:spcAft>
              <a:buClr>
                <a:schemeClr val="accent1"/>
              </a:buClr>
            </a:pPr>
            <a:endParaRPr lang="en-US"/>
          </a:p>
        </p:txBody>
      </p:sp>
    </p:spTree>
    <p:extLst>
      <p:ext uri="{BB962C8B-B14F-4D97-AF65-F5344CB8AC3E}">
        <p14:creationId xmlns:p14="http://schemas.microsoft.com/office/powerpoint/2010/main" val="399696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319" name="Straight Connector 13318">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321" name="Rectangle 133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05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Blogging For Kids Under 13: Advantages and Disadvantages">
            <a:extLst>
              <a:ext uri="{FF2B5EF4-FFF2-40B4-BE49-F238E27FC236}">
                <a16:creationId xmlns:a16="http://schemas.microsoft.com/office/drawing/2014/main" id="{A8BF85C1-4D2B-E923-2FBA-0162D701E6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4993"/>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323" name="Rectangle 133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8521A822-1A27-E965-3AB8-CD01508BCF44}"/>
              </a:ext>
            </a:extLst>
          </p:cNvPr>
          <p:cNvSpPr txBox="1"/>
          <p:nvPr/>
        </p:nvSpPr>
        <p:spPr>
          <a:xfrm>
            <a:off x="8029319" y="917725"/>
            <a:ext cx="3424739" cy="4852362"/>
          </a:xfrm>
          <a:prstGeom prst="rect">
            <a:avLst/>
          </a:prstGeom>
        </p:spPr>
        <p:txBody>
          <a:bodyPr vert="horz" lIns="45720" tIns="45720" rIns="45720" bIns="45720" rtlCol="0" anchor="ctr">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a:solidFill>
                  <a:srgbClr val="FFFFFF"/>
                </a:solidFill>
                <a:effectLst/>
                <a:highlight>
                  <a:srgbClr val="F68000"/>
                </a:highlight>
              </a:rPr>
              <a:t>Configurate la vostra piattaforma di blogging</a:t>
            </a:r>
            <a:r>
              <a:rPr lang="en-US">
                <a:solidFill>
                  <a:srgbClr val="FFFFFF"/>
                </a:solidFill>
                <a:effectLst/>
              </a:rPr>
              <a:t>: scegliete la vostra piattaforma e configuratela, senza scordarvi di personalizzarla in modo adeguato alla vostra attività.</a:t>
            </a:r>
          </a:p>
          <a:p>
            <a:pPr defTabSz="914400">
              <a:lnSpc>
                <a:spcPct val="90000"/>
              </a:lnSpc>
              <a:spcAft>
                <a:spcPts val="600"/>
              </a:spcAft>
              <a:buClr>
                <a:schemeClr val="accent1"/>
              </a:buClr>
            </a:pPr>
            <a:endParaRPr lang="en-US">
              <a:solidFill>
                <a:srgbClr val="FFFFFF"/>
              </a:solidFill>
              <a:effectLst/>
            </a:endParaRPr>
          </a:p>
          <a:p>
            <a:pPr marL="285750" indent="-285750" defTabSz="914400">
              <a:lnSpc>
                <a:spcPct val="90000"/>
              </a:lnSpc>
              <a:spcAft>
                <a:spcPts val="600"/>
              </a:spcAft>
              <a:buClr>
                <a:schemeClr val="accent1"/>
              </a:buClr>
              <a:buFont typeface="Arial" panose="020B0604020202020204" pitchFamily="34" charset="0"/>
              <a:buChar char="•"/>
            </a:pPr>
            <a:r>
              <a:rPr lang="en-US">
                <a:solidFill>
                  <a:srgbClr val="FFFFFF"/>
                </a:solidFill>
                <a:effectLst/>
                <a:highlight>
                  <a:srgbClr val="F68000"/>
                </a:highlight>
              </a:rPr>
              <a:t>All'inizio, popolate rapidamente il blog con diversi post</a:t>
            </a:r>
            <a:r>
              <a:rPr lang="en-US">
                <a:solidFill>
                  <a:srgbClr val="FFFFFF"/>
                </a:solidFill>
                <a:effectLst/>
              </a:rPr>
              <a:t>: ai lettori non piace visitare un blog con solo uno o due post, quindi all'inizio aggiungete rapidamente dieci o più post, poi procedete seguendo la normale pianificazione dei post specificata nel piano di marketing per il blog.</a:t>
            </a:r>
          </a:p>
          <a:p>
            <a:pPr defTabSz="914400">
              <a:lnSpc>
                <a:spcPct val="90000"/>
              </a:lnSpc>
              <a:spcAft>
                <a:spcPts val="600"/>
              </a:spcAft>
              <a:buClr>
                <a:schemeClr val="accent1"/>
              </a:buClr>
            </a:pPr>
            <a:endParaRPr lang="en-US">
              <a:solidFill>
                <a:srgbClr val="FFFFFF"/>
              </a:solidFill>
              <a:effectLst/>
            </a:endParaRPr>
          </a:p>
          <a:p>
            <a:pPr defTabSz="914400">
              <a:lnSpc>
                <a:spcPct val="90000"/>
              </a:lnSpc>
              <a:spcAft>
                <a:spcPts val="600"/>
              </a:spcAft>
              <a:buClr>
                <a:schemeClr val="accent1"/>
              </a:buClr>
            </a:pPr>
            <a:endParaRPr lang="en-US">
              <a:solidFill>
                <a:srgbClr val="FFFFFF"/>
              </a:solidFill>
            </a:endParaRPr>
          </a:p>
        </p:txBody>
      </p:sp>
    </p:spTree>
    <p:extLst>
      <p:ext uri="{BB962C8B-B14F-4D97-AF65-F5344CB8AC3E}">
        <p14:creationId xmlns:p14="http://schemas.microsoft.com/office/powerpoint/2010/main" val="2481220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751</TotalTime>
  <Words>834</Words>
  <Application>Microsoft Office PowerPoint</Application>
  <PresentationFormat>Widescreen</PresentationFormat>
  <Paragraphs>29</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Tw Cen MT</vt:lpstr>
      <vt:lpstr>Tw Cen MT Condensed</vt:lpstr>
      <vt:lpstr>Wingdings 3</vt:lpstr>
      <vt:lpstr>Integrale</vt:lpstr>
      <vt:lpstr>Presentazione standard di PowerPoint</vt:lpstr>
      <vt:lpstr>  BLOG MARKETING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pietropaolo garofalo</dc:creator>
  <cp:lastModifiedBy>Rossana Piccolo</cp:lastModifiedBy>
  <cp:revision>24</cp:revision>
  <dcterms:created xsi:type="dcterms:W3CDTF">2023-04-14T18:28:11Z</dcterms:created>
  <dcterms:modified xsi:type="dcterms:W3CDTF">2024-03-21T16:36:53Z</dcterms:modified>
</cp:coreProperties>
</file>