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335" r:id="rId2"/>
    <p:sldId id="467" r:id="rId3"/>
    <p:sldId id="431" r:id="rId4"/>
    <p:sldId id="474" r:id="rId5"/>
    <p:sldId id="475" r:id="rId6"/>
    <p:sldId id="476" r:id="rId7"/>
    <p:sldId id="477" r:id="rId8"/>
    <p:sldId id="478" r:id="rId9"/>
    <p:sldId id="470" r:id="rId10"/>
    <p:sldId id="490" r:id="rId11"/>
    <p:sldId id="491" r:id="rId12"/>
    <p:sldId id="479" r:id="rId13"/>
    <p:sldId id="482" r:id="rId14"/>
    <p:sldId id="483" r:id="rId15"/>
    <p:sldId id="484" r:id="rId16"/>
    <p:sldId id="485" r:id="rId17"/>
    <p:sldId id="486" r:id="rId18"/>
    <p:sldId id="488" r:id="rId19"/>
    <p:sldId id="487" r:id="rId20"/>
    <p:sldId id="489" r:id="rId21"/>
    <p:sldId id="493" r:id="rId22"/>
    <p:sldId id="494" r:id="rId23"/>
    <p:sldId id="495" r:id="rId24"/>
    <p:sldId id="492" r:id="rId2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3B4B98B0-60AC-42C2-AFA5-B58CD77FA1E5}" styleName="Stile chiaro 1 - Colore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Stile chiaro 2 - Colore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Stile chiaro 2 - Colore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p:restoredTop sz="95781"/>
  </p:normalViewPr>
  <p:slideViewPr>
    <p:cSldViewPr snapToGrid="0">
      <p:cViewPr>
        <p:scale>
          <a:sx n="87" d="100"/>
          <a:sy n="87" d="100"/>
        </p:scale>
        <p:origin x="144" y="6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17/05/25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58004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63938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672506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025018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2212280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122959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288432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46475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2286100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680823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06752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07737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0667644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1273080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5446998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844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00964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4702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788929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421779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821993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04399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207438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17 maggio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17/05/25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17/05/25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Responsabilità internazionale degli Stati</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a:bodyPr>
          <a:lstStyle/>
          <a:p>
            <a:pPr marL="0" indent="0" algn="just">
              <a:buNone/>
            </a:pPr>
            <a:r>
              <a:rPr lang="it-IT" sz="3200" dirty="0"/>
              <a:t>1. Le contromisure non pregiudicheranno:</a:t>
            </a:r>
          </a:p>
          <a:p>
            <a:pPr marL="1143000" indent="-1143000" algn="just">
              <a:buAutoNum type="alphaLcParenR"/>
            </a:pPr>
            <a:r>
              <a:rPr lang="it-IT" sz="3200" dirty="0"/>
              <a:t>l’obbligo di astenersi dalla minaccia o dall’uso della forza come espresso dalla Carta delle Nazioni Unite;</a:t>
            </a:r>
          </a:p>
          <a:p>
            <a:pPr marL="1143000" indent="-1143000" algn="just">
              <a:buAutoNum type="alphaLcParenR"/>
            </a:pPr>
            <a:r>
              <a:rPr lang="it-IT" sz="3200" dirty="0"/>
              <a:t>gli obblighi di tutela dei diritti umani fondamentali;</a:t>
            </a:r>
          </a:p>
          <a:p>
            <a:pPr marL="1143000" indent="-1143000" algn="just">
              <a:buAutoNum type="alphaLcParenR"/>
            </a:pPr>
            <a:r>
              <a:rPr lang="it-IT" sz="3200" dirty="0"/>
              <a:t>gli obblighi di carattere umanitario che vietano rappresaglie;</a:t>
            </a:r>
          </a:p>
          <a:p>
            <a:pPr marL="1143000" indent="-1143000" algn="just">
              <a:buAutoNum type="alphaLcParenR"/>
            </a:pPr>
            <a:r>
              <a:rPr lang="it-IT" sz="3200" dirty="0"/>
              <a:t>gli altri obblighi derivanti da norme imperative di diritto internazionale generale.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50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Contromisure non adottabili</a:t>
            </a:r>
          </a:p>
        </p:txBody>
      </p:sp>
    </p:spTree>
    <p:extLst>
      <p:ext uri="{BB962C8B-B14F-4D97-AF65-F5344CB8AC3E}">
        <p14:creationId xmlns:p14="http://schemas.microsoft.com/office/powerpoint/2010/main" val="27894724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endParaRPr lang="it-IT" sz="4400" dirty="0"/>
          </a:p>
          <a:p>
            <a:pPr marL="0" indent="0" algn="just">
              <a:buNone/>
            </a:pPr>
            <a:endParaRPr lang="it-IT" sz="4400" dirty="0"/>
          </a:p>
          <a:p>
            <a:pPr marL="0" indent="0" algn="just">
              <a:buNone/>
            </a:pPr>
            <a:r>
              <a:rPr lang="it-IT" sz="4400" b="1" dirty="0"/>
              <a:t>Le contromisure devono essere commisurate al pregiudizio subito</a:t>
            </a:r>
            <a:r>
              <a:rPr lang="it-IT" sz="4400" dirty="0"/>
              <a:t>, tenendo conto della gravità dell’atto internazionalmente illecito e dei diritti in gioco.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51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Proporzionalità</a:t>
            </a:r>
          </a:p>
        </p:txBody>
      </p:sp>
    </p:spTree>
    <p:extLst>
      <p:ext uri="{BB962C8B-B14F-4D97-AF65-F5344CB8AC3E}">
        <p14:creationId xmlns:p14="http://schemas.microsoft.com/office/powerpoint/2010/main" val="1475761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6000" dirty="0"/>
          </a:p>
          <a:p>
            <a:pPr marL="0" indent="0" algn="ctr">
              <a:buNone/>
            </a:pPr>
            <a:endParaRPr lang="it-IT" sz="6000" dirty="0"/>
          </a:p>
          <a:p>
            <a:pPr marL="0" indent="0" algn="ctr">
              <a:buNone/>
            </a:pPr>
            <a:r>
              <a:rPr lang="it-IT" sz="6000" dirty="0"/>
              <a:t>responsabilità aggravata</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08588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20000"/>
          </a:bodyPr>
          <a:lstStyle/>
          <a:p>
            <a:pPr marL="0" indent="0" algn="just">
              <a:buNone/>
            </a:pPr>
            <a:endParaRPr lang="it-IT" sz="4100" dirty="0"/>
          </a:p>
          <a:p>
            <a:pPr marL="0" indent="0" algn="just">
              <a:buNone/>
            </a:pPr>
            <a:r>
              <a:rPr lang="it-IT" sz="4100" dirty="0"/>
              <a:t>Occorre operare una distinzione essenziale tra gli </a:t>
            </a:r>
            <a:r>
              <a:rPr lang="it-IT" sz="4100" b="1" dirty="0"/>
              <a:t>obblighi di uno Stato nei confronti della comunità internazionale nel suo insieme </a:t>
            </a:r>
            <a:r>
              <a:rPr lang="it-IT" sz="4100" dirty="0"/>
              <a:t>e quelli derivanti nei confronti di un altro Stato nel campo della protezione diplomatica. Per loro stessa natura, i primi </a:t>
            </a:r>
            <a:r>
              <a:rPr lang="it-IT" sz="4100" b="1" dirty="0"/>
              <a:t>sono di interesse di tutti gli Stati. Tenuto conto dell’importanza dei diritti in questione, si può ritenere che tutti gli Stati abbiano un interesse giuridico alla loro protezione; sono obblighi </a:t>
            </a:r>
            <a:r>
              <a:rPr lang="it-IT" sz="4100" b="1" i="1" dirty="0"/>
              <a:t>erga omnes</a:t>
            </a:r>
            <a:r>
              <a:rPr lang="it-IT" sz="4100" i="1" dirty="0"/>
              <a:t>.</a:t>
            </a:r>
            <a:endParaRPr lang="it-IT" sz="4100"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Barcelona</a:t>
            </a:r>
            <a:r>
              <a:rPr lang="it-IT" sz="4000" i="1" dirty="0"/>
              <a:t> </a:t>
            </a:r>
            <a:r>
              <a:rPr lang="it-IT" sz="4000" i="1" dirty="0" err="1"/>
              <a:t>Traction</a:t>
            </a:r>
            <a:r>
              <a:rPr lang="it-IT" sz="4000" i="1" dirty="0"/>
              <a:t> Ltd. (Belgio c. Spagna)</a:t>
            </a:r>
            <a:br>
              <a:rPr lang="it-IT" sz="4000" dirty="0"/>
            </a:br>
            <a:r>
              <a:rPr lang="it-IT" sz="4000" dirty="0"/>
              <a:t>CIG, 1970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3992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endParaRPr lang="it-IT" sz="4100" dirty="0"/>
          </a:p>
          <a:p>
            <a:pPr marL="0" indent="0" algn="just">
              <a:buNone/>
            </a:pPr>
            <a:r>
              <a:rPr lang="it-IT" sz="4200" dirty="0"/>
              <a:t>Tali obblighi derivano, ad esempio, nel diritto internazionale contemporaneo, dalla </a:t>
            </a:r>
            <a:r>
              <a:rPr lang="it-IT" sz="4200" b="1" dirty="0"/>
              <a:t>messa al bando degli atti di aggressione e del genocidio</a:t>
            </a:r>
            <a:r>
              <a:rPr lang="it-IT" sz="4200" dirty="0"/>
              <a:t>, nonché dai principi e dalle </a:t>
            </a:r>
            <a:r>
              <a:rPr lang="it-IT" sz="4200" b="1" dirty="0"/>
              <a:t>norme riguardanti i diritti fondamentali della persona umana</a:t>
            </a:r>
            <a:r>
              <a:rPr lang="it-IT" sz="4200" dirty="0"/>
              <a:t>, compresa la </a:t>
            </a:r>
            <a:r>
              <a:rPr lang="it-IT" sz="4200" b="1" dirty="0"/>
              <a:t>protezione dalla schiavitù e dalla discriminazione razziale</a:t>
            </a:r>
            <a:r>
              <a:rPr lang="it-IT" sz="4200" dirty="0"/>
              <a:t>. Alcuni dei corrispondenti diritti di protezione sono entrati a far parte del corpus del diritto internazionale generale (…); altri sono conferiti da strumenti internazionali di carattere universale o quasi universale.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Barcelona</a:t>
            </a:r>
            <a:r>
              <a:rPr lang="it-IT" sz="4000" i="1" dirty="0"/>
              <a:t> </a:t>
            </a:r>
            <a:r>
              <a:rPr lang="it-IT" sz="4000" i="1" dirty="0" err="1"/>
              <a:t>Traction</a:t>
            </a:r>
            <a:r>
              <a:rPr lang="it-IT" sz="4000" i="1" dirty="0"/>
              <a:t> Ltd. (Belgio c. Spagna)</a:t>
            </a:r>
            <a:br>
              <a:rPr lang="it-IT" sz="4000" dirty="0"/>
            </a:br>
            <a:r>
              <a:rPr lang="it-IT" sz="4000" dirty="0"/>
              <a:t>CIG, 1970</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5306930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lnSpcReduction="20000"/>
          </a:bodyPr>
          <a:lstStyle/>
          <a:p>
            <a:pPr marL="0" indent="0" algn="just">
              <a:buNone/>
            </a:pPr>
            <a:endParaRPr lang="it-IT" sz="4100" dirty="0"/>
          </a:p>
          <a:p>
            <a:pPr marL="0" indent="0" algn="just">
              <a:buNone/>
            </a:pPr>
            <a:r>
              <a:rPr lang="it-IT" sz="4200" dirty="0"/>
              <a:t>Secondo la Corte, l’affermazione del Portogallo secondo cui il </a:t>
            </a:r>
            <a:r>
              <a:rPr lang="it-IT" sz="4200" b="1" dirty="0"/>
              <a:t>diritto dei popoli all’autodeterminazione</a:t>
            </a:r>
            <a:r>
              <a:rPr lang="it-IT" sz="4200" dirty="0"/>
              <a:t>, quale si è evoluto dalla Carta e dalla prassi delle Nazioni Unite, ha un carattere </a:t>
            </a:r>
            <a:r>
              <a:rPr lang="it-IT" sz="4200" i="1" dirty="0"/>
              <a:t>erga omnes</a:t>
            </a:r>
            <a:r>
              <a:rPr lang="it-IT" sz="4200" dirty="0"/>
              <a:t>, è irreprensibile. Il principio di autodeterminazione dei popoli è stato riconosciuto dalla Carta delle Nazioni Unite e dalla giurisprudenza della Corte (...); è uno dei principi essenziali del diritto internazionale contemporaneo.</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Timor Est (Portogallo c. Australia)</a:t>
            </a:r>
            <a:br>
              <a:rPr lang="it-IT" sz="4000" dirty="0"/>
            </a:br>
            <a:r>
              <a:rPr lang="it-IT" sz="4000" dirty="0"/>
              <a:t>CIG, 1995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247601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85000" lnSpcReduction="20000"/>
          </a:bodyPr>
          <a:lstStyle/>
          <a:p>
            <a:pPr marL="0" indent="0" algn="just">
              <a:buNone/>
            </a:pPr>
            <a:endParaRPr lang="it-IT" sz="4100" dirty="0"/>
          </a:p>
          <a:p>
            <a:pPr marL="0" indent="0" algn="just">
              <a:buNone/>
            </a:pPr>
            <a:r>
              <a:rPr lang="it-IT" sz="4200" dirty="0"/>
              <a:t>La Corte deve osservare che gli obblighi violati da Israele includono alcuni obblighi </a:t>
            </a:r>
            <a:r>
              <a:rPr lang="it-IT" sz="4200" i="1" dirty="0"/>
              <a:t>erga omnes</a:t>
            </a:r>
            <a:r>
              <a:rPr lang="it-IT" sz="4200" dirty="0"/>
              <a:t>. Come ha indicato la Corte nella causa </a:t>
            </a:r>
            <a:r>
              <a:rPr lang="it-IT" sz="4200" i="1" dirty="0" err="1"/>
              <a:t>Barcelona</a:t>
            </a:r>
            <a:r>
              <a:rPr lang="it-IT" sz="4200" i="1" dirty="0"/>
              <a:t> </a:t>
            </a:r>
            <a:r>
              <a:rPr lang="it-IT" sz="4200" i="1" dirty="0" err="1"/>
              <a:t>Traction</a:t>
            </a:r>
            <a:r>
              <a:rPr lang="it-IT" sz="4200" dirty="0"/>
              <a:t>, tali obblighi sono per loro stessa natura «di interesse di tutti gli Stati» e, «in considerazione dell’importanza dei diritti in questione, si può ritenere che tutti gli Stati abbiano un interesse giuridico alla loro protezione» (…). Gli obblighi </a:t>
            </a:r>
            <a:r>
              <a:rPr lang="it-IT" sz="4200" i="1" dirty="0"/>
              <a:t>erga omnes </a:t>
            </a:r>
            <a:r>
              <a:rPr lang="it-IT" sz="4200" dirty="0"/>
              <a:t>violati da Israele sono l’obbligo di rispettare il diritto del popolo palestinese all’autodeterminazione e alcuni dei suoi </a:t>
            </a:r>
            <a:r>
              <a:rPr lang="it-IT" sz="4200" b="1" dirty="0"/>
              <a:t>obblighi ai sensi del diritto internazionale umanitario</a:t>
            </a:r>
            <a:r>
              <a:rPr lang="it-IT" sz="4200"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Muro in Palestina</a:t>
            </a:r>
          </a:p>
          <a:p>
            <a:pPr lvl="0" algn="ctr">
              <a:defRPr/>
            </a:pPr>
            <a:r>
              <a:rPr lang="it-IT" sz="4000" dirty="0"/>
              <a:t>Parere CIG, 2004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10113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3400" dirty="0"/>
              <a:t>
</a:t>
            </a:r>
          </a:p>
          <a:p>
            <a:pPr marL="914400" indent="-914400" algn="just">
              <a:buAutoNum type="arabicPeriod"/>
            </a:pPr>
            <a:r>
              <a:rPr lang="it-IT" sz="4800" dirty="0"/>
              <a:t>Ai fini dei presenti articoli, per «Stato leso» si intende qualsiasi Stato il cui diritto sia violato dall’atto di un altro Stato, se tale atto costituisce, conformemente alla Parte Prima, un atto internazionalmente illecito di tale Stato. […]</a:t>
            </a:r>
          </a:p>
          <a:p>
            <a:pPr marL="914400" indent="-914400" algn="just">
              <a:buFont typeface="+mj-lt"/>
              <a:buAutoNum type="arabicPeriod" startAt="3"/>
            </a:pPr>
            <a:r>
              <a:rPr lang="it-IT" sz="4800" dirty="0"/>
              <a:t>Inoltre, </a:t>
            </a:r>
            <a:r>
              <a:rPr lang="it-IT" sz="4800" b="1" dirty="0"/>
              <a:t>per «Stati lesi» si intendono, se l’atto internazionalmente illecito costituisce un crimine internazionale, tutti gli altri Stati</a:t>
            </a:r>
            <a:r>
              <a:rPr lang="it-IT" sz="4800" dirty="0"/>
              <a:t>.</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400" dirty="0">
                <a:solidFill>
                  <a:prstClr val="black"/>
                </a:solidFill>
                <a:latin typeface="Calibri" panose="020F0502020204030204"/>
              </a:rPr>
              <a:t>Primo progetto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sulla responsabilità (1996)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40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Significato di Stato leso</a:t>
            </a:r>
          </a:p>
        </p:txBody>
      </p:sp>
    </p:spTree>
    <p:extLst>
      <p:ext uri="{BB962C8B-B14F-4D97-AF65-F5344CB8AC3E}">
        <p14:creationId xmlns:p14="http://schemas.microsoft.com/office/powerpoint/2010/main" val="10349319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r>
              <a:rPr lang="en-US" sz="3400" dirty="0"/>
              <a:t>
</a:t>
            </a:r>
            <a:r>
              <a:rPr lang="it-IT" sz="4800" dirty="0"/>
              <a:t>2. Costituisce un crimine internazionale un atto internazionalmente illecito derivante dalla </a:t>
            </a:r>
            <a:r>
              <a:rPr lang="it-IT" sz="4800" b="1" dirty="0"/>
              <a:t>violazione, da parte di uno Stato, di un obbligo internazionale talmente essenziale per la tutela degli interessi fondamentali della comunità internazionale </a:t>
            </a:r>
            <a:r>
              <a:rPr lang="it-IT" sz="4800" dirty="0"/>
              <a:t>che la sua violazione è riconosciuta come un crimine da tale comunità nel suo insieme.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400" dirty="0">
                <a:solidFill>
                  <a:prstClr val="black"/>
                </a:solidFill>
                <a:latin typeface="Calibri" panose="020F0502020204030204"/>
              </a:rPr>
              <a:t>Primo progetto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sulla responsabilità (1996)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19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Crimini e delitti internazionali</a:t>
            </a:r>
          </a:p>
        </p:txBody>
      </p:sp>
    </p:spTree>
    <p:extLst>
      <p:ext uri="{BB962C8B-B14F-4D97-AF65-F5344CB8AC3E}">
        <p14:creationId xmlns:p14="http://schemas.microsoft.com/office/powerpoint/2010/main" val="758586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lnSpcReduction="10000"/>
          </a:bodyPr>
          <a:lstStyle/>
          <a:p>
            <a:pPr marL="0" indent="0" algn="just">
              <a:buNone/>
            </a:pPr>
            <a:r>
              <a:rPr lang="en-US" sz="3400" dirty="0"/>
              <a:t>
</a:t>
            </a:r>
          </a:p>
          <a:p>
            <a:pPr marL="0" indent="0" algn="just">
              <a:buNone/>
            </a:pPr>
            <a:r>
              <a:rPr lang="it-IT" sz="4800" b="1" dirty="0"/>
              <a:t>Un crimine internazionale comporta tutte le conseguenze giuridiche di qualsiasi altro atto internazionalmente illecito </a:t>
            </a:r>
            <a:r>
              <a:rPr lang="it-IT" sz="4800" dirty="0"/>
              <a:t>e, inoltre, le ulteriori conseguenze previste dagli articoli 52 e 53.</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it-IT" sz="4400" dirty="0">
                <a:solidFill>
                  <a:prstClr val="black"/>
                </a:solidFill>
                <a:latin typeface="Calibri" panose="020F0502020204030204"/>
              </a:rPr>
              <a:t>Primo progetto </a:t>
            </a: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sulla responsabilità (1996)</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51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Conseguenze di un crimine</a:t>
            </a:r>
          </a:p>
        </p:txBody>
      </p:sp>
    </p:spTree>
    <p:extLst>
      <p:ext uri="{BB962C8B-B14F-4D97-AF65-F5344CB8AC3E}">
        <p14:creationId xmlns:p14="http://schemas.microsoft.com/office/powerpoint/2010/main" val="383648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891252"/>
            <a:ext cx="10515600" cy="5285712"/>
          </a:xfrm>
        </p:spPr>
        <p:txBody>
          <a:bodyPr vert="horz" lIns="91440" tIns="45720" rIns="91440" bIns="45720" rtlCol="0">
            <a:normAutofit/>
          </a:bodyPr>
          <a:lstStyle/>
          <a:p>
            <a:pPr marL="0" indent="0" algn="just">
              <a:buNone/>
            </a:pPr>
            <a:r>
              <a:rPr lang="en-US" sz="3400" dirty="0"/>
              <a:t>
</a:t>
            </a:r>
            <a:endParaRPr lang="it-IT" sz="6000" dirty="0"/>
          </a:p>
          <a:p>
            <a:pPr marL="0" indent="0" algn="ctr">
              <a:buNone/>
            </a:pPr>
            <a:endParaRPr lang="it-IT" sz="6000" dirty="0"/>
          </a:p>
          <a:p>
            <a:pPr marL="0" indent="0" algn="ctr">
              <a:buNone/>
            </a:pPr>
            <a:r>
              <a:rPr lang="it-IT" sz="6000" dirty="0"/>
              <a:t>conseguenze dell’illecito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735666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3085"/>
            <a:ext cx="10515600" cy="4878390"/>
          </a:xfrm>
        </p:spPr>
        <p:txBody>
          <a:bodyPr vert="horz" lIns="91440" tIns="45720" rIns="91440" bIns="45720" rtlCol="0">
            <a:normAutofit lnSpcReduction="10000"/>
          </a:bodyPr>
          <a:lstStyle/>
          <a:p>
            <a:pPr marL="0" indent="0" algn="just">
              <a:buNone/>
            </a:pPr>
            <a:endParaRPr lang="it-IT" dirty="0"/>
          </a:p>
          <a:p>
            <a:pPr marL="0" indent="0" algn="just">
              <a:buNone/>
            </a:pPr>
            <a:endParaRPr lang="it-IT" sz="4400" dirty="0"/>
          </a:p>
          <a:p>
            <a:pPr marL="0" indent="0" algn="just">
              <a:buNone/>
            </a:pPr>
            <a:r>
              <a:rPr lang="it-IT" sz="4400" dirty="0"/>
              <a:t>1. Il presente capitolo si applica alla responsabilità internazionale che discende da una </a:t>
            </a:r>
            <a:r>
              <a:rPr lang="it-IT" sz="4400" b="1" dirty="0"/>
              <a:t>violazione grave da parte dello Stato di un obbligo derivante da una norma imperativa del diritto internazionale generale</a:t>
            </a:r>
            <a:r>
              <a:rPr lang="it-IT" sz="4400" dirty="0"/>
              <a:t>. […]</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20</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40</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264542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3085"/>
            <a:ext cx="10515600" cy="4878390"/>
          </a:xfrm>
        </p:spPr>
        <p:txBody>
          <a:bodyPr vert="horz" lIns="91440" tIns="45720" rIns="91440" bIns="45720" rtlCol="0">
            <a:normAutofit fontScale="92500" lnSpcReduction="10000"/>
          </a:bodyPr>
          <a:lstStyle/>
          <a:p>
            <a:pPr marL="0" indent="0" algn="just">
              <a:buNone/>
            </a:pPr>
            <a:r>
              <a:rPr lang="it-IT" sz="3600" dirty="0"/>
              <a:t>Uno Stato è legittimato, come Stato leso, ad invocare la responsabilità di un altro Stato se l’obbligo violato sussiste nei confronti di:</a:t>
            </a:r>
          </a:p>
          <a:p>
            <a:pPr marL="514350" indent="-514350" algn="just">
              <a:buAutoNum type="alphaLcParenR"/>
            </a:pPr>
            <a:r>
              <a:rPr lang="it-IT" sz="3600" dirty="0"/>
              <a:t>quello Stato individualmente; o</a:t>
            </a:r>
          </a:p>
          <a:p>
            <a:pPr marL="514350" indent="-514350" algn="just">
              <a:buAutoNum type="alphaLcParenR"/>
            </a:pPr>
            <a:r>
              <a:rPr lang="it-IT" sz="3600" b="1" dirty="0"/>
              <a:t>un gruppo di Stati comprendente quello Stato, o della comunità internazionale nel suo insieme, e la violazione dell’obbligo</a:t>
            </a:r>
            <a:r>
              <a:rPr lang="it-IT" sz="3600" dirty="0"/>
              <a:t>:</a:t>
            </a:r>
          </a:p>
          <a:p>
            <a:pPr marL="1028700" lvl="1" indent="-571500" algn="just">
              <a:buAutoNum type="romanLcParenR"/>
            </a:pPr>
            <a:r>
              <a:rPr lang="it-IT" sz="3200" b="1" dirty="0"/>
              <a:t>riguarda specialmente quello Stato</a:t>
            </a:r>
            <a:r>
              <a:rPr lang="it-IT" sz="3200" dirty="0"/>
              <a:t>, o</a:t>
            </a:r>
          </a:p>
          <a:p>
            <a:pPr marL="1028700" lvl="1" indent="-571500" algn="just">
              <a:buAutoNum type="romanLcParenR"/>
            </a:pPr>
            <a:r>
              <a:rPr lang="it-IT" sz="3200" dirty="0"/>
              <a:t>è di natura tale da modificare radicalmente la posizione di tutti gli altri Stati nei confronti dei quali l’obbligo sussiste rispetto al successivo adempimento dell’obbligo.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21</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42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Stati lesi</a:t>
            </a:r>
          </a:p>
        </p:txBody>
      </p:sp>
    </p:spTree>
    <p:extLst>
      <p:ext uri="{BB962C8B-B14F-4D97-AF65-F5344CB8AC3E}">
        <p14:creationId xmlns:p14="http://schemas.microsoft.com/office/powerpoint/2010/main" val="12522357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3085"/>
            <a:ext cx="10515600" cy="4878390"/>
          </a:xfrm>
        </p:spPr>
        <p:txBody>
          <a:bodyPr vert="horz" lIns="91440" tIns="45720" rIns="91440" bIns="45720" rtlCol="0">
            <a:normAutofit fontScale="77500" lnSpcReduction="20000"/>
          </a:bodyPr>
          <a:lstStyle/>
          <a:p>
            <a:pPr marL="0" indent="0" algn="just">
              <a:buNone/>
            </a:pPr>
            <a:endParaRPr lang="it-IT" sz="4400" dirty="0"/>
          </a:p>
          <a:p>
            <a:pPr marL="742950" indent="-742950" algn="just">
              <a:buAutoNum type="arabicPeriod"/>
            </a:pPr>
            <a:r>
              <a:rPr lang="it-IT" sz="4400" dirty="0"/>
              <a:t>Gli Stati devono </a:t>
            </a:r>
            <a:r>
              <a:rPr lang="it-IT" sz="4400" b="1" dirty="0"/>
              <a:t>cooperare per porre fine con mezzi leciti ad ogni violazione grave ai sensi dell’articolo 40</a:t>
            </a:r>
            <a:r>
              <a:rPr lang="it-IT" sz="4400" dirty="0"/>
              <a:t>.</a:t>
            </a:r>
          </a:p>
          <a:p>
            <a:pPr marL="742950" indent="-742950" algn="just">
              <a:buAutoNum type="arabicPeriod"/>
            </a:pPr>
            <a:r>
              <a:rPr lang="it-IT" sz="4400" b="1" dirty="0"/>
              <a:t>Nessuno Stato riconoscerà come legittima una situazione creata attraverso una violazione grave sensi dell’articolo 40</a:t>
            </a:r>
            <a:r>
              <a:rPr lang="it-IT" sz="4400" dirty="0"/>
              <a:t>, né presterà aiuto o assistenza nel mantenere tale situazione.</a:t>
            </a:r>
          </a:p>
          <a:p>
            <a:pPr marL="742950" indent="-742950" algn="just">
              <a:buAutoNum type="arabicPeriod"/>
            </a:pPr>
            <a:r>
              <a:rPr lang="it-IT" sz="4400" dirty="0"/>
              <a:t>Quest’articolo non reca pregiudizio alle altre conseguenze previste nella presente parte ed alle ulteriori conseguenze che una violazione, cui si applica il presente capitolo, può comportare ai sensi dei diritto internazionale.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41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Conseguenze particolari</a:t>
            </a:r>
          </a:p>
        </p:txBody>
      </p:sp>
    </p:spTree>
    <p:extLst>
      <p:ext uri="{BB962C8B-B14F-4D97-AF65-F5344CB8AC3E}">
        <p14:creationId xmlns:p14="http://schemas.microsoft.com/office/powerpoint/2010/main" val="1910425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43085"/>
            <a:ext cx="10515600" cy="4878390"/>
          </a:xfrm>
        </p:spPr>
        <p:txBody>
          <a:bodyPr vert="horz" lIns="91440" tIns="45720" rIns="91440" bIns="45720" rtlCol="0">
            <a:normAutofit fontScale="92500" lnSpcReduction="20000"/>
          </a:bodyPr>
          <a:lstStyle/>
          <a:p>
            <a:pPr marL="0" indent="0" algn="just">
              <a:buNone/>
            </a:pPr>
            <a:endParaRPr lang="it-IT" dirty="0"/>
          </a:p>
          <a:p>
            <a:pPr marL="514350" indent="-514350" algn="just">
              <a:buAutoNum type="arabicPeriod"/>
            </a:pPr>
            <a:r>
              <a:rPr lang="it-IT" b="1" dirty="0"/>
              <a:t>Ogni Stato diverso da uno Stato leso è legittimato ad invocare la responsabilità di un altro Stato </a:t>
            </a:r>
            <a:r>
              <a:rPr lang="it-IT" dirty="0"/>
              <a:t>ai sensi del paragrafo 2 se:</a:t>
            </a:r>
          </a:p>
          <a:p>
            <a:pPr marL="971550" lvl="1" indent="-514350" algn="just">
              <a:buAutoNum type="alphaLcParenR"/>
            </a:pPr>
            <a:r>
              <a:rPr lang="it-IT" sz="2800" dirty="0"/>
              <a:t>l’obbligo violato sussiste nei confronti di un gruppo di Stati comprendente quello Stato, ed è stabilito per la tutela di un interesse collettivo del gruppo; o</a:t>
            </a:r>
          </a:p>
          <a:p>
            <a:pPr marL="971550" lvl="1" indent="-514350" algn="just">
              <a:buAutoNum type="alphaLcParenR"/>
            </a:pPr>
            <a:r>
              <a:rPr lang="it-IT" sz="2800" dirty="0"/>
              <a:t>l’obbligo violato si pone nei confronti della comunità internazionale nel suo complesso.</a:t>
            </a:r>
          </a:p>
          <a:p>
            <a:pPr marL="514350" indent="-514350" algn="just">
              <a:buAutoNum type="arabicPeriod"/>
            </a:pPr>
            <a:r>
              <a:rPr lang="it-IT" dirty="0"/>
              <a:t>Ogni Stato legittimato ad invocare la responsabilità in virtù del paragrafo 1 </a:t>
            </a:r>
            <a:r>
              <a:rPr lang="it-IT" b="1" dirty="0"/>
              <a:t>può reclamare dallo Stato responsabile</a:t>
            </a:r>
            <a:r>
              <a:rPr lang="it-IT" dirty="0"/>
              <a:t>:</a:t>
            </a:r>
          </a:p>
          <a:p>
            <a:pPr marL="971550" lvl="1" indent="-514350" algn="just">
              <a:buAutoNum type="alphaLcParenR"/>
            </a:pPr>
            <a:r>
              <a:rPr lang="it-IT" sz="2800" b="1" dirty="0"/>
              <a:t>la cessazione dell’atto internazionalmente illecito</a:t>
            </a:r>
            <a:r>
              <a:rPr lang="it-IT" sz="2800" dirty="0"/>
              <a:t>, ed assicurazioni e garanzie di non ripetizione in conformità all’articolo 30; e</a:t>
            </a:r>
          </a:p>
          <a:p>
            <a:pPr marL="971550" lvl="1" indent="-514350" algn="just">
              <a:buAutoNum type="alphaLcParenR"/>
            </a:pPr>
            <a:r>
              <a:rPr lang="it-IT" sz="2800" b="1" dirty="0"/>
              <a:t>l’adempimento dell’obbligo di riparazione </a:t>
            </a:r>
            <a:r>
              <a:rPr lang="it-IT" sz="2800" dirty="0"/>
              <a:t>in conformità con gli articoli precedenti,</a:t>
            </a:r>
            <a:r>
              <a:rPr lang="it-IT" sz="2800" b="1" dirty="0"/>
              <a:t> nell’interesse dello Stato leso </a:t>
            </a:r>
            <a:r>
              <a:rPr lang="it-IT" sz="2800" dirty="0"/>
              <a:t>o dei beneficiari dell’obbligo violato.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48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Invocazione della responsabilità</a:t>
            </a:r>
          </a:p>
        </p:txBody>
      </p:sp>
    </p:spTree>
    <p:extLst>
      <p:ext uri="{BB962C8B-B14F-4D97-AF65-F5344CB8AC3E}">
        <p14:creationId xmlns:p14="http://schemas.microsoft.com/office/powerpoint/2010/main" val="2973537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520192"/>
            <a:ext cx="10515600" cy="3656770"/>
          </a:xfrm>
        </p:spPr>
        <p:txBody>
          <a:bodyPr vert="horz" lIns="91440" tIns="45720" rIns="91440" bIns="45720" rtlCol="0">
            <a:normAutofit lnSpcReduction="10000"/>
          </a:bodyPr>
          <a:lstStyle/>
          <a:p>
            <a:pPr marL="0" indent="0" algn="just">
              <a:buNone/>
            </a:pPr>
            <a:r>
              <a:rPr lang="it-IT" sz="4000" dirty="0"/>
              <a:t>Il presente capitolo non pregiudica il </a:t>
            </a:r>
            <a:r>
              <a:rPr lang="it-IT" sz="4000" b="1" dirty="0"/>
              <a:t>diritto di ogni Stato, legittimato ai sensi dell’articolo 48, paragrafo 1 ad invocare la responsabilità di un altro Stato, di adottare misure lecite contro quello  Stato</a:t>
            </a:r>
            <a:r>
              <a:rPr lang="it-IT" sz="4000" dirty="0"/>
              <a:t> per assicurare la cessazione della violazione e la riparazione nell’interesse dello Stato leso o dei beneficiari dell’obbligo violato.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2123658"/>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54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Misure adottate da Stati diversi dallo Stato leso</a:t>
            </a:r>
          </a:p>
        </p:txBody>
      </p:sp>
    </p:spTree>
    <p:extLst>
      <p:ext uri="{BB962C8B-B14F-4D97-AF65-F5344CB8AC3E}">
        <p14:creationId xmlns:p14="http://schemas.microsoft.com/office/powerpoint/2010/main" val="15969778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r>
              <a:rPr lang="en-US" sz="3400" dirty="0"/>
              <a:t>
</a:t>
            </a:r>
          </a:p>
          <a:p>
            <a:pPr marL="0" indent="0" algn="just">
              <a:buNone/>
            </a:pPr>
            <a:r>
              <a:rPr lang="it-IT" sz="4800" dirty="0"/>
              <a:t>Lo Stato responsabile dell’atto internazionalmente illecito ha l’obbligo di:</a:t>
            </a:r>
          </a:p>
          <a:p>
            <a:pPr marL="914400" indent="-914400" algn="just">
              <a:buAutoNum type="alphaLcParenR"/>
            </a:pPr>
            <a:r>
              <a:rPr lang="it-IT" sz="4800" dirty="0"/>
              <a:t>porre fine a quell’atto se esso continua;</a:t>
            </a:r>
          </a:p>
          <a:p>
            <a:pPr marL="914400" indent="-914400" algn="just">
              <a:buAutoNum type="alphaLcParenR"/>
            </a:pPr>
            <a:r>
              <a:rPr lang="it-IT" sz="4800" dirty="0"/>
              <a:t>offrire adeguate assicurazioni e garanzie di non ripetizione se le circostanze lo richiedono.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30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Cessazione e non ripetizione</a:t>
            </a:r>
          </a:p>
        </p:txBody>
      </p:sp>
    </p:spTree>
    <p:extLst>
      <p:ext uri="{BB962C8B-B14F-4D97-AF65-F5344CB8AC3E}">
        <p14:creationId xmlns:p14="http://schemas.microsoft.com/office/powerpoint/2010/main" val="378366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10000"/>
          </a:bodyPr>
          <a:lstStyle/>
          <a:p>
            <a:pPr marL="0" indent="0" algn="just">
              <a:buNone/>
            </a:pPr>
            <a:r>
              <a:rPr lang="en-US" sz="3400" dirty="0"/>
              <a:t>
</a:t>
            </a:r>
          </a:p>
          <a:p>
            <a:pPr marL="914400" indent="-914400" algn="just">
              <a:buAutoNum type="arabicPeriod"/>
            </a:pPr>
            <a:r>
              <a:rPr lang="it-IT" sz="4800" dirty="0"/>
              <a:t>Lo Stato responsabile ha l’</a:t>
            </a:r>
            <a:r>
              <a:rPr lang="it-IT" sz="4800" b="1" dirty="0"/>
              <a:t>obbligo di riparare integralmente il pregiudizio causato </a:t>
            </a:r>
            <a:r>
              <a:rPr lang="it-IT" sz="4800" dirty="0"/>
              <a:t>dall’atto internazionalmente illecito.</a:t>
            </a:r>
          </a:p>
          <a:p>
            <a:pPr marL="914400" indent="-914400" algn="just">
              <a:buAutoNum type="arabicPeriod"/>
            </a:pPr>
            <a:r>
              <a:rPr lang="it-IT" sz="4800" dirty="0"/>
              <a:t>Il pregiudizio comprende ogni danno, sia materiale che morale, causato dall’atto internazionalmente illecito di uno Stato.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31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Riparazione</a:t>
            </a:r>
          </a:p>
        </p:txBody>
      </p:sp>
    </p:spTree>
    <p:extLst>
      <p:ext uri="{BB962C8B-B14F-4D97-AF65-F5344CB8AC3E}">
        <p14:creationId xmlns:p14="http://schemas.microsoft.com/office/powerpoint/2010/main" val="2472576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92500" lnSpcReduction="20000"/>
          </a:bodyPr>
          <a:lstStyle/>
          <a:p>
            <a:pPr marL="0" indent="0" algn="just">
              <a:buNone/>
            </a:pPr>
            <a:r>
              <a:rPr lang="en-US" sz="3400" dirty="0"/>
              <a:t>
</a:t>
            </a:r>
          </a:p>
          <a:p>
            <a:pPr marL="0" indent="0" algn="just">
              <a:buNone/>
            </a:pPr>
            <a:r>
              <a:rPr lang="it-IT" sz="4800" dirty="0"/>
              <a:t>La riparazione integrale del pregiudizio causato da un atto internazionalmente illecito sarà effettuata nella forma della </a:t>
            </a:r>
            <a:r>
              <a:rPr lang="it-IT" sz="4800" b="1" dirty="0"/>
              <a:t>restituzione, risarcimento e soddisfazione</a:t>
            </a:r>
            <a:r>
              <a:rPr lang="it-IT" sz="4800" dirty="0"/>
              <a:t>, singolarmente o in combinazione, in conformità alle disposizioni del presente capitolo.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34 – </a:t>
            </a:r>
            <a:r>
              <a:rPr lang="it-IT" sz="4400" i="1" dirty="0">
                <a:solidFill>
                  <a:prstClr val="black"/>
                </a:solidFill>
                <a:latin typeface="Calibri" panose="020F0502020204030204"/>
              </a:rPr>
              <a:t>Forme di r</a:t>
            </a:r>
            <a:r>
              <a:rPr kumimoji="0" lang="it-IT" sz="4400" b="0" i="1" u="none" strike="noStrike" kern="1200" cap="none" spc="0" normalizeH="0" baseline="0" noProof="0" dirty="0" err="1">
                <a:ln>
                  <a:noFill/>
                </a:ln>
                <a:solidFill>
                  <a:prstClr val="black"/>
                </a:solidFill>
                <a:effectLst/>
                <a:uLnTx/>
                <a:uFillTx/>
                <a:latin typeface="Calibri" panose="020F0502020204030204"/>
                <a:ea typeface="+mn-ea"/>
                <a:cs typeface="+mn-cs"/>
              </a:rPr>
              <a:t>iparazione</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7536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3400" dirty="0"/>
              <a:t>
</a:t>
            </a:r>
          </a:p>
          <a:p>
            <a:pPr marL="0" indent="0" algn="just">
              <a:buNone/>
            </a:pPr>
            <a:r>
              <a:rPr lang="it-IT" sz="4800" dirty="0"/>
              <a:t>Lo Stato responsabile di un atto internazionalmente illecito ha l’obbligo di procedere alla restituzione, cioè a </a:t>
            </a:r>
            <a:r>
              <a:rPr lang="it-IT" sz="4800" b="1" dirty="0"/>
              <a:t>ristabilire la situazione che esisteva prima che l’illecito fosse commesso</a:t>
            </a:r>
            <a:r>
              <a:rPr lang="it-IT" sz="4800" dirty="0"/>
              <a:t>, se e nella misura in cui:</a:t>
            </a:r>
          </a:p>
          <a:p>
            <a:pPr marL="914400" indent="-914400" algn="just">
              <a:buAutoNum type="alphaLcParenR"/>
            </a:pPr>
            <a:r>
              <a:rPr lang="it-IT" sz="4800" dirty="0"/>
              <a:t>non sia materialmente impossibile;</a:t>
            </a:r>
          </a:p>
          <a:p>
            <a:pPr marL="914400" indent="-914400" algn="just">
              <a:buAutoNum type="alphaLcParenR"/>
            </a:pPr>
            <a:r>
              <a:rPr lang="it-IT" sz="4800" dirty="0"/>
              <a:t>non comporti un onere sproporzionato rispetto al beneficio a paragone di quello che deriverebbe dal risarcimento.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35 – </a:t>
            </a:r>
            <a:r>
              <a:rPr lang="it-IT" sz="4400" i="1" dirty="0" err="1">
                <a:solidFill>
                  <a:prstClr val="black"/>
                </a:solidFill>
                <a:latin typeface="Calibri" panose="020F0502020204030204"/>
              </a:rPr>
              <a:t>Restitutio</a:t>
            </a:r>
            <a:r>
              <a:rPr lang="it-IT" sz="4400" i="1" dirty="0">
                <a:solidFill>
                  <a:prstClr val="black"/>
                </a:solidFill>
                <a:latin typeface="Calibri" panose="020F0502020204030204"/>
              </a:rPr>
              <a:t> in </a:t>
            </a:r>
            <a:r>
              <a:rPr lang="it-IT" sz="4400" i="1" dirty="0" err="1">
                <a:solidFill>
                  <a:prstClr val="black"/>
                </a:solidFill>
                <a:latin typeface="Calibri" panose="020F0502020204030204"/>
              </a:rPr>
              <a:t>integrum</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73193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77500" lnSpcReduction="20000"/>
          </a:bodyPr>
          <a:lstStyle/>
          <a:p>
            <a:pPr marL="0" indent="0" algn="just">
              <a:buNone/>
            </a:pPr>
            <a:r>
              <a:rPr lang="en-US" sz="3400" dirty="0"/>
              <a:t>
</a:t>
            </a:r>
          </a:p>
          <a:p>
            <a:pPr marL="914400" indent="-914400" algn="just">
              <a:buAutoNum type="arabicPeriod"/>
            </a:pPr>
            <a:r>
              <a:rPr lang="it-IT" sz="4800" dirty="0"/>
              <a:t>Lo Stato responsabile di un atto internazionalmente illecito ha l’obbligo di </a:t>
            </a:r>
            <a:r>
              <a:rPr lang="it-IT" sz="4800" b="1" dirty="0"/>
              <a:t>risarcire il danno causato da tale atto nella misura in cui il danno non è riparato attraverso la restituzione</a:t>
            </a:r>
            <a:r>
              <a:rPr lang="it-IT" sz="4800" dirty="0"/>
              <a:t>.</a:t>
            </a:r>
          </a:p>
          <a:p>
            <a:pPr marL="914400" indent="-914400" algn="just">
              <a:buAutoNum type="arabicPeriod"/>
            </a:pPr>
            <a:r>
              <a:rPr lang="it-IT" sz="4800" dirty="0"/>
              <a:t>Il risarcimento coprirà ogni danno suscettibile di valutazione economica ivi compreso il mancato guadagno nella misura in cui sia determinato.</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36 – </a:t>
            </a:r>
            <a:r>
              <a:rPr lang="it-IT" sz="4400" i="1" dirty="0">
                <a:solidFill>
                  <a:prstClr val="black"/>
                </a:solidFill>
                <a:latin typeface="Calibri" panose="020F0502020204030204"/>
              </a:rPr>
              <a:t>Risarcimento</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44869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62500" lnSpcReduction="20000"/>
          </a:bodyPr>
          <a:lstStyle/>
          <a:p>
            <a:pPr marL="0" indent="0" algn="just">
              <a:buNone/>
            </a:pPr>
            <a:r>
              <a:rPr lang="en-US" sz="3400" dirty="0"/>
              <a:t>
</a:t>
            </a:r>
          </a:p>
          <a:p>
            <a:pPr marL="914400" indent="-914400" algn="just">
              <a:buAutoNum type="arabicPeriod"/>
            </a:pPr>
            <a:r>
              <a:rPr lang="it-IT" sz="4800" dirty="0"/>
              <a:t>Lo Stato responsabile di un atto internazionalmente illecito ha l’obbligo di fornire </a:t>
            </a:r>
            <a:r>
              <a:rPr lang="it-IT" sz="4800" b="1" dirty="0"/>
              <a:t>soddisfazione per il pregiudizio causato dall’atto nella misura in cui non può essere riparato mediante restituzione o risarcimento</a:t>
            </a:r>
            <a:r>
              <a:rPr lang="it-IT" sz="4800" dirty="0"/>
              <a:t>.</a:t>
            </a:r>
          </a:p>
          <a:p>
            <a:pPr marL="914400" indent="-914400" algn="just">
              <a:buAutoNum type="arabicPeriod"/>
            </a:pPr>
            <a:r>
              <a:rPr lang="it-IT" sz="4800" dirty="0"/>
              <a:t>La soddisfazione può consistere in un riconoscimento della violazione, una manifestazione di rincrescimento, la presentazione di scuse o altra modalità adeguata.</a:t>
            </a:r>
          </a:p>
          <a:p>
            <a:pPr marL="914400" indent="-914400" algn="just">
              <a:buAutoNum type="arabicPeriod"/>
            </a:pPr>
            <a:r>
              <a:rPr lang="it-IT" sz="4800" dirty="0"/>
              <a:t>La soddisfazione non può essere sproporzionata rispetto al pregiudizio e non può assumere una modalità umiliante per lo Stato responsabile.</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37 – </a:t>
            </a:r>
            <a:r>
              <a:rPr lang="it-IT" sz="4400" i="1" dirty="0">
                <a:solidFill>
                  <a:prstClr val="black"/>
                </a:solidFill>
                <a:latin typeface="Calibri" panose="020F0502020204030204"/>
              </a:rPr>
              <a:t>Soddisfazione</a:t>
            </a:r>
            <a:endPar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30807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351338"/>
          </a:xfrm>
        </p:spPr>
        <p:txBody>
          <a:bodyPr vert="horz" lIns="91440" tIns="45720" rIns="91440" bIns="45720" rtlCol="0">
            <a:normAutofit fontScale="85000" lnSpcReduction="20000"/>
          </a:bodyPr>
          <a:lstStyle/>
          <a:p>
            <a:pPr marL="0" indent="0" algn="just">
              <a:buNone/>
            </a:pPr>
            <a:endParaRPr lang="it-IT" sz="4800" dirty="0"/>
          </a:p>
          <a:p>
            <a:pPr marL="0" indent="0" algn="just">
              <a:buNone/>
            </a:pPr>
            <a:r>
              <a:rPr lang="it-IT" sz="5700" dirty="0"/>
              <a:t>L’illiceità di un atto di uno Stato non conforme ad un obbligo internazionale nei confronti di un altro Stato è esclusa se e nella misura in cui tale atto costituisce una </a:t>
            </a:r>
            <a:r>
              <a:rPr lang="it-IT" sz="5700" b="1" dirty="0"/>
              <a:t>contromisura</a:t>
            </a:r>
            <a:r>
              <a:rPr lang="it-IT" sz="5700" dirty="0"/>
              <a:t> presa contro quest’ultimo Stato conformemente al capitolo II della Parte III.</a:t>
            </a:r>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848239" y="396534"/>
            <a:ext cx="10495522" cy="144655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Articoli sulla responsabilità degli Stati (2001)</a:t>
            </a:r>
            <a:b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br>
            <a:r>
              <a:rPr kumimoji="0" lang="it-IT" sz="4400" b="0" i="0" u="none" strike="noStrike" kern="1200" cap="none" spc="0" normalizeH="0" baseline="0" noProof="0" dirty="0">
                <a:ln>
                  <a:noFill/>
                </a:ln>
                <a:solidFill>
                  <a:prstClr val="black"/>
                </a:solidFill>
                <a:effectLst/>
                <a:uLnTx/>
                <a:uFillTx/>
                <a:latin typeface="Calibri" panose="020F0502020204030204"/>
                <a:ea typeface="+mn-ea"/>
                <a:cs typeface="+mn-cs"/>
              </a:rPr>
              <a:t>Articolo 22 – </a:t>
            </a:r>
            <a:r>
              <a:rPr kumimoji="0" lang="it-IT" sz="4400" b="0" i="1" u="none" strike="noStrike" kern="1200" cap="none" spc="0" normalizeH="0" baseline="0" noProof="0" dirty="0">
                <a:ln>
                  <a:noFill/>
                </a:ln>
                <a:solidFill>
                  <a:prstClr val="black"/>
                </a:solidFill>
                <a:effectLst/>
                <a:uLnTx/>
                <a:uFillTx/>
                <a:latin typeface="Calibri" panose="020F0502020204030204"/>
                <a:ea typeface="+mn-ea"/>
                <a:cs typeface="+mn-cs"/>
              </a:rPr>
              <a:t>Contromisure</a:t>
            </a:r>
          </a:p>
        </p:txBody>
      </p:sp>
    </p:spTree>
    <p:extLst>
      <p:ext uri="{BB962C8B-B14F-4D97-AF65-F5344CB8AC3E}">
        <p14:creationId xmlns:p14="http://schemas.microsoft.com/office/powerpoint/2010/main" val="145316778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8017</TotalTime>
  <Words>1602</Words>
  <Application>Microsoft Macintosh PowerPoint</Application>
  <PresentationFormat>Widescreen</PresentationFormat>
  <Paragraphs>137</Paragraphs>
  <Slides>24</Slides>
  <Notes>24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24</vt:i4>
      </vt:variant>
    </vt:vector>
  </HeadingPairs>
  <TitlesOfParts>
    <vt:vector size="30"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452</cp:revision>
  <dcterms:created xsi:type="dcterms:W3CDTF">2023-02-07T10:10:48Z</dcterms:created>
  <dcterms:modified xsi:type="dcterms:W3CDTF">2025-05-17T16:46:21Z</dcterms:modified>
</cp:coreProperties>
</file>