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5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1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</p:sldIdLst>
  <p:sldSz cx="12192000" cy="6858000"/>
  <p:notesSz cx="6858000" cy="9144000"/>
  <p:embeddedFontLst>
    <p:embeddedFont>
      <p:font typeface="Cambria Math" panose="02040503050406030204" pitchFamily="18" charset="0"/>
      <p:regular r:id="rId56"/>
    </p:embeddedFont>
    <p:embeddedFont>
      <p:font typeface="Century Gothic" panose="020B0502020202020204" pitchFamily="34" charset="0"/>
      <p:regular r:id="rId57"/>
      <p:bold r:id="rId58"/>
      <p:italic r:id="rId59"/>
      <p:boldItalic r:id="rId6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65" roundtripDataSignature="AMtx7mgBVNIg6EApSE3t85Bm07RM2b050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AB4462F-C6F0-407D-ADCE-BCAD2A96DFE0}">
  <a:tblStyle styleId="{0AB4462F-C6F0-407D-ADCE-BCAD2A96DFE0}" styleName="Table_0"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2EFCC"/>
          </a:solidFill>
        </a:fill>
      </a:tcStyle>
    </a:wholeTbl>
    <a:band1H>
      <a:tcTxStyle/>
      <a:tcStyle>
        <a:tcBdr/>
      </a:tcStyle>
    </a:band1H>
    <a:band2H>
      <a:tcTxStyle b="off" i="off"/>
      <a:tcStyle>
        <a:tcBdr/>
        <a:fill>
          <a:solidFill>
            <a:srgbClr val="F1F7E7"/>
          </a:solidFill>
        </a:fill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62"/>
  </p:normalViewPr>
  <p:slideViewPr>
    <p:cSldViewPr snapToGrid="0">
      <p:cViewPr varScale="1">
        <p:scale>
          <a:sx n="104" d="100"/>
          <a:sy n="104" d="100"/>
        </p:scale>
        <p:origin x="89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font" Target="fonts/font3.fntdata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font" Target="fonts/font1.fntdata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4.fntdata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font" Target="fonts/font2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font" Target="fonts/font5.fntdata"/><Relationship Id="rId65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1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" name="Google Shape;29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1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1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" name="Google Shape;302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1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" name="Google Shape;308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1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" name="Google Shape;326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1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" name="Google Shape;340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1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5" name="Google Shape;355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1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0" name="Google Shape;350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1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1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2" name="Google Shape;402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2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8" name="Google Shape;408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2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3" name="Google Shape;413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2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" name="Google Shape;418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2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7" name="Google Shape;437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2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7" name="Google Shape;457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p2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7" name="Google Shape;467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p2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4" name="Google Shape;474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p2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3" name="Google Shape;503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p2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2" name="Google Shape;512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p2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0" name="Google Shape;520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p3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6" name="Google Shape;526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p3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8" name="Google Shape;538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p3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5" name="Google Shape;545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p3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6" name="Google Shape;556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p3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4" name="Google Shape;564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p3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6" name="Google Shape;576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Google Shape;581;p3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2" name="Google Shape;582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Google Shape;587;p3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8" name="Google Shape;588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Google Shape;601;p3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2" name="Google Shape;602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Google Shape;610;p3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1" name="Google Shape;611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Google Shape;617;p4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8" name="Google Shape;618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Google Shape;625;p4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6" name="Google Shape;626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Google Shape;634;g2162e6b4599_0_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5" name="Google Shape;635;g2162e6b459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Google Shape;646;p4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7" name="Google Shape;647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" name="Google Shape;657;p4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8" name="Google Shape;658;p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Google Shape;663;p4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4" name="Google Shape;664;p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" name="Google Shape;673;p4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4" name="Google Shape;674;p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Google Shape;696;p4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7" name="Google Shape;697;p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" name="Google Shape;702;p4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3" name="Google Shape;703;p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" name="Google Shape;708;p4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9" name="Google Shape;709;p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" name="Google Shape;713;p4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4" name="Google Shape;714;p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" name="Google Shape;718;p5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9" name="Google Shape;719;p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0" name="Google Shape;730;p5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1" name="Google Shape;731;p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" name="Google Shape;740;p5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1" name="Google Shape;741;p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Google Shape;27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" name="Google Shape;28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titolo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54" descr="Celestia-R1---OverlayTitleH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88825" cy="6856214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54"/>
          <p:cNvSpPr txBox="1"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alibri"/>
              <a:buNone/>
              <a:defRPr sz="48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54"/>
          <p:cNvSpPr txBox="1"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 cap="none">
                <a:solidFill>
                  <a:schemeClr val="lt1"/>
                </a:solidFill>
              </a:defRPr>
            </a:lvl1pPr>
            <a:lvl2pPr lvl="1" algn="ctr">
              <a:spcBef>
                <a:spcPts val="100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</a:defRPr>
            </a:lvl2pPr>
            <a:lvl3pPr lvl="2" algn="ctr">
              <a:spcBef>
                <a:spcPts val="100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3pPr>
            <a:lvl4pPr lvl="3" algn="ctr"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4pPr>
            <a:lvl5pPr lvl="4" algn="ctr"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5pPr>
            <a:lvl6pPr lvl="5" algn="ctr"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6pPr>
            <a:lvl7pPr lvl="6" algn="ctr"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7pPr>
            <a:lvl8pPr lvl="7" algn="ctr"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8pPr>
            <a:lvl9pPr lvl="8" algn="ctr">
              <a:spcBef>
                <a:spcPts val="1000"/>
              </a:spcBef>
              <a:spcAft>
                <a:spcPts val="1000"/>
              </a:spcAft>
              <a:buSzPts val="12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54"/>
          <p:cNvSpPr txBox="1">
            <a:spLocks noGrp="1"/>
          </p:cNvSpPr>
          <p:nvPr>
            <p:ph type="dt" idx="10"/>
          </p:nvPr>
        </p:nvSpPr>
        <p:spPr>
          <a:xfrm>
            <a:off x="8932558" y="5870575"/>
            <a:ext cx="1600200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54"/>
          <p:cNvSpPr txBox="1">
            <a:spLocks noGrp="1"/>
          </p:cNvSpPr>
          <p:nvPr>
            <p:ph type="ftr" idx="11"/>
          </p:nvPr>
        </p:nvSpPr>
        <p:spPr>
          <a:xfrm>
            <a:off x="3962399" y="5870575"/>
            <a:ext cx="4893958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54"/>
          <p:cNvSpPr txBox="1">
            <a:spLocks noGrp="1"/>
          </p:cNvSpPr>
          <p:nvPr>
            <p:ph type="sldNum" idx="12"/>
          </p:nvPr>
        </p:nvSpPr>
        <p:spPr>
          <a:xfrm>
            <a:off x="10608958" y="5870575"/>
            <a:ext cx="551167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magine panoramica con didascalia">
  <p:cSld name="Immagine panoramica con didascalia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63" descr="Celestia-R1---OverlayContentH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88825" cy="6856214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63"/>
          <p:cNvSpPr txBox="1"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sz="24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63"/>
          <p:cNvSpPr>
            <a:spLocks noGrp="1"/>
          </p:cNvSpPr>
          <p:nvPr>
            <p:ph type="pic" idx="2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noFill/>
          <a:ln w="50800" cap="sq" cmpd="dbl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54000" algn="tl" rotWithShape="0">
              <a:srgbClr val="000000">
                <a:alpha val="42745"/>
              </a:srgbClr>
            </a:outerShdw>
          </a:effectLst>
        </p:spPr>
      </p:sp>
      <p:sp>
        <p:nvSpPr>
          <p:cNvPr id="80" name="Google Shape;80;p63"/>
          <p:cNvSpPr txBox="1">
            <a:spLocks noGrp="1"/>
          </p:cNvSpPr>
          <p:nvPr>
            <p:ph type="body" idx="1"/>
          </p:nvPr>
        </p:nvSpPr>
        <p:spPr>
          <a:xfrm>
            <a:off x="685800" y="5299603"/>
            <a:ext cx="10131427" cy="493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100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81" name="Google Shape;81;p63"/>
          <p:cNvSpPr txBox="1">
            <a:spLocks noGrp="1"/>
          </p:cNvSpPr>
          <p:nvPr>
            <p:ph type="dt" idx="10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63"/>
          <p:cNvSpPr txBox="1">
            <a:spLocks noGrp="1"/>
          </p:cNvSpPr>
          <p:nvPr>
            <p:ph type="ftr" idx="11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63"/>
          <p:cNvSpPr txBox="1">
            <a:spLocks noGrp="1"/>
          </p:cNvSpPr>
          <p:nvPr>
            <p:ph type="sldNum" idx="12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sottotitolo">
  <p:cSld name="Titolo e sottotitolo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64" descr="Celestia-R1---OverlayContentH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88825" cy="6856214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64"/>
          <p:cNvSpPr txBox="1"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  <a:defRPr sz="32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1000"/>
              </a:spcAft>
              <a:buSzPts val="1400"/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88" name="Google Shape;88;p64"/>
          <p:cNvSpPr txBox="1">
            <a:spLocks noGrp="1"/>
          </p:cNvSpPr>
          <p:nvPr>
            <p:ph type="dt" idx="10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64"/>
          <p:cNvSpPr txBox="1">
            <a:spLocks noGrp="1"/>
          </p:cNvSpPr>
          <p:nvPr>
            <p:ph type="ftr" idx="11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64"/>
          <p:cNvSpPr txBox="1">
            <a:spLocks noGrp="1"/>
          </p:cNvSpPr>
          <p:nvPr>
            <p:ph type="sldNum" idx="12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itazione con didascalia">
  <p:cSld name="Citazione con didascalia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65" descr="Celestia-R1---OverlayContentH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88825" cy="6856214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65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Calibri"/>
              <a:buNone/>
            </a:pPr>
            <a:r>
              <a:rPr lang="en-US" sz="8000" b="0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”</a:t>
            </a:r>
            <a:endParaRPr/>
          </a:p>
        </p:txBody>
      </p:sp>
      <p:sp>
        <p:nvSpPr>
          <p:cNvPr id="94" name="Google Shape;94;p65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Calibri"/>
              <a:buNone/>
            </a:pPr>
            <a:r>
              <a:rPr lang="en-US" sz="8000" b="0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“</a:t>
            </a:r>
            <a:endParaRPr/>
          </a:p>
        </p:txBody>
      </p:sp>
      <p:sp>
        <p:nvSpPr>
          <p:cNvPr id="95" name="Google Shape;95;p65"/>
          <p:cNvSpPr txBox="1"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  <a:defRPr sz="3200" b="0" cap="none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65"/>
          <p:cNvSpPr txBox="1">
            <a:spLocks noGrp="1"/>
          </p:cNvSpPr>
          <p:nvPr>
            <p:ph type="body" idx="1"/>
          </p:nvPr>
        </p:nvSpPr>
        <p:spPr>
          <a:xfrm>
            <a:off x="1097875" y="3352800"/>
            <a:ext cx="9339184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800"/>
              <a:buFont typeface="Calibri"/>
              <a:buNone/>
              <a:defRPr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Font typeface="Calibri"/>
              <a:buNone/>
              <a:defRPr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00"/>
              <a:buFont typeface="Calibri"/>
              <a:buNone/>
              <a:defRPr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00"/>
              <a:buFont typeface="Calibri"/>
              <a:buNone/>
              <a:defRPr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00"/>
              <a:buFont typeface="Calibri"/>
              <a:buNone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1000"/>
              </a:spcBef>
              <a:spcAft>
                <a:spcPts val="100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7" name="Google Shape;97;p65"/>
          <p:cNvSpPr txBox="1">
            <a:spLocks noGrp="1"/>
          </p:cNvSpPr>
          <p:nvPr>
            <p:ph type="body" idx="2"/>
          </p:nvPr>
        </p:nvSpPr>
        <p:spPr>
          <a:xfrm>
            <a:off x="687465" y="4343400"/>
            <a:ext cx="10152367" cy="14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1000"/>
              </a:spcAft>
              <a:buSzPts val="1400"/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98" name="Google Shape;98;p65"/>
          <p:cNvSpPr txBox="1">
            <a:spLocks noGrp="1"/>
          </p:cNvSpPr>
          <p:nvPr>
            <p:ph type="dt" idx="10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65"/>
          <p:cNvSpPr txBox="1">
            <a:spLocks noGrp="1"/>
          </p:cNvSpPr>
          <p:nvPr>
            <p:ph type="ftr" idx="11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65"/>
          <p:cNvSpPr txBox="1">
            <a:spLocks noGrp="1"/>
          </p:cNvSpPr>
          <p:nvPr>
            <p:ph type="sldNum" idx="12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cheda nome">
  <p:cSld name="Scheda nome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p66" descr="Celestia-R1---OverlayContentH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88825" cy="6856214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66"/>
          <p:cNvSpPr txBox="1"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  <a:defRPr sz="32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66"/>
          <p:cNvSpPr txBox="1"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1000"/>
              </a:spcAft>
              <a:buSzPts val="1400"/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5" name="Google Shape;105;p66"/>
          <p:cNvSpPr txBox="1">
            <a:spLocks noGrp="1"/>
          </p:cNvSpPr>
          <p:nvPr>
            <p:ph type="dt" idx="10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66"/>
          <p:cNvSpPr txBox="1">
            <a:spLocks noGrp="1"/>
          </p:cNvSpPr>
          <p:nvPr>
            <p:ph type="ftr" idx="11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66"/>
          <p:cNvSpPr txBox="1">
            <a:spLocks noGrp="1"/>
          </p:cNvSpPr>
          <p:nvPr>
            <p:ph type="sldNum" idx="12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cheda nome citazione">
  <p:cSld name="Scheda nome citazione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7" descr="Celestia-R1---OverlayContentH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88825" cy="6856214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67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Calibri"/>
              <a:buNone/>
            </a:pPr>
            <a:r>
              <a:rPr lang="en-US" sz="8000" b="0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”</a:t>
            </a:r>
            <a:endParaRPr/>
          </a:p>
        </p:txBody>
      </p:sp>
      <p:sp>
        <p:nvSpPr>
          <p:cNvPr id="111" name="Google Shape;111;p67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Calibri"/>
              <a:buNone/>
            </a:pPr>
            <a:r>
              <a:rPr lang="en-US" sz="8000" b="0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“</a:t>
            </a:r>
            <a:endParaRPr/>
          </a:p>
        </p:txBody>
      </p:sp>
      <p:sp>
        <p:nvSpPr>
          <p:cNvPr id="112" name="Google Shape;112;p67"/>
          <p:cNvSpPr txBox="1"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  <a:defRPr sz="3200" b="0" cap="none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67"/>
          <p:cNvSpPr txBox="1">
            <a:spLocks noGrp="1"/>
          </p:cNvSpPr>
          <p:nvPr>
            <p:ph type="body" idx="1"/>
          </p:nvPr>
        </p:nvSpPr>
        <p:spPr>
          <a:xfrm>
            <a:off x="685800" y="3886200"/>
            <a:ext cx="10135436" cy="88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 cap="none">
                <a:solidFill>
                  <a:schemeClr val="lt1"/>
                </a:solidFill>
              </a:defRPr>
            </a:lvl1pPr>
            <a:lvl2pPr marL="914400" lvl="1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1000"/>
              </a:spcBef>
              <a:spcAft>
                <a:spcPts val="100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4" name="Google Shape;114;p67"/>
          <p:cNvSpPr txBox="1">
            <a:spLocks noGrp="1"/>
          </p:cNvSpPr>
          <p:nvPr>
            <p:ph type="body" idx="2"/>
          </p:nvPr>
        </p:nvSpPr>
        <p:spPr>
          <a:xfrm>
            <a:off x="685799" y="4775200"/>
            <a:ext cx="10135436" cy="10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1000"/>
              </a:spcAft>
              <a:buSzPts val="1400"/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15" name="Google Shape;115;p67"/>
          <p:cNvSpPr txBox="1">
            <a:spLocks noGrp="1"/>
          </p:cNvSpPr>
          <p:nvPr>
            <p:ph type="dt" idx="10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67"/>
          <p:cNvSpPr txBox="1">
            <a:spLocks noGrp="1"/>
          </p:cNvSpPr>
          <p:nvPr>
            <p:ph type="ftr" idx="11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67"/>
          <p:cNvSpPr txBox="1">
            <a:spLocks noGrp="1"/>
          </p:cNvSpPr>
          <p:nvPr>
            <p:ph type="sldNum" idx="12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o o falso">
  <p:cSld name="Vero o falso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68" descr="Celestia-R1---OverlayContentH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88825" cy="6856214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68"/>
          <p:cNvSpPr txBox="1"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68"/>
          <p:cNvSpPr txBox="1">
            <a:spLocks noGrp="1"/>
          </p:cNvSpPr>
          <p:nvPr>
            <p:ph type="body" idx="1"/>
          </p:nvPr>
        </p:nvSpPr>
        <p:spPr>
          <a:xfrm>
            <a:off x="685801" y="3505200"/>
            <a:ext cx="10131428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2800"/>
              <a:buNone/>
              <a:defRPr sz="2800" b="0" cap="none">
                <a:solidFill>
                  <a:schemeClr val="lt1"/>
                </a:solidFill>
              </a:defRPr>
            </a:lvl1pPr>
            <a:lvl2pPr marL="914400" lvl="1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1000"/>
              </a:spcBef>
              <a:spcAft>
                <a:spcPts val="100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p68"/>
          <p:cNvSpPr txBox="1">
            <a:spLocks noGrp="1"/>
          </p:cNvSpPr>
          <p:nvPr>
            <p:ph type="body" idx="2"/>
          </p:nvPr>
        </p:nvSpPr>
        <p:spPr>
          <a:xfrm>
            <a:off x="685800" y="4343400"/>
            <a:ext cx="10131428" cy="14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1000"/>
              </a:spcAft>
              <a:buSzPts val="1400"/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23" name="Google Shape;123;p68"/>
          <p:cNvSpPr txBox="1">
            <a:spLocks noGrp="1"/>
          </p:cNvSpPr>
          <p:nvPr>
            <p:ph type="dt" idx="10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68"/>
          <p:cNvSpPr txBox="1">
            <a:spLocks noGrp="1"/>
          </p:cNvSpPr>
          <p:nvPr>
            <p:ph type="ftr" idx="11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68"/>
          <p:cNvSpPr txBox="1">
            <a:spLocks noGrp="1"/>
          </p:cNvSpPr>
          <p:nvPr>
            <p:ph type="sldNum" idx="12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testo verticale" type="vertTx">
  <p:cSld name="VERTICAL_TEXT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Google Shape;127;p69" descr="Celestia-R1---OverlayContentH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88825" cy="6856214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69"/>
          <p:cNvSpPr txBox="1">
            <a:spLocks noGrp="1"/>
          </p:cNvSpPr>
          <p:nvPr>
            <p:ph type="body" idx="1"/>
          </p:nvPr>
        </p:nvSpPr>
        <p:spPr>
          <a:xfrm rot="5400000">
            <a:off x="3926947" y="-1099079"/>
            <a:ext cx="3649133" cy="10131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1000"/>
              </a:spcBef>
              <a:spcAft>
                <a:spcPts val="100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9" name="Google Shape;129;p69"/>
          <p:cNvSpPr txBox="1">
            <a:spLocks noGrp="1"/>
          </p:cNvSpPr>
          <p:nvPr>
            <p:ph type="dt" idx="10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69"/>
          <p:cNvSpPr txBox="1">
            <a:spLocks noGrp="1"/>
          </p:cNvSpPr>
          <p:nvPr>
            <p:ph type="ftr" idx="11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69"/>
          <p:cNvSpPr txBox="1">
            <a:spLocks noGrp="1"/>
          </p:cNvSpPr>
          <p:nvPr>
            <p:ph type="sldNum" idx="12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  <p:sp>
        <p:nvSpPr>
          <p:cNvPr id="132" name="Google Shape;132;p69"/>
          <p:cNvSpPr txBox="1"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olo e testo verticale" type="vertTitleAndTx">
  <p:cSld name="VERTICAL_TITLE_AND_VERTICAL_TEXT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p70" descr="Celestia-R1---OverlayContentH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88825" cy="6856214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70"/>
          <p:cNvSpPr txBox="1">
            <a:spLocks noGrp="1"/>
          </p:cNvSpPr>
          <p:nvPr>
            <p:ph type="title"/>
          </p:nvPr>
        </p:nvSpPr>
        <p:spPr>
          <a:xfrm rot="5400000">
            <a:off x="7147151" y="2121124"/>
            <a:ext cx="5181601" cy="2158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70"/>
          <p:cNvSpPr txBox="1">
            <a:spLocks noGrp="1"/>
          </p:cNvSpPr>
          <p:nvPr>
            <p:ph type="body" idx="1"/>
          </p:nvPr>
        </p:nvSpPr>
        <p:spPr>
          <a:xfrm rot="5400000">
            <a:off x="2011058" y="-715658"/>
            <a:ext cx="5181600" cy="78321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1000"/>
              </a:spcBef>
              <a:spcAft>
                <a:spcPts val="100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7" name="Google Shape;137;p70"/>
          <p:cNvSpPr txBox="1">
            <a:spLocks noGrp="1"/>
          </p:cNvSpPr>
          <p:nvPr>
            <p:ph type="dt" idx="10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70"/>
          <p:cNvSpPr txBox="1">
            <a:spLocks noGrp="1"/>
          </p:cNvSpPr>
          <p:nvPr>
            <p:ph type="ftr" idx="11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70"/>
          <p:cNvSpPr txBox="1">
            <a:spLocks noGrp="1"/>
          </p:cNvSpPr>
          <p:nvPr>
            <p:ph type="sldNum" idx="12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contenuto" type="obj">
  <p:cSld name="OBJECT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oogle Shape;19;p55" descr="Celestia-R1---OverlayContentH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88825" cy="6856214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55"/>
          <p:cNvSpPr txBox="1"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55"/>
          <p:cNvSpPr txBox="1"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42900" algn="l"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1000"/>
              </a:spcBef>
              <a:spcAft>
                <a:spcPts val="100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" name="Google Shape;22;p55"/>
          <p:cNvSpPr txBox="1">
            <a:spLocks noGrp="1"/>
          </p:cNvSpPr>
          <p:nvPr>
            <p:ph type="dt" idx="10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5"/>
          <p:cNvSpPr txBox="1">
            <a:spLocks noGrp="1"/>
          </p:cNvSpPr>
          <p:nvPr>
            <p:ph type="ftr" idx="11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55"/>
          <p:cNvSpPr txBox="1">
            <a:spLocks noGrp="1"/>
          </p:cNvSpPr>
          <p:nvPr>
            <p:ph type="sldNum" idx="12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stazione sezione" type="secHead">
  <p:cSld name="SECTION_HEADER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oogle Shape;26;p56" descr="Celestia-R1---OverlayContentH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88825" cy="6856214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56"/>
          <p:cNvSpPr txBox="1"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  <a:defRPr sz="40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6"/>
          <p:cNvSpPr txBox="1"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2000"/>
              <a:buNone/>
              <a:defRPr sz="2000" cap="none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1000"/>
              </a:spcAft>
              <a:buSzPts val="1400"/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9" name="Google Shape;29;p56"/>
          <p:cNvSpPr txBox="1">
            <a:spLocks noGrp="1"/>
          </p:cNvSpPr>
          <p:nvPr>
            <p:ph type="dt" idx="10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56"/>
          <p:cNvSpPr txBox="1">
            <a:spLocks noGrp="1"/>
          </p:cNvSpPr>
          <p:nvPr>
            <p:ph type="ftr" idx="11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6"/>
          <p:cNvSpPr txBox="1">
            <a:spLocks noGrp="1"/>
          </p:cNvSpPr>
          <p:nvPr>
            <p:ph type="sldNum" idx="12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e contenuti" type="twoObj">
  <p:cSld name="TWO_OBJECTS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Google Shape;33;p57" descr="Celestia-R1---OverlayContentH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88825" cy="6856214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Google Shape;34;p57"/>
          <p:cNvSpPr txBox="1"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7"/>
          <p:cNvSpPr txBox="1">
            <a:spLocks noGrp="1"/>
          </p:cNvSpPr>
          <p:nvPr>
            <p:ph type="body" idx="1"/>
          </p:nvPr>
        </p:nvSpPr>
        <p:spPr>
          <a:xfrm>
            <a:off x="685802" y="2142067"/>
            <a:ext cx="4995334" cy="3649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42900" algn="l"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1000"/>
              </a:spcBef>
              <a:spcAft>
                <a:spcPts val="100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57"/>
          <p:cNvSpPr txBox="1">
            <a:spLocks noGrp="1"/>
          </p:cNvSpPr>
          <p:nvPr>
            <p:ph type="body" idx="2"/>
          </p:nvPr>
        </p:nvSpPr>
        <p:spPr>
          <a:xfrm>
            <a:off x="5821895" y="2142067"/>
            <a:ext cx="4995332" cy="3649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42900" algn="l"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1000"/>
              </a:spcBef>
              <a:spcAft>
                <a:spcPts val="100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57"/>
          <p:cNvSpPr txBox="1">
            <a:spLocks noGrp="1"/>
          </p:cNvSpPr>
          <p:nvPr>
            <p:ph type="dt" idx="10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7"/>
          <p:cNvSpPr txBox="1">
            <a:spLocks noGrp="1"/>
          </p:cNvSpPr>
          <p:nvPr>
            <p:ph type="ftr" idx="11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7"/>
          <p:cNvSpPr txBox="1">
            <a:spLocks noGrp="1"/>
          </p:cNvSpPr>
          <p:nvPr>
            <p:ph type="sldNum" idx="12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fronto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58"/>
          <p:cNvSpPr txBox="1"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58"/>
          <p:cNvSpPr txBox="1"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2800"/>
              <a:buNone/>
              <a:defRPr sz="2800" b="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100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58"/>
          <p:cNvSpPr txBox="1">
            <a:spLocks noGrp="1"/>
          </p:cNvSpPr>
          <p:nvPr>
            <p:ph type="body" idx="2"/>
          </p:nvPr>
        </p:nvSpPr>
        <p:spPr>
          <a:xfrm>
            <a:off x="685801" y="2870201"/>
            <a:ext cx="4996923" cy="2920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1000"/>
              </a:spcBef>
              <a:spcAft>
                <a:spcPts val="100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58"/>
          <p:cNvSpPr txBox="1">
            <a:spLocks noGrp="1"/>
          </p:cNvSpPr>
          <p:nvPr>
            <p:ph type="body" idx="3"/>
          </p:nvPr>
        </p:nvSpPr>
        <p:spPr>
          <a:xfrm>
            <a:off x="6096003" y="2226734"/>
            <a:ext cx="4722813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2800"/>
              <a:buNone/>
              <a:defRPr sz="2800" b="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100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58"/>
          <p:cNvSpPr txBox="1">
            <a:spLocks noGrp="1"/>
          </p:cNvSpPr>
          <p:nvPr>
            <p:ph type="body" idx="4"/>
          </p:nvPr>
        </p:nvSpPr>
        <p:spPr>
          <a:xfrm>
            <a:off x="5823483" y="2870201"/>
            <a:ext cx="4995334" cy="2920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1000"/>
              </a:spcBef>
              <a:spcAft>
                <a:spcPts val="100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58"/>
          <p:cNvSpPr txBox="1">
            <a:spLocks noGrp="1"/>
          </p:cNvSpPr>
          <p:nvPr>
            <p:ph type="dt" idx="10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58"/>
          <p:cNvSpPr txBox="1">
            <a:spLocks noGrp="1"/>
          </p:cNvSpPr>
          <p:nvPr>
            <p:ph type="ftr" idx="11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58"/>
          <p:cNvSpPr txBox="1">
            <a:spLocks noGrp="1"/>
          </p:cNvSpPr>
          <p:nvPr>
            <p:ph type="sldNum" idx="12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titolo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Google Shape;50;p59" descr="Celestia-R1---OverlayContentH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88825" cy="6856214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Google Shape;51;p59"/>
          <p:cNvSpPr txBox="1"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59"/>
          <p:cNvSpPr txBox="1">
            <a:spLocks noGrp="1"/>
          </p:cNvSpPr>
          <p:nvPr>
            <p:ph type="dt" idx="10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59"/>
          <p:cNvSpPr txBox="1">
            <a:spLocks noGrp="1"/>
          </p:cNvSpPr>
          <p:nvPr>
            <p:ph type="ftr" idx="11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59"/>
          <p:cNvSpPr txBox="1">
            <a:spLocks noGrp="1"/>
          </p:cNvSpPr>
          <p:nvPr>
            <p:ph type="sldNum" idx="12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uota" type="blank">
  <p:cSld name="BLANK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Google Shape;56;p60" descr="Celestia-R1---OverlayContentH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88825" cy="6856214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60"/>
          <p:cNvSpPr txBox="1">
            <a:spLocks noGrp="1"/>
          </p:cNvSpPr>
          <p:nvPr>
            <p:ph type="dt" idx="10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60"/>
          <p:cNvSpPr txBox="1">
            <a:spLocks noGrp="1"/>
          </p:cNvSpPr>
          <p:nvPr>
            <p:ph type="ftr" idx="11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60"/>
          <p:cNvSpPr txBox="1">
            <a:spLocks noGrp="1"/>
          </p:cNvSpPr>
          <p:nvPr>
            <p:ph type="sldNum" idx="12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uto con didascalia" type="objTx">
  <p:cSld name="OBJECT_WITH_CAPTION_TEX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61" descr="Celestia-R1---OverlayContentH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88825" cy="6856214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61"/>
          <p:cNvSpPr txBox="1"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sz="24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61"/>
          <p:cNvSpPr txBox="1">
            <a:spLocks noGrp="1"/>
          </p:cNvSpPr>
          <p:nvPr>
            <p:ph type="body" idx="1"/>
          </p:nvPr>
        </p:nvSpPr>
        <p:spPr>
          <a:xfrm>
            <a:off x="4648201" y="609601"/>
            <a:ext cx="6169026" cy="518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42900" algn="l"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1000"/>
              </a:spcBef>
              <a:spcAft>
                <a:spcPts val="100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4" name="Google Shape;64;p61"/>
          <p:cNvSpPr txBox="1">
            <a:spLocks noGrp="1"/>
          </p:cNvSpPr>
          <p:nvPr>
            <p:ph type="body" idx="2"/>
          </p:nvPr>
        </p:nvSpPr>
        <p:spPr>
          <a:xfrm>
            <a:off x="685800" y="3445933"/>
            <a:ext cx="3680885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100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61"/>
          <p:cNvSpPr txBox="1">
            <a:spLocks noGrp="1"/>
          </p:cNvSpPr>
          <p:nvPr>
            <p:ph type="dt" idx="10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61"/>
          <p:cNvSpPr txBox="1">
            <a:spLocks noGrp="1"/>
          </p:cNvSpPr>
          <p:nvPr>
            <p:ph type="ftr" idx="11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61"/>
          <p:cNvSpPr txBox="1">
            <a:spLocks noGrp="1"/>
          </p:cNvSpPr>
          <p:nvPr>
            <p:ph type="sldNum" idx="12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magine con didascalia" type="picTx">
  <p:cSld name="PICTURE_WITH_CAPTION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69;p62" descr="Celestia-R1---OverlayContentH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88825" cy="6856214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62"/>
          <p:cNvSpPr txBox="1"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62"/>
          <p:cNvSpPr>
            <a:spLocks noGrp="1"/>
          </p:cNvSpPr>
          <p:nvPr>
            <p:ph type="pic" idx="2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noFill/>
          <a:ln w="50800" cap="sq" cmpd="dbl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54000" algn="tl" rotWithShape="0">
              <a:srgbClr val="000000">
                <a:alpha val="42745"/>
              </a:srgbClr>
            </a:outerShdw>
          </a:effectLst>
        </p:spPr>
      </p:sp>
      <p:sp>
        <p:nvSpPr>
          <p:cNvPr id="72" name="Google Shape;72;p62"/>
          <p:cNvSpPr txBox="1">
            <a:spLocks noGrp="1"/>
          </p:cNvSpPr>
          <p:nvPr>
            <p:ph type="body" idx="1"/>
          </p:nvPr>
        </p:nvSpPr>
        <p:spPr>
          <a:xfrm>
            <a:off x="685800" y="2971800"/>
            <a:ext cx="6164653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100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3" name="Google Shape;73;p62"/>
          <p:cNvSpPr txBox="1">
            <a:spLocks noGrp="1"/>
          </p:cNvSpPr>
          <p:nvPr>
            <p:ph type="dt" idx="10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62"/>
          <p:cNvSpPr txBox="1">
            <a:spLocks noGrp="1"/>
          </p:cNvSpPr>
          <p:nvPr>
            <p:ph type="ftr" idx="11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62"/>
          <p:cNvSpPr txBox="1">
            <a:spLocks noGrp="1"/>
          </p:cNvSpPr>
          <p:nvPr>
            <p:ph type="sldNum" idx="12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9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53"/>
          <p:cNvSpPr txBox="1"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53"/>
          <p:cNvSpPr txBox="1"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3020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0480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0480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0480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0480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0480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04800" algn="l" rtl="0">
              <a:spcBef>
                <a:spcPts val="1000"/>
              </a:spcBef>
              <a:spcAft>
                <a:spcPts val="100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53"/>
          <p:cNvSpPr txBox="1">
            <a:spLocks noGrp="1"/>
          </p:cNvSpPr>
          <p:nvPr>
            <p:ph type="dt" idx="10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53"/>
          <p:cNvSpPr txBox="1">
            <a:spLocks noGrp="1"/>
          </p:cNvSpPr>
          <p:nvPr>
            <p:ph type="ftr" idx="11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53"/>
          <p:cNvSpPr txBox="1">
            <a:spLocks noGrp="1"/>
          </p:cNvSpPr>
          <p:nvPr>
            <p:ph type="sldNum" idx="12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"/>
          <p:cNvSpPr txBox="1">
            <a:spLocks noGrp="1"/>
          </p:cNvSpPr>
          <p:nvPr>
            <p:ph type="ctrTitle"/>
          </p:nvPr>
        </p:nvSpPr>
        <p:spPr>
          <a:xfrm>
            <a:off x="678964" y="579781"/>
            <a:ext cx="8825662" cy="33295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alibri"/>
              <a:buNone/>
            </a:pPr>
            <a:r>
              <a:rPr lang="en-US"/>
              <a:t>ESPRESSIONE DEL DATO ANALITICO</a:t>
            </a:r>
            <a:endParaRPr/>
          </a:p>
        </p:txBody>
      </p:sp>
      <p:sp>
        <p:nvSpPr>
          <p:cNvPr id="145" name="Google Shape;145;p1"/>
          <p:cNvSpPr txBox="1">
            <a:spLocks noGrp="1"/>
          </p:cNvSpPr>
          <p:nvPr>
            <p:ph type="subTitle" idx="1"/>
          </p:nvPr>
        </p:nvSpPr>
        <p:spPr>
          <a:xfrm>
            <a:off x="428444" y="5416798"/>
            <a:ext cx="8825662" cy="8614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0" lvl="0" indent="0" algn="r" rtl="0"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/>
              <a:t>UD. 1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10"/>
          <p:cNvSpPr txBox="1"/>
          <p:nvPr/>
        </p:nvSpPr>
        <p:spPr>
          <a:xfrm>
            <a:off x="341026" y="108589"/>
            <a:ext cx="6892276" cy="434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Gli errori nelle analisi chimiche: MEDIA E MEDIANA</a:t>
            </a:r>
            <a:endParaRPr/>
          </a:p>
        </p:txBody>
      </p:sp>
      <p:sp>
        <p:nvSpPr>
          <p:cNvPr id="293" name="Google Shape;293;p10"/>
          <p:cNvSpPr txBox="1"/>
          <p:nvPr/>
        </p:nvSpPr>
        <p:spPr>
          <a:xfrm>
            <a:off x="446349" y="1292680"/>
            <a:ext cx="11745651" cy="48012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In </a:t>
            </a:r>
            <a:r>
              <a:rPr lang="en-US" sz="34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chimica</a:t>
            </a:r>
            <a:r>
              <a:rPr lang="en-US" sz="34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4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analitica</a:t>
            </a:r>
            <a:r>
              <a:rPr lang="en-US" sz="34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4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si</a:t>
            </a:r>
            <a:r>
              <a:rPr lang="en-US" sz="34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4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ricorre</a:t>
            </a:r>
            <a:r>
              <a:rPr lang="en-US" sz="34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sz="34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misure</a:t>
            </a:r>
            <a:r>
              <a:rPr lang="en-US" sz="34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replicate </a:t>
            </a:r>
            <a:r>
              <a:rPr lang="en-US" sz="34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dello</a:t>
            </a:r>
            <a:r>
              <a:rPr lang="en-US" sz="34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4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stesso</a:t>
            </a:r>
            <a:r>
              <a:rPr lang="en-US" sz="34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4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campione</a:t>
            </a:r>
            <a:r>
              <a:rPr lang="en-US" sz="34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per </a:t>
            </a:r>
            <a:r>
              <a:rPr lang="en-US" sz="34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ottenere</a:t>
            </a:r>
            <a:r>
              <a:rPr lang="en-US" sz="34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4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una</a:t>
            </a:r>
            <a:r>
              <a:rPr lang="en-US" sz="34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4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serie</a:t>
            </a:r>
            <a:r>
              <a:rPr lang="en-US" sz="34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di </a:t>
            </a:r>
            <a:r>
              <a:rPr lang="en-US" sz="34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dati</a:t>
            </a:r>
            <a:r>
              <a:rPr lang="en-US" sz="34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4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replicati</a:t>
            </a:r>
            <a:r>
              <a:rPr lang="en-US" sz="34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4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attraverso</a:t>
            </a:r>
            <a:r>
              <a:rPr lang="en-US" sz="34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4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lang="en-US" sz="34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4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quali</a:t>
            </a:r>
            <a:r>
              <a:rPr lang="en-US" sz="34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4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è</a:t>
            </a:r>
            <a:r>
              <a:rPr lang="en-US" sz="34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4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possibile</a:t>
            </a:r>
            <a:r>
              <a:rPr lang="en-US" sz="34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4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valutare</a:t>
            </a:r>
            <a:r>
              <a:rPr lang="en-US" sz="34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lang="en-US" sz="34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l’incertezza</a:t>
            </a:r>
            <a:r>
              <a:rPr lang="en-US" sz="34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4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legata</a:t>
            </a:r>
            <a:r>
              <a:rPr lang="en-US" sz="34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4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alla</a:t>
            </a:r>
            <a:r>
              <a:rPr lang="en-US" sz="34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4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misura</a:t>
            </a:r>
            <a:r>
              <a:rPr lang="en-US" sz="34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e </a:t>
            </a:r>
            <a:r>
              <a:rPr lang="en-US" sz="34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calcolare</a:t>
            </a:r>
            <a:r>
              <a:rPr lang="en-US" sz="34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un </a:t>
            </a:r>
            <a:r>
              <a:rPr lang="en-US" sz="3400" b="1" i="0" u="sng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valore</a:t>
            </a:r>
            <a:r>
              <a:rPr lang="en-US" sz="3400" b="1" i="0" u="sng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medio</a:t>
            </a:r>
            <a:r>
              <a:rPr lang="en-US" sz="34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sz="34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4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In </a:t>
            </a:r>
            <a:r>
              <a:rPr lang="en-US" sz="34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genere</a:t>
            </a:r>
            <a:r>
              <a:rPr lang="en-US" sz="34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4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si</a:t>
            </a:r>
            <a:r>
              <a:rPr lang="en-US" sz="34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4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usa</a:t>
            </a:r>
            <a:r>
              <a:rPr lang="en-US" sz="34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sz="3400" b="1" i="0" u="sng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media</a:t>
            </a:r>
            <a:endParaRPr sz="3400" u="sng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400" b="1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La media (media </a:t>
            </a:r>
            <a:r>
              <a:rPr lang="en-US" sz="3400" b="1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aritmetica</a:t>
            </a:r>
            <a:r>
              <a:rPr lang="en-US" sz="34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) </a:t>
            </a:r>
            <a:r>
              <a:rPr lang="en-US" sz="3400" b="1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si</a:t>
            </a:r>
            <a:r>
              <a:rPr lang="en-US" sz="34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400" b="1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ottiene</a:t>
            </a:r>
            <a:r>
              <a:rPr lang="en-US" sz="34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400" b="1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dividendo</a:t>
            </a:r>
            <a:r>
              <a:rPr lang="en-US" sz="34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la somma </a:t>
            </a:r>
            <a:r>
              <a:rPr lang="en-US" sz="3400" b="1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delle</a:t>
            </a:r>
            <a:r>
              <a:rPr lang="en-US" sz="34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400" b="1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misure</a:t>
            </a:r>
            <a:r>
              <a:rPr lang="en-US" sz="34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replicate per il </a:t>
            </a:r>
            <a:r>
              <a:rPr lang="en-US" sz="3400" b="1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numero</a:t>
            </a:r>
            <a:r>
              <a:rPr lang="en-US" sz="34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400" b="1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delle</a:t>
            </a:r>
            <a:r>
              <a:rPr lang="en-US" sz="34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400" b="1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stesse</a:t>
            </a:r>
            <a:r>
              <a:rPr lang="en-US" sz="34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400" b="1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nell'insieme</a:t>
            </a:r>
            <a:r>
              <a:rPr lang="en-US" sz="34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sz="3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11"/>
          <p:cNvSpPr txBox="1"/>
          <p:nvPr/>
        </p:nvSpPr>
        <p:spPr>
          <a:xfrm>
            <a:off x="534234" y="438411"/>
            <a:ext cx="10305165" cy="55778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Oppure può essere utile calcolare la mediana: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La mediana è il risultato centrale quando i dati replicati sono ordinati in modo crescente o decrescente.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Per un numero dispari di dati, la mediana può essere ricavata disponendo in ordine i dati ed individuando il valore centrale, mentre nel caso di un numero pari viene usata la media della coppia centrale 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Es: 5 misure ripetute dell’acidità di un campione di olio danno: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0.65; 0.66; 0.62; 0.64; 0.62 % acidi grassi liberi espressi come acido oleico</a:t>
            </a:r>
            <a:endParaRPr/>
          </a:p>
        </p:txBody>
      </p:sp>
      <p:sp>
        <p:nvSpPr>
          <p:cNvPr id="299" name="Google Shape;299;p11"/>
          <p:cNvSpPr txBox="1"/>
          <p:nvPr/>
        </p:nvSpPr>
        <p:spPr>
          <a:xfrm>
            <a:off x="534235" y="4499355"/>
            <a:ext cx="7659038" cy="3708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sng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Calcolare media e mediana della serie di dati sopra riportata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12"/>
          <p:cNvSpPr txBox="1"/>
          <p:nvPr/>
        </p:nvSpPr>
        <p:spPr>
          <a:xfrm>
            <a:off x="191856" y="187890"/>
            <a:ext cx="11808287" cy="66065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La </a:t>
            </a:r>
            <a:r>
              <a:rPr lang="en-US" sz="22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PRECISIONE</a:t>
            </a:r>
            <a:r>
              <a:rPr lang="en-US" sz="2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descrive la ripetibilità delle misurazioni ovvero </a:t>
            </a:r>
            <a:r>
              <a:rPr lang="en-US" sz="2200" b="1" i="0" u="sng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la vicinanza di risultati ottenuti tutti nello stesso modo</a:t>
            </a:r>
            <a:r>
              <a:rPr lang="en-US" sz="2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la precisione</a:t>
            </a:r>
            <a:r>
              <a:rPr lang="en-US" sz="2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può essere determinata con una semplice ripetizione della misurazione sui </a:t>
            </a:r>
            <a:r>
              <a:rPr lang="en-US" sz="2200" b="0" i="0" u="sng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campioni replicati</a:t>
            </a:r>
            <a:r>
              <a:rPr lang="en-US" sz="2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La precisione è una valutazione dell'accordo fra i risultati ottenuti nello stesso identico modo.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Tre termini sono ampiamente usati per descrivere la precisione di una serie di dati replicati:</a:t>
            </a:r>
            <a:endParaRPr/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Arial"/>
              <a:buChar char="•"/>
            </a:pPr>
            <a:r>
              <a:rPr lang="en-US" sz="22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deviazione standard, </a:t>
            </a:r>
            <a:endParaRPr/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Arial"/>
              <a:buChar char="•"/>
            </a:pPr>
            <a:r>
              <a:rPr lang="en-US" sz="22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la varianza </a:t>
            </a:r>
            <a:endParaRPr/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Arial"/>
              <a:buChar char="•"/>
            </a:pPr>
            <a:r>
              <a:rPr lang="en-US" sz="22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il coefficiente di variazione. </a:t>
            </a:r>
            <a:endParaRPr/>
          </a:p>
        </p:txBody>
      </p:sp>
      <p:sp>
        <p:nvSpPr>
          <p:cNvPr id="305" name="Google Shape;305;p12"/>
          <p:cNvSpPr txBox="1"/>
          <p:nvPr/>
        </p:nvSpPr>
        <p:spPr>
          <a:xfrm>
            <a:off x="4608324" y="5262730"/>
            <a:ext cx="6002474" cy="1016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Questi tre termini sono una funzione di come il singolo risultato x</a:t>
            </a:r>
            <a:r>
              <a:rPr lang="en-US" sz="1800" b="0" i="0" u="none" strike="noStrike" cap="none" baseline="-25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lang="en-US"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differisce dalla media, cioè della deviazione dei dati dalla media d</a:t>
            </a:r>
            <a:r>
              <a:rPr lang="en-US" sz="1800" b="0" i="0" u="none" strike="noStrike" cap="none" baseline="-25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lang="en-US"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13"/>
          <p:cNvSpPr txBox="1"/>
          <p:nvPr/>
        </p:nvSpPr>
        <p:spPr>
          <a:xfrm>
            <a:off x="341024" y="108589"/>
            <a:ext cx="9770179" cy="434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Errore ed incertezza nelle analisi chimiche: PRECISIONE E ACCURATEZZA</a:t>
            </a:r>
            <a:endParaRPr/>
          </a:p>
        </p:txBody>
      </p:sp>
      <p:sp>
        <p:nvSpPr>
          <p:cNvPr id="311" name="Google Shape;311;p13"/>
          <p:cNvSpPr txBox="1"/>
          <p:nvPr/>
        </p:nvSpPr>
        <p:spPr>
          <a:xfrm>
            <a:off x="341024" y="686666"/>
            <a:ext cx="11012997" cy="45491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La </a:t>
            </a:r>
            <a:r>
              <a:rPr lang="en-US" sz="2200" b="1" i="0" u="sng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precisione</a:t>
            </a:r>
            <a:r>
              <a:rPr lang="en-US" sz="2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descrive la </a:t>
            </a:r>
            <a:r>
              <a:rPr lang="en-US" sz="2200" b="1" i="0" u="sng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ripetibilità</a:t>
            </a:r>
            <a:r>
              <a:rPr lang="en-US" sz="22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o la </a:t>
            </a:r>
            <a:r>
              <a:rPr lang="en-US" sz="2200" b="1" i="0" u="sng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riproducibilità</a:t>
            </a:r>
            <a:r>
              <a:rPr lang="en-US" sz="2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di una misura</a:t>
            </a: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Ovvero la vicinanza di misure ripetute.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Se prendiamo la serie di misure dell’acidità di un campione di olio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Es: 5 misure ripetute dell’acidità di un campione di olio danno: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0.65; 0.66; 0.62; 0.64; 0.62 % acidi grassi liberi espressi come acido oleico</a:t>
            </a: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Possiamo calcolare la precisione.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In chimica analitica si usa la </a:t>
            </a:r>
            <a:r>
              <a:rPr lang="en-US" sz="22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DEVIAZIONE STANDARD </a:t>
            </a:r>
            <a:r>
              <a:rPr lang="en-US" sz="2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 </a:t>
            </a:r>
            <a:r>
              <a:rPr lang="en-US" sz="22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LA DEVIAZIONE STANDARD RELATIVA (COEFFICIENTE DI VARIAZIONE) </a:t>
            </a:r>
            <a:endParaRPr/>
          </a:p>
        </p:txBody>
      </p:sp>
      <p:cxnSp>
        <p:nvCxnSpPr>
          <p:cNvPr id="312" name="Google Shape;312;p13"/>
          <p:cNvCxnSpPr/>
          <p:nvPr/>
        </p:nvCxnSpPr>
        <p:spPr>
          <a:xfrm>
            <a:off x="2957438" y="6039282"/>
            <a:ext cx="2817250" cy="2"/>
          </a:xfrm>
          <a:prstGeom prst="straightConnector1">
            <a:avLst/>
          </a:prstGeom>
          <a:noFill/>
          <a:ln w="34925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313" name="Google Shape;313;p13"/>
          <p:cNvCxnSpPr/>
          <p:nvPr/>
        </p:nvCxnSpPr>
        <p:spPr>
          <a:xfrm>
            <a:off x="4366062" y="5778079"/>
            <a:ext cx="2" cy="522405"/>
          </a:xfrm>
          <a:prstGeom prst="straightConnector1">
            <a:avLst/>
          </a:prstGeom>
          <a:noFill/>
          <a:ln w="9525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14" name="Google Shape;314;p13"/>
          <p:cNvSpPr txBox="1"/>
          <p:nvPr/>
        </p:nvSpPr>
        <p:spPr>
          <a:xfrm>
            <a:off x="3329327" y="6327250"/>
            <a:ext cx="1226600" cy="2819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VALORE MEDIO</a:t>
            </a:r>
            <a:endParaRPr/>
          </a:p>
        </p:txBody>
      </p:sp>
      <p:cxnSp>
        <p:nvCxnSpPr>
          <p:cNvPr id="315" name="Google Shape;315;p13"/>
          <p:cNvCxnSpPr/>
          <p:nvPr/>
        </p:nvCxnSpPr>
        <p:spPr>
          <a:xfrm flipH="1">
            <a:off x="4366063" y="5838980"/>
            <a:ext cx="965594" cy="2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dashDot"/>
            <a:round/>
            <a:headEnd type="triangle" w="med" len="med"/>
            <a:tailEnd type="triangle" w="med" len="med"/>
          </a:ln>
        </p:spPr>
      </p:cxnSp>
      <p:cxnSp>
        <p:nvCxnSpPr>
          <p:cNvPr id="316" name="Google Shape;316;p13"/>
          <p:cNvCxnSpPr/>
          <p:nvPr/>
        </p:nvCxnSpPr>
        <p:spPr>
          <a:xfrm>
            <a:off x="5331655" y="5804846"/>
            <a:ext cx="2" cy="522405"/>
          </a:xfrm>
          <a:prstGeom prst="straightConnector1">
            <a:avLst/>
          </a:prstGeom>
          <a:noFill/>
          <a:ln w="31750" cap="rnd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17" name="Google Shape;317;p13"/>
          <p:cNvSpPr txBox="1"/>
          <p:nvPr/>
        </p:nvSpPr>
        <p:spPr>
          <a:xfrm>
            <a:off x="5171049" y="6361384"/>
            <a:ext cx="1906075" cy="2819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SINGOLA OSSERVAZIONE</a:t>
            </a:r>
            <a:endParaRPr/>
          </a:p>
        </p:txBody>
      </p:sp>
      <p:sp>
        <p:nvSpPr>
          <p:cNvPr id="318" name="Google Shape;318;p13"/>
          <p:cNvSpPr txBox="1"/>
          <p:nvPr/>
        </p:nvSpPr>
        <p:spPr>
          <a:xfrm>
            <a:off x="9133827" y="5903960"/>
            <a:ext cx="1057185" cy="51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r>
              <a:rPr lang="en-US" sz="2400" b="0" i="0" u="none" strike="noStrike" cap="none" baseline="-25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lang="en-US" sz="2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= x</a:t>
            </a:r>
            <a:r>
              <a:rPr lang="en-US" sz="2400" b="0" i="0" u="none" strike="noStrike" cap="none" baseline="-25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lang="en-US" sz="2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-x</a:t>
            </a:r>
            <a:endParaRPr/>
          </a:p>
        </p:txBody>
      </p:sp>
      <p:sp>
        <p:nvSpPr>
          <p:cNvPr id="319" name="Google Shape;319;p13"/>
          <p:cNvSpPr txBox="1"/>
          <p:nvPr/>
        </p:nvSpPr>
        <p:spPr>
          <a:xfrm>
            <a:off x="8164714" y="5446120"/>
            <a:ext cx="3654025" cy="3708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Deviazione dei dati dalla media</a:t>
            </a:r>
            <a:endParaRPr/>
          </a:p>
        </p:txBody>
      </p:sp>
      <p:sp>
        <p:nvSpPr>
          <p:cNvPr id="320" name="Google Shape;320;p13"/>
          <p:cNvSpPr/>
          <p:nvPr/>
        </p:nvSpPr>
        <p:spPr>
          <a:xfrm>
            <a:off x="8036466" y="5434122"/>
            <a:ext cx="3805440" cy="1204261"/>
          </a:xfrm>
          <a:prstGeom prst="roundRect">
            <a:avLst>
              <a:gd name="adj" fmla="val 16667"/>
            </a:avLst>
          </a:prstGeom>
          <a:solidFill>
            <a:schemeClr val="accent1">
              <a:alpha val="31764"/>
            </a:schemeClr>
          </a:solidFill>
          <a:ln w="69850" cap="rnd" cmpd="sng">
            <a:solidFill>
              <a:srgbClr val="7E9B2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21" name="Google Shape;321;p13"/>
          <p:cNvCxnSpPr/>
          <p:nvPr/>
        </p:nvCxnSpPr>
        <p:spPr>
          <a:xfrm>
            <a:off x="9088108" y="6035678"/>
            <a:ext cx="2" cy="291572"/>
          </a:xfrm>
          <a:prstGeom prst="straightConnector1">
            <a:avLst/>
          </a:prstGeom>
          <a:noFill/>
          <a:ln w="5080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22" name="Google Shape;322;p13"/>
          <p:cNvCxnSpPr/>
          <p:nvPr/>
        </p:nvCxnSpPr>
        <p:spPr>
          <a:xfrm>
            <a:off x="10270010" y="6035678"/>
            <a:ext cx="2" cy="291572"/>
          </a:xfrm>
          <a:prstGeom prst="straightConnector1">
            <a:avLst/>
          </a:prstGeom>
          <a:noFill/>
          <a:ln w="5080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23" name="Google Shape;323;p13"/>
          <p:cNvCxnSpPr/>
          <p:nvPr/>
        </p:nvCxnSpPr>
        <p:spPr>
          <a:xfrm flipH="1">
            <a:off x="9913618" y="6028318"/>
            <a:ext cx="291572" cy="2"/>
          </a:xfrm>
          <a:prstGeom prst="straightConnector1">
            <a:avLst/>
          </a:prstGeom>
          <a:noFill/>
          <a:ln w="1905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14"/>
          <p:cNvSpPr txBox="1"/>
          <p:nvPr/>
        </p:nvSpPr>
        <p:spPr>
          <a:xfrm>
            <a:off x="341024" y="451986"/>
            <a:ext cx="11012997" cy="48158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L’accuratezza</a:t>
            </a:r>
            <a:r>
              <a:rPr lang="en-US" sz="21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1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indica la vicinanza della misura al valore vero o al valore accettato e si indica con l’</a:t>
            </a:r>
            <a:r>
              <a:rPr lang="en-US" sz="21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errore</a:t>
            </a:r>
            <a:r>
              <a:rPr lang="en-US" sz="21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L’accuratezza misura l’accordo tra il valore trovato e il valore accettato.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L’errore può essere ASSOLUTO o RELATIVO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Es: 5 misure ripetute dell’acidità di un campione di olio danno: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0.65; 0.66; 0.62; 0.64; 0.62 % acidi grassi liberi espressi come acido oleico</a:t>
            </a: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Media valore osservato: </a:t>
            </a:r>
            <a:r>
              <a:rPr lang="en-US" sz="21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0.64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Valore accettato come vero: </a:t>
            </a:r>
            <a:r>
              <a:rPr lang="en-US" sz="21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0,65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Calcolare errore assoluto e errore relativo</a:t>
            </a: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9" name="Google Shape;329;p14"/>
          <p:cNvSpPr txBox="1"/>
          <p:nvPr/>
        </p:nvSpPr>
        <p:spPr>
          <a:xfrm>
            <a:off x="341024" y="108589"/>
            <a:ext cx="9770179" cy="434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Errore ed incertezza nelle analisi chimiche: PRECISIONE E ACCURATEZZA</a:t>
            </a:r>
            <a:endParaRPr/>
          </a:p>
        </p:txBody>
      </p:sp>
      <p:pic>
        <p:nvPicPr>
          <p:cNvPr id="330" name="Google Shape;330;p14" descr="Immagine 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13707" y="5267826"/>
            <a:ext cx="6938792" cy="743444"/>
          </a:xfrm>
          <a:prstGeom prst="rect">
            <a:avLst/>
          </a:prstGeom>
          <a:noFill/>
          <a:ln>
            <a:noFill/>
          </a:ln>
        </p:spPr>
      </p:pic>
      <p:pic>
        <p:nvPicPr>
          <p:cNvPr id="331" name="Google Shape;331;p14" descr="Immagine 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650430" y="5267825"/>
            <a:ext cx="5259893" cy="770848"/>
          </a:xfrm>
          <a:prstGeom prst="rect">
            <a:avLst/>
          </a:prstGeom>
          <a:noFill/>
          <a:ln>
            <a:noFill/>
          </a:ln>
        </p:spPr>
      </p:pic>
      <p:sp>
        <p:nvSpPr>
          <p:cNvPr id="332" name="Google Shape;332;p14"/>
          <p:cNvSpPr/>
          <p:nvPr/>
        </p:nvSpPr>
        <p:spPr>
          <a:xfrm>
            <a:off x="3103512" y="5410372"/>
            <a:ext cx="466134" cy="468563"/>
          </a:xfrm>
          <a:prstGeom prst="ellipse">
            <a:avLst/>
          </a:prstGeom>
          <a:solidFill>
            <a:schemeClr val="accent4">
              <a:alpha val="21176"/>
            </a:schemeClr>
          </a:solidFill>
          <a:ln w="349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3" name="Google Shape;333;p14"/>
          <p:cNvSpPr/>
          <p:nvPr/>
        </p:nvSpPr>
        <p:spPr>
          <a:xfrm>
            <a:off x="3934014" y="5387628"/>
            <a:ext cx="476062" cy="518710"/>
          </a:xfrm>
          <a:prstGeom prst="ellipse">
            <a:avLst/>
          </a:prstGeom>
          <a:solidFill>
            <a:schemeClr val="accent1">
              <a:alpha val="21176"/>
            </a:schemeClr>
          </a:solidFill>
          <a:ln w="34925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34" name="Google Shape;334;p14"/>
          <p:cNvCxnSpPr/>
          <p:nvPr/>
        </p:nvCxnSpPr>
        <p:spPr>
          <a:xfrm flipH="1">
            <a:off x="2773255" y="5906338"/>
            <a:ext cx="396334" cy="322379"/>
          </a:xfrm>
          <a:prstGeom prst="straightConnector1">
            <a:avLst/>
          </a:prstGeom>
          <a:noFill/>
          <a:ln w="47625" cap="flat" cmpd="sng">
            <a:solidFill>
              <a:srgbClr val="FF0000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335" name="Google Shape;335;p14"/>
          <p:cNvCxnSpPr/>
          <p:nvPr/>
        </p:nvCxnSpPr>
        <p:spPr>
          <a:xfrm>
            <a:off x="4284726" y="5901295"/>
            <a:ext cx="409732" cy="327422"/>
          </a:xfrm>
          <a:prstGeom prst="straightConnector1">
            <a:avLst/>
          </a:prstGeom>
          <a:noFill/>
          <a:ln w="47625" cap="flat" cmpd="sng">
            <a:solidFill>
              <a:srgbClr val="FF0000"/>
            </a:solidFill>
            <a:prstDash val="solid"/>
            <a:round/>
            <a:headEnd type="triangle" w="med" len="med"/>
            <a:tailEnd type="triangle" w="med" len="med"/>
          </a:ln>
        </p:spPr>
      </p:cxnSp>
      <p:sp>
        <p:nvSpPr>
          <p:cNvPr id="336" name="Google Shape;336;p14"/>
          <p:cNvSpPr txBox="1"/>
          <p:nvPr/>
        </p:nvSpPr>
        <p:spPr>
          <a:xfrm>
            <a:off x="1882337" y="6228717"/>
            <a:ext cx="1549463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Valore trovato</a:t>
            </a:r>
            <a:endParaRPr/>
          </a:p>
        </p:txBody>
      </p:sp>
      <p:sp>
        <p:nvSpPr>
          <p:cNvPr id="337" name="Google Shape;337;p14"/>
          <p:cNvSpPr txBox="1"/>
          <p:nvPr/>
        </p:nvSpPr>
        <p:spPr>
          <a:xfrm>
            <a:off x="3919726" y="6234428"/>
            <a:ext cx="127368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rPr>
              <a:t>Valore vero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15"/>
          <p:cNvSpPr txBox="1"/>
          <p:nvPr/>
        </p:nvSpPr>
        <p:spPr>
          <a:xfrm>
            <a:off x="1122958" y="501042"/>
            <a:ext cx="4142359" cy="2862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000" b="1" noProof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L’ </a:t>
            </a:r>
            <a:r>
              <a:rPr lang="it-IT" sz="2000" b="1" u="sng" noProof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errore assoluto </a:t>
            </a:r>
            <a:r>
              <a:rPr lang="it-IT" sz="2000" b="0" noProof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di una misura è la differenza fra il valore misurato e il valore vero. </a:t>
            </a:r>
            <a:r>
              <a:rPr lang="it-IT" sz="2000" b="0" noProof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Il segno dell'errore assoluto indica se il valore in questione è più alto o più basso del valore vero. Se il valore ottenuto è più basso del valore vero, il segno è negativo; se il risultato della misura è più alto del valore vero, allora il segno è positivo.</a:t>
            </a:r>
            <a:endParaRPr lang="it-IT" noProof="0" dirty="0"/>
          </a:p>
        </p:txBody>
      </p:sp>
      <p:sp>
        <p:nvSpPr>
          <p:cNvPr id="343" name="Google Shape;343;p15"/>
          <p:cNvSpPr/>
          <p:nvPr/>
        </p:nvSpPr>
        <p:spPr>
          <a:xfrm>
            <a:off x="2812093" y="4121063"/>
            <a:ext cx="513569" cy="626303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12744"/>
                </a:moveTo>
                <a:lnTo>
                  <a:pt x="5400" y="12744"/>
                </a:lnTo>
                <a:lnTo>
                  <a:pt x="5400" y="0"/>
                </a:lnTo>
                <a:lnTo>
                  <a:pt x="16200" y="0"/>
                </a:lnTo>
                <a:lnTo>
                  <a:pt x="16200" y="12744"/>
                </a:lnTo>
                <a:lnTo>
                  <a:pt x="21600" y="12744"/>
                </a:lnTo>
                <a:lnTo>
                  <a:pt x="10800" y="21600"/>
                </a:lnTo>
                <a:close/>
              </a:path>
            </a:pathLst>
          </a:custGeom>
          <a:solidFill>
            <a:schemeClr val="accent1"/>
          </a:solidFill>
          <a:ln w="19050" cap="rnd" cmpd="sng">
            <a:solidFill>
              <a:srgbClr val="7E9B2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4" name="Google Shape;344;p15"/>
          <p:cNvSpPr txBox="1"/>
          <p:nvPr/>
        </p:nvSpPr>
        <p:spPr>
          <a:xfrm>
            <a:off x="1122958" y="4889511"/>
            <a:ext cx="4142359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L’ </a:t>
            </a:r>
            <a:r>
              <a:rPr lang="en-US" sz="2000" b="1" u="sng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errore</a:t>
            </a:r>
            <a:r>
              <a:rPr lang="en-US" sz="2000" b="1" u="sng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1" u="sng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assoluto</a:t>
            </a:r>
            <a:r>
              <a:rPr lang="en-US" sz="2000" b="1" u="sng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indica </a:t>
            </a:r>
            <a:r>
              <a:rPr lang="en-US" sz="2000" b="1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quindi</a:t>
            </a:r>
            <a:r>
              <a:rPr lang="en-US" sz="20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se la </a:t>
            </a:r>
            <a:r>
              <a:rPr lang="en-US" sz="2000" b="1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misura</a:t>
            </a:r>
            <a:r>
              <a:rPr lang="en-US" sz="20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1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è</a:t>
            </a:r>
            <a:r>
              <a:rPr lang="en-US" sz="20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1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sovrastimata</a:t>
            </a:r>
            <a:r>
              <a:rPr lang="en-US" sz="20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o </a:t>
            </a:r>
            <a:r>
              <a:rPr lang="en-US" sz="2000" b="1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sottostimata</a:t>
            </a:r>
            <a:endParaRPr dirty="0"/>
          </a:p>
        </p:txBody>
      </p:sp>
      <p:sp>
        <p:nvSpPr>
          <p:cNvPr id="345" name="Google Shape;345;p15"/>
          <p:cNvSpPr txBox="1"/>
          <p:nvPr/>
        </p:nvSpPr>
        <p:spPr>
          <a:xfrm>
            <a:off x="6534201" y="501040"/>
            <a:ext cx="3666369" cy="22467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000" noProof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L’ </a:t>
            </a:r>
            <a:r>
              <a:rPr lang="it-IT" sz="2000" b="1" u="sng" noProof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errore relativo </a:t>
            </a:r>
            <a:r>
              <a:rPr lang="it-IT" sz="2000" noProof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di una misura è dato dall'errore assoluto diviso per il valore vero. L'errore relativo può essere espresso in percento, in parti per mille o in parti per milione a seconda della grandezza del risultato. </a:t>
            </a:r>
            <a:endParaRPr lang="it-IT" noProof="0" dirty="0"/>
          </a:p>
        </p:txBody>
      </p:sp>
      <p:sp>
        <p:nvSpPr>
          <p:cNvPr id="346" name="Google Shape;346;p15"/>
          <p:cNvSpPr/>
          <p:nvPr/>
        </p:nvSpPr>
        <p:spPr>
          <a:xfrm>
            <a:off x="8317283" y="3176114"/>
            <a:ext cx="513569" cy="626303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12744"/>
                </a:moveTo>
                <a:lnTo>
                  <a:pt x="5400" y="12744"/>
                </a:lnTo>
                <a:lnTo>
                  <a:pt x="5400" y="0"/>
                </a:lnTo>
                <a:lnTo>
                  <a:pt x="16200" y="0"/>
                </a:lnTo>
                <a:lnTo>
                  <a:pt x="16200" y="12744"/>
                </a:lnTo>
                <a:lnTo>
                  <a:pt x="21600" y="12744"/>
                </a:lnTo>
                <a:lnTo>
                  <a:pt x="10800" y="21600"/>
                </a:lnTo>
                <a:close/>
              </a:path>
            </a:pathLst>
          </a:custGeom>
          <a:solidFill>
            <a:schemeClr val="accent1"/>
          </a:solidFill>
          <a:ln w="19050" cap="rnd" cmpd="sng">
            <a:solidFill>
              <a:srgbClr val="7E9B2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7" name="Google Shape;347;p15"/>
          <p:cNvSpPr txBox="1"/>
          <p:nvPr/>
        </p:nvSpPr>
        <p:spPr>
          <a:xfrm>
            <a:off x="6649024" y="4797469"/>
            <a:ext cx="4142359" cy="1323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L’ </a:t>
            </a:r>
            <a:r>
              <a:rPr lang="en-US" sz="2000" b="1" u="sng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errore</a:t>
            </a:r>
            <a:r>
              <a:rPr lang="en-US" sz="2000" b="1" u="sng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1" u="sng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relativo</a:t>
            </a:r>
            <a:r>
              <a:rPr lang="en-US" sz="2000" b="1" u="sng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indica in % </a:t>
            </a:r>
            <a:r>
              <a:rPr lang="en-US" sz="2000" b="1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quanto</a:t>
            </a:r>
            <a:r>
              <a:rPr lang="en-US" sz="20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sz="2000" b="1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misura</a:t>
            </a:r>
            <a:r>
              <a:rPr lang="en-US" sz="20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1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si</a:t>
            </a:r>
            <a:r>
              <a:rPr lang="en-US" sz="20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1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discosta</a:t>
            </a:r>
            <a:r>
              <a:rPr lang="en-US" sz="20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dal </a:t>
            </a:r>
            <a:r>
              <a:rPr lang="en-US" sz="2000" b="1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valore</a:t>
            </a:r>
            <a:r>
              <a:rPr lang="en-US" sz="20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medio e </a:t>
            </a:r>
            <a:r>
              <a:rPr lang="en-US" sz="2000" b="1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permette</a:t>
            </a:r>
            <a:r>
              <a:rPr lang="en-US" sz="20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di </a:t>
            </a:r>
            <a:r>
              <a:rPr lang="en-US" sz="2000" b="1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confrontare</a:t>
            </a:r>
            <a:r>
              <a:rPr lang="en-US" sz="20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con </a:t>
            </a:r>
            <a:r>
              <a:rPr lang="en-US" sz="2000" b="1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facilità</a:t>
            </a:r>
            <a:r>
              <a:rPr lang="en-US" sz="20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lang="en-US" sz="2000" b="1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l’accuratezza</a:t>
            </a:r>
            <a:r>
              <a:rPr lang="en-US" sz="20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 di </a:t>
            </a:r>
            <a:r>
              <a:rPr lang="en-US" sz="2000" b="1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metodi</a:t>
            </a:r>
            <a:r>
              <a:rPr lang="en-US" sz="20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1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diversi</a:t>
            </a:r>
            <a:endParaRPr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17"/>
          <p:cNvSpPr txBox="1"/>
          <p:nvPr/>
        </p:nvSpPr>
        <p:spPr>
          <a:xfrm>
            <a:off x="73854" y="34987"/>
            <a:ext cx="10234064" cy="49936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Tipi di errori nelle analisi sperimentali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ERRORE CASUALE (o indeterminato)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	errori che influenzano la precisione di una misura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ERRORE SISTEMATICO (o determinato)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	errori che influenzano l’accuratezza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ERRORE GROSSOLANO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	errore che si presenta occasionalmente legato ad una manovra errata dell’operatore</a:t>
            </a:r>
            <a:endParaRPr/>
          </a:p>
        </p:txBody>
      </p:sp>
      <p:pic>
        <p:nvPicPr>
          <p:cNvPr id="358" name="Google Shape;358;p17" descr="Immagine 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84742" y="204152"/>
            <a:ext cx="5545702" cy="39664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2" name="Google Shape;352;p16" descr="Immagine che contiene testo&#10;&#10;Descrizione generata automa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81200" y="50800"/>
            <a:ext cx="9194800" cy="68801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18"/>
          <p:cNvSpPr txBox="1"/>
          <p:nvPr/>
        </p:nvSpPr>
        <p:spPr>
          <a:xfrm>
            <a:off x="117844" y="2486556"/>
            <a:ext cx="6004564" cy="650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B. ERRORE CASUALE (o indeterminato)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	errori che influenzano la precisione di una misura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64" name="Google Shape;364;p18"/>
          <p:cNvCxnSpPr/>
          <p:nvPr/>
        </p:nvCxnSpPr>
        <p:spPr>
          <a:xfrm>
            <a:off x="172884" y="3957371"/>
            <a:ext cx="4492490" cy="2"/>
          </a:xfrm>
          <a:prstGeom prst="straightConnector1">
            <a:avLst/>
          </a:prstGeom>
          <a:noFill/>
          <a:ln w="952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65" name="Google Shape;365;p18"/>
          <p:cNvSpPr/>
          <p:nvPr/>
        </p:nvSpPr>
        <p:spPr>
          <a:xfrm>
            <a:off x="2531772" y="3828010"/>
            <a:ext cx="159029" cy="159029"/>
          </a:xfrm>
          <a:prstGeom prst="ellipse">
            <a:avLst/>
          </a:prstGeom>
          <a:solidFill>
            <a:schemeClr val="accent1"/>
          </a:solidFill>
          <a:ln w="19050" cap="rnd" cmpd="sng">
            <a:solidFill>
              <a:srgbClr val="7E9B2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6" name="Google Shape;366;p18"/>
          <p:cNvSpPr/>
          <p:nvPr/>
        </p:nvSpPr>
        <p:spPr>
          <a:xfrm>
            <a:off x="2859876" y="3828010"/>
            <a:ext cx="159029" cy="159029"/>
          </a:xfrm>
          <a:prstGeom prst="ellipse">
            <a:avLst/>
          </a:prstGeom>
          <a:solidFill>
            <a:srgbClr val="FF0000"/>
          </a:solidFill>
          <a:ln w="19050" cap="rnd" cmpd="sng">
            <a:solidFill>
              <a:srgbClr val="7E9B2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7" name="Google Shape;367;p18"/>
          <p:cNvSpPr/>
          <p:nvPr/>
        </p:nvSpPr>
        <p:spPr>
          <a:xfrm>
            <a:off x="2065864" y="3828010"/>
            <a:ext cx="159029" cy="159029"/>
          </a:xfrm>
          <a:prstGeom prst="ellipse">
            <a:avLst/>
          </a:prstGeom>
          <a:solidFill>
            <a:srgbClr val="FF0000"/>
          </a:solidFill>
          <a:ln w="19050" cap="rnd" cmpd="sng">
            <a:solidFill>
              <a:srgbClr val="7E9B2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8" name="Google Shape;368;p18"/>
          <p:cNvSpPr/>
          <p:nvPr/>
        </p:nvSpPr>
        <p:spPr>
          <a:xfrm>
            <a:off x="3120126" y="3828010"/>
            <a:ext cx="159029" cy="159029"/>
          </a:xfrm>
          <a:prstGeom prst="ellipse">
            <a:avLst/>
          </a:prstGeom>
          <a:solidFill>
            <a:srgbClr val="FF0000"/>
          </a:solidFill>
          <a:ln w="19050" cap="rnd" cmpd="sng">
            <a:solidFill>
              <a:srgbClr val="7E9B2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9" name="Google Shape;369;p18"/>
          <p:cNvSpPr/>
          <p:nvPr/>
        </p:nvSpPr>
        <p:spPr>
          <a:xfrm>
            <a:off x="2351035" y="3828010"/>
            <a:ext cx="159029" cy="159029"/>
          </a:xfrm>
          <a:prstGeom prst="ellipse">
            <a:avLst/>
          </a:prstGeom>
          <a:solidFill>
            <a:srgbClr val="FF0000"/>
          </a:solidFill>
          <a:ln w="19050" cap="rnd" cmpd="sng">
            <a:solidFill>
              <a:srgbClr val="7E9B2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0" name="Google Shape;370;p18"/>
          <p:cNvSpPr/>
          <p:nvPr/>
        </p:nvSpPr>
        <p:spPr>
          <a:xfrm>
            <a:off x="1783137" y="3828010"/>
            <a:ext cx="159029" cy="159029"/>
          </a:xfrm>
          <a:prstGeom prst="ellipse">
            <a:avLst/>
          </a:prstGeom>
          <a:solidFill>
            <a:srgbClr val="FF0000"/>
          </a:solidFill>
          <a:ln w="19050" cap="rnd" cmpd="sng">
            <a:solidFill>
              <a:srgbClr val="7E9B2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1" name="Google Shape;371;p18"/>
          <p:cNvSpPr/>
          <p:nvPr/>
        </p:nvSpPr>
        <p:spPr>
          <a:xfrm>
            <a:off x="3372122" y="3828010"/>
            <a:ext cx="159029" cy="159029"/>
          </a:xfrm>
          <a:prstGeom prst="ellipse">
            <a:avLst/>
          </a:prstGeom>
          <a:solidFill>
            <a:srgbClr val="FF0000"/>
          </a:solidFill>
          <a:ln w="19050" cap="rnd" cmpd="sng">
            <a:solidFill>
              <a:srgbClr val="7E9B2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72" name="Google Shape;372;p18"/>
          <p:cNvCxnSpPr/>
          <p:nvPr/>
        </p:nvCxnSpPr>
        <p:spPr>
          <a:xfrm>
            <a:off x="-21518" y="4384740"/>
            <a:ext cx="4492490" cy="2"/>
          </a:xfrm>
          <a:prstGeom prst="straightConnector1">
            <a:avLst/>
          </a:prstGeom>
          <a:noFill/>
          <a:ln w="952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73" name="Google Shape;373;p18"/>
          <p:cNvSpPr txBox="1"/>
          <p:nvPr/>
        </p:nvSpPr>
        <p:spPr>
          <a:xfrm>
            <a:off x="6923765" y="2707196"/>
            <a:ext cx="3056209" cy="1209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Gli errori casuali, o indeterminati, sono errori che influenzano la precisione di una misura.</a:t>
            </a:r>
            <a:endParaRPr/>
          </a:p>
        </p:txBody>
      </p:sp>
      <p:cxnSp>
        <p:nvCxnSpPr>
          <p:cNvPr id="374" name="Google Shape;374;p18"/>
          <p:cNvCxnSpPr/>
          <p:nvPr/>
        </p:nvCxnSpPr>
        <p:spPr>
          <a:xfrm>
            <a:off x="104792" y="6343725"/>
            <a:ext cx="4492490" cy="2"/>
          </a:xfrm>
          <a:prstGeom prst="straightConnector1">
            <a:avLst/>
          </a:prstGeom>
          <a:noFill/>
          <a:ln w="952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75" name="Google Shape;375;p18"/>
          <p:cNvSpPr/>
          <p:nvPr/>
        </p:nvSpPr>
        <p:spPr>
          <a:xfrm>
            <a:off x="2463681" y="6214364"/>
            <a:ext cx="159029" cy="159029"/>
          </a:xfrm>
          <a:prstGeom prst="ellipse">
            <a:avLst/>
          </a:prstGeom>
          <a:solidFill>
            <a:schemeClr val="accent1"/>
          </a:solidFill>
          <a:ln w="19050" cap="rnd" cmpd="sng">
            <a:solidFill>
              <a:srgbClr val="7E9B2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6" name="Google Shape;376;p18"/>
          <p:cNvSpPr/>
          <p:nvPr/>
        </p:nvSpPr>
        <p:spPr>
          <a:xfrm>
            <a:off x="2700850" y="6034440"/>
            <a:ext cx="159029" cy="159029"/>
          </a:xfrm>
          <a:prstGeom prst="ellipse">
            <a:avLst/>
          </a:prstGeom>
          <a:solidFill>
            <a:srgbClr val="FF0000"/>
          </a:solidFill>
          <a:ln w="19050" cap="rnd" cmpd="sng">
            <a:solidFill>
              <a:srgbClr val="7E9B2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7" name="Google Shape;377;p18"/>
          <p:cNvSpPr/>
          <p:nvPr/>
        </p:nvSpPr>
        <p:spPr>
          <a:xfrm>
            <a:off x="1997772" y="6214364"/>
            <a:ext cx="159029" cy="159029"/>
          </a:xfrm>
          <a:prstGeom prst="ellipse">
            <a:avLst/>
          </a:prstGeom>
          <a:solidFill>
            <a:srgbClr val="FF0000"/>
          </a:solidFill>
          <a:ln w="19050" cap="rnd" cmpd="sng">
            <a:solidFill>
              <a:srgbClr val="7E9B2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8" name="Google Shape;378;p18"/>
          <p:cNvSpPr/>
          <p:nvPr/>
        </p:nvSpPr>
        <p:spPr>
          <a:xfrm>
            <a:off x="2280249" y="5954926"/>
            <a:ext cx="159029" cy="159029"/>
          </a:xfrm>
          <a:prstGeom prst="ellipse">
            <a:avLst/>
          </a:prstGeom>
          <a:solidFill>
            <a:srgbClr val="FF0000"/>
          </a:solidFill>
          <a:ln w="19050" cap="rnd" cmpd="sng">
            <a:solidFill>
              <a:srgbClr val="7E9B2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9" name="Google Shape;379;p18"/>
          <p:cNvSpPr/>
          <p:nvPr/>
        </p:nvSpPr>
        <p:spPr>
          <a:xfrm>
            <a:off x="2282943" y="6214364"/>
            <a:ext cx="159029" cy="159029"/>
          </a:xfrm>
          <a:prstGeom prst="ellipse">
            <a:avLst/>
          </a:prstGeom>
          <a:solidFill>
            <a:srgbClr val="FF0000"/>
          </a:solidFill>
          <a:ln w="19050" cap="rnd" cmpd="sng">
            <a:solidFill>
              <a:srgbClr val="7E9B2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0" name="Google Shape;380;p18"/>
          <p:cNvSpPr/>
          <p:nvPr/>
        </p:nvSpPr>
        <p:spPr>
          <a:xfrm>
            <a:off x="2703397" y="6235751"/>
            <a:ext cx="159029" cy="159029"/>
          </a:xfrm>
          <a:prstGeom prst="ellipse">
            <a:avLst/>
          </a:prstGeom>
          <a:solidFill>
            <a:srgbClr val="FF0000"/>
          </a:solidFill>
          <a:ln w="19050" cap="rnd" cmpd="sng">
            <a:solidFill>
              <a:srgbClr val="7E9B2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1" name="Google Shape;381;p18"/>
          <p:cNvSpPr/>
          <p:nvPr/>
        </p:nvSpPr>
        <p:spPr>
          <a:xfrm>
            <a:off x="2268976" y="5695491"/>
            <a:ext cx="159029" cy="159029"/>
          </a:xfrm>
          <a:prstGeom prst="ellipse">
            <a:avLst/>
          </a:prstGeom>
          <a:solidFill>
            <a:srgbClr val="FF0000"/>
          </a:solidFill>
          <a:ln w="19050" cap="rnd" cmpd="sng">
            <a:solidFill>
              <a:srgbClr val="7E9B2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2" name="Google Shape;382;p18"/>
          <p:cNvSpPr txBox="1"/>
          <p:nvPr/>
        </p:nvSpPr>
        <p:spPr>
          <a:xfrm>
            <a:off x="301019" y="5120772"/>
            <a:ext cx="6004563" cy="650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C. ERRORE GROSSOLANO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	errore che determina un outlier</a:t>
            </a:r>
            <a:endParaRPr/>
          </a:p>
        </p:txBody>
      </p:sp>
      <p:sp>
        <p:nvSpPr>
          <p:cNvPr id="383" name="Google Shape;383;p18"/>
          <p:cNvSpPr txBox="1"/>
          <p:nvPr/>
        </p:nvSpPr>
        <p:spPr>
          <a:xfrm>
            <a:off x="7117236" y="5055664"/>
            <a:ext cx="3314000" cy="17678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Gli errori grossolani, sono errori che portano alla presenza di un dato fortemente discordante dalla media delle osservazioni</a:t>
            </a:r>
            <a:endParaRPr/>
          </a:p>
        </p:txBody>
      </p:sp>
      <p:sp>
        <p:nvSpPr>
          <p:cNvPr id="384" name="Google Shape;384;p18"/>
          <p:cNvSpPr/>
          <p:nvPr/>
        </p:nvSpPr>
        <p:spPr>
          <a:xfrm>
            <a:off x="4369596" y="6235751"/>
            <a:ext cx="159029" cy="159029"/>
          </a:xfrm>
          <a:prstGeom prst="ellipse">
            <a:avLst/>
          </a:prstGeom>
          <a:solidFill>
            <a:srgbClr val="FF0000"/>
          </a:solidFill>
          <a:ln w="19050" cap="rnd" cmpd="sng">
            <a:solidFill>
              <a:srgbClr val="7E9B2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5" name="Google Shape;385;p18"/>
          <p:cNvSpPr txBox="1"/>
          <p:nvPr/>
        </p:nvSpPr>
        <p:spPr>
          <a:xfrm>
            <a:off x="1897135" y="4344936"/>
            <a:ext cx="1428300" cy="3708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F900"/>
                </a:solidFill>
                <a:latin typeface="Calibri"/>
                <a:ea typeface="Calibri"/>
                <a:cs typeface="Calibri"/>
                <a:sym typeface="Calibri"/>
              </a:rPr>
              <a:t>Valore vero </a:t>
            </a:r>
            <a:endParaRPr/>
          </a:p>
        </p:txBody>
      </p:sp>
      <p:cxnSp>
        <p:nvCxnSpPr>
          <p:cNvPr id="386" name="Google Shape;386;p18"/>
          <p:cNvCxnSpPr/>
          <p:nvPr/>
        </p:nvCxnSpPr>
        <p:spPr>
          <a:xfrm rot="10800000" flipH="1">
            <a:off x="2611285" y="4104073"/>
            <a:ext cx="2" cy="297099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387" name="Google Shape;387;p18"/>
          <p:cNvSpPr txBox="1"/>
          <p:nvPr/>
        </p:nvSpPr>
        <p:spPr>
          <a:xfrm>
            <a:off x="1829043" y="6563971"/>
            <a:ext cx="1428300" cy="3708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F900"/>
                </a:solidFill>
                <a:latin typeface="Calibri"/>
                <a:ea typeface="Calibri"/>
                <a:cs typeface="Calibri"/>
                <a:sym typeface="Calibri"/>
              </a:rPr>
              <a:t>Valore vero </a:t>
            </a:r>
            <a:endParaRPr/>
          </a:p>
        </p:txBody>
      </p:sp>
      <p:cxnSp>
        <p:nvCxnSpPr>
          <p:cNvPr id="388" name="Google Shape;388;p18"/>
          <p:cNvCxnSpPr/>
          <p:nvPr/>
        </p:nvCxnSpPr>
        <p:spPr>
          <a:xfrm rot="10800000" flipH="1">
            <a:off x="2573185" y="6467852"/>
            <a:ext cx="2" cy="168553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389" name="Google Shape;389;p18"/>
          <p:cNvSpPr/>
          <p:nvPr/>
        </p:nvSpPr>
        <p:spPr>
          <a:xfrm>
            <a:off x="2337372" y="1512163"/>
            <a:ext cx="159029" cy="159029"/>
          </a:xfrm>
          <a:prstGeom prst="ellipse">
            <a:avLst/>
          </a:prstGeom>
          <a:solidFill>
            <a:schemeClr val="accent1"/>
          </a:solidFill>
          <a:ln w="19050" cap="rnd" cmpd="sng">
            <a:solidFill>
              <a:srgbClr val="7E9B2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0" name="Google Shape;390;p18"/>
          <p:cNvSpPr/>
          <p:nvPr/>
        </p:nvSpPr>
        <p:spPr>
          <a:xfrm>
            <a:off x="1586186" y="1310852"/>
            <a:ext cx="159029" cy="159029"/>
          </a:xfrm>
          <a:prstGeom prst="ellipse">
            <a:avLst/>
          </a:prstGeom>
          <a:solidFill>
            <a:srgbClr val="FF0000"/>
          </a:solidFill>
          <a:ln w="19050" cap="rnd" cmpd="sng">
            <a:solidFill>
              <a:srgbClr val="7E9B2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1" name="Google Shape;391;p18"/>
          <p:cNvSpPr/>
          <p:nvPr/>
        </p:nvSpPr>
        <p:spPr>
          <a:xfrm>
            <a:off x="1871460" y="1512163"/>
            <a:ext cx="159029" cy="159029"/>
          </a:xfrm>
          <a:prstGeom prst="ellipse">
            <a:avLst/>
          </a:prstGeom>
          <a:solidFill>
            <a:srgbClr val="FF0000"/>
          </a:solidFill>
          <a:ln w="19050" cap="rnd" cmpd="sng">
            <a:solidFill>
              <a:srgbClr val="7E9B2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2" name="Google Shape;392;p18"/>
          <p:cNvSpPr/>
          <p:nvPr/>
        </p:nvSpPr>
        <p:spPr>
          <a:xfrm>
            <a:off x="2153941" y="1252726"/>
            <a:ext cx="159029" cy="159029"/>
          </a:xfrm>
          <a:prstGeom prst="ellipse">
            <a:avLst/>
          </a:prstGeom>
          <a:solidFill>
            <a:srgbClr val="FF0000"/>
          </a:solidFill>
          <a:ln w="19050" cap="rnd" cmpd="sng">
            <a:solidFill>
              <a:srgbClr val="7E9B2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3" name="Google Shape;393;p18"/>
          <p:cNvSpPr/>
          <p:nvPr/>
        </p:nvSpPr>
        <p:spPr>
          <a:xfrm>
            <a:off x="2156635" y="1512163"/>
            <a:ext cx="159029" cy="159029"/>
          </a:xfrm>
          <a:prstGeom prst="ellipse">
            <a:avLst/>
          </a:prstGeom>
          <a:solidFill>
            <a:srgbClr val="FF0000"/>
          </a:solidFill>
          <a:ln w="19050" cap="rnd" cmpd="sng">
            <a:solidFill>
              <a:srgbClr val="7E9B2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4" name="Google Shape;394;p18"/>
          <p:cNvSpPr/>
          <p:nvPr/>
        </p:nvSpPr>
        <p:spPr>
          <a:xfrm>
            <a:off x="1588735" y="1512163"/>
            <a:ext cx="159029" cy="159029"/>
          </a:xfrm>
          <a:prstGeom prst="ellipse">
            <a:avLst/>
          </a:prstGeom>
          <a:solidFill>
            <a:srgbClr val="FF0000"/>
          </a:solidFill>
          <a:ln w="19050" cap="rnd" cmpd="sng">
            <a:solidFill>
              <a:srgbClr val="7E9B2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5" name="Google Shape;395;p18"/>
          <p:cNvSpPr/>
          <p:nvPr/>
        </p:nvSpPr>
        <p:spPr>
          <a:xfrm>
            <a:off x="2142664" y="993290"/>
            <a:ext cx="159029" cy="159029"/>
          </a:xfrm>
          <a:prstGeom prst="ellipse">
            <a:avLst/>
          </a:prstGeom>
          <a:solidFill>
            <a:srgbClr val="FF0000"/>
          </a:solidFill>
          <a:ln w="19050" cap="rnd" cmpd="sng">
            <a:solidFill>
              <a:srgbClr val="7E9B2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6" name="Google Shape;396;p18"/>
          <p:cNvSpPr txBox="1"/>
          <p:nvPr/>
        </p:nvSpPr>
        <p:spPr>
          <a:xfrm>
            <a:off x="79921" y="23264"/>
            <a:ext cx="6004564" cy="650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A. ERRORE SISTEMATICO (o determinato)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	errori che influenzano l’accuratezza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7" name="Google Shape;397;p18"/>
          <p:cNvSpPr txBox="1"/>
          <p:nvPr/>
        </p:nvSpPr>
        <p:spPr>
          <a:xfrm>
            <a:off x="6923765" y="182863"/>
            <a:ext cx="3313999" cy="1209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Gli errori sistematici, o determinati, sono errori che influenzano l'accuratezza dei risultati.</a:t>
            </a:r>
            <a:endParaRPr/>
          </a:p>
        </p:txBody>
      </p:sp>
      <p:sp>
        <p:nvSpPr>
          <p:cNvPr id="398" name="Google Shape;398;p18"/>
          <p:cNvSpPr txBox="1"/>
          <p:nvPr/>
        </p:nvSpPr>
        <p:spPr>
          <a:xfrm>
            <a:off x="1703698" y="1945884"/>
            <a:ext cx="1428300" cy="3708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F900"/>
                </a:solidFill>
                <a:latin typeface="Calibri"/>
                <a:ea typeface="Calibri"/>
                <a:cs typeface="Calibri"/>
                <a:sym typeface="Calibri"/>
              </a:rPr>
              <a:t>Valore vero </a:t>
            </a:r>
            <a:endParaRPr/>
          </a:p>
        </p:txBody>
      </p:sp>
      <p:cxnSp>
        <p:nvCxnSpPr>
          <p:cNvPr id="399" name="Google Shape;399;p18"/>
          <p:cNvCxnSpPr/>
          <p:nvPr/>
        </p:nvCxnSpPr>
        <p:spPr>
          <a:xfrm rot="10800000" flipH="1">
            <a:off x="2417848" y="1705024"/>
            <a:ext cx="2" cy="297099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round/>
            <a:headEnd type="none" w="sm" len="sm"/>
            <a:tailEnd type="triangle" w="med" len="med"/>
          </a:ln>
        </p:spPr>
      </p:cxn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19"/>
          <p:cNvSpPr txBox="1"/>
          <p:nvPr/>
        </p:nvSpPr>
        <p:spPr>
          <a:xfrm>
            <a:off x="501957" y="220225"/>
            <a:ext cx="10101568" cy="1477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A. ERRORE SISTEMATICO (o determinato)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errori che influenzano l’accuratezza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Hanno un valore definito e una </a:t>
            </a:r>
            <a:r>
              <a:rPr lang="en-US" sz="1800" b="1" u="sng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causa determinabile</a:t>
            </a:r>
            <a:r>
              <a:rPr lang="en-US" sz="18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, comportano un bias nella misura, un bias influenza sempre la misura nello stesso modo che può essere positico (sovrastima) o negativo (sottostima)</a:t>
            </a:r>
            <a:endParaRPr/>
          </a:p>
        </p:txBody>
      </p:sp>
      <p:sp>
        <p:nvSpPr>
          <p:cNvPr id="405" name="Google Shape;405;p19"/>
          <p:cNvSpPr txBox="1"/>
          <p:nvPr/>
        </p:nvSpPr>
        <p:spPr>
          <a:xfrm>
            <a:off x="501957" y="2342103"/>
            <a:ext cx="9412251" cy="3785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CAUSE DELL’ERRORE SISTEMATICO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u="sng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A.1. Errore strumentale</a:t>
            </a: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Ad esempio: influenza della temperatura su una misura volumetrica</a:t>
            </a: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u="sng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A.2. Errore di metodo</a:t>
            </a: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Comportamento chimico o fisico non ideale dei reagenti (es. eccesso di titolante in una titolazione)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u="sng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A.3. Errori personali</a:t>
            </a: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Esempio: stima errata del punto di viraggio di un indicatore in una titolazione</a:t>
            </a: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Google Shape;150;p2" descr="Immagine 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2034" y="844656"/>
            <a:ext cx="11681370" cy="54766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20"/>
          <p:cNvSpPr txBox="1"/>
          <p:nvPr/>
        </p:nvSpPr>
        <p:spPr>
          <a:xfrm>
            <a:off x="305009" y="231950"/>
            <a:ext cx="9412251" cy="6091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u="sng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A.1. Errore strumentale</a:t>
            </a:r>
            <a:endParaRPr sz="2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ESEMPIO: PIPETTA, MATRACCIO TARATO, BURETTA.</a:t>
            </a:r>
            <a:endParaRPr/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(volumi diversi da quello indicato e condizioni d’uso diverse da quelle di taratura)</a:t>
            </a:r>
            <a:endParaRPr/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Entità dell’errore? </a:t>
            </a:r>
            <a:endParaRPr/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Come evitare/limitare l’errore?</a:t>
            </a:r>
            <a:endParaRPr/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Taratura frequente</a:t>
            </a:r>
            <a:endParaRPr sz="2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21"/>
          <p:cNvSpPr txBox="1"/>
          <p:nvPr/>
        </p:nvSpPr>
        <p:spPr>
          <a:xfrm>
            <a:off x="337624" y="182268"/>
            <a:ext cx="10068952" cy="59400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u="sng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A.2. Errore di metodo</a:t>
            </a: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Comportamento chimico o fisico non ideale dei reagenti</a:t>
            </a: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Esempi: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Lentezza della reazione (eccesso di titolante),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Reazioni non quantitative (equilibrio non completamente spostato verso dx)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Analiti o reagenti con caratteristiche di acido debole o base debole (influenza del pH)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u="sng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A.3. Errori personali</a:t>
            </a: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Esempio: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stima errata del punto di viraggio di un indicatore in una titolazione</a:t>
            </a: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In generale i metodi strumentali sono meno soggetti a questo tipo di errore</a:t>
            </a: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22"/>
          <p:cNvSpPr txBox="1"/>
          <p:nvPr/>
        </p:nvSpPr>
        <p:spPr>
          <a:xfrm>
            <a:off x="501957" y="220226"/>
            <a:ext cx="11188086" cy="31393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A. ERRORE SISTEMATICO (o determinato)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	errori che influenzano l’accuratezza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Possono essere: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COSTANTI </a:t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PROPORZIONALI</a:t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NEL CASO DI ERRORI </a:t>
            </a:r>
            <a:r>
              <a:rPr lang="en-US" sz="18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COSTANTI</a:t>
            </a:r>
            <a:r>
              <a:rPr lang="en-US" sz="18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L’ERRORE ASSOLUTO E’ COSTANTE CON LA GRANDEZZA DEL CAMPIONE</a:t>
            </a:r>
            <a:endParaRPr/>
          </a:p>
        </p:txBody>
      </p:sp>
      <p:sp>
        <p:nvSpPr>
          <p:cNvPr id="421" name="Google Shape;421;p22"/>
          <p:cNvSpPr txBox="1"/>
          <p:nvPr/>
        </p:nvSpPr>
        <p:spPr>
          <a:xfrm>
            <a:off x="501957" y="3668544"/>
            <a:ext cx="11072239" cy="3708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		NEL CASO DI ERRORI </a:t>
            </a:r>
            <a:r>
              <a:rPr lang="en-US" sz="18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COSTANTI</a:t>
            </a:r>
            <a:r>
              <a:rPr lang="en-US" sz="18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L’ERRORE RELATIVO VARIA CON LA GRANDEZZA DEL CAMPIONE</a:t>
            </a:r>
            <a:endParaRPr/>
          </a:p>
        </p:txBody>
      </p:sp>
      <p:sp>
        <p:nvSpPr>
          <p:cNvPr id="422" name="Google Shape;422;p22"/>
          <p:cNvSpPr txBox="1"/>
          <p:nvPr/>
        </p:nvSpPr>
        <p:spPr>
          <a:xfrm>
            <a:off x="1002323" y="4783016"/>
            <a:ext cx="1406385" cy="6936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E=0,3 ppm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  <a:r>
              <a:rPr lang="en-US" sz="1800" baseline="-25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v</a:t>
            </a:r>
            <a:r>
              <a:rPr lang="en-US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=3,2 ppm</a:t>
            </a:r>
            <a:endParaRPr/>
          </a:p>
        </p:txBody>
      </p:sp>
      <p:sp>
        <p:nvSpPr>
          <p:cNvPr id="423" name="Google Shape;423;p22"/>
          <p:cNvSpPr/>
          <p:nvPr/>
        </p:nvSpPr>
        <p:spPr>
          <a:xfrm>
            <a:off x="2715065" y="5050301"/>
            <a:ext cx="604912" cy="130301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9050" cap="rnd" cmpd="sng">
            <a:solidFill>
              <a:srgbClr val="7E9B2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4" name="Google Shape;424;p22"/>
          <p:cNvSpPr txBox="1"/>
          <p:nvPr/>
        </p:nvSpPr>
        <p:spPr>
          <a:xfrm>
            <a:off x="4108939" y="4777131"/>
            <a:ext cx="2456293" cy="6936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E=0,3 ppm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r>
              <a:rPr lang="en-US" sz="1800" baseline="-25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r</a:t>
            </a:r>
            <a:r>
              <a:rPr lang="en-US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=0,3/3,2 x 100=9,4%</a:t>
            </a:r>
            <a:endParaRPr/>
          </a:p>
        </p:txBody>
      </p:sp>
      <p:sp>
        <p:nvSpPr>
          <p:cNvPr id="425" name="Google Shape;425;p22"/>
          <p:cNvSpPr txBox="1"/>
          <p:nvPr/>
        </p:nvSpPr>
        <p:spPr>
          <a:xfrm>
            <a:off x="1002323" y="5616770"/>
            <a:ext cx="1406385" cy="6936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E=0,3 ppm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  <a:r>
              <a:rPr lang="en-US" sz="1800" baseline="-25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v</a:t>
            </a:r>
            <a:r>
              <a:rPr lang="en-US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=1,6 ppm</a:t>
            </a:r>
            <a:endParaRPr/>
          </a:p>
        </p:txBody>
      </p:sp>
      <p:sp>
        <p:nvSpPr>
          <p:cNvPr id="426" name="Google Shape;426;p22"/>
          <p:cNvSpPr/>
          <p:nvPr/>
        </p:nvSpPr>
        <p:spPr>
          <a:xfrm>
            <a:off x="2715065" y="5884055"/>
            <a:ext cx="604912" cy="130301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9050" cap="rnd" cmpd="sng">
            <a:solidFill>
              <a:srgbClr val="7E9B2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7" name="Google Shape;427;p22"/>
          <p:cNvSpPr txBox="1"/>
          <p:nvPr/>
        </p:nvSpPr>
        <p:spPr>
          <a:xfrm>
            <a:off x="4108939" y="5610884"/>
            <a:ext cx="2582983" cy="6936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E=0,3 ppm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r>
              <a:rPr lang="en-US" sz="1800" baseline="-25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r</a:t>
            </a:r>
            <a:r>
              <a:rPr lang="en-US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=0,3/1,6 x 100=18,8%</a:t>
            </a:r>
            <a:endParaRPr/>
          </a:p>
        </p:txBody>
      </p:sp>
      <p:grpSp>
        <p:nvGrpSpPr>
          <p:cNvPr id="428" name="Google Shape;428;p22"/>
          <p:cNvGrpSpPr/>
          <p:nvPr/>
        </p:nvGrpSpPr>
        <p:grpSpPr>
          <a:xfrm>
            <a:off x="7904553" y="4743085"/>
            <a:ext cx="5161428" cy="1514746"/>
            <a:chOff x="0" y="0"/>
            <a:chExt cx="5161427" cy="1514744"/>
          </a:xfrm>
        </p:grpSpPr>
        <p:pic>
          <p:nvPicPr>
            <p:cNvPr id="429" name="Google Shape;429;p22" descr="Immagine 17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0" y="0"/>
              <a:ext cx="5161427" cy="61862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30" name="Google Shape;430;p22" descr="Immagine 18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0" y="778497"/>
              <a:ext cx="4490925" cy="73624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31" name="Google Shape;431;p22"/>
          <p:cNvSpPr/>
          <p:nvPr/>
        </p:nvSpPr>
        <p:spPr>
          <a:xfrm>
            <a:off x="1661532" y="3498457"/>
            <a:ext cx="2582983" cy="1285415"/>
          </a:xfrm>
          <a:custGeom>
            <a:avLst/>
            <a:gdLst/>
            <a:ahLst/>
            <a:cxnLst/>
            <a:rect l="l" t="t" r="r" b="b"/>
            <a:pathLst>
              <a:path w="2653990" h="1505414" extrusionOk="0">
                <a:moveTo>
                  <a:pt x="2653990" y="0"/>
                </a:moveTo>
                <a:cubicBezTo>
                  <a:pt x="2537831" y="498088"/>
                  <a:pt x="2421673" y="996176"/>
                  <a:pt x="2051824" y="1182029"/>
                </a:cubicBezTo>
                <a:cubicBezTo>
                  <a:pt x="1681975" y="1367882"/>
                  <a:pt x="776868" y="1061224"/>
                  <a:pt x="434897" y="1115121"/>
                </a:cubicBezTo>
                <a:cubicBezTo>
                  <a:pt x="92926" y="1169018"/>
                  <a:pt x="46463" y="1337216"/>
                  <a:pt x="0" y="1505414"/>
                </a:cubicBezTo>
              </a:path>
            </a:pathLst>
          </a:custGeom>
          <a:noFill/>
          <a:ln w="19050" cap="flat" cmpd="sng">
            <a:solidFill>
              <a:srgbClr val="F2F2F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2" name="Google Shape;432;p22"/>
          <p:cNvSpPr/>
          <p:nvPr/>
        </p:nvSpPr>
        <p:spPr>
          <a:xfrm>
            <a:off x="3459480" y="2764854"/>
            <a:ext cx="3413760" cy="733604"/>
          </a:xfrm>
          <a:prstGeom prst="ellipse">
            <a:avLst/>
          </a:prstGeom>
          <a:solidFill>
            <a:schemeClr val="accent1">
              <a:alpha val="18823"/>
            </a:schemeClr>
          </a:solidFill>
          <a:ln w="19050" cap="rnd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3" name="Google Shape;433;p22"/>
          <p:cNvSpPr/>
          <p:nvPr/>
        </p:nvSpPr>
        <p:spPr>
          <a:xfrm>
            <a:off x="4416392" y="3487161"/>
            <a:ext cx="2785646" cy="618629"/>
          </a:xfrm>
          <a:prstGeom prst="ellipse">
            <a:avLst/>
          </a:prstGeom>
          <a:solidFill>
            <a:schemeClr val="accent1">
              <a:alpha val="18823"/>
            </a:schemeClr>
          </a:solidFill>
          <a:ln w="19050" cap="rnd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4" name="Google Shape;434;p22"/>
          <p:cNvSpPr/>
          <p:nvPr/>
        </p:nvSpPr>
        <p:spPr>
          <a:xfrm>
            <a:off x="4856115" y="4164512"/>
            <a:ext cx="1239885" cy="693673"/>
          </a:xfrm>
          <a:custGeom>
            <a:avLst/>
            <a:gdLst/>
            <a:ahLst/>
            <a:cxnLst/>
            <a:rect l="l" t="t" r="r" b="b"/>
            <a:pathLst>
              <a:path w="2653990" h="1505414" extrusionOk="0">
                <a:moveTo>
                  <a:pt x="2653990" y="0"/>
                </a:moveTo>
                <a:cubicBezTo>
                  <a:pt x="2537831" y="498088"/>
                  <a:pt x="2421673" y="996176"/>
                  <a:pt x="2051824" y="1182029"/>
                </a:cubicBezTo>
                <a:cubicBezTo>
                  <a:pt x="1681975" y="1367882"/>
                  <a:pt x="776868" y="1061224"/>
                  <a:pt x="434897" y="1115121"/>
                </a:cubicBezTo>
                <a:cubicBezTo>
                  <a:pt x="92926" y="1169018"/>
                  <a:pt x="46463" y="1337216"/>
                  <a:pt x="0" y="1505414"/>
                </a:cubicBezTo>
              </a:path>
            </a:pathLst>
          </a:custGeom>
          <a:noFill/>
          <a:ln w="19050" cap="flat" cmpd="sng">
            <a:solidFill>
              <a:srgbClr val="F2F2F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23"/>
          <p:cNvSpPr txBox="1"/>
          <p:nvPr/>
        </p:nvSpPr>
        <p:spPr>
          <a:xfrm>
            <a:off x="519326" y="1476160"/>
            <a:ext cx="11570683" cy="3708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NEL CASO DI ERRORI </a:t>
            </a:r>
            <a:r>
              <a:rPr lang="en-US" sz="1800" b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PROPORZIONALI</a:t>
            </a:r>
            <a:r>
              <a:rPr lang="en-US" sz="18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L’ERRORE ASSOLUTO VARIA CON LA GRANDEZZA DEL CAMPIONE</a:t>
            </a:r>
            <a:endParaRPr/>
          </a:p>
        </p:txBody>
      </p:sp>
      <p:sp>
        <p:nvSpPr>
          <p:cNvPr id="440" name="Google Shape;440;p23"/>
          <p:cNvSpPr txBox="1"/>
          <p:nvPr/>
        </p:nvSpPr>
        <p:spPr>
          <a:xfrm>
            <a:off x="516024" y="2284185"/>
            <a:ext cx="11570683" cy="369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		NEL CASO DI ERRORI </a:t>
            </a:r>
            <a:r>
              <a:rPr lang="en-US" sz="1800" b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PROPORZIONALI</a:t>
            </a:r>
            <a:r>
              <a:rPr lang="en-US" sz="18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L’ERRORE RELATIVO E’ COSTANTE CON LA GRANDEZZA DEL CAMPIONE</a:t>
            </a:r>
            <a:endParaRPr/>
          </a:p>
        </p:txBody>
      </p:sp>
      <p:sp>
        <p:nvSpPr>
          <p:cNvPr id="441" name="Google Shape;441;p23"/>
          <p:cNvSpPr txBox="1"/>
          <p:nvPr/>
        </p:nvSpPr>
        <p:spPr>
          <a:xfrm>
            <a:off x="516026" y="189642"/>
            <a:ext cx="9746569" cy="3708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ERRORI </a:t>
            </a:r>
            <a:r>
              <a:rPr lang="en-US" sz="1800" b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PROPORZIONALI ad esempio dovuti alla presenza di un interferente</a:t>
            </a:r>
            <a:endParaRPr/>
          </a:p>
        </p:txBody>
      </p:sp>
      <p:sp>
        <p:nvSpPr>
          <p:cNvPr id="442" name="Google Shape;442;p23"/>
          <p:cNvSpPr txBox="1"/>
          <p:nvPr/>
        </p:nvSpPr>
        <p:spPr>
          <a:xfrm>
            <a:off x="946052" y="3870417"/>
            <a:ext cx="1533075" cy="6936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E=0,30 ppm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  <a:r>
              <a:rPr lang="en-US" sz="1800" baseline="-25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v</a:t>
            </a:r>
            <a:r>
              <a:rPr lang="en-US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=3,20 ppm</a:t>
            </a:r>
            <a:endParaRPr/>
          </a:p>
        </p:txBody>
      </p:sp>
      <p:sp>
        <p:nvSpPr>
          <p:cNvPr id="443" name="Google Shape;443;p23"/>
          <p:cNvSpPr/>
          <p:nvPr/>
        </p:nvSpPr>
        <p:spPr>
          <a:xfrm>
            <a:off x="2658795" y="4137704"/>
            <a:ext cx="604912" cy="130301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9050" cap="rnd" cmpd="sng">
            <a:solidFill>
              <a:srgbClr val="7E9B2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4" name="Google Shape;444;p23"/>
          <p:cNvSpPr txBox="1"/>
          <p:nvPr/>
        </p:nvSpPr>
        <p:spPr>
          <a:xfrm>
            <a:off x="4052668" y="3864532"/>
            <a:ext cx="2709673" cy="6936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E=0,30 ppm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r>
              <a:rPr lang="en-US" sz="1800" baseline="-25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r</a:t>
            </a:r>
            <a:r>
              <a:rPr lang="en-US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=0,30/3,20 x 100=9,4%</a:t>
            </a:r>
            <a:endParaRPr/>
          </a:p>
        </p:txBody>
      </p:sp>
      <p:sp>
        <p:nvSpPr>
          <p:cNvPr id="445" name="Google Shape;445;p23"/>
          <p:cNvSpPr txBox="1"/>
          <p:nvPr/>
        </p:nvSpPr>
        <p:spPr>
          <a:xfrm>
            <a:off x="946052" y="4704171"/>
            <a:ext cx="1533076" cy="6936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E=0,15 ppm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  <a:r>
              <a:rPr lang="en-US" sz="1800" baseline="-25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v</a:t>
            </a:r>
            <a:r>
              <a:rPr lang="en-US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=1,60 ppm</a:t>
            </a:r>
            <a:endParaRPr/>
          </a:p>
        </p:txBody>
      </p:sp>
      <p:sp>
        <p:nvSpPr>
          <p:cNvPr id="446" name="Google Shape;446;p23"/>
          <p:cNvSpPr/>
          <p:nvPr/>
        </p:nvSpPr>
        <p:spPr>
          <a:xfrm>
            <a:off x="2658795" y="4971458"/>
            <a:ext cx="604912" cy="130301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9050" cap="rnd" cmpd="sng">
            <a:solidFill>
              <a:srgbClr val="7E9B2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7" name="Google Shape;447;p23"/>
          <p:cNvSpPr txBox="1"/>
          <p:nvPr/>
        </p:nvSpPr>
        <p:spPr>
          <a:xfrm>
            <a:off x="4052668" y="4698287"/>
            <a:ext cx="2709673" cy="6936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E=0,15 ppm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r>
              <a:rPr lang="en-US" sz="1800" baseline="-25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r</a:t>
            </a:r>
            <a:r>
              <a:rPr lang="en-US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=0,15/1,60 x 100=9,4%</a:t>
            </a:r>
            <a:endParaRPr/>
          </a:p>
        </p:txBody>
      </p:sp>
      <p:grpSp>
        <p:nvGrpSpPr>
          <p:cNvPr id="448" name="Google Shape;448;p23"/>
          <p:cNvGrpSpPr/>
          <p:nvPr/>
        </p:nvGrpSpPr>
        <p:grpSpPr>
          <a:xfrm>
            <a:off x="7787178" y="3972770"/>
            <a:ext cx="5161428" cy="1514746"/>
            <a:chOff x="0" y="0"/>
            <a:chExt cx="5161427" cy="1514744"/>
          </a:xfrm>
        </p:grpSpPr>
        <p:pic>
          <p:nvPicPr>
            <p:cNvPr id="449" name="Google Shape;449;p23" descr="Immagine 1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0" y="0"/>
              <a:ext cx="5161427" cy="61862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50" name="Google Shape;450;p23" descr="Immagine 14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0" y="778497"/>
              <a:ext cx="4490925" cy="73624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51" name="Google Shape;451;p23"/>
          <p:cNvSpPr/>
          <p:nvPr/>
        </p:nvSpPr>
        <p:spPr>
          <a:xfrm>
            <a:off x="1493520" y="2060458"/>
            <a:ext cx="3421555" cy="1789178"/>
          </a:xfrm>
          <a:custGeom>
            <a:avLst/>
            <a:gdLst/>
            <a:ahLst/>
            <a:cxnLst/>
            <a:rect l="l" t="t" r="r" b="b"/>
            <a:pathLst>
              <a:path w="2653990" h="1505414" extrusionOk="0">
                <a:moveTo>
                  <a:pt x="2653990" y="0"/>
                </a:moveTo>
                <a:cubicBezTo>
                  <a:pt x="2537831" y="498088"/>
                  <a:pt x="2421673" y="996176"/>
                  <a:pt x="2051824" y="1182029"/>
                </a:cubicBezTo>
                <a:cubicBezTo>
                  <a:pt x="1681975" y="1367882"/>
                  <a:pt x="776868" y="1061224"/>
                  <a:pt x="434897" y="1115121"/>
                </a:cubicBezTo>
                <a:cubicBezTo>
                  <a:pt x="92926" y="1169018"/>
                  <a:pt x="46463" y="1337216"/>
                  <a:pt x="0" y="1505414"/>
                </a:cubicBezTo>
              </a:path>
            </a:pathLst>
          </a:custGeom>
          <a:noFill/>
          <a:ln w="19050" cap="flat" cmpd="sng">
            <a:solidFill>
              <a:srgbClr val="F2F2F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2" name="Google Shape;452;p23"/>
          <p:cNvSpPr/>
          <p:nvPr/>
        </p:nvSpPr>
        <p:spPr>
          <a:xfrm>
            <a:off x="4052668" y="1294777"/>
            <a:ext cx="2709673" cy="733604"/>
          </a:xfrm>
          <a:prstGeom prst="ellipse">
            <a:avLst/>
          </a:prstGeom>
          <a:solidFill>
            <a:schemeClr val="accent1">
              <a:alpha val="18823"/>
            </a:schemeClr>
          </a:solidFill>
          <a:ln w="19050" cap="rnd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3" name="Google Shape;453;p23"/>
          <p:cNvSpPr/>
          <p:nvPr/>
        </p:nvSpPr>
        <p:spPr>
          <a:xfrm>
            <a:off x="5077505" y="2102047"/>
            <a:ext cx="3274015" cy="733604"/>
          </a:xfrm>
          <a:prstGeom prst="ellipse">
            <a:avLst/>
          </a:prstGeom>
          <a:solidFill>
            <a:schemeClr val="accent1">
              <a:alpha val="18823"/>
            </a:schemeClr>
          </a:solidFill>
          <a:ln w="19050" cap="rnd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4" name="Google Shape;454;p23"/>
          <p:cNvSpPr/>
          <p:nvPr/>
        </p:nvSpPr>
        <p:spPr>
          <a:xfrm>
            <a:off x="4617721" y="2875880"/>
            <a:ext cx="2007098" cy="904857"/>
          </a:xfrm>
          <a:custGeom>
            <a:avLst/>
            <a:gdLst/>
            <a:ahLst/>
            <a:cxnLst/>
            <a:rect l="l" t="t" r="r" b="b"/>
            <a:pathLst>
              <a:path w="2653990" h="1505414" extrusionOk="0">
                <a:moveTo>
                  <a:pt x="2653990" y="0"/>
                </a:moveTo>
                <a:cubicBezTo>
                  <a:pt x="2537831" y="498088"/>
                  <a:pt x="2421673" y="996176"/>
                  <a:pt x="2051824" y="1182029"/>
                </a:cubicBezTo>
                <a:cubicBezTo>
                  <a:pt x="1681975" y="1367882"/>
                  <a:pt x="776868" y="1061224"/>
                  <a:pt x="434897" y="1115121"/>
                </a:cubicBezTo>
                <a:cubicBezTo>
                  <a:pt x="92926" y="1169018"/>
                  <a:pt x="46463" y="1337216"/>
                  <a:pt x="0" y="1505414"/>
                </a:cubicBezTo>
              </a:path>
            </a:pathLst>
          </a:custGeom>
          <a:noFill/>
          <a:ln w="19050" cap="flat" cmpd="sng">
            <a:solidFill>
              <a:srgbClr val="F2F2F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24"/>
          <p:cNvSpPr txBox="1"/>
          <p:nvPr/>
        </p:nvSpPr>
        <p:spPr>
          <a:xfrm>
            <a:off x="808210" y="329395"/>
            <a:ext cx="10575580" cy="14465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PER MINIMIZZARE L’ERRORE SISTEMATICO SI PROCEDE A FREQUENTI CALIBRAZIONI DEL METODO DI MISURA: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 b="1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STANDARDIZZAZIONE</a:t>
            </a:r>
            <a:endParaRPr sz="2200" b="1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0" name="Google Shape;460;p24"/>
          <p:cNvSpPr txBox="1"/>
          <p:nvPr/>
        </p:nvSpPr>
        <p:spPr>
          <a:xfrm>
            <a:off x="196127" y="3287011"/>
            <a:ext cx="6923045" cy="2308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Analisi di campioni standard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		materiali standard di riferimento</a:t>
            </a: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1905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</a:pP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Determinazione del bianco</a:t>
            </a: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1905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</a:pP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Costruzione di matrici bianche fortificate (calibranti)</a:t>
            </a: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61" name="Google Shape;461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13589" y="1780301"/>
            <a:ext cx="1402894" cy="12149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62" name="Google Shape;462;p2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275108" y="1052668"/>
            <a:ext cx="2597150" cy="611844"/>
          </a:xfrm>
          <a:prstGeom prst="rect">
            <a:avLst/>
          </a:prstGeom>
          <a:noFill/>
          <a:ln>
            <a:noFill/>
          </a:ln>
        </p:spPr>
      </p:pic>
      <p:pic>
        <p:nvPicPr>
          <p:cNvPr id="463" name="Google Shape;463;p24" descr="Immagine che contiene tavolo&#10;&#10;Descrizione generata automaticament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267305" y="1810170"/>
            <a:ext cx="2400300" cy="1476841"/>
          </a:xfrm>
          <a:prstGeom prst="rect">
            <a:avLst/>
          </a:prstGeom>
          <a:noFill/>
          <a:ln>
            <a:noFill/>
          </a:ln>
        </p:spPr>
      </p:pic>
      <p:pic>
        <p:nvPicPr>
          <p:cNvPr id="464" name="Google Shape;464;p24" descr="Immagine che contiene testo&#10;&#10;Descrizione generata automaticamente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568369" y="3762410"/>
            <a:ext cx="3323075" cy="20726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25"/>
          <p:cNvSpPr txBox="1"/>
          <p:nvPr/>
        </p:nvSpPr>
        <p:spPr>
          <a:xfrm>
            <a:off x="721581" y="357808"/>
            <a:ext cx="2226503" cy="4616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B. Errore casuale</a:t>
            </a:r>
            <a:endParaRPr sz="2400" b="1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0" name="Google Shape;470;p25"/>
          <p:cNvSpPr txBox="1"/>
          <p:nvPr/>
        </p:nvSpPr>
        <p:spPr>
          <a:xfrm>
            <a:off x="721579" y="1133060"/>
            <a:ext cx="11252425" cy="2554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Tutte le misure contengono errori casuali</a:t>
            </a: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Gli errori casuali (o indeterminati) dipendono da cause che non possono essere eliminate e spesso non sono identificate</a:t>
            </a: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La somma degli errori casuali provoca una fluttuazione dei singoli dati intorno ad un valore medio</a:t>
            </a:r>
            <a:endParaRPr/>
          </a:p>
        </p:txBody>
      </p:sp>
      <p:sp>
        <p:nvSpPr>
          <p:cNvPr id="471" name="Google Shape;471;p25"/>
          <p:cNvSpPr txBox="1"/>
          <p:nvPr/>
        </p:nvSpPr>
        <p:spPr>
          <a:xfrm>
            <a:off x="1392702" y="4259899"/>
            <a:ext cx="9646920" cy="17678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 Immaginiamo una situazione in cui quattro piccoli errori si combinano per dare un errore totale. Assumeremo che ciascuna incertezza abbia uguale probabilità di verificarsi e che ciascuna possa far sì che il risultato finale sia maggiore o minore di una quantità fissa ± U.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6" name="Google Shape;476;p26" descr="Immagine 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1244" y="2429180"/>
            <a:ext cx="5351370" cy="4015403"/>
          </a:xfrm>
          <a:prstGeom prst="rect">
            <a:avLst/>
          </a:prstGeom>
          <a:noFill/>
          <a:ln>
            <a:noFill/>
          </a:ln>
        </p:spPr>
      </p:pic>
      <p:sp>
        <p:nvSpPr>
          <p:cNvPr id="477" name="Google Shape;477;p26"/>
          <p:cNvSpPr txBox="1"/>
          <p:nvPr/>
        </p:nvSpPr>
        <p:spPr>
          <a:xfrm>
            <a:off x="7028512" y="2740475"/>
            <a:ext cx="1476632" cy="1662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4 incertezze: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U</a:t>
            </a:r>
            <a:r>
              <a:rPr lang="en-US" sz="1800" baseline="-25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U</a:t>
            </a:r>
            <a:r>
              <a:rPr lang="en-US" sz="1800" baseline="-25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U</a:t>
            </a:r>
            <a:r>
              <a:rPr lang="en-US" sz="1800" baseline="-25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U</a:t>
            </a:r>
            <a:r>
              <a:rPr lang="en-US" sz="1800" baseline="-25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/>
          </a:p>
        </p:txBody>
      </p:sp>
      <p:cxnSp>
        <p:nvCxnSpPr>
          <p:cNvPr id="478" name="Google Shape;478;p26"/>
          <p:cNvCxnSpPr/>
          <p:nvPr/>
        </p:nvCxnSpPr>
        <p:spPr>
          <a:xfrm>
            <a:off x="7427738" y="3193364"/>
            <a:ext cx="1519313" cy="2"/>
          </a:xfrm>
          <a:prstGeom prst="straightConnector1">
            <a:avLst/>
          </a:prstGeom>
          <a:noFill/>
          <a:ln w="9525" cap="rnd" cmpd="sng">
            <a:solidFill>
              <a:schemeClr val="accent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479" name="Google Shape;479;p26"/>
          <p:cNvCxnSpPr/>
          <p:nvPr/>
        </p:nvCxnSpPr>
        <p:spPr>
          <a:xfrm>
            <a:off x="7427738" y="3444240"/>
            <a:ext cx="1519313" cy="2"/>
          </a:xfrm>
          <a:prstGeom prst="straightConnector1">
            <a:avLst/>
          </a:prstGeom>
          <a:noFill/>
          <a:ln w="9525" cap="rnd" cmpd="sng">
            <a:solidFill>
              <a:schemeClr val="accent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480" name="Google Shape;480;p26"/>
          <p:cNvCxnSpPr/>
          <p:nvPr/>
        </p:nvCxnSpPr>
        <p:spPr>
          <a:xfrm>
            <a:off x="7427738" y="3723249"/>
            <a:ext cx="1519313" cy="2"/>
          </a:xfrm>
          <a:prstGeom prst="straightConnector1">
            <a:avLst/>
          </a:prstGeom>
          <a:noFill/>
          <a:ln w="9525" cap="rnd" cmpd="sng">
            <a:solidFill>
              <a:schemeClr val="accent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481" name="Google Shape;481;p26"/>
          <p:cNvCxnSpPr/>
          <p:nvPr/>
        </p:nvCxnSpPr>
        <p:spPr>
          <a:xfrm>
            <a:off x="7427738" y="4021883"/>
            <a:ext cx="1519313" cy="2"/>
          </a:xfrm>
          <a:prstGeom prst="straightConnector1">
            <a:avLst/>
          </a:prstGeom>
          <a:noFill/>
          <a:ln w="9525" cap="rnd" cmpd="sng">
            <a:solidFill>
              <a:schemeClr val="accent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482" name="Google Shape;482;p26"/>
          <p:cNvSpPr txBox="1"/>
          <p:nvPr/>
        </p:nvSpPr>
        <p:spPr>
          <a:xfrm>
            <a:off x="9046323" y="2989339"/>
            <a:ext cx="527034" cy="1382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±U</a:t>
            </a:r>
            <a:r>
              <a:rPr lang="en-US" sz="1800" baseline="-25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± U</a:t>
            </a:r>
            <a:r>
              <a:rPr lang="en-US" sz="1800" baseline="-25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± U</a:t>
            </a:r>
            <a:r>
              <a:rPr lang="en-US" sz="1800" baseline="-25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± U</a:t>
            </a:r>
            <a:r>
              <a:rPr lang="en-US" sz="1800" baseline="-25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/>
          </a:p>
        </p:txBody>
      </p:sp>
      <p:sp>
        <p:nvSpPr>
          <p:cNvPr id="483" name="Google Shape;483;p26"/>
          <p:cNvSpPr txBox="1"/>
          <p:nvPr/>
        </p:nvSpPr>
        <p:spPr>
          <a:xfrm>
            <a:off x="394930" y="183289"/>
            <a:ext cx="9772493" cy="1615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Ad esempio se associamo ad una determinazione un numero finito di incertezze (n=4) di uguale valore e segno diverso (U1, U2, U3, U4 e -U1, -U2, -U3, -U4) queste si possono combinare secondo un numero finito di combinazioni. che danno una grandezza dell’errore determinato di valore +4U; +2U, 0, -2U; -4U con frequenza rispettivamente 1, 4, 6, 4, 1</a:t>
            </a:r>
            <a:endParaRPr/>
          </a:p>
        </p:txBody>
      </p:sp>
      <p:sp>
        <p:nvSpPr>
          <p:cNvPr id="484" name="Google Shape;484;p26"/>
          <p:cNvSpPr/>
          <p:nvPr/>
        </p:nvSpPr>
        <p:spPr>
          <a:xfrm rot="-209533">
            <a:off x="9397220" y="5260929"/>
            <a:ext cx="1406772" cy="844451"/>
          </a:xfrm>
          <a:custGeom>
            <a:avLst/>
            <a:gdLst/>
            <a:ahLst/>
            <a:cxnLst/>
            <a:rect l="l" t="t" r="r" b="b"/>
            <a:pathLst>
              <a:path w="21600" h="21255" extrusionOk="0">
                <a:moveTo>
                  <a:pt x="0" y="19130"/>
                </a:moveTo>
                <a:cubicBezTo>
                  <a:pt x="3924" y="9393"/>
                  <a:pt x="7848" y="-345"/>
                  <a:pt x="11448" y="9"/>
                </a:cubicBezTo>
                <a:cubicBezTo>
                  <a:pt x="15048" y="363"/>
                  <a:pt x="18324" y="10809"/>
                  <a:pt x="21600" y="21255"/>
                </a:cubicBezTo>
              </a:path>
            </a:pathLst>
          </a:custGeom>
          <a:noFill/>
          <a:ln w="82550" cap="rnd" cmpd="sng">
            <a:solidFill>
              <a:srgbClr val="7E9B2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5" name="Google Shape;485;p26"/>
          <p:cNvSpPr/>
          <p:nvPr/>
        </p:nvSpPr>
        <p:spPr>
          <a:xfrm>
            <a:off x="10072472" y="5149789"/>
            <a:ext cx="154749" cy="224689"/>
          </a:xfrm>
          <a:prstGeom prst="ellipse">
            <a:avLst/>
          </a:prstGeom>
          <a:solidFill>
            <a:srgbClr val="FF0000"/>
          </a:solidFill>
          <a:ln w="19050" cap="rnd" cmpd="sng">
            <a:solidFill>
              <a:srgbClr val="7E9B2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6" name="Google Shape;486;p26"/>
          <p:cNvSpPr/>
          <p:nvPr/>
        </p:nvSpPr>
        <p:spPr>
          <a:xfrm>
            <a:off x="10449955" y="5456937"/>
            <a:ext cx="154749" cy="224689"/>
          </a:xfrm>
          <a:prstGeom prst="ellipse">
            <a:avLst/>
          </a:prstGeom>
          <a:solidFill>
            <a:srgbClr val="FF0000"/>
          </a:solidFill>
          <a:ln w="19050" cap="rnd" cmpd="sng">
            <a:solidFill>
              <a:srgbClr val="7E9B2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7" name="Google Shape;487;p26"/>
          <p:cNvSpPr/>
          <p:nvPr/>
        </p:nvSpPr>
        <p:spPr>
          <a:xfrm>
            <a:off x="9631690" y="5454591"/>
            <a:ext cx="154749" cy="224689"/>
          </a:xfrm>
          <a:prstGeom prst="ellipse">
            <a:avLst/>
          </a:prstGeom>
          <a:solidFill>
            <a:srgbClr val="FF0000"/>
          </a:solidFill>
          <a:ln w="19050" cap="rnd" cmpd="sng">
            <a:solidFill>
              <a:srgbClr val="7E9B2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8" name="Google Shape;488;p26"/>
          <p:cNvSpPr/>
          <p:nvPr/>
        </p:nvSpPr>
        <p:spPr>
          <a:xfrm>
            <a:off x="10789673" y="6076672"/>
            <a:ext cx="154749" cy="224689"/>
          </a:xfrm>
          <a:prstGeom prst="ellipse">
            <a:avLst/>
          </a:prstGeom>
          <a:solidFill>
            <a:srgbClr val="FF0000"/>
          </a:solidFill>
          <a:ln w="19050" cap="rnd" cmpd="sng">
            <a:solidFill>
              <a:srgbClr val="7E9B2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9" name="Google Shape;489;p26"/>
          <p:cNvSpPr/>
          <p:nvPr/>
        </p:nvSpPr>
        <p:spPr>
          <a:xfrm>
            <a:off x="9316887" y="6061576"/>
            <a:ext cx="154749" cy="224689"/>
          </a:xfrm>
          <a:prstGeom prst="ellipse">
            <a:avLst/>
          </a:prstGeom>
          <a:solidFill>
            <a:srgbClr val="FF0000"/>
          </a:solidFill>
          <a:ln w="19050" cap="rnd" cmpd="sng">
            <a:solidFill>
              <a:srgbClr val="7E9B2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0" name="Google Shape;490;p26"/>
          <p:cNvSpPr txBox="1"/>
          <p:nvPr/>
        </p:nvSpPr>
        <p:spPr>
          <a:xfrm>
            <a:off x="9970878" y="6293673"/>
            <a:ext cx="189492" cy="2819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endParaRPr/>
          </a:p>
        </p:txBody>
      </p:sp>
      <p:sp>
        <p:nvSpPr>
          <p:cNvPr id="491" name="Google Shape;491;p26"/>
          <p:cNvSpPr txBox="1"/>
          <p:nvPr/>
        </p:nvSpPr>
        <p:spPr>
          <a:xfrm>
            <a:off x="9136875" y="6293673"/>
            <a:ext cx="351045" cy="2819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-4U</a:t>
            </a:r>
            <a:endParaRPr/>
          </a:p>
        </p:txBody>
      </p:sp>
      <p:sp>
        <p:nvSpPr>
          <p:cNvPr id="492" name="Google Shape;492;p26"/>
          <p:cNvSpPr txBox="1"/>
          <p:nvPr/>
        </p:nvSpPr>
        <p:spPr>
          <a:xfrm>
            <a:off x="10639770" y="6293673"/>
            <a:ext cx="378504" cy="2819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+4U</a:t>
            </a:r>
            <a:endParaRPr/>
          </a:p>
        </p:txBody>
      </p:sp>
      <p:sp>
        <p:nvSpPr>
          <p:cNvPr id="493" name="Google Shape;493;p26"/>
          <p:cNvSpPr txBox="1"/>
          <p:nvPr/>
        </p:nvSpPr>
        <p:spPr>
          <a:xfrm>
            <a:off x="9553877" y="6293673"/>
            <a:ext cx="351045" cy="2819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-2U</a:t>
            </a:r>
            <a:endParaRPr/>
          </a:p>
        </p:txBody>
      </p:sp>
      <p:sp>
        <p:nvSpPr>
          <p:cNvPr id="494" name="Google Shape;494;p26"/>
          <p:cNvSpPr txBox="1"/>
          <p:nvPr/>
        </p:nvSpPr>
        <p:spPr>
          <a:xfrm>
            <a:off x="10160251" y="6293673"/>
            <a:ext cx="378504" cy="2819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+2U</a:t>
            </a:r>
            <a:endParaRPr/>
          </a:p>
        </p:txBody>
      </p:sp>
      <p:cxnSp>
        <p:nvCxnSpPr>
          <p:cNvPr id="495" name="Google Shape;495;p26"/>
          <p:cNvCxnSpPr/>
          <p:nvPr/>
        </p:nvCxnSpPr>
        <p:spPr>
          <a:xfrm>
            <a:off x="8795101" y="6335257"/>
            <a:ext cx="2529740" cy="3"/>
          </a:xfrm>
          <a:prstGeom prst="straightConnector1">
            <a:avLst/>
          </a:prstGeom>
          <a:noFill/>
          <a:ln w="952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96" name="Google Shape;496;p26"/>
          <p:cNvCxnSpPr/>
          <p:nvPr/>
        </p:nvCxnSpPr>
        <p:spPr>
          <a:xfrm rot="10800000" flipH="1">
            <a:off x="8795101" y="5055634"/>
            <a:ext cx="2" cy="1269417"/>
          </a:xfrm>
          <a:prstGeom prst="straightConnector1">
            <a:avLst/>
          </a:prstGeom>
          <a:noFill/>
          <a:ln w="952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97" name="Google Shape;497;p26"/>
          <p:cNvSpPr txBox="1"/>
          <p:nvPr/>
        </p:nvSpPr>
        <p:spPr>
          <a:xfrm rot="-5400000">
            <a:off x="8235754" y="5530492"/>
            <a:ext cx="783130" cy="2565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frequenza</a:t>
            </a:r>
            <a:endParaRPr/>
          </a:p>
        </p:txBody>
      </p:sp>
      <p:sp>
        <p:nvSpPr>
          <p:cNvPr id="498" name="Google Shape;498;p26"/>
          <p:cNvSpPr/>
          <p:nvPr/>
        </p:nvSpPr>
        <p:spPr>
          <a:xfrm>
            <a:off x="5500468" y="4616304"/>
            <a:ext cx="4529798" cy="518405"/>
          </a:xfrm>
          <a:custGeom>
            <a:avLst/>
            <a:gdLst/>
            <a:ahLst/>
            <a:cxnLst/>
            <a:rect l="l" t="t" r="r" b="b"/>
            <a:pathLst>
              <a:path w="21600" h="20067" extrusionOk="0">
                <a:moveTo>
                  <a:pt x="21600" y="20067"/>
                </a:moveTo>
                <a:cubicBezTo>
                  <a:pt x="14881" y="11264"/>
                  <a:pt x="8161" y="2460"/>
                  <a:pt x="4561" y="464"/>
                </a:cubicBezTo>
                <a:cubicBezTo>
                  <a:pt x="961" y="-1533"/>
                  <a:pt x="481" y="3277"/>
                  <a:pt x="0" y="8087"/>
                </a:cubicBezTo>
              </a:path>
            </a:pathLst>
          </a:custGeom>
          <a:noFill/>
          <a:ln w="28575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9" name="Google Shape;499;p26"/>
          <p:cNvSpPr/>
          <p:nvPr/>
        </p:nvSpPr>
        <p:spPr>
          <a:xfrm>
            <a:off x="5347964" y="5486398"/>
            <a:ext cx="4133662" cy="211018"/>
          </a:xfrm>
          <a:custGeom>
            <a:avLst/>
            <a:gdLst/>
            <a:ahLst/>
            <a:cxnLst/>
            <a:rect l="l" t="t" r="r" b="b"/>
            <a:pathLst>
              <a:path w="21121" h="21600" extrusionOk="0">
                <a:moveTo>
                  <a:pt x="21121" y="0"/>
                </a:moveTo>
                <a:lnTo>
                  <a:pt x="3007" y="1440"/>
                </a:lnTo>
                <a:cubicBezTo>
                  <a:pt x="-479" y="5040"/>
                  <a:pt x="-138" y="13320"/>
                  <a:pt x="204" y="21600"/>
                </a:cubicBezTo>
              </a:path>
            </a:pathLst>
          </a:custGeom>
          <a:noFill/>
          <a:ln w="28575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0" name="Google Shape;500;p26"/>
          <p:cNvSpPr/>
          <p:nvPr/>
        </p:nvSpPr>
        <p:spPr>
          <a:xfrm>
            <a:off x="5683347" y="5908430"/>
            <a:ext cx="3488789" cy="225085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21600"/>
                </a:moveTo>
                <a:cubicBezTo>
                  <a:pt x="15561" y="10800"/>
                  <a:pt x="9523" y="0"/>
                  <a:pt x="5923" y="0"/>
                </a:cubicBezTo>
                <a:cubicBezTo>
                  <a:pt x="2323" y="0"/>
                  <a:pt x="1161" y="10800"/>
                  <a:pt x="0" y="21600"/>
                </a:cubicBezTo>
              </a:path>
            </a:pathLst>
          </a:custGeom>
          <a:noFill/>
          <a:ln w="28575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5" name="Google Shape;505;p27" descr="Immagine 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4659" y="534572"/>
            <a:ext cx="2252917" cy="6056142"/>
          </a:xfrm>
          <a:prstGeom prst="rect">
            <a:avLst/>
          </a:prstGeom>
          <a:noFill/>
          <a:ln>
            <a:noFill/>
          </a:ln>
        </p:spPr>
      </p:pic>
      <p:sp>
        <p:nvSpPr>
          <p:cNvPr id="506" name="Google Shape;506;p27"/>
          <p:cNvSpPr txBox="1"/>
          <p:nvPr/>
        </p:nvSpPr>
        <p:spPr>
          <a:xfrm>
            <a:off x="4657835" y="1225641"/>
            <a:ext cx="5704449" cy="4142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Passando da 4 incertezze a 10 e poi a un numero più elevato</a:t>
            </a:r>
            <a:endParaRPr/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La curva di distribuzione diviene sempre più sovrapponibile ad una gaussiana detta CURVA NORMALE DELL’ERRORE</a:t>
            </a:r>
            <a:endParaRPr/>
          </a:p>
        </p:txBody>
      </p:sp>
      <p:sp>
        <p:nvSpPr>
          <p:cNvPr id="507" name="Google Shape;507;p27"/>
          <p:cNvSpPr txBox="1"/>
          <p:nvPr/>
        </p:nvSpPr>
        <p:spPr>
          <a:xfrm>
            <a:off x="3710871" y="688723"/>
            <a:ext cx="855528" cy="459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/>
          </a:p>
        </p:txBody>
      </p:sp>
      <p:sp>
        <p:nvSpPr>
          <p:cNvPr id="508" name="Google Shape;508;p27"/>
          <p:cNvSpPr txBox="1"/>
          <p:nvPr/>
        </p:nvSpPr>
        <p:spPr>
          <a:xfrm>
            <a:off x="3654402" y="2849242"/>
            <a:ext cx="855528" cy="459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10</a:t>
            </a:r>
            <a:endParaRPr/>
          </a:p>
        </p:txBody>
      </p:sp>
      <p:sp>
        <p:nvSpPr>
          <p:cNvPr id="509" name="Google Shape;509;p27"/>
          <p:cNvSpPr txBox="1"/>
          <p:nvPr/>
        </p:nvSpPr>
        <p:spPr>
          <a:xfrm>
            <a:off x="3654402" y="5009763"/>
            <a:ext cx="855528" cy="459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n</a:t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4" name="Google Shape;514;p28" descr="Immagine 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0550" y="1223887"/>
            <a:ext cx="4199334" cy="1922587"/>
          </a:xfrm>
          <a:prstGeom prst="rect">
            <a:avLst/>
          </a:prstGeom>
          <a:noFill/>
          <a:ln>
            <a:noFill/>
          </a:ln>
        </p:spPr>
      </p:pic>
      <p:sp>
        <p:nvSpPr>
          <p:cNvPr id="515" name="Google Shape;515;p28"/>
          <p:cNvSpPr txBox="1"/>
          <p:nvPr/>
        </p:nvSpPr>
        <p:spPr>
          <a:xfrm>
            <a:off x="805375" y="436097"/>
            <a:ext cx="2418937" cy="3708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Deviazione Standard</a:t>
            </a:r>
            <a:endParaRPr/>
          </a:p>
        </p:txBody>
      </p:sp>
      <p:pic>
        <p:nvPicPr>
          <p:cNvPr id="516" name="Google Shape;516;p28" descr="Immagine 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43945" y="1690685"/>
            <a:ext cx="5124452" cy="3476628"/>
          </a:xfrm>
          <a:prstGeom prst="rect">
            <a:avLst/>
          </a:prstGeom>
          <a:noFill/>
          <a:ln>
            <a:noFill/>
          </a:ln>
        </p:spPr>
      </p:pic>
      <p:sp>
        <p:nvSpPr>
          <p:cNvPr id="517" name="Google Shape;517;p28"/>
          <p:cNvSpPr txBox="1"/>
          <p:nvPr/>
        </p:nvSpPr>
        <p:spPr>
          <a:xfrm>
            <a:off x="766271" y="5536506"/>
            <a:ext cx="3622212" cy="650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•"/>
            </a:pPr>
            <a:r>
              <a:rPr lang="en-US" sz="18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Deviazione standard relativa 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•"/>
            </a:pPr>
            <a:r>
              <a:rPr lang="en-US" sz="18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Coefficiente di variazione</a:t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p29"/>
          <p:cNvSpPr txBox="1"/>
          <p:nvPr/>
        </p:nvSpPr>
        <p:spPr>
          <a:xfrm>
            <a:off x="998803" y="548640"/>
            <a:ext cx="9790519" cy="3352164"/>
          </a:xfrm>
          <a:prstGeom prst="rect">
            <a:avLst/>
          </a:prstGeom>
          <a:gradFill>
            <a:gsLst>
              <a:gs pos="0">
                <a:srgbClr val="A6DFF3"/>
              </a:gs>
              <a:gs pos="100000">
                <a:srgbClr val="43B2D8"/>
              </a:gs>
            </a:gsLst>
            <a:lin ang="5400000" scaled="0"/>
          </a:gradFill>
          <a:ln w="9525" cap="rnd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Come misuro una concentrazione?</a:t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Quale metodo è adatto alla misura della concentrazione della specie che sto cercando?</a:t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Quale è la condizione necessaria perché un metodo analitico sia idoneo per la misura della concentrazione della specie che sto cercando?</a:t>
            </a:r>
            <a:endParaRPr/>
          </a:p>
        </p:txBody>
      </p:sp>
      <p:sp>
        <p:nvSpPr>
          <p:cNvPr id="523" name="Google Shape;523;p29"/>
          <p:cNvSpPr txBox="1"/>
          <p:nvPr/>
        </p:nvSpPr>
        <p:spPr>
          <a:xfrm>
            <a:off x="998804" y="4105423"/>
            <a:ext cx="9790519" cy="1510664"/>
          </a:xfrm>
          <a:prstGeom prst="rect">
            <a:avLst/>
          </a:prstGeom>
          <a:gradFill>
            <a:gsLst>
              <a:gs pos="0">
                <a:srgbClr val="A6DFF3"/>
              </a:gs>
              <a:gs pos="100000">
                <a:srgbClr val="43B2D8"/>
              </a:gs>
            </a:gsLst>
            <a:lin ang="5400000" scaled="0"/>
          </a:gradFill>
          <a:ln w="9525" cap="rnd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rgbClr val="072B40"/>
                </a:solidFill>
                <a:latin typeface="Calibri"/>
                <a:ea typeface="Calibri"/>
                <a:cs typeface="Calibri"/>
                <a:sym typeface="Calibri"/>
              </a:rPr>
              <a:t>L’analita deve produrre un segnale proporzionale alla sua concentrazione una volta che sia sottoposto al metodo di analisi.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Google Shape;155;p3" descr="Immagine 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6919" y="477078"/>
            <a:ext cx="10638860" cy="61755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p30"/>
          <p:cNvSpPr txBox="1"/>
          <p:nvPr/>
        </p:nvSpPr>
        <p:spPr>
          <a:xfrm>
            <a:off x="721581" y="357808"/>
            <a:ext cx="4974837" cy="459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Standardizzazione e calibrazione</a:t>
            </a:r>
            <a:endParaRPr/>
          </a:p>
        </p:txBody>
      </p:sp>
      <p:sp>
        <p:nvSpPr>
          <p:cNvPr id="529" name="Google Shape;529;p30"/>
          <p:cNvSpPr txBox="1"/>
          <p:nvPr/>
        </p:nvSpPr>
        <p:spPr>
          <a:xfrm>
            <a:off x="721580" y="903909"/>
            <a:ext cx="11115635" cy="4879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La calibrazione permette di conoscere la relazione tra la risposta analitica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 la concentrazione di analita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Per calcolare la relazione si utilizzano standard chimici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Standard chimici preparati da sostanze pure (pesata e diluizione) oppure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standardizzati con uso di </a:t>
            </a:r>
            <a:r>
              <a:rPr lang="en-US" sz="24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standard primari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Alcuni metodi possono usare una comparazione diretta visiva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Esempio cartina tornasole per pH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Test gravidanza</a:t>
            </a:r>
            <a:endParaRPr/>
          </a:p>
        </p:txBody>
      </p:sp>
      <p:grpSp>
        <p:nvGrpSpPr>
          <p:cNvPr id="530" name="Google Shape;530;p30"/>
          <p:cNvGrpSpPr/>
          <p:nvPr/>
        </p:nvGrpSpPr>
        <p:grpSpPr>
          <a:xfrm>
            <a:off x="3222786" y="5460999"/>
            <a:ext cx="2819406" cy="1778003"/>
            <a:chOff x="-1" y="0"/>
            <a:chExt cx="2819404" cy="1778001"/>
          </a:xfrm>
        </p:grpSpPr>
        <p:pic>
          <p:nvPicPr>
            <p:cNvPr id="531" name="Google Shape;531;p30" descr="Immagine"/>
            <p:cNvPicPr preferRelativeResize="0"/>
            <p:nvPr/>
          </p:nvPicPr>
          <p:blipFill rotWithShape="1">
            <a:blip r:embed="rId3">
              <a:alphaModFix/>
            </a:blip>
            <a:srcRect t="13400" b="13400"/>
            <a:stretch/>
          </p:blipFill>
          <p:spPr>
            <a:xfrm>
              <a:off x="-1" y="0"/>
              <a:ext cx="2819404" cy="12700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32" name="Google Shape;532;p30"/>
            <p:cNvSpPr txBox="1"/>
            <p:nvPr/>
          </p:nvSpPr>
          <p:spPr>
            <a:xfrm>
              <a:off x="0" y="1346200"/>
              <a:ext cx="2819402" cy="43180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200" tIns="76200" rIns="76200" bIns="762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Didascalia</a:t>
              </a:r>
              <a:endParaRPr/>
            </a:p>
          </p:txBody>
        </p:sp>
      </p:grpSp>
      <p:grpSp>
        <p:nvGrpSpPr>
          <p:cNvPr id="533" name="Google Shape;533;p30"/>
          <p:cNvGrpSpPr/>
          <p:nvPr/>
        </p:nvGrpSpPr>
        <p:grpSpPr>
          <a:xfrm>
            <a:off x="6516640" y="4482461"/>
            <a:ext cx="2819404" cy="2111378"/>
            <a:chOff x="-1" y="-1"/>
            <a:chExt cx="2819403" cy="2111376"/>
          </a:xfrm>
        </p:grpSpPr>
        <p:pic>
          <p:nvPicPr>
            <p:cNvPr id="534" name="Google Shape;534;p30" descr="Immagine"/>
            <p:cNvPicPr preferRelativeResize="0"/>
            <p:nvPr/>
          </p:nvPicPr>
          <p:blipFill rotWithShape="1">
            <a:blip r:embed="rId4">
              <a:alphaModFix/>
            </a:blip>
            <a:srcRect t="21565" b="21565"/>
            <a:stretch/>
          </p:blipFill>
          <p:spPr>
            <a:xfrm>
              <a:off x="-1" y="-1"/>
              <a:ext cx="2819403" cy="160337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35" name="Google Shape;535;p30"/>
            <p:cNvSpPr txBox="1"/>
            <p:nvPr/>
          </p:nvSpPr>
          <p:spPr>
            <a:xfrm>
              <a:off x="-1" y="1679574"/>
              <a:ext cx="2819402" cy="43180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200" tIns="76200" rIns="76200" bIns="762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Didascalia</a:t>
              </a:r>
              <a:endParaRPr/>
            </a:p>
          </p:txBody>
        </p:sp>
      </p:grp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p31"/>
          <p:cNvSpPr txBox="1"/>
          <p:nvPr/>
        </p:nvSpPr>
        <p:spPr>
          <a:xfrm>
            <a:off x="998803" y="548640"/>
            <a:ext cx="9790519" cy="1726564"/>
          </a:xfrm>
          <a:prstGeom prst="rect">
            <a:avLst/>
          </a:prstGeom>
          <a:gradFill>
            <a:gsLst>
              <a:gs pos="0">
                <a:srgbClr val="A6DFF3"/>
              </a:gs>
              <a:gs pos="100000">
                <a:srgbClr val="43B2D8"/>
              </a:gs>
            </a:gsLst>
            <a:lin ang="5400000" scaled="0"/>
          </a:gradFill>
          <a:ln w="9525" cap="rnd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rgbClr val="072B40"/>
                </a:solidFill>
                <a:latin typeface="Calibri"/>
                <a:ea typeface="Calibri"/>
                <a:cs typeface="Calibri"/>
                <a:sym typeface="Calibri"/>
              </a:rPr>
              <a:t>Se viene prodotto un segnale proporzionale alla concentrazione, allora si può risalire a un modello matematico (equazione) che descrive la dipendenza del segnale (y) dalla concentrazione (x) della specie</a:t>
            </a:r>
            <a:endParaRPr/>
          </a:p>
        </p:txBody>
      </p:sp>
      <p:sp>
        <p:nvSpPr>
          <p:cNvPr id="541" name="Google Shape;541;p31"/>
          <p:cNvSpPr txBox="1"/>
          <p:nvPr/>
        </p:nvSpPr>
        <p:spPr>
          <a:xfrm>
            <a:off x="998803" y="2445435"/>
            <a:ext cx="9790519" cy="507364"/>
          </a:xfrm>
          <a:prstGeom prst="rect">
            <a:avLst/>
          </a:prstGeom>
          <a:gradFill>
            <a:gsLst>
              <a:gs pos="0">
                <a:srgbClr val="A6DFF3"/>
              </a:gs>
              <a:gs pos="100000">
                <a:srgbClr val="43B2D8"/>
              </a:gs>
            </a:gsLst>
            <a:lin ang="5400000" scaled="0"/>
          </a:gradFill>
          <a:ln w="9525" cap="rnd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>
                <a:solidFill>
                  <a:srgbClr val="072B40"/>
                </a:solidFill>
                <a:latin typeface="Calibri"/>
                <a:ea typeface="Calibri"/>
                <a:cs typeface="Calibri"/>
                <a:sym typeface="Calibri"/>
              </a:rPr>
              <a:t>E’ possibile quindi costruire una curva di calbrazione</a:t>
            </a:r>
            <a:endParaRPr/>
          </a:p>
        </p:txBody>
      </p:sp>
      <p:sp>
        <p:nvSpPr>
          <p:cNvPr id="542" name="Google Shape;542;p31"/>
          <p:cNvSpPr txBox="1"/>
          <p:nvPr/>
        </p:nvSpPr>
        <p:spPr>
          <a:xfrm>
            <a:off x="998802" y="3638212"/>
            <a:ext cx="9790519" cy="913764"/>
          </a:xfrm>
          <a:prstGeom prst="rect">
            <a:avLst/>
          </a:prstGeom>
          <a:gradFill>
            <a:gsLst>
              <a:gs pos="0">
                <a:srgbClr val="A6DFF3"/>
              </a:gs>
              <a:gs pos="100000">
                <a:srgbClr val="43B2D8"/>
              </a:gs>
            </a:gsLst>
            <a:lin ang="5400000" scaled="0"/>
          </a:gradFill>
          <a:ln w="9525" cap="rnd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Come costruire la curva di calibrazione, e descrivere i significati analitici dell’equazione che la descrive?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p32"/>
          <p:cNvSpPr txBox="1"/>
          <p:nvPr/>
        </p:nvSpPr>
        <p:spPr>
          <a:xfrm>
            <a:off x="998797" y="280822"/>
            <a:ext cx="9790519" cy="532764"/>
          </a:xfrm>
          <a:prstGeom prst="rect">
            <a:avLst/>
          </a:prstGeom>
          <a:gradFill>
            <a:gsLst>
              <a:gs pos="0">
                <a:srgbClr val="A6DFF3"/>
              </a:gs>
              <a:gs pos="100000">
                <a:srgbClr val="43B2D8"/>
              </a:gs>
            </a:gsLst>
            <a:lin ang="5400000" scaled="0"/>
          </a:gradFill>
          <a:ln w="9525" cap="rnd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72B40"/>
                </a:solidFill>
                <a:latin typeface="Calibri"/>
                <a:ea typeface="Calibri"/>
                <a:cs typeface="Calibri"/>
                <a:sym typeface="Calibri"/>
              </a:rPr>
              <a:t>Curva di calibrazione esterna</a:t>
            </a:r>
            <a:endParaRPr/>
          </a:p>
        </p:txBody>
      </p:sp>
      <p:sp>
        <p:nvSpPr>
          <p:cNvPr id="548" name="Google Shape;548;p32"/>
          <p:cNvSpPr txBox="1"/>
          <p:nvPr/>
        </p:nvSpPr>
        <p:spPr>
          <a:xfrm>
            <a:off x="998796" y="1101419"/>
            <a:ext cx="9790519" cy="532764"/>
          </a:xfrm>
          <a:prstGeom prst="rect">
            <a:avLst/>
          </a:prstGeom>
          <a:gradFill>
            <a:gsLst>
              <a:gs pos="0">
                <a:srgbClr val="A6DFF3"/>
              </a:gs>
              <a:gs pos="100000">
                <a:srgbClr val="43B2D8"/>
              </a:gs>
            </a:gsLst>
            <a:lin ang="5400000" scaled="0"/>
          </a:gradFill>
          <a:ln w="9525" cap="rnd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Come costruirla</a:t>
            </a:r>
            <a:endParaRPr/>
          </a:p>
        </p:txBody>
      </p:sp>
      <p:sp>
        <p:nvSpPr>
          <p:cNvPr id="549" name="Google Shape;549;p32"/>
          <p:cNvSpPr txBox="1"/>
          <p:nvPr/>
        </p:nvSpPr>
        <p:spPr>
          <a:xfrm>
            <a:off x="998795" y="1961474"/>
            <a:ext cx="9790519" cy="964564"/>
          </a:xfrm>
          <a:prstGeom prst="rect">
            <a:avLst/>
          </a:prstGeom>
          <a:gradFill>
            <a:gsLst>
              <a:gs pos="0">
                <a:srgbClr val="A6DFF3"/>
              </a:gs>
              <a:gs pos="100000">
                <a:srgbClr val="43B2D8"/>
              </a:gs>
            </a:gsLst>
            <a:lin ang="5400000" scaled="0"/>
          </a:gradFill>
          <a:ln w="9525" cap="rnd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072B40"/>
                </a:solidFill>
                <a:latin typeface="Calibri"/>
                <a:ea typeface="Calibri"/>
                <a:cs typeface="Calibri"/>
                <a:sym typeface="Calibri"/>
              </a:rPr>
              <a:t>Preparare una serie di soluzioni standard (soluto+solvente)</a:t>
            </a:r>
            <a:endParaRPr/>
          </a:p>
        </p:txBody>
      </p:sp>
      <p:sp>
        <p:nvSpPr>
          <p:cNvPr id="550" name="Google Shape;550;p32"/>
          <p:cNvSpPr txBox="1"/>
          <p:nvPr/>
        </p:nvSpPr>
        <p:spPr>
          <a:xfrm>
            <a:off x="998793" y="3033976"/>
            <a:ext cx="9790519" cy="532764"/>
          </a:xfrm>
          <a:prstGeom prst="rect">
            <a:avLst/>
          </a:prstGeom>
          <a:gradFill>
            <a:gsLst>
              <a:gs pos="0">
                <a:srgbClr val="A6DFF3"/>
              </a:gs>
              <a:gs pos="100000">
                <a:srgbClr val="43B2D8"/>
              </a:gs>
            </a:gsLst>
            <a:lin ang="5400000" scaled="0"/>
          </a:gradFill>
          <a:ln w="9525" cap="rnd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072B40"/>
                </a:solidFill>
                <a:latin typeface="Calibri"/>
                <a:ea typeface="Calibri"/>
                <a:cs typeface="Calibri"/>
                <a:sym typeface="Calibri"/>
              </a:rPr>
              <a:t>Misurare la risposta delle soluzioni standard</a:t>
            </a:r>
            <a:endParaRPr/>
          </a:p>
        </p:txBody>
      </p:sp>
      <p:sp>
        <p:nvSpPr>
          <p:cNvPr id="551" name="Google Shape;551;p32"/>
          <p:cNvSpPr txBox="1"/>
          <p:nvPr/>
        </p:nvSpPr>
        <p:spPr>
          <a:xfrm>
            <a:off x="998793" y="3712986"/>
            <a:ext cx="9790519" cy="1396364"/>
          </a:xfrm>
          <a:prstGeom prst="rect">
            <a:avLst/>
          </a:prstGeom>
          <a:gradFill>
            <a:gsLst>
              <a:gs pos="0">
                <a:srgbClr val="A6DFF3"/>
              </a:gs>
              <a:gs pos="100000">
                <a:srgbClr val="43B2D8"/>
              </a:gs>
            </a:gsLst>
            <a:lin ang="5400000" scaled="0"/>
          </a:gradFill>
          <a:ln w="9525" cap="rnd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072B40"/>
                </a:solidFill>
                <a:latin typeface="Calibri"/>
                <a:ea typeface="Calibri"/>
                <a:cs typeface="Calibri"/>
                <a:sym typeface="Calibri"/>
              </a:rPr>
              <a:t>Usare un foglio Excel per interpolare i punti, costruire la curva e ottenere l’equazione e il coefficiente di correlazione r. (y=ax+b)</a:t>
            </a:r>
            <a:endParaRPr/>
          </a:p>
        </p:txBody>
      </p:sp>
      <p:sp>
        <p:nvSpPr>
          <p:cNvPr id="552" name="Google Shape;552;p32"/>
          <p:cNvSpPr txBox="1"/>
          <p:nvPr/>
        </p:nvSpPr>
        <p:spPr>
          <a:xfrm>
            <a:off x="998792" y="5799830"/>
            <a:ext cx="9790519" cy="964564"/>
          </a:xfrm>
          <a:prstGeom prst="rect">
            <a:avLst/>
          </a:prstGeom>
          <a:gradFill>
            <a:gsLst>
              <a:gs pos="0">
                <a:srgbClr val="A6DFF3"/>
              </a:gs>
              <a:gs pos="100000">
                <a:srgbClr val="43B2D8"/>
              </a:gs>
            </a:gsLst>
            <a:lin ang="5400000" scaled="0"/>
          </a:gradFill>
          <a:ln w="9525" cap="rnd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072B40"/>
                </a:solidFill>
                <a:latin typeface="Calibri"/>
                <a:ea typeface="Calibri"/>
                <a:cs typeface="Calibri"/>
                <a:sym typeface="Calibri"/>
              </a:rPr>
              <a:t>Usare la curva per calcolare concentrazioni di analita in soluzioni a concentrazione incognita</a:t>
            </a:r>
            <a:endParaRPr/>
          </a:p>
        </p:txBody>
      </p:sp>
      <p:sp>
        <p:nvSpPr>
          <p:cNvPr id="553" name="Google Shape;553;p32"/>
          <p:cNvSpPr txBox="1"/>
          <p:nvPr/>
        </p:nvSpPr>
        <p:spPr>
          <a:xfrm>
            <a:off x="998792" y="5294915"/>
            <a:ext cx="9790519" cy="469264"/>
          </a:xfrm>
          <a:prstGeom prst="rect">
            <a:avLst/>
          </a:prstGeom>
          <a:gradFill>
            <a:gsLst>
              <a:gs pos="0">
                <a:srgbClr val="A6DFF3"/>
              </a:gs>
              <a:gs pos="100000">
                <a:srgbClr val="43B2D8"/>
              </a:gs>
            </a:gsLst>
            <a:lin ang="5400000" scaled="0"/>
          </a:gradFill>
          <a:ln w="9525" cap="rnd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Come usarla per calcolare la concentrazione x=(y-b)/a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p33"/>
          <p:cNvSpPr txBox="1"/>
          <p:nvPr/>
        </p:nvSpPr>
        <p:spPr>
          <a:xfrm>
            <a:off x="721581" y="357808"/>
            <a:ext cx="5120539" cy="459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Utilizzo del foglio di calcolo excel </a:t>
            </a:r>
            <a:endParaRPr/>
          </a:p>
        </p:txBody>
      </p:sp>
      <p:graphicFrame>
        <p:nvGraphicFramePr>
          <p:cNvPr id="559" name="Google Shape;559;p33"/>
          <p:cNvGraphicFramePr/>
          <p:nvPr/>
        </p:nvGraphicFramePr>
        <p:xfrm>
          <a:off x="1185332" y="889000"/>
          <a:ext cx="4904300" cy="6080700"/>
        </p:xfrm>
        <a:graphic>
          <a:graphicData uri="http://schemas.openxmlformats.org/drawingml/2006/table">
            <a:tbl>
              <a:tblPr bandRow="1">
                <a:noFill/>
                <a:tableStyleId>{0AB4462F-C6F0-407D-ADCE-BCAD2A96DFE0}</a:tableStyleId>
              </a:tblPr>
              <a:tblGrid>
                <a:gridCol w="2452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521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134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/>
                        <a:t>Concentrazione (ppm)</a:t>
                      </a:r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/>
                        <a:t>Segnale (nA)</a:t>
                      </a:r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134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/>
                        <a:t>5</a:t>
                      </a:r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/>
                        <a:t>12</a:t>
                      </a:r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134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/>
                        <a:t>10</a:t>
                      </a:r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/>
                        <a:t>19</a:t>
                      </a:r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134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/>
                        <a:t>15</a:t>
                      </a:r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/>
                        <a:t>23</a:t>
                      </a:r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134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/>
                        <a:t>20</a:t>
                      </a:r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/>
                        <a:t>27</a:t>
                      </a:r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134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/>
                        <a:t>25</a:t>
                      </a:r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/>
                        <a:t>31</a:t>
                      </a:r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cxnSp>
        <p:nvCxnSpPr>
          <p:cNvPr id="560" name="Google Shape;560;p33"/>
          <p:cNvCxnSpPr/>
          <p:nvPr/>
        </p:nvCxnSpPr>
        <p:spPr>
          <a:xfrm>
            <a:off x="6503658" y="3929379"/>
            <a:ext cx="1512890" cy="2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561" name="Google Shape;561;p33"/>
          <p:cNvSpPr txBox="1"/>
          <p:nvPr/>
        </p:nvSpPr>
        <p:spPr>
          <a:xfrm>
            <a:off x="8154361" y="3604260"/>
            <a:ext cx="3728699" cy="650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Costruire la curva di calibrazione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in excel</a:t>
            </a:r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p34"/>
          <p:cNvSpPr txBox="1"/>
          <p:nvPr/>
        </p:nvSpPr>
        <p:spPr>
          <a:xfrm>
            <a:off x="0" y="0"/>
            <a:ext cx="447141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Come costruire un grafico in Excel</a:t>
            </a:r>
            <a:endParaRPr/>
          </a:p>
        </p:txBody>
      </p:sp>
      <p:pic>
        <p:nvPicPr>
          <p:cNvPr id="567" name="Google Shape;567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0283" y="1510614"/>
            <a:ext cx="1418617" cy="1452719"/>
          </a:xfrm>
          <a:prstGeom prst="rect">
            <a:avLst/>
          </a:prstGeom>
          <a:noFill/>
          <a:ln>
            <a:noFill/>
          </a:ln>
        </p:spPr>
      </p:pic>
      <p:sp>
        <p:nvSpPr>
          <p:cNvPr id="568" name="Google Shape;568;p34"/>
          <p:cNvSpPr txBox="1"/>
          <p:nvPr/>
        </p:nvSpPr>
        <p:spPr>
          <a:xfrm>
            <a:off x="250283" y="838767"/>
            <a:ext cx="1612621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Inserire i dati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su due colonne</a:t>
            </a:r>
            <a:endParaRPr/>
          </a:p>
        </p:txBody>
      </p:sp>
      <p:pic>
        <p:nvPicPr>
          <p:cNvPr id="569" name="Google Shape;569;p3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44818" y="1485098"/>
            <a:ext cx="3321697" cy="2370009"/>
          </a:xfrm>
          <a:prstGeom prst="rect">
            <a:avLst/>
          </a:prstGeom>
          <a:noFill/>
          <a:ln>
            <a:noFill/>
          </a:ln>
        </p:spPr>
      </p:pic>
      <p:sp>
        <p:nvSpPr>
          <p:cNvPr id="570" name="Google Shape;570;p34"/>
          <p:cNvSpPr txBox="1"/>
          <p:nvPr/>
        </p:nvSpPr>
        <p:spPr>
          <a:xfrm>
            <a:off x="2340312" y="844084"/>
            <a:ext cx="4223264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Selezionare le colonne e andare su «inserisci», poi «grafico» poi dispersione</a:t>
            </a:r>
            <a:endParaRPr/>
          </a:p>
        </p:txBody>
      </p:sp>
      <p:pic>
        <p:nvPicPr>
          <p:cNvPr id="571" name="Google Shape;571;p3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738367" y="1926113"/>
            <a:ext cx="4223264" cy="3459482"/>
          </a:xfrm>
          <a:prstGeom prst="rect">
            <a:avLst/>
          </a:prstGeom>
          <a:noFill/>
          <a:ln>
            <a:noFill/>
          </a:ln>
        </p:spPr>
      </p:pic>
      <p:sp>
        <p:nvSpPr>
          <p:cNvPr id="572" name="Google Shape;572;p34"/>
          <p:cNvSpPr txBox="1"/>
          <p:nvPr/>
        </p:nvSpPr>
        <p:spPr>
          <a:xfrm>
            <a:off x="6738367" y="838767"/>
            <a:ext cx="4223264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Selezionare i dati sul grafico, poi »struttura grafico», poi «aggiungi elemento grafico», poi « linea di tendenza»</a:t>
            </a:r>
            <a:endParaRPr/>
          </a:p>
        </p:txBody>
      </p:sp>
      <p:sp>
        <p:nvSpPr>
          <p:cNvPr id="573" name="Google Shape;573;p34"/>
          <p:cNvSpPr txBox="1"/>
          <p:nvPr/>
        </p:nvSpPr>
        <p:spPr>
          <a:xfrm>
            <a:off x="0" y="5598418"/>
            <a:ext cx="12078884" cy="415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Esercizio: creare una serie di dati Concentrazione segnale e costruire una curva di calibrazione con r</a:t>
            </a:r>
            <a:r>
              <a:rPr lang="en-US" sz="2100" b="1" baseline="30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sz="21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&gt;0.995</a:t>
            </a:r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Google Shape;578;p35"/>
          <p:cNvSpPr txBox="1"/>
          <p:nvPr/>
        </p:nvSpPr>
        <p:spPr>
          <a:xfrm>
            <a:off x="626792" y="499988"/>
            <a:ext cx="7132399" cy="459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Errori nella calibrazione con lo standard esterno</a:t>
            </a:r>
            <a:endParaRPr/>
          </a:p>
        </p:txBody>
      </p:sp>
      <p:sp>
        <p:nvSpPr>
          <p:cNvPr id="579" name="Google Shape;579;p35"/>
          <p:cNvSpPr txBox="1"/>
          <p:nvPr/>
        </p:nvSpPr>
        <p:spPr>
          <a:xfrm>
            <a:off x="354279" y="1173481"/>
            <a:ext cx="11744731" cy="4879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La curva ottenuta deriva dall’analisi di soluzioni standard (solvente+ analita)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Il campione contiene anche altri componenti (matrice)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Alla risposta del campione dovremmo sottrarre la risposta del “bianco”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Bianco: soluzione IDENTICA al campione in assenza di analita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Errori sistematici in calibrazione?</a:t>
            </a:r>
            <a:endParaRPr/>
          </a:p>
          <a:p>
            <a:pPr marL="457200" marR="0" lvl="1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1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Pesata e misura dei volumi</a:t>
            </a:r>
            <a:endParaRPr/>
          </a:p>
          <a:p>
            <a:pPr marL="457200" marR="0" lvl="1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1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Stabilità analita (chimica e fisica)</a:t>
            </a:r>
            <a:endParaRPr/>
          </a:p>
          <a:p>
            <a:pPr marL="457200" marR="0" lvl="1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1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Errore di calibrazione (numero insufficiente di standard, linearità apparente)</a:t>
            </a:r>
            <a:endParaRPr/>
          </a:p>
          <a:p>
            <a:pPr marL="457200" marR="0" lvl="1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1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Intervallo di concentrazione non lineare</a:t>
            </a:r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Google Shape;584;p36"/>
          <p:cNvSpPr txBox="1"/>
          <p:nvPr/>
        </p:nvSpPr>
        <p:spPr>
          <a:xfrm>
            <a:off x="879534" y="416120"/>
            <a:ext cx="9790519" cy="2132964"/>
          </a:xfrm>
          <a:prstGeom prst="rect">
            <a:avLst/>
          </a:prstGeom>
          <a:gradFill>
            <a:gsLst>
              <a:gs pos="0">
                <a:srgbClr val="A6DFF3"/>
              </a:gs>
              <a:gs pos="100000">
                <a:srgbClr val="43B2D8"/>
              </a:gs>
            </a:gsLst>
            <a:lin ang="5400000" scaled="0"/>
          </a:gradFill>
          <a:ln w="9525" cap="rnd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 u="sng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Vantaggi </a:t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600"/>
              <a:buFont typeface="Arial"/>
              <a:buChar char="•"/>
            </a:pPr>
            <a:r>
              <a:rPr lang="en-US" sz="26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Facile da usare</a:t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600"/>
              <a:buFont typeface="Arial"/>
              <a:buChar char="•"/>
            </a:pPr>
            <a:r>
              <a:rPr lang="en-US" sz="26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Veloce </a:t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600"/>
              <a:buFont typeface="Arial"/>
              <a:buChar char="•"/>
            </a:pPr>
            <a:r>
              <a:rPr lang="en-US" sz="26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economica</a:t>
            </a:r>
            <a:endParaRPr/>
          </a:p>
        </p:txBody>
      </p:sp>
      <p:sp>
        <p:nvSpPr>
          <p:cNvPr id="585" name="Google Shape;585;p36"/>
          <p:cNvSpPr txBox="1"/>
          <p:nvPr/>
        </p:nvSpPr>
        <p:spPr>
          <a:xfrm>
            <a:off x="879534" y="3310292"/>
            <a:ext cx="9790519" cy="2539364"/>
          </a:xfrm>
          <a:prstGeom prst="rect">
            <a:avLst/>
          </a:prstGeom>
          <a:gradFill>
            <a:gsLst>
              <a:gs pos="0">
                <a:srgbClr val="A6DFF3"/>
              </a:gs>
              <a:gs pos="100000">
                <a:srgbClr val="43B2D8"/>
              </a:gs>
            </a:gsLst>
            <a:lin ang="5400000" scaled="0"/>
          </a:gradFill>
          <a:ln w="9525" cap="rnd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 u="sng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Svantaggi</a:t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600"/>
              <a:buFont typeface="Arial"/>
              <a:buChar char="•"/>
            </a:pPr>
            <a:r>
              <a:rPr lang="en-US" sz="26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Non tiene conto della complessità del campione reale</a:t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600"/>
              <a:buFont typeface="Arial"/>
              <a:buChar char="•"/>
            </a:pPr>
            <a:r>
              <a:rPr lang="en-US" sz="26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Soffre dell’effetto matrice</a:t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600"/>
              <a:buFont typeface="Arial"/>
              <a:buChar char="•"/>
            </a:pPr>
            <a:r>
              <a:rPr lang="en-US" sz="26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E’ necessario conoscere l’efficienza (recupero) della tecnica di estrazione</a:t>
            </a:r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90" name="Google Shape;590;p37"/>
          <p:cNvCxnSpPr/>
          <p:nvPr/>
        </p:nvCxnSpPr>
        <p:spPr>
          <a:xfrm rot="10800000">
            <a:off x="3429000" y="2438398"/>
            <a:ext cx="0" cy="3048002"/>
          </a:xfrm>
          <a:prstGeom prst="straightConnector1">
            <a:avLst/>
          </a:prstGeom>
          <a:noFill/>
          <a:ln w="34925" cap="rnd" cmpd="sng">
            <a:solidFill>
              <a:srgbClr val="0E5580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591" name="Google Shape;591;p37"/>
          <p:cNvCxnSpPr/>
          <p:nvPr/>
        </p:nvCxnSpPr>
        <p:spPr>
          <a:xfrm>
            <a:off x="3428999" y="5481637"/>
            <a:ext cx="5562603" cy="2"/>
          </a:xfrm>
          <a:prstGeom prst="straightConnector1">
            <a:avLst/>
          </a:prstGeom>
          <a:noFill/>
          <a:ln w="34925" cap="rnd" cmpd="sng">
            <a:solidFill>
              <a:srgbClr val="0E5580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592" name="Google Shape;592;p37"/>
          <p:cNvSpPr txBox="1"/>
          <p:nvPr/>
        </p:nvSpPr>
        <p:spPr>
          <a:xfrm rot="-5400000">
            <a:off x="2749215" y="2745743"/>
            <a:ext cx="991191" cy="3708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segnale</a:t>
            </a:r>
            <a:endParaRPr/>
          </a:p>
        </p:txBody>
      </p:sp>
      <p:sp>
        <p:nvSpPr>
          <p:cNvPr id="593" name="Google Shape;593;p37"/>
          <p:cNvSpPr txBox="1"/>
          <p:nvPr/>
        </p:nvSpPr>
        <p:spPr>
          <a:xfrm>
            <a:off x="8083233" y="5486399"/>
            <a:ext cx="843629" cy="3708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CONC</a:t>
            </a:r>
            <a:endParaRPr/>
          </a:p>
        </p:txBody>
      </p:sp>
      <p:sp>
        <p:nvSpPr>
          <p:cNvPr id="594" name="Google Shape;594;p37"/>
          <p:cNvSpPr/>
          <p:nvPr/>
        </p:nvSpPr>
        <p:spPr>
          <a:xfrm>
            <a:off x="3968260" y="4899309"/>
            <a:ext cx="228603" cy="171453"/>
          </a:xfrm>
          <a:prstGeom prst="ellipse">
            <a:avLst/>
          </a:prstGeom>
          <a:solidFill>
            <a:srgbClr val="0E5580"/>
          </a:solidFill>
          <a:ln w="19050" cap="rnd" cmpd="sng">
            <a:solidFill>
              <a:srgbClr val="7E9B2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5" name="Google Shape;595;p37"/>
          <p:cNvSpPr/>
          <p:nvPr/>
        </p:nvSpPr>
        <p:spPr>
          <a:xfrm>
            <a:off x="5527430" y="4020344"/>
            <a:ext cx="228603" cy="169867"/>
          </a:xfrm>
          <a:prstGeom prst="ellipse">
            <a:avLst/>
          </a:prstGeom>
          <a:solidFill>
            <a:srgbClr val="0E5580"/>
          </a:solidFill>
          <a:ln w="19050" cap="rnd" cmpd="sng">
            <a:solidFill>
              <a:srgbClr val="7E9B2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6" name="Google Shape;596;p37"/>
          <p:cNvSpPr/>
          <p:nvPr/>
        </p:nvSpPr>
        <p:spPr>
          <a:xfrm>
            <a:off x="7669214" y="2928788"/>
            <a:ext cx="228603" cy="169867"/>
          </a:xfrm>
          <a:prstGeom prst="ellipse">
            <a:avLst/>
          </a:prstGeom>
          <a:solidFill>
            <a:srgbClr val="0E5580"/>
          </a:solidFill>
          <a:ln w="19050" cap="rnd" cmpd="sng">
            <a:solidFill>
              <a:srgbClr val="7E9B2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97" name="Google Shape;597;p37"/>
          <p:cNvCxnSpPr/>
          <p:nvPr/>
        </p:nvCxnSpPr>
        <p:spPr>
          <a:xfrm rot="10800000" flipH="1">
            <a:off x="3728549" y="2728119"/>
            <a:ext cx="4430714" cy="2382839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598" name="Google Shape;598;p37"/>
          <p:cNvSpPr txBox="1"/>
          <p:nvPr/>
        </p:nvSpPr>
        <p:spPr>
          <a:xfrm>
            <a:off x="7829233" y="4105277"/>
            <a:ext cx="1126923" cy="434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y=ax+b</a:t>
            </a:r>
            <a:endParaRPr/>
          </a:p>
        </p:txBody>
      </p:sp>
      <p:sp>
        <p:nvSpPr>
          <p:cNvPr id="599" name="Google Shape;599;p37"/>
          <p:cNvSpPr txBox="1"/>
          <p:nvPr/>
        </p:nvSpPr>
        <p:spPr>
          <a:xfrm>
            <a:off x="3095307" y="254000"/>
            <a:ext cx="7071528" cy="459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Dal segnale analitico alla curva di calibrazione</a:t>
            </a:r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Google Shape;604;p38"/>
          <p:cNvSpPr txBox="1"/>
          <p:nvPr/>
        </p:nvSpPr>
        <p:spPr>
          <a:xfrm>
            <a:off x="834670" y="3617581"/>
            <a:ext cx="6621206" cy="532764"/>
          </a:xfrm>
          <a:prstGeom prst="rect">
            <a:avLst/>
          </a:prstGeom>
          <a:gradFill>
            <a:gsLst>
              <a:gs pos="0">
                <a:srgbClr val="A6DFF3"/>
              </a:gs>
              <a:gs pos="100000">
                <a:srgbClr val="43B2D8"/>
              </a:gs>
            </a:gsLst>
            <a:lin ang="5400000" scaled="0"/>
          </a:gradFill>
          <a:ln w="9525" cap="rnd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72B40"/>
                </a:solidFill>
                <a:latin typeface="Calibri"/>
                <a:ea typeface="Calibri"/>
                <a:cs typeface="Calibri"/>
                <a:sym typeface="Calibri"/>
              </a:rPr>
              <a:t>Intervallo dinamico di linearità</a:t>
            </a:r>
            <a:endParaRPr/>
          </a:p>
        </p:txBody>
      </p:sp>
      <p:sp>
        <p:nvSpPr>
          <p:cNvPr id="605" name="Google Shape;605;p38"/>
          <p:cNvSpPr txBox="1"/>
          <p:nvPr/>
        </p:nvSpPr>
        <p:spPr>
          <a:xfrm>
            <a:off x="834668" y="4602295"/>
            <a:ext cx="5261328" cy="532764"/>
          </a:xfrm>
          <a:prstGeom prst="rect">
            <a:avLst/>
          </a:prstGeom>
          <a:gradFill>
            <a:gsLst>
              <a:gs pos="0">
                <a:srgbClr val="A6DFF3"/>
              </a:gs>
              <a:gs pos="100000">
                <a:srgbClr val="43B2D8"/>
              </a:gs>
            </a:gsLst>
            <a:lin ang="5400000" scaled="0"/>
          </a:gradFill>
          <a:ln w="9525" cap="rnd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72B40"/>
                </a:solidFill>
                <a:latin typeface="Calibri"/>
                <a:ea typeface="Calibri"/>
                <a:cs typeface="Calibri"/>
                <a:sym typeface="Calibri"/>
              </a:rPr>
              <a:t>Intervallo dinamico</a:t>
            </a:r>
            <a:endParaRPr/>
          </a:p>
        </p:txBody>
      </p:sp>
      <p:sp>
        <p:nvSpPr>
          <p:cNvPr id="606" name="Google Shape;606;p38"/>
          <p:cNvSpPr txBox="1"/>
          <p:nvPr/>
        </p:nvSpPr>
        <p:spPr>
          <a:xfrm>
            <a:off x="834669" y="1648156"/>
            <a:ext cx="5261328" cy="532764"/>
          </a:xfrm>
          <a:prstGeom prst="rect">
            <a:avLst/>
          </a:prstGeom>
          <a:gradFill>
            <a:gsLst>
              <a:gs pos="0">
                <a:srgbClr val="A6DFF3"/>
              </a:gs>
              <a:gs pos="100000">
                <a:srgbClr val="43B2D8"/>
              </a:gs>
            </a:gsLst>
            <a:lin ang="5400000" scaled="0"/>
          </a:gradFill>
          <a:ln w="9525" cap="rnd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72B40"/>
                </a:solidFill>
                <a:latin typeface="Calibri"/>
                <a:ea typeface="Calibri"/>
                <a:cs typeface="Calibri"/>
                <a:sym typeface="Calibri"/>
              </a:rPr>
              <a:t>Limite di rilevabilità</a:t>
            </a:r>
            <a:endParaRPr/>
          </a:p>
        </p:txBody>
      </p:sp>
      <p:sp>
        <p:nvSpPr>
          <p:cNvPr id="607" name="Google Shape;607;p38"/>
          <p:cNvSpPr txBox="1"/>
          <p:nvPr/>
        </p:nvSpPr>
        <p:spPr>
          <a:xfrm>
            <a:off x="834668" y="2632868"/>
            <a:ext cx="5261328" cy="532764"/>
          </a:xfrm>
          <a:prstGeom prst="rect">
            <a:avLst/>
          </a:prstGeom>
          <a:gradFill>
            <a:gsLst>
              <a:gs pos="0">
                <a:srgbClr val="A6DFF3"/>
              </a:gs>
              <a:gs pos="100000">
                <a:srgbClr val="43B2D8"/>
              </a:gs>
            </a:gsLst>
            <a:lin ang="5400000" scaled="0"/>
          </a:gradFill>
          <a:ln w="9525" cap="rnd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72B40"/>
                </a:solidFill>
                <a:latin typeface="Calibri"/>
                <a:ea typeface="Calibri"/>
                <a:cs typeface="Calibri"/>
                <a:sym typeface="Calibri"/>
              </a:rPr>
              <a:t>Limite di quantificazione</a:t>
            </a:r>
            <a:endParaRPr/>
          </a:p>
        </p:txBody>
      </p:sp>
      <p:sp>
        <p:nvSpPr>
          <p:cNvPr id="608" name="Google Shape;608;p38"/>
          <p:cNvSpPr txBox="1"/>
          <p:nvPr/>
        </p:nvSpPr>
        <p:spPr>
          <a:xfrm>
            <a:off x="834670" y="663445"/>
            <a:ext cx="6480531" cy="532764"/>
          </a:xfrm>
          <a:prstGeom prst="rect">
            <a:avLst/>
          </a:prstGeom>
          <a:gradFill>
            <a:gsLst>
              <a:gs pos="0">
                <a:srgbClr val="A6DFF3"/>
              </a:gs>
              <a:gs pos="100000">
                <a:srgbClr val="43B2D8"/>
              </a:gs>
            </a:gsLst>
            <a:lin ang="5400000" scaled="0"/>
          </a:gradFill>
          <a:ln w="9525" cap="rnd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72B40"/>
                </a:solidFill>
                <a:latin typeface="Calibri"/>
                <a:ea typeface="Calibri"/>
                <a:cs typeface="Calibri"/>
                <a:sym typeface="Calibri"/>
              </a:rPr>
              <a:t>Sensibilità e sensibilità analitica </a:t>
            </a:r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Google Shape;613;p39"/>
          <p:cNvSpPr txBox="1"/>
          <p:nvPr/>
        </p:nvSpPr>
        <p:spPr>
          <a:xfrm>
            <a:off x="834670" y="663445"/>
            <a:ext cx="6480531" cy="532764"/>
          </a:xfrm>
          <a:prstGeom prst="rect">
            <a:avLst/>
          </a:prstGeom>
          <a:gradFill>
            <a:gsLst>
              <a:gs pos="0">
                <a:srgbClr val="A6DFF3"/>
              </a:gs>
              <a:gs pos="100000">
                <a:srgbClr val="43B2D8"/>
              </a:gs>
            </a:gsLst>
            <a:lin ang="5400000" scaled="0"/>
          </a:gradFill>
          <a:ln w="9525" cap="rnd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072B40"/>
                </a:solidFill>
                <a:latin typeface="Calibri"/>
                <a:ea typeface="Calibri"/>
                <a:cs typeface="Calibri"/>
                <a:sym typeface="Calibri"/>
              </a:rPr>
              <a:t>Sensibilità</a:t>
            </a:r>
            <a:r>
              <a:rPr lang="en-US" sz="2800" b="0">
                <a:solidFill>
                  <a:srgbClr val="072B40"/>
                </a:solidFill>
                <a:latin typeface="Calibri"/>
                <a:ea typeface="Calibri"/>
                <a:cs typeface="Calibri"/>
                <a:sym typeface="Calibri"/>
              </a:rPr>
              <a:t> e </a:t>
            </a:r>
            <a:r>
              <a:rPr lang="en-US" sz="2800" b="1">
                <a:solidFill>
                  <a:srgbClr val="072B40"/>
                </a:solidFill>
                <a:latin typeface="Calibri"/>
                <a:ea typeface="Calibri"/>
                <a:cs typeface="Calibri"/>
                <a:sym typeface="Calibri"/>
              </a:rPr>
              <a:t>sensibilità analitica </a:t>
            </a:r>
            <a:endParaRPr/>
          </a:p>
        </p:txBody>
      </p:sp>
      <p:sp>
        <p:nvSpPr>
          <p:cNvPr id="614" name="Google Shape;614;p39"/>
          <p:cNvSpPr txBox="1"/>
          <p:nvPr/>
        </p:nvSpPr>
        <p:spPr>
          <a:xfrm>
            <a:off x="880389" y="1770744"/>
            <a:ext cx="10989227" cy="967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Per sensibilità si intende la pendenza della curva di calibrazione </a:t>
            </a:r>
            <a:r>
              <a:rPr lang="en-US" sz="2600" b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(y=</a:t>
            </a:r>
            <a:r>
              <a:rPr lang="en-US" sz="3000" b="1" u="sng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lang="en-US" sz="2600" b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x+b) </a:t>
            </a:r>
            <a:endParaRPr/>
          </a:p>
        </p:txBody>
      </p:sp>
      <p:sp>
        <p:nvSpPr>
          <p:cNvPr id="615" name="Google Shape;615;p39"/>
          <p:cNvSpPr txBox="1"/>
          <p:nvPr/>
        </p:nvSpPr>
        <p:spPr>
          <a:xfrm>
            <a:off x="880389" y="3545221"/>
            <a:ext cx="10989227" cy="13106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Per sensibilità analitica </a:t>
            </a:r>
            <a:r>
              <a:rPr lang="en-US" sz="2600" b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si intende il rapporto tra la pendenza della curva di calibrazione e la deviazione standard ad una data concentrazione 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p4" descr="Immagine 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0629" y="669471"/>
            <a:ext cx="11936185" cy="52088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Google Shape;620;p40"/>
          <p:cNvSpPr txBox="1"/>
          <p:nvPr/>
        </p:nvSpPr>
        <p:spPr>
          <a:xfrm>
            <a:off x="679924" y="522741"/>
            <a:ext cx="5261328" cy="532764"/>
          </a:xfrm>
          <a:prstGeom prst="rect">
            <a:avLst/>
          </a:prstGeom>
          <a:gradFill>
            <a:gsLst>
              <a:gs pos="0">
                <a:srgbClr val="A6DFF3"/>
              </a:gs>
              <a:gs pos="100000">
                <a:srgbClr val="43B2D8"/>
              </a:gs>
            </a:gsLst>
            <a:lin ang="5400000" scaled="0"/>
          </a:gradFill>
          <a:ln w="9525" cap="rnd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72B40"/>
                </a:solidFill>
                <a:latin typeface="Calibri"/>
                <a:ea typeface="Calibri"/>
                <a:cs typeface="Calibri"/>
                <a:sym typeface="Calibri"/>
              </a:rPr>
              <a:t>Limite di rilevabilità</a:t>
            </a:r>
            <a:endParaRPr/>
          </a:p>
        </p:txBody>
      </p:sp>
      <p:sp>
        <p:nvSpPr>
          <p:cNvPr id="621" name="Google Shape;621;p40"/>
          <p:cNvSpPr txBox="1"/>
          <p:nvPr/>
        </p:nvSpPr>
        <p:spPr>
          <a:xfrm>
            <a:off x="679924" y="3955231"/>
            <a:ext cx="5261328" cy="532764"/>
          </a:xfrm>
          <a:prstGeom prst="rect">
            <a:avLst/>
          </a:prstGeom>
          <a:gradFill>
            <a:gsLst>
              <a:gs pos="0">
                <a:srgbClr val="A6DFF3"/>
              </a:gs>
              <a:gs pos="100000">
                <a:srgbClr val="43B2D8"/>
              </a:gs>
            </a:gsLst>
            <a:lin ang="5400000" scaled="0"/>
          </a:gradFill>
          <a:ln w="9525" cap="rnd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72B40"/>
                </a:solidFill>
                <a:latin typeface="Calibri"/>
                <a:ea typeface="Calibri"/>
                <a:cs typeface="Calibri"/>
                <a:sym typeface="Calibri"/>
              </a:rPr>
              <a:t>Limite di quantificazione</a:t>
            </a:r>
            <a:endParaRPr/>
          </a:p>
        </p:txBody>
      </p:sp>
      <p:sp>
        <p:nvSpPr>
          <p:cNvPr id="622" name="Google Shape;622;p40"/>
          <p:cNvSpPr txBox="1"/>
          <p:nvPr/>
        </p:nvSpPr>
        <p:spPr>
          <a:xfrm>
            <a:off x="601388" y="1367898"/>
            <a:ext cx="10989224" cy="21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Per limite di rilevabilità si intende la più piccola quantità determinabile con il metodo con un certo livello di fiducia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LOD=KSb/m; K=2 o 3; Sb= deviazione standard del bianco; m=pendenza della curva</a:t>
            </a:r>
            <a:endParaRPr/>
          </a:p>
        </p:txBody>
      </p:sp>
      <p:sp>
        <p:nvSpPr>
          <p:cNvPr id="623" name="Google Shape;623;p40"/>
          <p:cNvSpPr txBox="1"/>
          <p:nvPr/>
        </p:nvSpPr>
        <p:spPr>
          <a:xfrm>
            <a:off x="601386" y="4680014"/>
            <a:ext cx="10989227" cy="21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Per limite di quantificazione si intende la più piccola quantità quantificabile con il metodo livello di fiducia superiore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LOD=KSb/m; K=5 o 10; Sb= deviazione standard del bianco, m=pendenza della curva</a:t>
            </a:r>
            <a:endParaRPr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" name="Google Shape;628;p41"/>
          <p:cNvSpPr txBox="1"/>
          <p:nvPr/>
        </p:nvSpPr>
        <p:spPr>
          <a:xfrm>
            <a:off x="792467" y="339809"/>
            <a:ext cx="6621206" cy="532764"/>
          </a:xfrm>
          <a:prstGeom prst="rect">
            <a:avLst/>
          </a:prstGeom>
          <a:gradFill>
            <a:gsLst>
              <a:gs pos="0">
                <a:srgbClr val="A6DFF3"/>
              </a:gs>
              <a:gs pos="100000">
                <a:srgbClr val="43B2D8"/>
              </a:gs>
            </a:gsLst>
            <a:lin ang="5400000" scaled="0"/>
          </a:gradFill>
          <a:ln w="9525" cap="rnd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72B40"/>
                </a:solidFill>
                <a:latin typeface="Calibri"/>
                <a:ea typeface="Calibri"/>
                <a:cs typeface="Calibri"/>
                <a:sym typeface="Calibri"/>
              </a:rPr>
              <a:t>Intervallo dinamico di linearità</a:t>
            </a:r>
            <a:endParaRPr/>
          </a:p>
        </p:txBody>
      </p:sp>
      <p:sp>
        <p:nvSpPr>
          <p:cNvPr id="629" name="Google Shape;629;p41"/>
          <p:cNvSpPr txBox="1"/>
          <p:nvPr/>
        </p:nvSpPr>
        <p:spPr>
          <a:xfrm>
            <a:off x="792465" y="3828572"/>
            <a:ext cx="5261328" cy="532764"/>
          </a:xfrm>
          <a:prstGeom prst="rect">
            <a:avLst/>
          </a:prstGeom>
          <a:gradFill>
            <a:gsLst>
              <a:gs pos="0">
                <a:srgbClr val="A6DFF3"/>
              </a:gs>
              <a:gs pos="100000">
                <a:srgbClr val="43B2D8"/>
              </a:gs>
            </a:gsLst>
            <a:lin ang="5400000" scaled="0"/>
          </a:gradFill>
          <a:ln w="9525" cap="rnd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72B40"/>
                </a:solidFill>
                <a:latin typeface="Calibri"/>
                <a:ea typeface="Calibri"/>
                <a:cs typeface="Calibri"/>
                <a:sym typeface="Calibri"/>
              </a:rPr>
              <a:t>Intervallo dinamico</a:t>
            </a:r>
            <a:endParaRPr/>
          </a:p>
        </p:txBody>
      </p:sp>
      <p:sp>
        <p:nvSpPr>
          <p:cNvPr id="630" name="Google Shape;630;p41"/>
          <p:cNvSpPr txBox="1"/>
          <p:nvPr/>
        </p:nvSpPr>
        <p:spPr>
          <a:xfrm>
            <a:off x="838183" y="1077271"/>
            <a:ext cx="10989227" cy="21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Per </a:t>
            </a:r>
            <a:r>
              <a:rPr lang="en-US" sz="2600" b="1" u="sng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intervallo dinamico di linearità</a:t>
            </a:r>
            <a:r>
              <a:rPr lang="en-US" sz="26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si intende l’intervallo di concentrazione per il quale è valida la relazione lineare della curva di calibrazione. Il limite </a:t>
            </a:r>
            <a:r>
              <a:rPr lang="en-US" sz="2600" b="1" u="sng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inferiore</a:t>
            </a:r>
            <a:r>
              <a:rPr lang="en-US" sz="26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coincide con il limite di rilevabilità, il limite superiore coincide con la concentrazione più alta che fa deviare la curva dalla linearità (valutata attraverso il valore r)</a:t>
            </a:r>
            <a:endParaRPr/>
          </a:p>
        </p:txBody>
      </p:sp>
      <p:sp>
        <p:nvSpPr>
          <p:cNvPr id="631" name="Google Shape;631;p41"/>
          <p:cNvSpPr txBox="1"/>
          <p:nvPr/>
        </p:nvSpPr>
        <p:spPr>
          <a:xfrm>
            <a:off x="838186" y="4449926"/>
            <a:ext cx="5212096" cy="25298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Per </a:t>
            </a:r>
            <a:r>
              <a:rPr lang="en-US" sz="2600" b="1" u="sng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intervallo dinamico</a:t>
            </a:r>
            <a:r>
              <a:rPr lang="en-US" sz="26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si intende l’intervallo di concentrazione per il quale si ha una variazione del segnale analitico indipendentemente dalla sua forma</a:t>
            </a:r>
            <a:endParaRPr/>
          </a:p>
        </p:txBody>
      </p:sp>
      <p:pic>
        <p:nvPicPr>
          <p:cNvPr id="632" name="Google Shape;632;p41" descr="Picture 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66918" y="3170152"/>
            <a:ext cx="5006210" cy="35378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Google Shape;637;g2162e6b4599_0_0"/>
          <p:cNvSpPr txBox="1"/>
          <p:nvPr/>
        </p:nvSpPr>
        <p:spPr>
          <a:xfrm>
            <a:off x="253270" y="165120"/>
            <a:ext cx="6480600" cy="523200"/>
          </a:xfrm>
          <a:prstGeom prst="rect">
            <a:avLst/>
          </a:prstGeom>
          <a:gradFill>
            <a:gsLst>
              <a:gs pos="0">
                <a:srgbClr val="A6DFF3"/>
              </a:gs>
              <a:gs pos="100000">
                <a:srgbClr val="43B2D8"/>
              </a:gs>
            </a:gsLst>
            <a:lin ang="5400012" scaled="0"/>
          </a:gradFill>
          <a:ln w="9525" cap="rnd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5400000" rotWithShape="0">
              <a:srgbClr val="000000">
                <a:alpha val="44710"/>
              </a:srgbClr>
            </a:outerShdw>
          </a:effectLst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072B40"/>
                </a:solidFill>
                <a:latin typeface="Calibri"/>
                <a:ea typeface="Calibri"/>
                <a:cs typeface="Calibri"/>
                <a:sym typeface="Calibri"/>
              </a:rPr>
              <a:t>Carte di controllo</a:t>
            </a:r>
            <a:endParaRPr/>
          </a:p>
        </p:txBody>
      </p:sp>
      <p:sp>
        <p:nvSpPr>
          <p:cNvPr id="638" name="Google Shape;638;g2162e6b4599_0_0"/>
          <p:cNvSpPr txBox="1"/>
          <p:nvPr/>
        </p:nvSpPr>
        <p:spPr>
          <a:xfrm>
            <a:off x="316589" y="934896"/>
            <a:ext cx="10989300" cy="24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Diagramma che mostra i limiti statistici di variazione accettati</a:t>
            </a:r>
            <a:endParaRPr sz="2600" b="1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600" b="1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la carta di controllo riporta tre valori:</a:t>
            </a:r>
            <a:endParaRPr sz="2600" b="1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937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Calibri"/>
              <a:buChar char="●"/>
            </a:pPr>
            <a:r>
              <a:rPr lang="en-US" sz="26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il valore accettato come valore vero</a:t>
            </a:r>
            <a:endParaRPr sz="2600" b="1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937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Calibri"/>
              <a:buChar char="●"/>
            </a:pPr>
            <a:r>
              <a:rPr lang="en-US" sz="26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il limite di controllo superiore</a:t>
            </a:r>
            <a:endParaRPr sz="2600" b="1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937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Calibri"/>
              <a:buChar char="●"/>
            </a:pPr>
            <a:r>
              <a:rPr lang="en-US" sz="26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il limite di controllo inferiore</a:t>
            </a:r>
            <a:endParaRPr sz="2600" b="1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39" name="Google Shape;639;g2162e6b4599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45850" y="3675075"/>
            <a:ext cx="7015594" cy="24936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pic>
      <p:cxnSp>
        <p:nvCxnSpPr>
          <p:cNvPr id="640" name="Google Shape;640;g2162e6b4599_0_0"/>
          <p:cNvCxnSpPr/>
          <p:nvPr/>
        </p:nvCxnSpPr>
        <p:spPr>
          <a:xfrm rot="10800000" flipH="1">
            <a:off x="3322225" y="4673838"/>
            <a:ext cx="1293300" cy="120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641" name="Google Shape;641;g2162e6b4599_0_0"/>
          <p:cNvCxnSpPr/>
          <p:nvPr/>
        </p:nvCxnSpPr>
        <p:spPr>
          <a:xfrm>
            <a:off x="3690025" y="3986675"/>
            <a:ext cx="9255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642" name="Google Shape;642;g2162e6b4599_0_0"/>
          <p:cNvCxnSpPr/>
          <p:nvPr/>
        </p:nvCxnSpPr>
        <p:spPr>
          <a:xfrm>
            <a:off x="3690025" y="5373025"/>
            <a:ext cx="9255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643" name="Google Shape;643;g2162e6b4599_0_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9500" y="5043050"/>
            <a:ext cx="3641400" cy="659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44" name="Google Shape;644;g2162e6b4599_0_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93125" y="3675075"/>
            <a:ext cx="3641400" cy="6599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" name="Google Shape;649;p42"/>
          <p:cNvSpPr txBox="1"/>
          <p:nvPr/>
        </p:nvSpPr>
        <p:spPr>
          <a:xfrm>
            <a:off x="932532" y="256105"/>
            <a:ext cx="9790519" cy="507364"/>
          </a:xfrm>
          <a:prstGeom prst="rect">
            <a:avLst/>
          </a:prstGeom>
          <a:gradFill>
            <a:gsLst>
              <a:gs pos="0">
                <a:srgbClr val="A6DFF3"/>
              </a:gs>
              <a:gs pos="100000">
                <a:srgbClr val="43B2D8"/>
              </a:gs>
            </a:gsLst>
            <a:lin ang="5400000" scaled="0"/>
          </a:gradFill>
          <a:ln w="9525" cap="rnd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>
                <a:solidFill>
                  <a:srgbClr val="181818"/>
                </a:solidFill>
                <a:latin typeface="Calibri"/>
                <a:ea typeface="Calibri"/>
                <a:cs typeface="Calibri"/>
                <a:sym typeface="Calibri"/>
              </a:rPr>
              <a:t>Curva di calibrazione interna (o in matrice) perché si usa??</a:t>
            </a:r>
            <a:endParaRPr/>
          </a:p>
        </p:txBody>
      </p:sp>
      <p:sp>
        <p:nvSpPr>
          <p:cNvPr id="650" name="Google Shape;650;p42"/>
          <p:cNvSpPr txBox="1"/>
          <p:nvPr/>
        </p:nvSpPr>
        <p:spPr>
          <a:xfrm>
            <a:off x="932529" y="3032255"/>
            <a:ext cx="9790519" cy="507364"/>
          </a:xfrm>
          <a:prstGeom prst="rect">
            <a:avLst/>
          </a:prstGeom>
          <a:gradFill>
            <a:gsLst>
              <a:gs pos="0">
                <a:srgbClr val="A6DFF3"/>
              </a:gs>
              <a:gs pos="100000">
                <a:srgbClr val="43B2D8"/>
              </a:gs>
            </a:gsLst>
            <a:lin ang="5400000" scaled="0"/>
          </a:gradFill>
          <a:ln w="9525" cap="rnd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>
                <a:solidFill>
                  <a:srgbClr val="181818"/>
                </a:solidFill>
                <a:latin typeface="Calibri"/>
                <a:ea typeface="Calibri"/>
                <a:cs typeface="Calibri"/>
                <a:sym typeface="Calibri"/>
              </a:rPr>
              <a:t>Usare il metodo analitico </a:t>
            </a:r>
            <a:endParaRPr/>
          </a:p>
        </p:txBody>
      </p:sp>
      <p:sp>
        <p:nvSpPr>
          <p:cNvPr id="651" name="Google Shape;651;p42"/>
          <p:cNvSpPr txBox="1"/>
          <p:nvPr/>
        </p:nvSpPr>
        <p:spPr>
          <a:xfrm>
            <a:off x="932531" y="1002551"/>
            <a:ext cx="9790519" cy="532764"/>
          </a:xfrm>
          <a:prstGeom prst="rect">
            <a:avLst/>
          </a:prstGeom>
          <a:gradFill>
            <a:gsLst>
              <a:gs pos="0">
                <a:srgbClr val="A6DFF3"/>
              </a:gs>
              <a:gs pos="100000">
                <a:srgbClr val="43B2D8"/>
              </a:gs>
            </a:gsLst>
            <a:lin ang="5400000" scaled="0"/>
          </a:gradFill>
          <a:ln w="9525" cap="rnd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Come costruirla</a:t>
            </a:r>
            <a:endParaRPr/>
          </a:p>
        </p:txBody>
      </p:sp>
      <p:sp>
        <p:nvSpPr>
          <p:cNvPr id="652" name="Google Shape;652;p42"/>
          <p:cNvSpPr txBox="1"/>
          <p:nvPr/>
        </p:nvSpPr>
        <p:spPr>
          <a:xfrm>
            <a:off x="932530" y="1728116"/>
            <a:ext cx="9790519" cy="1056639"/>
          </a:xfrm>
          <a:prstGeom prst="rect">
            <a:avLst/>
          </a:prstGeom>
          <a:gradFill>
            <a:gsLst>
              <a:gs pos="0">
                <a:srgbClr val="A6DFF3"/>
              </a:gs>
              <a:gs pos="100000">
                <a:srgbClr val="43B2D8"/>
              </a:gs>
            </a:gsLst>
            <a:lin ang="5400000" scaled="0"/>
          </a:gradFill>
          <a:ln w="101600" cap="rnd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072B40"/>
                </a:solidFill>
                <a:latin typeface="Calibri"/>
                <a:ea typeface="Calibri"/>
                <a:cs typeface="Calibri"/>
                <a:sym typeface="Calibri"/>
              </a:rPr>
              <a:t>Preparare una serie di soluzioni standard in una </a:t>
            </a:r>
            <a:r>
              <a:rPr lang="en-US" sz="28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matrice bianca</a:t>
            </a:r>
            <a:r>
              <a:rPr lang="en-US" sz="2800" b="1">
                <a:solidFill>
                  <a:srgbClr val="072B40"/>
                </a:solidFill>
                <a:latin typeface="Calibri"/>
                <a:ea typeface="Calibri"/>
                <a:cs typeface="Calibri"/>
                <a:sym typeface="Calibri"/>
              </a:rPr>
              <a:t> (analita+</a:t>
            </a:r>
            <a:r>
              <a:rPr lang="en-US" sz="28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matrice bianca</a:t>
            </a:r>
            <a:r>
              <a:rPr lang="en-US" sz="2800" b="1">
                <a:solidFill>
                  <a:srgbClr val="072B40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/>
          </a:p>
        </p:txBody>
      </p:sp>
      <p:sp>
        <p:nvSpPr>
          <p:cNvPr id="653" name="Google Shape;653;p42"/>
          <p:cNvSpPr txBox="1"/>
          <p:nvPr/>
        </p:nvSpPr>
        <p:spPr>
          <a:xfrm>
            <a:off x="932528" y="3595527"/>
            <a:ext cx="9790519" cy="954103"/>
          </a:xfrm>
          <a:prstGeom prst="rect">
            <a:avLst/>
          </a:prstGeom>
          <a:gradFill>
            <a:gsLst>
              <a:gs pos="0">
                <a:srgbClr val="A6DFF3"/>
              </a:gs>
              <a:gs pos="100000">
                <a:srgbClr val="43B2D8"/>
              </a:gs>
            </a:gsLst>
            <a:lin ang="5400000" scaled="0"/>
          </a:gradFill>
          <a:ln w="9525" cap="rnd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072B40"/>
                </a:solidFill>
                <a:latin typeface="Calibri"/>
                <a:ea typeface="Calibri"/>
                <a:cs typeface="Calibri"/>
                <a:sym typeface="Calibri"/>
              </a:rPr>
              <a:t>Usare un foglio Excel per interpolare i punti, costruire la curva e ottenere l’equazione e il coefficiente di correlazione r</a:t>
            </a:r>
            <a:r>
              <a:rPr lang="en-US" sz="2800" b="1" baseline="30000">
                <a:solidFill>
                  <a:srgbClr val="072B40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sz="2800" b="1">
                <a:solidFill>
                  <a:srgbClr val="072B40"/>
                </a:solidFill>
                <a:latin typeface="Calibri"/>
                <a:ea typeface="Calibri"/>
                <a:cs typeface="Calibri"/>
                <a:sym typeface="Calibri"/>
              </a:rPr>
              <a:t>. (y=ax+b)</a:t>
            </a:r>
            <a:endParaRPr/>
          </a:p>
        </p:txBody>
      </p:sp>
      <p:sp>
        <p:nvSpPr>
          <p:cNvPr id="654" name="Google Shape;654;p42"/>
          <p:cNvSpPr txBox="1"/>
          <p:nvPr/>
        </p:nvSpPr>
        <p:spPr>
          <a:xfrm>
            <a:off x="932528" y="5647785"/>
            <a:ext cx="9790519" cy="964564"/>
          </a:xfrm>
          <a:prstGeom prst="rect">
            <a:avLst/>
          </a:prstGeom>
          <a:gradFill>
            <a:gsLst>
              <a:gs pos="0">
                <a:srgbClr val="A6DFF3"/>
              </a:gs>
              <a:gs pos="100000">
                <a:srgbClr val="43B2D8"/>
              </a:gs>
            </a:gsLst>
            <a:lin ang="5400000" scaled="0"/>
          </a:gradFill>
          <a:ln w="9525" cap="rnd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072B40"/>
                </a:solidFill>
                <a:latin typeface="Calibri"/>
                <a:ea typeface="Calibri"/>
                <a:cs typeface="Calibri"/>
                <a:sym typeface="Calibri"/>
              </a:rPr>
              <a:t>Usare la curva per calcolare concentrazioni di analita in soluzioni a concentrazione incognita</a:t>
            </a:r>
            <a:endParaRPr/>
          </a:p>
        </p:txBody>
      </p:sp>
      <p:sp>
        <p:nvSpPr>
          <p:cNvPr id="655" name="Google Shape;655;p42"/>
          <p:cNvSpPr txBox="1"/>
          <p:nvPr/>
        </p:nvSpPr>
        <p:spPr>
          <a:xfrm>
            <a:off x="932528" y="5051354"/>
            <a:ext cx="9790519" cy="469264"/>
          </a:xfrm>
          <a:prstGeom prst="rect">
            <a:avLst/>
          </a:prstGeom>
          <a:gradFill>
            <a:gsLst>
              <a:gs pos="0">
                <a:srgbClr val="A6DFF3"/>
              </a:gs>
              <a:gs pos="100000">
                <a:srgbClr val="43B2D8"/>
              </a:gs>
            </a:gsLst>
            <a:lin ang="5400000" scaled="0"/>
          </a:gradFill>
          <a:ln w="9525" cap="rnd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Come usarla per calcolare la concentrazione x=(y-b)/a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" name="Google Shape;660;p43"/>
          <p:cNvSpPr txBox="1"/>
          <p:nvPr/>
        </p:nvSpPr>
        <p:spPr>
          <a:xfrm>
            <a:off x="998804" y="4105423"/>
            <a:ext cx="9790519" cy="1726564"/>
          </a:xfrm>
          <a:prstGeom prst="rect">
            <a:avLst/>
          </a:prstGeom>
          <a:gradFill>
            <a:gsLst>
              <a:gs pos="0">
                <a:srgbClr val="A6DFF3"/>
              </a:gs>
              <a:gs pos="100000">
                <a:srgbClr val="43B2D8"/>
              </a:gs>
            </a:gsLst>
            <a:lin ang="5400000" scaled="0"/>
          </a:gradFill>
          <a:ln w="9525" cap="rnd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 u="sng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Svantaggi</a:t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 u="sng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Non tiene conto della complessità e variabilità dei campioni (l’effetto matrice può variare grandemente da campione a campione)</a:t>
            </a:r>
            <a:endParaRPr/>
          </a:p>
        </p:txBody>
      </p:sp>
      <p:sp>
        <p:nvSpPr>
          <p:cNvPr id="661" name="Google Shape;661;p43"/>
          <p:cNvSpPr txBox="1"/>
          <p:nvPr/>
        </p:nvSpPr>
        <p:spPr>
          <a:xfrm>
            <a:off x="928164" y="266582"/>
            <a:ext cx="9790519" cy="3352164"/>
          </a:xfrm>
          <a:prstGeom prst="rect">
            <a:avLst/>
          </a:prstGeom>
          <a:gradFill>
            <a:gsLst>
              <a:gs pos="0">
                <a:srgbClr val="A6DFF3"/>
              </a:gs>
              <a:gs pos="100000">
                <a:srgbClr val="43B2D8"/>
              </a:gs>
            </a:gsLst>
            <a:lin ang="5400000" scaled="0"/>
          </a:gradFill>
          <a:ln w="9525" cap="rnd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 u="sng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Vantaggi </a:t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600"/>
              <a:buFont typeface="Arial"/>
              <a:buChar char="•"/>
            </a:pPr>
            <a:r>
              <a:rPr lang="en-US" sz="26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Facile da usare</a:t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600"/>
              <a:buFont typeface="Arial"/>
              <a:buChar char="•"/>
            </a:pPr>
            <a:r>
              <a:rPr lang="en-US" sz="26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Veloce </a:t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600"/>
              <a:buFont typeface="Arial"/>
              <a:buChar char="•"/>
            </a:pPr>
            <a:r>
              <a:rPr lang="en-US" sz="26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Economica</a:t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rgbClr val="072B40"/>
              </a:buClr>
              <a:buSzPts val="2600"/>
              <a:buFont typeface="Arial"/>
              <a:buChar char="•"/>
            </a:pPr>
            <a:r>
              <a:rPr lang="en-US" sz="2600" b="1">
                <a:solidFill>
                  <a:srgbClr val="072B40"/>
                </a:solidFill>
                <a:latin typeface="Calibri"/>
                <a:ea typeface="Calibri"/>
                <a:cs typeface="Calibri"/>
                <a:sym typeface="Calibri"/>
              </a:rPr>
              <a:t>Tiene in considerazione il recupero della (eventuale) operazione di estrazione, non c’è bisogno di calcolare il recupero</a:t>
            </a:r>
            <a:endParaRPr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" name="Google Shape;666;p44"/>
          <p:cNvSpPr txBox="1"/>
          <p:nvPr/>
        </p:nvSpPr>
        <p:spPr>
          <a:xfrm>
            <a:off x="998794" y="289957"/>
            <a:ext cx="9790519" cy="507364"/>
          </a:xfrm>
          <a:prstGeom prst="rect">
            <a:avLst/>
          </a:prstGeom>
          <a:gradFill>
            <a:gsLst>
              <a:gs pos="0">
                <a:srgbClr val="A6DFF3"/>
              </a:gs>
              <a:gs pos="100000">
                <a:srgbClr val="43B2D8"/>
              </a:gs>
            </a:gsLst>
            <a:lin ang="5400000" scaled="0"/>
          </a:gradFill>
          <a:ln w="9525" cap="rnd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>
                <a:solidFill>
                  <a:srgbClr val="072B40"/>
                </a:solidFill>
                <a:latin typeface="Calibri"/>
                <a:ea typeface="Calibri"/>
                <a:cs typeface="Calibri"/>
                <a:sym typeface="Calibri"/>
              </a:rPr>
              <a:t>Aggiunta standard (Singola e Multipla) </a:t>
            </a:r>
            <a:r>
              <a:rPr lang="en-US" sz="2600" b="0">
                <a:solidFill>
                  <a:srgbClr val="072B40"/>
                </a:solidFill>
                <a:latin typeface="Calibri"/>
                <a:ea typeface="Calibri"/>
                <a:cs typeface="Calibri"/>
                <a:sym typeface="Calibri"/>
              </a:rPr>
              <a:t>perché si usa??</a:t>
            </a:r>
            <a:endParaRPr/>
          </a:p>
        </p:txBody>
      </p:sp>
      <p:sp>
        <p:nvSpPr>
          <p:cNvPr id="667" name="Google Shape;667;p44"/>
          <p:cNvSpPr txBox="1"/>
          <p:nvPr/>
        </p:nvSpPr>
        <p:spPr>
          <a:xfrm>
            <a:off x="998793" y="1088460"/>
            <a:ext cx="9790519" cy="913764"/>
          </a:xfrm>
          <a:prstGeom prst="rect">
            <a:avLst/>
          </a:prstGeom>
          <a:gradFill>
            <a:gsLst>
              <a:gs pos="0">
                <a:srgbClr val="A6DFF3"/>
              </a:gs>
              <a:gs pos="100000">
                <a:srgbClr val="43B2D8"/>
              </a:gs>
            </a:gsLst>
            <a:lin ang="5400000" scaled="0"/>
          </a:gradFill>
          <a:ln w="9525" cap="rnd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>
                <a:solidFill>
                  <a:srgbClr val="072B40"/>
                </a:solidFill>
                <a:latin typeface="Calibri"/>
                <a:ea typeface="Calibri"/>
                <a:cs typeface="Calibri"/>
                <a:sym typeface="Calibri"/>
              </a:rPr>
              <a:t>Dividere il campione in tante aliquote pari a quante aggiunte standard dovete fare più una.</a:t>
            </a:r>
            <a:endParaRPr/>
          </a:p>
        </p:txBody>
      </p:sp>
      <p:sp>
        <p:nvSpPr>
          <p:cNvPr id="668" name="Google Shape;668;p44"/>
          <p:cNvSpPr txBox="1"/>
          <p:nvPr/>
        </p:nvSpPr>
        <p:spPr>
          <a:xfrm>
            <a:off x="998792" y="2243801"/>
            <a:ext cx="9790519" cy="1320164"/>
          </a:xfrm>
          <a:prstGeom prst="rect">
            <a:avLst/>
          </a:prstGeom>
          <a:gradFill>
            <a:gsLst>
              <a:gs pos="0">
                <a:srgbClr val="A6DFF3"/>
              </a:gs>
              <a:gs pos="100000">
                <a:srgbClr val="43B2D8"/>
              </a:gs>
            </a:gsLst>
            <a:lin ang="5400000" scaled="0"/>
          </a:gradFill>
          <a:ln w="9525" cap="rnd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>
                <a:solidFill>
                  <a:srgbClr val="072B40"/>
                </a:solidFill>
                <a:latin typeface="Calibri"/>
                <a:ea typeface="Calibri"/>
                <a:cs typeface="Calibri"/>
                <a:sym typeface="Calibri"/>
              </a:rPr>
              <a:t>Lasciare un aliquota nel suo stato «naturale» (senza aggiunta); aggiungere concentrazioni variabili e note di analita alle altre aliquote. </a:t>
            </a:r>
            <a:endParaRPr/>
          </a:p>
        </p:txBody>
      </p:sp>
      <p:sp>
        <p:nvSpPr>
          <p:cNvPr id="669" name="Google Shape;669;p44"/>
          <p:cNvSpPr txBox="1"/>
          <p:nvPr/>
        </p:nvSpPr>
        <p:spPr>
          <a:xfrm>
            <a:off x="998796" y="4735076"/>
            <a:ext cx="9790519" cy="977264"/>
          </a:xfrm>
          <a:prstGeom prst="rect">
            <a:avLst/>
          </a:prstGeom>
          <a:gradFill>
            <a:gsLst>
              <a:gs pos="0">
                <a:srgbClr val="A6DFF3"/>
              </a:gs>
              <a:gs pos="100000">
                <a:srgbClr val="43B2D8"/>
              </a:gs>
            </a:gsLst>
            <a:lin ang="5400000" scaled="0"/>
          </a:gradFill>
          <a:ln w="9525" cap="rnd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>
                <a:solidFill>
                  <a:srgbClr val="072B40"/>
                </a:solidFill>
                <a:latin typeface="Calibri"/>
                <a:ea typeface="Calibri"/>
                <a:cs typeface="Calibri"/>
                <a:sym typeface="Calibri"/>
              </a:rPr>
              <a:t>Nel caso della singola aggiunta standard trattate i dati così:</a:t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rgbClr val="072B40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r>
              <a:rPr lang="en-US" sz="2600" b="1">
                <a:solidFill>
                  <a:srgbClr val="072B40"/>
                </a:solidFill>
                <a:latin typeface="Calibri"/>
                <a:ea typeface="Calibri"/>
                <a:cs typeface="Calibri"/>
                <a:sym typeface="Calibri"/>
              </a:rPr>
              <a:t>x:</a:t>
            </a:r>
            <a:r>
              <a:rPr lang="en-US" sz="3000" b="1">
                <a:solidFill>
                  <a:srgbClr val="072B40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r>
              <a:rPr lang="en-US" sz="2600" b="1">
                <a:solidFill>
                  <a:srgbClr val="072B40"/>
                </a:solidFill>
                <a:latin typeface="Calibri"/>
                <a:ea typeface="Calibri"/>
                <a:cs typeface="Calibri"/>
                <a:sym typeface="Calibri"/>
              </a:rPr>
              <a:t>x=</a:t>
            </a:r>
            <a:r>
              <a:rPr lang="en-US" sz="3000" b="1">
                <a:solidFill>
                  <a:srgbClr val="072B40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r>
              <a:rPr lang="en-US" sz="2600" b="1">
                <a:solidFill>
                  <a:srgbClr val="072B40"/>
                </a:solidFill>
                <a:latin typeface="Calibri"/>
                <a:ea typeface="Calibri"/>
                <a:cs typeface="Calibri"/>
                <a:sym typeface="Calibri"/>
              </a:rPr>
              <a:t>(x+std):</a:t>
            </a:r>
            <a:r>
              <a:rPr lang="en-US" sz="3000" b="1">
                <a:solidFill>
                  <a:srgbClr val="072B40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r>
              <a:rPr lang="en-US" sz="2600" b="1">
                <a:solidFill>
                  <a:srgbClr val="072B40"/>
                </a:solidFill>
                <a:latin typeface="Calibri"/>
                <a:ea typeface="Calibri"/>
                <a:cs typeface="Calibri"/>
                <a:sym typeface="Calibri"/>
              </a:rPr>
              <a:t>(x+std)</a:t>
            </a:r>
            <a:endParaRPr/>
          </a:p>
        </p:txBody>
      </p:sp>
      <p:sp>
        <p:nvSpPr>
          <p:cNvPr id="670" name="Google Shape;670;p44"/>
          <p:cNvSpPr txBox="1"/>
          <p:nvPr/>
        </p:nvSpPr>
        <p:spPr>
          <a:xfrm>
            <a:off x="998791" y="3798542"/>
            <a:ext cx="9790519" cy="532764"/>
          </a:xfrm>
          <a:prstGeom prst="rect">
            <a:avLst/>
          </a:prstGeom>
          <a:gradFill>
            <a:gsLst>
              <a:gs pos="0">
                <a:srgbClr val="A6DFF3"/>
              </a:gs>
              <a:gs pos="100000">
                <a:srgbClr val="43B2D8"/>
              </a:gs>
            </a:gsLst>
            <a:lin ang="5400000" scaled="0"/>
          </a:gradFill>
          <a:ln w="9525" cap="rnd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072B40"/>
                </a:solidFill>
                <a:latin typeface="Calibri"/>
                <a:ea typeface="Calibri"/>
                <a:cs typeface="Calibri"/>
                <a:sym typeface="Calibri"/>
              </a:rPr>
              <a:t>Misurare la risposta delle diverse aliquote</a:t>
            </a:r>
            <a:endParaRPr/>
          </a:p>
        </p:txBody>
      </p:sp>
      <p:sp>
        <p:nvSpPr>
          <p:cNvPr id="671" name="Google Shape;671;p44"/>
          <p:cNvSpPr txBox="1"/>
          <p:nvPr/>
        </p:nvSpPr>
        <p:spPr>
          <a:xfrm>
            <a:off x="2690133" y="6075600"/>
            <a:ext cx="6098347" cy="507364"/>
          </a:xfrm>
          <a:prstGeom prst="rect">
            <a:avLst/>
          </a:prstGeom>
          <a:gradFill>
            <a:gsLst>
              <a:gs pos="0">
                <a:srgbClr val="A6DFF3"/>
              </a:gs>
              <a:gs pos="100000">
                <a:srgbClr val="43B2D8"/>
              </a:gs>
            </a:gsLst>
            <a:lin ang="5400000" scaled="0"/>
          </a:gradFill>
          <a:ln w="9525" cap="rnd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>
                <a:solidFill>
                  <a:srgbClr val="072B40"/>
                </a:solidFill>
                <a:latin typeface="Calibri"/>
                <a:ea typeface="Calibri"/>
                <a:cs typeface="Calibri"/>
                <a:sym typeface="Calibri"/>
              </a:rPr>
              <a:t>Cx= concentrazione incognita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76" name="Google Shape;676;p45"/>
          <p:cNvGraphicFramePr/>
          <p:nvPr/>
        </p:nvGraphicFramePr>
        <p:xfrm>
          <a:off x="822293" y="3429000"/>
          <a:ext cx="4458950" cy="2225100"/>
        </p:xfrm>
        <a:graphic>
          <a:graphicData uri="http://schemas.openxmlformats.org/drawingml/2006/table">
            <a:tbl>
              <a:tblPr firstRow="1" bandRow="1">
                <a:noFill/>
                <a:tableStyleId>{0AB4462F-C6F0-407D-ADCE-BCAD2A96DFE0}</a:tableStyleId>
              </a:tblPr>
              <a:tblGrid>
                <a:gridCol w="2681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772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>
                          <a:solidFill>
                            <a:srgbClr val="FFFFFF"/>
                          </a:solidFill>
                        </a:rPr>
                        <a:t>Concntratzione</a:t>
                      </a:r>
                      <a:endParaRPr/>
                    </a:p>
                  </a:txBody>
                  <a:tcPr marL="45725" marR="45725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>
                          <a:solidFill>
                            <a:srgbClr val="FFFFFF"/>
                          </a:solidFill>
                        </a:rPr>
                        <a:t>Segnale</a:t>
                      </a:r>
                      <a:endParaRPr/>
                    </a:p>
                  </a:txBody>
                  <a:tcPr marL="45725" marR="45725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/>
                        <a:t>Sample = 0</a:t>
                      </a:r>
                      <a:endParaRPr/>
                    </a:p>
                  </a:txBody>
                  <a:tcPr marL="45725" marR="45725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/>
                        <a:t>S0</a:t>
                      </a:r>
                      <a:endParaRPr/>
                    </a:p>
                  </a:txBody>
                  <a:tcPr marL="45725" marR="45725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/>
                        <a:t>Sample +std1= std 1</a:t>
                      </a:r>
                      <a:endParaRPr/>
                    </a:p>
                  </a:txBody>
                  <a:tcPr marL="45725" marR="45725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/>
                        <a:t>S1</a:t>
                      </a:r>
                      <a:endParaRPr/>
                    </a:p>
                  </a:txBody>
                  <a:tcPr marL="45725" marR="45725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/>
                        <a:t>Sample + std2 = std 2</a:t>
                      </a:r>
                      <a:endParaRPr/>
                    </a:p>
                  </a:txBody>
                  <a:tcPr marL="45725" marR="45725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/>
                        <a:t>S2</a:t>
                      </a:r>
                      <a:endParaRPr/>
                    </a:p>
                  </a:txBody>
                  <a:tcPr marL="45725" marR="45725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/>
                        <a:t>Sample + stdn = std n</a:t>
                      </a:r>
                      <a:endParaRPr/>
                    </a:p>
                  </a:txBody>
                  <a:tcPr marL="45725" marR="45725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/>
                        <a:t>Sn</a:t>
                      </a:r>
                      <a:endParaRPr/>
                    </a:p>
                  </a:txBody>
                  <a:tcPr marL="45725" marR="45725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/>
                    </a:p>
                  </a:txBody>
                  <a:tcPr marL="45725" marR="45725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/>
                    </a:p>
                  </a:txBody>
                  <a:tcPr marL="45725" marR="45725"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677" name="Google Shape;677;p45"/>
          <p:cNvGrpSpPr/>
          <p:nvPr/>
        </p:nvGrpSpPr>
        <p:grpSpPr>
          <a:xfrm>
            <a:off x="6591354" y="3429000"/>
            <a:ext cx="3779311" cy="3205619"/>
            <a:chOff x="-1" y="0"/>
            <a:chExt cx="3779309" cy="3205618"/>
          </a:xfrm>
        </p:grpSpPr>
        <p:cxnSp>
          <p:nvCxnSpPr>
            <p:cNvPr id="678" name="Google Shape;678;p45"/>
            <p:cNvCxnSpPr/>
            <p:nvPr/>
          </p:nvCxnSpPr>
          <p:spPr>
            <a:xfrm>
              <a:off x="427071" y="2418472"/>
              <a:ext cx="3352237" cy="35647"/>
            </a:xfrm>
            <a:prstGeom prst="straightConnector1">
              <a:avLst/>
            </a:prstGeom>
            <a:noFill/>
            <a:ln w="9525" cap="rnd" cmpd="sng">
              <a:solidFill>
                <a:schemeClr val="accent1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cxnSp>
          <p:nvCxnSpPr>
            <p:cNvPr id="679" name="Google Shape;679;p45"/>
            <p:cNvCxnSpPr/>
            <p:nvPr/>
          </p:nvCxnSpPr>
          <p:spPr>
            <a:xfrm rot="10800000" flipH="1">
              <a:off x="1231547" y="0"/>
              <a:ext cx="2" cy="2418474"/>
            </a:xfrm>
            <a:prstGeom prst="straightConnector1">
              <a:avLst/>
            </a:prstGeom>
            <a:noFill/>
            <a:ln w="9525" cap="rnd" cmpd="sng">
              <a:solidFill>
                <a:schemeClr val="accent1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cxnSp>
          <p:nvCxnSpPr>
            <p:cNvPr id="680" name="Google Shape;680;p45"/>
            <p:cNvCxnSpPr/>
            <p:nvPr/>
          </p:nvCxnSpPr>
          <p:spPr>
            <a:xfrm rot="10800000" flipH="1">
              <a:off x="607179" y="671859"/>
              <a:ext cx="2986838" cy="1746615"/>
            </a:xfrm>
            <a:prstGeom prst="straightConnector1">
              <a:avLst/>
            </a:prstGeom>
            <a:noFill/>
            <a:ln w="952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681" name="Google Shape;681;p45"/>
            <p:cNvSpPr txBox="1"/>
            <p:nvPr/>
          </p:nvSpPr>
          <p:spPr>
            <a:xfrm>
              <a:off x="3010085" y="2834779"/>
              <a:ext cx="689034" cy="37083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conc</a:t>
              </a:r>
              <a:endParaRPr/>
            </a:p>
          </p:txBody>
        </p:sp>
        <p:sp>
          <p:nvSpPr>
            <p:cNvPr id="682" name="Google Shape;682;p45"/>
            <p:cNvSpPr txBox="1"/>
            <p:nvPr/>
          </p:nvSpPr>
          <p:spPr>
            <a:xfrm>
              <a:off x="-1" y="35645"/>
              <a:ext cx="733794" cy="37083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signal</a:t>
              </a:r>
              <a:endParaRPr/>
            </a:p>
          </p:txBody>
        </p:sp>
      </p:grpSp>
      <p:cxnSp>
        <p:nvCxnSpPr>
          <p:cNvPr id="683" name="Google Shape;683;p45"/>
          <p:cNvCxnSpPr/>
          <p:nvPr/>
        </p:nvCxnSpPr>
        <p:spPr>
          <a:xfrm rot="10800000">
            <a:off x="7202459" y="5911539"/>
            <a:ext cx="25759" cy="386368"/>
          </a:xfrm>
          <a:prstGeom prst="straightConnector1">
            <a:avLst/>
          </a:prstGeom>
          <a:noFill/>
          <a:ln w="9525" cap="rnd" cmpd="sng">
            <a:solidFill>
              <a:schemeClr val="accent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684" name="Google Shape;684;p45"/>
          <p:cNvSpPr txBox="1"/>
          <p:nvPr/>
        </p:nvSpPr>
        <p:spPr>
          <a:xfrm>
            <a:off x="6441656" y="6334667"/>
            <a:ext cx="2219359" cy="3708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Cx (concentration)</a:t>
            </a:r>
            <a:endParaRPr/>
          </a:p>
        </p:txBody>
      </p:sp>
      <p:sp>
        <p:nvSpPr>
          <p:cNvPr id="685" name="Google Shape;685;p45"/>
          <p:cNvSpPr txBox="1"/>
          <p:nvPr/>
        </p:nvSpPr>
        <p:spPr>
          <a:xfrm>
            <a:off x="7651257" y="5142213"/>
            <a:ext cx="351044" cy="3708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S0</a:t>
            </a:r>
            <a:endParaRPr/>
          </a:p>
        </p:txBody>
      </p:sp>
      <p:sp>
        <p:nvSpPr>
          <p:cNvPr id="686" name="Google Shape;686;p45"/>
          <p:cNvSpPr txBox="1"/>
          <p:nvPr/>
        </p:nvSpPr>
        <p:spPr>
          <a:xfrm>
            <a:off x="8221995" y="4772879"/>
            <a:ext cx="351044" cy="3708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S1</a:t>
            </a:r>
            <a:endParaRPr/>
          </a:p>
        </p:txBody>
      </p:sp>
      <p:sp>
        <p:nvSpPr>
          <p:cNvPr id="687" name="Google Shape;687;p45"/>
          <p:cNvSpPr txBox="1"/>
          <p:nvPr/>
        </p:nvSpPr>
        <p:spPr>
          <a:xfrm>
            <a:off x="8861283" y="4403548"/>
            <a:ext cx="351045" cy="3708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S2</a:t>
            </a:r>
            <a:endParaRPr/>
          </a:p>
        </p:txBody>
      </p:sp>
      <p:sp>
        <p:nvSpPr>
          <p:cNvPr id="688" name="Google Shape;688;p45"/>
          <p:cNvSpPr txBox="1"/>
          <p:nvPr/>
        </p:nvSpPr>
        <p:spPr>
          <a:xfrm>
            <a:off x="9861230" y="3836581"/>
            <a:ext cx="360198" cy="3708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Sn</a:t>
            </a:r>
            <a:endParaRPr/>
          </a:p>
        </p:txBody>
      </p:sp>
      <p:sp>
        <p:nvSpPr>
          <p:cNvPr id="689" name="Google Shape;689;p45"/>
          <p:cNvSpPr/>
          <p:nvPr/>
        </p:nvSpPr>
        <p:spPr>
          <a:xfrm>
            <a:off x="7765343" y="5470514"/>
            <a:ext cx="115121" cy="82063"/>
          </a:xfrm>
          <a:prstGeom prst="ellipse">
            <a:avLst/>
          </a:prstGeom>
          <a:solidFill>
            <a:srgbClr val="FF0000"/>
          </a:solidFill>
          <a:ln w="19050" cap="rnd" cmpd="sng">
            <a:solidFill>
              <a:srgbClr val="7E9B2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0" name="Google Shape;690;p45"/>
          <p:cNvSpPr/>
          <p:nvPr/>
        </p:nvSpPr>
        <p:spPr>
          <a:xfrm>
            <a:off x="8385843" y="5101182"/>
            <a:ext cx="115121" cy="82063"/>
          </a:xfrm>
          <a:prstGeom prst="ellipse">
            <a:avLst/>
          </a:prstGeom>
          <a:solidFill>
            <a:srgbClr val="FF0000"/>
          </a:solidFill>
          <a:ln w="19050" cap="rnd" cmpd="sng">
            <a:solidFill>
              <a:srgbClr val="7E9B2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1" name="Google Shape;691;p45"/>
          <p:cNvSpPr/>
          <p:nvPr/>
        </p:nvSpPr>
        <p:spPr>
          <a:xfrm>
            <a:off x="9032930" y="4705031"/>
            <a:ext cx="115121" cy="82063"/>
          </a:xfrm>
          <a:prstGeom prst="ellipse">
            <a:avLst/>
          </a:prstGeom>
          <a:solidFill>
            <a:srgbClr val="FF0000"/>
          </a:solidFill>
          <a:ln w="19050" cap="rnd" cmpd="sng">
            <a:solidFill>
              <a:srgbClr val="7E9B2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2" name="Google Shape;692;p45"/>
          <p:cNvSpPr/>
          <p:nvPr/>
        </p:nvSpPr>
        <p:spPr>
          <a:xfrm>
            <a:off x="10058779" y="4097034"/>
            <a:ext cx="115121" cy="82063"/>
          </a:xfrm>
          <a:prstGeom prst="ellipse">
            <a:avLst/>
          </a:prstGeom>
          <a:solidFill>
            <a:srgbClr val="FF0000"/>
          </a:solidFill>
          <a:ln w="19050" cap="rnd" cmpd="sng">
            <a:solidFill>
              <a:srgbClr val="7E9B2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3" name="Google Shape;693;p45"/>
          <p:cNvSpPr txBox="1"/>
          <p:nvPr/>
        </p:nvSpPr>
        <p:spPr>
          <a:xfrm>
            <a:off x="467744" y="328749"/>
            <a:ext cx="9790519" cy="964564"/>
          </a:xfrm>
          <a:prstGeom prst="rect">
            <a:avLst/>
          </a:prstGeom>
          <a:gradFill>
            <a:gsLst>
              <a:gs pos="0">
                <a:srgbClr val="A6DFF3"/>
              </a:gs>
              <a:gs pos="100000">
                <a:srgbClr val="43B2D8"/>
              </a:gs>
            </a:gsLst>
            <a:lin ang="5400000" scaled="0"/>
          </a:gradFill>
          <a:ln w="9525" cap="rnd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072B40"/>
                </a:solidFill>
                <a:latin typeface="Calibri"/>
                <a:ea typeface="Calibri"/>
                <a:cs typeface="Calibri"/>
                <a:sym typeface="Calibri"/>
              </a:rPr>
              <a:t>Nel caso della aggiunta standard multipla si procede alla risoluzione grafica di Cx</a:t>
            </a:r>
            <a:endParaRPr/>
          </a:p>
        </p:txBody>
      </p:sp>
      <p:sp>
        <p:nvSpPr>
          <p:cNvPr id="694" name="Google Shape;694;p45"/>
          <p:cNvSpPr/>
          <p:nvPr/>
        </p:nvSpPr>
        <p:spPr>
          <a:xfrm>
            <a:off x="7134114" y="5796436"/>
            <a:ext cx="115121" cy="82063"/>
          </a:xfrm>
          <a:prstGeom prst="ellipse">
            <a:avLst/>
          </a:prstGeom>
          <a:solidFill>
            <a:srgbClr val="FFFF00"/>
          </a:solidFill>
          <a:ln w="19050" cap="rnd" cmpd="sng">
            <a:solidFill>
              <a:srgbClr val="7E9B2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" name="Google Shape;699;p46"/>
          <p:cNvSpPr txBox="1"/>
          <p:nvPr/>
        </p:nvSpPr>
        <p:spPr>
          <a:xfrm>
            <a:off x="998803" y="548640"/>
            <a:ext cx="9790519" cy="2132964"/>
          </a:xfrm>
          <a:prstGeom prst="rect">
            <a:avLst/>
          </a:prstGeom>
          <a:gradFill>
            <a:gsLst>
              <a:gs pos="0">
                <a:srgbClr val="A6DFF3"/>
              </a:gs>
              <a:gs pos="100000">
                <a:srgbClr val="43B2D8"/>
              </a:gs>
            </a:gsLst>
            <a:lin ang="5400000" scaled="0"/>
          </a:gradFill>
          <a:ln w="9525" cap="rnd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 u="sng">
                <a:solidFill>
                  <a:srgbClr val="072B40"/>
                </a:solidFill>
                <a:latin typeface="Calibri"/>
                <a:ea typeface="Calibri"/>
                <a:cs typeface="Calibri"/>
                <a:sym typeface="Calibri"/>
              </a:rPr>
              <a:t>Vantaggi</a:t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rgbClr val="072B40"/>
                </a:solidFill>
                <a:latin typeface="Calibri"/>
                <a:ea typeface="Calibri"/>
                <a:cs typeface="Calibri"/>
                <a:sym typeface="Calibri"/>
              </a:rPr>
              <a:t>Minimizza l’effetto matrice</a:t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rgbClr val="072B40"/>
                </a:solidFill>
                <a:latin typeface="Calibri"/>
                <a:ea typeface="Calibri"/>
                <a:cs typeface="Calibri"/>
                <a:sym typeface="Calibri"/>
              </a:rPr>
              <a:t>Tiene conto dell’effetto matrice del singolo campione</a:t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rgbClr val="072B40"/>
                </a:solidFill>
                <a:latin typeface="Calibri"/>
                <a:ea typeface="Calibri"/>
                <a:cs typeface="Calibri"/>
                <a:sym typeface="Calibri"/>
              </a:rPr>
              <a:t>Facile </a:t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rgbClr val="072B40"/>
                </a:solidFill>
                <a:latin typeface="Calibri"/>
                <a:ea typeface="Calibri"/>
                <a:cs typeface="Calibri"/>
                <a:sym typeface="Calibri"/>
              </a:rPr>
              <a:t>Veloce</a:t>
            </a:r>
            <a:endParaRPr/>
          </a:p>
        </p:txBody>
      </p:sp>
      <p:sp>
        <p:nvSpPr>
          <p:cNvPr id="700" name="Google Shape;700;p46"/>
          <p:cNvSpPr txBox="1"/>
          <p:nvPr/>
        </p:nvSpPr>
        <p:spPr>
          <a:xfrm>
            <a:off x="998804" y="4105423"/>
            <a:ext cx="9790519" cy="913764"/>
          </a:xfrm>
          <a:prstGeom prst="rect">
            <a:avLst/>
          </a:prstGeom>
          <a:gradFill>
            <a:gsLst>
              <a:gs pos="0">
                <a:srgbClr val="A6DFF3"/>
              </a:gs>
              <a:gs pos="100000">
                <a:srgbClr val="43B2D8"/>
              </a:gs>
            </a:gsLst>
            <a:lin ang="5400000" scaled="0"/>
          </a:gradFill>
          <a:ln w="9525" cap="rnd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 u="sng">
                <a:solidFill>
                  <a:srgbClr val="072B40"/>
                </a:solidFill>
                <a:latin typeface="Calibri"/>
                <a:ea typeface="Calibri"/>
                <a:cs typeface="Calibri"/>
                <a:sym typeface="Calibri"/>
              </a:rPr>
              <a:t>Svantaggi </a:t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 u="sng">
                <a:solidFill>
                  <a:srgbClr val="072B40"/>
                </a:solidFill>
                <a:latin typeface="Calibri"/>
                <a:ea typeface="Calibri"/>
                <a:cs typeface="Calibri"/>
                <a:sym typeface="Calibri"/>
              </a:rPr>
              <a:t>Ogni campione deve essere trattato singolarmente</a:t>
            </a:r>
            <a:endParaRPr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" name="Google Shape;705;p47"/>
          <p:cNvSpPr txBox="1"/>
          <p:nvPr/>
        </p:nvSpPr>
        <p:spPr>
          <a:xfrm>
            <a:off x="358990" y="181339"/>
            <a:ext cx="9790518" cy="507364"/>
          </a:xfrm>
          <a:prstGeom prst="rect">
            <a:avLst/>
          </a:prstGeom>
          <a:gradFill>
            <a:gsLst>
              <a:gs pos="0">
                <a:srgbClr val="A6DFF3"/>
              </a:gs>
              <a:gs pos="100000">
                <a:srgbClr val="43B2D8"/>
              </a:gs>
            </a:gsLst>
            <a:lin ang="5400000" scaled="0"/>
          </a:gradFill>
          <a:ln w="9525" cap="rnd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>
                <a:solidFill>
                  <a:srgbClr val="072B40"/>
                </a:solidFill>
                <a:latin typeface="Calibri"/>
                <a:ea typeface="Calibri"/>
                <a:cs typeface="Calibri"/>
                <a:sym typeface="Calibri"/>
              </a:rPr>
              <a:t>Standard interno (SI)</a:t>
            </a:r>
            <a:endParaRPr/>
          </a:p>
        </p:txBody>
      </p:sp>
      <p:sp>
        <p:nvSpPr>
          <p:cNvPr id="706" name="Google Shape;706;p47"/>
          <p:cNvSpPr txBox="1"/>
          <p:nvPr/>
        </p:nvSpPr>
        <p:spPr>
          <a:xfrm>
            <a:off x="423661" y="1142777"/>
            <a:ext cx="11129709" cy="3693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Utilizza uno standard con struttura simile all’analita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SI viene aggiunto al campione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Si esegue la misura sul campione contenente lo SI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Il segnale è dato dal rapporto tra segnale dell’analita e segnale dello SI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UTILITA’: COMPENSARE EFFETTI DELLA MATRICE, VARIAZIONI DI TEMPERATURA</a:t>
            </a:r>
            <a:endParaRPr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" name="Google Shape;711;p48"/>
          <p:cNvSpPr txBox="1"/>
          <p:nvPr/>
        </p:nvSpPr>
        <p:spPr>
          <a:xfrm>
            <a:off x="130628" y="333224"/>
            <a:ext cx="11611429" cy="6155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Scelta e utilizzo dello SI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lo standard è un analogo di struttura dell'analita (ad esempio, un suo isotopo stabile)</a:t>
            </a:r>
            <a:endParaRPr/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Lo standard interno dovrebbe essere assente dal campione o presente in quantità estremamente bassa (ad esempio, &lt;&lt; 1% dell'analita di interesse). </a:t>
            </a:r>
            <a:endParaRPr/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lo SI dovrebbe essere aggiunto il prima possibile durante la preparazione e l'estrazione del campione.</a:t>
            </a:r>
            <a:endParaRPr sz="2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La quantità aggiunta dello standard interno dovrebbe essere in un rapporto appropriato rispetto all'analita dopo aver considerato l'intervallo dinamico del metodo.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Google Shape;165;p5" descr="Immagine 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1418" y="687994"/>
            <a:ext cx="10946401" cy="6041941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5"/>
          <p:cNvSpPr txBox="1"/>
          <p:nvPr/>
        </p:nvSpPr>
        <p:spPr>
          <a:xfrm>
            <a:off x="234856" y="27978"/>
            <a:ext cx="2618405" cy="561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Dati univariati</a:t>
            </a:r>
            <a:endParaRPr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" name="Google Shape;716;p49"/>
          <p:cNvSpPr txBox="1"/>
          <p:nvPr/>
        </p:nvSpPr>
        <p:spPr>
          <a:xfrm>
            <a:off x="0" y="246743"/>
            <a:ext cx="12191999" cy="5386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Vantaggi dell’uso dello SI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Compensazione delle possibili variazione di concentrazione dell’analita durante l'intero processo di preparazione e analisi del campione. 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La quantificazione con uno standard interno è semplice precisa ed accurata grazie al fatto che il processo di preparazione e quello propriamente di analisi di analita e SI sono simultanei.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Si può evitare la curva di calibrazione 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Limitazioni 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600" b="1" i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la scelta dello standard interno idoneo per l'analisi di un campione può in alcuni casi essere difficile 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l'utilizzo di standard marcati isotopicamente (as esempio standard deuterati) potrebbe essere necessario</a:t>
            </a:r>
            <a:endParaRPr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" name="Google Shape;721;p50"/>
          <p:cNvSpPr/>
          <p:nvPr/>
        </p:nvSpPr>
        <p:spPr>
          <a:xfrm>
            <a:off x="-1048491" y="6633576"/>
            <a:ext cx="11926586" cy="431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200" tIns="76200" rIns="76200" bIns="762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Didascalia</a:t>
            </a:r>
            <a:endParaRPr/>
          </a:p>
        </p:txBody>
      </p:sp>
      <p:sp>
        <p:nvSpPr>
          <p:cNvPr id="722" name="Google Shape;722;p50"/>
          <p:cNvSpPr txBox="1"/>
          <p:nvPr/>
        </p:nvSpPr>
        <p:spPr>
          <a:xfrm>
            <a:off x="132707" y="875652"/>
            <a:ext cx="11926586" cy="30469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Calcolo del fattore di risposta </a:t>
            </a:r>
            <a:r>
              <a:rPr lang="en-US" sz="2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(A</a:t>
            </a:r>
            <a:r>
              <a:rPr lang="en-US" sz="2400" baseline="-25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lang="en-US" sz="2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∕A</a:t>
            </a:r>
            <a:r>
              <a:rPr lang="en-US" sz="2400" baseline="-25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si</a:t>
            </a:r>
            <a:r>
              <a:rPr lang="en-US" sz="2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sz="2400" b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8192E4"/>
                </a:solidFill>
                <a:latin typeface="Calibri"/>
                <a:ea typeface="Calibri"/>
                <a:cs typeface="Calibri"/>
                <a:sym typeface="Calibri"/>
              </a:rPr>
              <a:t>Si supponga di effettuare un’analisi con uno standard interno avente concentrazione di 100 ppm in cui la concentrazione dell’analita sia anch’essa 100 ppm. A seguito dell’analisi si ottiene la seguente risposta: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rgbClr val="8192E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8192E4"/>
                </a:solidFill>
                <a:latin typeface="Calibri"/>
                <a:ea typeface="Calibri"/>
                <a:cs typeface="Calibri"/>
                <a:sym typeface="Calibri"/>
              </a:rPr>
              <a:t>Area del picco dell’analita = 1200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8192E4"/>
                </a:solidFill>
                <a:latin typeface="Calibri"/>
                <a:ea typeface="Calibri"/>
                <a:cs typeface="Calibri"/>
                <a:sym typeface="Calibri"/>
              </a:rPr>
              <a:t>Area del picco dello standard interno = 1000</a:t>
            </a:r>
            <a:endParaRPr/>
          </a:p>
        </p:txBody>
      </p:sp>
      <p:sp>
        <p:nvSpPr>
          <p:cNvPr id="723" name="Google Shape;723;p50"/>
          <p:cNvSpPr txBox="1"/>
          <p:nvPr/>
        </p:nvSpPr>
        <p:spPr>
          <a:xfrm>
            <a:off x="132707" y="222303"/>
            <a:ext cx="2664319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ANALISI E CALCOLO</a:t>
            </a:r>
            <a:endParaRPr/>
          </a:p>
        </p:txBody>
      </p:sp>
      <p:sp>
        <p:nvSpPr>
          <p:cNvPr id="724" name="Google Shape;724;p50"/>
          <p:cNvSpPr txBox="1"/>
          <p:nvPr/>
        </p:nvSpPr>
        <p:spPr>
          <a:xfrm>
            <a:off x="2002969" y="6069432"/>
            <a:ext cx="6662056" cy="4462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b="1">
                <a:solidFill>
                  <a:srgbClr val="EED7F2"/>
                </a:solidFill>
                <a:latin typeface="Calibri"/>
                <a:ea typeface="Calibri"/>
                <a:cs typeface="Calibri"/>
                <a:sym typeface="Calibri"/>
              </a:rPr>
              <a:t>Il rapporto tra i due picchi è pari a 1200/1000= 1.2</a:t>
            </a:r>
            <a:endParaRPr/>
          </a:p>
        </p:txBody>
      </p:sp>
      <p:sp>
        <p:nvSpPr>
          <p:cNvPr id="725" name="Google Shape;725;p50"/>
          <p:cNvSpPr txBox="1"/>
          <p:nvPr/>
        </p:nvSpPr>
        <p:spPr>
          <a:xfrm>
            <a:off x="5958113" y="453135"/>
            <a:ext cx="3599542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r>
              <a:rPr lang="en-US" sz="2400" b="1" baseline="-2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lang="en-U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 ∕S</a:t>
            </a:r>
            <a:r>
              <a:rPr lang="en-US" sz="2400" baseline="-2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IS</a:t>
            </a:r>
            <a:r>
              <a:rPr lang="en-U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= (A</a:t>
            </a:r>
            <a:r>
              <a:rPr lang="en-US" sz="2400" baseline="-2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lang="en-U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∕A</a:t>
            </a:r>
            <a:r>
              <a:rPr lang="en-US" sz="2400" baseline="-2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si</a:t>
            </a:r>
            <a:r>
              <a:rPr lang="en-U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) </a:t>
            </a:r>
            <a:r>
              <a:rPr lang="en-US" sz="2400">
                <a:solidFill>
                  <a:schemeClr val="lt1"/>
                </a:solidFill>
                <a:latin typeface="Cambria Math"/>
                <a:ea typeface="Cambria Math"/>
                <a:cs typeface="Cambria Math"/>
                <a:sym typeface="Cambria Math"/>
              </a:rPr>
              <a:t>∗</a:t>
            </a:r>
            <a:r>
              <a:rPr lang="en-U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(C</a:t>
            </a:r>
            <a:r>
              <a:rPr lang="en-US" sz="2400" baseline="-2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lang="en-U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 ∕C</a:t>
            </a:r>
            <a:r>
              <a:rPr lang="en-US" sz="2400" baseline="-2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SI</a:t>
            </a:r>
            <a:r>
              <a:rPr lang="en-U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/>
          </a:p>
        </p:txBody>
      </p:sp>
      <p:pic>
        <p:nvPicPr>
          <p:cNvPr id="726" name="Google Shape;726;p5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64941" y="2619351"/>
            <a:ext cx="5851071" cy="3260521"/>
          </a:xfrm>
          <a:prstGeom prst="rect">
            <a:avLst/>
          </a:prstGeom>
          <a:noFill/>
          <a:ln>
            <a:noFill/>
          </a:ln>
        </p:spPr>
      </p:pic>
      <p:sp>
        <p:nvSpPr>
          <p:cNvPr id="727" name="Google Shape;727;p50"/>
          <p:cNvSpPr txBox="1"/>
          <p:nvPr/>
        </p:nvSpPr>
        <p:spPr>
          <a:xfrm>
            <a:off x="9147627" y="2783355"/>
            <a:ext cx="82005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lang="en-US" sz="2000" b="1" baseline="-25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endParaRPr sz="2000" b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8" name="Google Shape;728;p50"/>
          <p:cNvSpPr txBox="1"/>
          <p:nvPr/>
        </p:nvSpPr>
        <p:spPr>
          <a:xfrm>
            <a:off x="10621732" y="2783355"/>
            <a:ext cx="82005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lang="en-US" sz="2000" b="1" baseline="-25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SI</a:t>
            </a:r>
            <a:endParaRPr sz="2000" b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3" name="Google Shape;733;p5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7554" y="3765904"/>
            <a:ext cx="5728446" cy="2545976"/>
          </a:xfrm>
          <a:prstGeom prst="rect">
            <a:avLst/>
          </a:prstGeom>
          <a:noFill/>
          <a:ln>
            <a:noFill/>
          </a:ln>
        </p:spPr>
      </p:pic>
      <p:sp>
        <p:nvSpPr>
          <p:cNvPr id="734" name="Google Shape;734;p51"/>
          <p:cNvSpPr txBox="1"/>
          <p:nvPr/>
        </p:nvSpPr>
        <p:spPr>
          <a:xfrm>
            <a:off x="251442" y="12172"/>
            <a:ext cx="11069703" cy="35394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Analisi del campione e calcolo di (</a:t>
            </a:r>
            <a:r>
              <a:rPr lang="en-US" sz="2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r>
              <a:rPr lang="en-US" sz="2400" b="1" baseline="-25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lang="en-US" sz="2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 ∕S</a:t>
            </a:r>
            <a:r>
              <a:rPr lang="en-US" sz="2400" baseline="-25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IS</a:t>
            </a:r>
            <a:r>
              <a:rPr lang="en-US" sz="24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>
                <a:solidFill>
                  <a:srgbClr val="8192E4"/>
                </a:solidFill>
                <a:latin typeface="Calibri"/>
                <a:ea typeface="Calibri"/>
                <a:cs typeface="Calibri"/>
                <a:sym typeface="Calibri"/>
              </a:rPr>
              <a:t>Aggiungo 100 ppm di SI al campione incognito e misuro i segnali di analita (concentrazione incognita) e SI (concentrazione nota)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>
                <a:solidFill>
                  <a:srgbClr val="8192E4"/>
                </a:solidFill>
                <a:latin typeface="Calibri"/>
                <a:ea typeface="Calibri"/>
                <a:cs typeface="Calibri"/>
                <a:sym typeface="Calibri"/>
              </a:rPr>
              <a:t>I valori sono 1000 per SI e 700 per campione incognito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200" b="1">
              <a:solidFill>
                <a:srgbClr val="8192E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>
                <a:solidFill>
                  <a:srgbClr val="8192E4"/>
                </a:solidFill>
                <a:latin typeface="Calibri"/>
                <a:ea typeface="Calibri"/>
                <a:cs typeface="Calibri"/>
                <a:sym typeface="Calibri"/>
              </a:rPr>
              <a:t>il rapporto tra i due picchi è pari a 700/1000 = 0.7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200" b="1">
              <a:solidFill>
                <a:srgbClr val="8192E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>
                <a:solidFill>
                  <a:srgbClr val="8192E4"/>
                </a:solidFill>
                <a:latin typeface="Calibri"/>
                <a:ea typeface="Calibri"/>
                <a:cs typeface="Calibri"/>
                <a:sym typeface="Calibri"/>
              </a:rPr>
              <a:t>Si può quindi ottenere la concentrazione dell’analita usando la formula ricordando che la concentrazione dello standard interno è di 100 ppm:</a:t>
            </a:r>
            <a:endParaRPr/>
          </a:p>
        </p:txBody>
      </p:sp>
      <p:sp>
        <p:nvSpPr>
          <p:cNvPr id="735" name="Google Shape;735;p51"/>
          <p:cNvSpPr txBox="1"/>
          <p:nvPr/>
        </p:nvSpPr>
        <p:spPr>
          <a:xfrm>
            <a:off x="2821748" y="4147698"/>
            <a:ext cx="82005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r>
              <a:rPr lang="en-US" sz="2000" b="1" baseline="-25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SI</a:t>
            </a:r>
            <a:endParaRPr sz="2000" b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6" name="Google Shape;736;p51"/>
          <p:cNvSpPr txBox="1"/>
          <p:nvPr/>
        </p:nvSpPr>
        <p:spPr>
          <a:xfrm>
            <a:off x="2146834" y="4439408"/>
            <a:ext cx="82005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r>
              <a:rPr lang="en-US" sz="2000" b="1" baseline="-25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endParaRPr sz="2000" b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7" name="Google Shape;737;p51"/>
          <p:cNvSpPr txBox="1"/>
          <p:nvPr/>
        </p:nvSpPr>
        <p:spPr>
          <a:xfrm>
            <a:off x="7119260" y="3765904"/>
            <a:ext cx="4201885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r>
              <a:rPr lang="en-US" sz="3000" b="1" baseline="-2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lang="en-US" sz="3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 ∕S</a:t>
            </a:r>
            <a:r>
              <a:rPr lang="en-US" sz="3000" baseline="-2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IS</a:t>
            </a:r>
            <a:r>
              <a:rPr lang="en-US" sz="3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= (A</a:t>
            </a:r>
            <a:r>
              <a:rPr lang="en-US" sz="3000" baseline="-2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lang="en-US" sz="3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∕A</a:t>
            </a:r>
            <a:r>
              <a:rPr lang="en-US" sz="3000" baseline="-2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si</a:t>
            </a:r>
            <a:r>
              <a:rPr lang="en-US" sz="3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) </a:t>
            </a:r>
            <a:r>
              <a:rPr lang="en-US" sz="3000">
                <a:solidFill>
                  <a:schemeClr val="lt1"/>
                </a:solidFill>
                <a:latin typeface="Cambria Math"/>
                <a:ea typeface="Cambria Math"/>
                <a:cs typeface="Cambria Math"/>
                <a:sym typeface="Cambria Math"/>
              </a:rPr>
              <a:t>∗</a:t>
            </a:r>
            <a:r>
              <a:rPr lang="en-US" sz="3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(C</a:t>
            </a:r>
            <a:r>
              <a:rPr lang="en-US" sz="3000" baseline="-2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lang="en-US" sz="3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 ∕C</a:t>
            </a:r>
            <a:r>
              <a:rPr lang="en-US" sz="3000" baseline="-2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SI</a:t>
            </a:r>
            <a:r>
              <a:rPr lang="en-US" sz="3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/>
          </a:p>
        </p:txBody>
      </p:sp>
      <p:sp>
        <p:nvSpPr>
          <p:cNvPr id="738" name="Google Shape;738;p51"/>
          <p:cNvSpPr txBox="1"/>
          <p:nvPr/>
        </p:nvSpPr>
        <p:spPr>
          <a:xfrm>
            <a:off x="7119260" y="4761893"/>
            <a:ext cx="5065485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r>
              <a:rPr lang="en-US" sz="3000" baseline="-2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lang="en-US" sz="3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=(S</a:t>
            </a:r>
            <a:r>
              <a:rPr lang="en-US" sz="3000" b="1" baseline="-2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lang="en-US" sz="3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 ∕S</a:t>
            </a:r>
            <a:r>
              <a:rPr lang="en-US" sz="3000" baseline="-2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IS</a:t>
            </a:r>
            <a:r>
              <a:rPr lang="en-US" sz="3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)/ (A</a:t>
            </a:r>
            <a:r>
              <a:rPr lang="en-US" sz="3000" baseline="-2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lang="en-US" sz="3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∕A</a:t>
            </a:r>
            <a:r>
              <a:rPr lang="en-US" sz="3000" baseline="-2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si</a:t>
            </a:r>
            <a:r>
              <a:rPr lang="en-US" sz="3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)* C</a:t>
            </a:r>
            <a:r>
              <a:rPr lang="en-US" sz="3000" baseline="-2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SI </a:t>
            </a:r>
            <a:r>
              <a:rPr lang="en-US" sz="3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 </a:t>
            </a:r>
            <a:endParaRPr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" name="Google Shape;743;p52"/>
          <p:cNvSpPr txBox="1"/>
          <p:nvPr/>
        </p:nvSpPr>
        <p:spPr>
          <a:xfrm>
            <a:off x="238273" y="83401"/>
            <a:ext cx="9471783" cy="492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ESEMPI DI UTILIZZO SI, CURVA DI CALIBRAZIONE</a:t>
            </a:r>
            <a:endParaRPr sz="2600" b="1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44" name="Google Shape;744;p52"/>
          <p:cNvGrpSpPr/>
          <p:nvPr/>
        </p:nvGrpSpPr>
        <p:grpSpPr>
          <a:xfrm>
            <a:off x="317626" y="737354"/>
            <a:ext cx="10800141" cy="5908771"/>
            <a:chOff x="0" y="0"/>
            <a:chExt cx="9326018" cy="4833693"/>
          </a:xfrm>
        </p:grpSpPr>
        <p:pic>
          <p:nvPicPr>
            <p:cNvPr id="745" name="Google Shape;745;p52" descr="Immagine"/>
            <p:cNvPicPr preferRelativeResize="0"/>
            <p:nvPr/>
          </p:nvPicPr>
          <p:blipFill rotWithShape="1">
            <a:blip r:embed="rId3">
              <a:alphaModFix/>
            </a:blip>
            <a:srcRect l="3460" r="3460"/>
            <a:stretch/>
          </p:blipFill>
          <p:spPr>
            <a:xfrm>
              <a:off x="0" y="0"/>
              <a:ext cx="9326018" cy="404629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46" name="Google Shape;746;p52"/>
            <p:cNvSpPr txBox="1"/>
            <p:nvPr/>
          </p:nvSpPr>
          <p:spPr>
            <a:xfrm>
              <a:off x="0" y="4122492"/>
              <a:ext cx="9326018" cy="71120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200" tIns="76200" rIns="76200" bIns="762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UTILIZZARE I DATI PER COSTRUIRE CURVA DI CALIBRAZIONE ANALITA-SEGNALE E ANALITA-RAPPORTO SEGNALE</a:t>
              </a:r>
              <a:endParaRPr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6"/>
          <p:cNvSpPr/>
          <p:nvPr/>
        </p:nvSpPr>
        <p:spPr>
          <a:xfrm>
            <a:off x="5499858" y="1470851"/>
            <a:ext cx="152403" cy="152403"/>
          </a:xfrm>
          <a:prstGeom prst="ellipse">
            <a:avLst/>
          </a:prstGeom>
          <a:solidFill>
            <a:srgbClr val="336699"/>
          </a:solidFill>
          <a:ln w="19050" cap="rnd" cmpd="sng">
            <a:solidFill>
              <a:srgbClr val="7E9B2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p6"/>
          <p:cNvSpPr/>
          <p:nvPr/>
        </p:nvSpPr>
        <p:spPr>
          <a:xfrm>
            <a:off x="5696708" y="1656588"/>
            <a:ext cx="152403" cy="152403"/>
          </a:xfrm>
          <a:prstGeom prst="ellipse">
            <a:avLst/>
          </a:prstGeom>
          <a:solidFill>
            <a:srgbClr val="336699"/>
          </a:solidFill>
          <a:ln w="19050" cap="rnd" cmpd="sng">
            <a:solidFill>
              <a:srgbClr val="7E9B2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Google Shape;173;p6"/>
          <p:cNvSpPr/>
          <p:nvPr/>
        </p:nvSpPr>
        <p:spPr>
          <a:xfrm>
            <a:off x="2970970" y="1542288"/>
            <a:ext cx="152403" cy="152403"/>
          </a:xfrm>
          <a:prstGeom prst="ellipse">
            <a:avLst/>
          </a:prstGeom>
          <a:solidFill>
            <a:srgbClr val="FF0000"/>
          </a:solidFill>
          <a:ln w="19050" cap="rnd" cmpd="sng">
            <a:solidFill>
              <a:srgbClr val="7E9B2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p6"/>
          <p:cNvSpPr/>
          <p:nvPr/>
        </p:nvSpPr>
        <p:spPr>
          <a:xfrm>
            <a:off x="2894770" y="1770888"/>
            <a:ext cx="152403" cy="152403"/>
          </a:xfrm>
          <a:prstGeom prst="ellipse">
            <a:avLst/>
          </a:prstGeom>
          <a:solidFill>
            <a:srgbClr val="FF0000"/>
          </a:solidFill>
          <a:ln w="19050" cap="rnd" cmpd="sng">
            <a:solidFill>
              <a:srgbClr val="7E9B2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p6"/>
          <p:cNvSpPr/>
          <p:nvPr/>
        </p:nvSpPr>
        <p:spPr>
          <a:xfrm>
            <a:off x="3123370" y="1732788"/>
            <a:ext cx="152403" cy="152403"/>
          </a:xfrm>
          <a:prstGeom prst="ellipse">
            <a:avLst/>
          </a:prstGeom>
          <a:solidFill>
            <a:srgbClr val="FF0000"/>
          </a:solidFill>
          <a:ln w="19050" cap="rnd" cmpd="sng">
            <a:solidFill>
              <a:srgbClr val="7E9B2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p6"/>
          <p:cNvSpPr/>
          <p:nvPr/>
        </p:nvSpPr>
        <p:spPr>
          <a:xfrm>
            <a:off x="3390069" y="1907413"/>
            <a:ext cx="152403" cy="152403"/>
          </a:xfrm>
          <a:prstGeom prst="ellipse">
            <a:avLst/>
          </a:prstGeom>
          <a:solidFill>
            <a:srgbClr val="FF0000"/>
          </a:solidFill>
          <a:ln w="19050" cap="rnd" cmpd="sng">
            <a:solidFill>
              <a:srgbClr val="7E9B2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Google Shape;177;p6"/>
          <p:cNvSpPr/>
          <p:nvPr/>
        </p:nvSpPr>
        <p:spPr>
          <a:xfrm>
            <a:off x="3309108" y="1694688"/>
            <a:ext cx="152403" cy="152403"/>
          </a:xfrm>
          <a:prstGeom prst="ellipse">
            <a:avLst/>
          </a:prstGeom>
          <a:solidFill>
            <a:srgbClr val="FF0000"/>
          </a:solidFill>
          <a:ln w="19050" cap="rnd" cmpd="sng">
            <a:solidFill>
              <a:srgbClr val="7E9B2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Google Shape;178;p6"/>
          <p:cNvSpPr/>
          <p:nvPr/>
        </p:nvSpPr>
        <p:spPr>
          <a:xfrm>
            <a:off x="3047170" y="1923288"/>
            <a:ext cx="152403" cy="152403"/>
          </a:xfrm>
          <a:prstGeom prst="ellipse">
            <a:avLst/>
          </a:prstGeom>
          <a:solidFill>
            <a:srgbClr val="FF0000"/>
          </a:solidFill>
          <a:ln w="19050" cap="rnd" cmpd="sng">
            <a:solidFill>
              <a:srgbClr val="7E9B2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Google Shape;179;p6"/>
          <p:cNvSpPr/>
          <p:nvPr/>
        </p:nvSpPr>
        <p:spPr>
          <a:xfrm>
            <a:off x="3190045" y="2093149"/>
            <a:ext cx="152403" cy="152403"/>
          </a:xfrm>
          <a:prstGeom prst="ellipse">
            <a:avLst/>
          </a:prstGeom>
          <a:solidFill>
            <a:srgbClr val="FF0000"/>
          </a:solidFill>
          <a:ln w="19050" cap="rnd" cmpd="sng">
            <a:solidFill>
              <a:srgbClr val="7E9B2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" name="Google Shape;180;p6"/>
          <p:cNvSpPr/>
          <p:nvPr/>
        </p:nvSpPr>
        <p:spPr>
          <a:xfrm>
            <a:off x="5433183" y="1493076"/>
            <a:ext cx="152403" cy="152403"/>
          </a:xfrm>
          <a:prstGeom prst="ellipse">
            <a:avLst/>
          </a:prstGeom>
          <a:solidFill>
            <a:srgbClr val="FF0000"/>
          </a:solidFill>
          <a:ln w="19050" cap="rnd" cmpd="sng">
            <a:solidFill>
              <a:srgbClr val="7E9B2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Google Shape;181;p6"/>
          <p:cNvSpPr/>
          <p:nvPr/>
        </p:nvSpPr>
        <p:spPr>
          <a:xfrm>
            <a:off x="3271008" y="1547051"/>
            <a:ext cx="152403" cy="152403"/>
          </a:xfrm>
          <a:prstGeom prst="ellipse">
            <a:avLst/>
          </a:prstGeom>
          <a:solidFill>
            <a:srgbClr val="FF0000"/>
          </a:solidFill>
          <a:ln w="19050" cap="rnd" cmpd="sng">
            <a:solidFill>
              <a:srgbClr val="7E9B2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Google Shape;182;p6"/>
          <p:cNvSpPr/>
          <p:nvPr/>
        </p:nvSpPr>
        <p:spPr>
          <a:xfrm>
            <a:off x="4037769" y="1645474"/>
            <a:ext cx="914402" cy="304802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9050" cap="rnd" cmpd="sng">
            <a:solidFill>
              <a:srgbClr val="7E9B2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p6"/>
          <p:cNvSpPr/>
          <p:nvPr/>
        </p:nvSpPr>
        <p:spPr>
          <a:xfrm>
            <a:off x="6152319" y="1602613"/>
            <a:ext cx="914402" cy="304802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9050" cap="rnd" cmpd="sng">
            <a:solidFill>
              <a:srgbClr val="7E9B2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p6"/>
          <p:cNvSpPr/>
          <p:nvPr/>
        </p:nvSpPr>
        <p:spPr>
          <a:xfrm>
            <a:off x="5661783" y="1734374"/>
            <a:ext cx="152403" cy="152403"/>
          </a:xfrm>
          <a:prstGeom prst="ellipse">
            <a:avLst/>
          </a:prstGeom>
          <a:solidFill>
            <a:srgbClr val="FF0000"/>
          </a:solidFill>
          <a:ln w="19050" cap="rnd" cmpd="sng">
            <a:solidFill>
              <a:srgbClr val="7E9B2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Google Shape;185;p6"/>
          <p:cNvSpPr/>
          <p:nvPr/>
        </p:nvSpPr>
        <p:spPr>
          <a:xfrm>
            <a:off x="2953509" y="2124899"/>
            <a:ext cx="152403" cy="152403"/>
          </a:xfrm>
          <a:prstGeom prst="ellipse">
            <a:avLst/>
          </a:prstGeom>
          <a:solidFill>
            <a:srgbClr val="FF0000"/>
          </a:solidFill>
          <a:ln w="19050" cap="rnd" cmpd="sng">
            <a:solidFill>
              <a:srgbClr val="7E9B2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p6"/>
          <p:cNvSpPr/>
          <p:nvPr/>
        </p:nvSpPr>
        <p:spPr>
          <a:xfrm>
            <a:off x="3047170" y="1923288"/>
            <a:ext cx="152403" cy="152403"/>
          </a:xfrm>
          <a:prstGeom prst="ellipse">
            <a:avLst/>
          </a:prstGeom>
          <a:solidFill>
            <a:srgbClr val="FF0000"/>
          </a:solidFill>
          <a:ln w="19050" cap="rnd" cmpd="sng">
            <a:solidFill>
              <a:srgbClr val="7E9B2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6"/>
          <p:cNvSpPr/>
          <p:nvPr/>
        </p:nvSpPr>
        <p:spPr>
          <a:xfrm>
            <a:off x="5747508" y="3182174"/>
            <a:ext cx="152403" cy="152403"/>
          </a:xfrm>
          <a:prstGeom prst="ellipse">
            <a:avLst/>
          </a:prstGeom>
          <a:solidFill>
            <a:srgbClr val="FF0000"/>
          </a:solidFill>
          <a:ln w="19050" cap="rnd" cmpd="sng">
            <a:solidFill>
              <a:srgbClr val="7E9B2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p6"/>
          <p:cNvSpPr/>
          <p:nvPr/>
        </p:nvSpPr>
        <p:spPr>
          <a:xfrm>
            <a:off x="3271008" y="1547051"/>
            <a:ext cx="152403" cy="152403"/>
          </a:xfrm>
          <a:prstGeom prst="ellipse">
            <a:avLst/>
          </a:prstGeom>
          <a:solidFill>
            <a:srgbClr val="FF0000"/>
          </a:solidFill>
          <a:ln w="19050" cap="rnd" cmpd="sng">
            <a:solidFill>
              <a:srgbClr val="7E9B2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Google Shape;189;p6"/>
          <p:cNvSpPr/>
          <p:nvPr/>
        </p:nvSpPr>
        <p:spPr>
          <a:xfrm>
            <a:off x="5356983" y="3310764"/>
            <a:ext cx="152403" cy="152403"/>
          </a:xfrm>
          <a:prstGeom prst="ellipse">
            <a:avLst/>
          </a:prstGeom>
          <a:solidFill>
            <a:srgbClr val="FF0000"/>
          </a:solidFill>
          <a:ln w="19050" cap="rnd" cmpd="sng">
            <a:solidFill>
              <a:srgbClr val="7E9B2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p6"/>
          <p:cNvSpPr/>
          <p:nvPr/>
        </p:nvSpPr>
        <p:spPr>
          <a:xfrm>
            <a:off x="3199570" y="2075688"/>
            <a:ext cx="152403" cy="152403"/>
          </a:xfrm>
          <a:prstGeom prst="ellipse">
            <a:avLst/>
          </a:prstGeom>
          <a:solidFill>
            <a:srgbClr val="FF0000"/>
          </a:solidFill>
          <a:ln w="19050" cap="rnd" cmpd="sng">
            <a:solidFill>
              <a:srgbClr val="7E9B2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p6"/>
          <p:cNvSpPr/>
          <p:nvPr/>
        </p:nvSpPr>
        <p:spPr>
          <a:xfrm rot="-1836879">
            <a:off x="7854884" y="4458139"/>
            <a:ext cx="712790" cy="1163639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8472" y="0"/>
                </a:moveTo>
                <a:lnTo>
                  <a:pt x="12860" y="6080"/>
                </a:lnTo>
                <a:lnTo>
                  <a:pt x="11050" y="6797"/>
                </a:lnTo>
                <a:lnTo>
                  <a:pt x="16577" y="12007"/>
                </a:lnTo>
                <a:lnTo>
                  <a:pt x="14767" y="12877"/>
                </a:lnTo>
                <a:lnTo>
                  <a:pt x="21600" y="21600"/>
                </a:lnTo>
                <a:lnTo>
                  <a:pt x="10012" y="14915"/>
                </a:lnTo>
                <a:lnTo>
                  <a:pt x="12222" y="13987"/>
                </a:lnTo>
                <a:lnTo>
                  <a:pt x="5022" y="9705"/>
                </a:lnTo>
                <a:lnTo>
                  <a:pt x="7602" y="8382"/>
                </a:lnTo>
                <a:lnTo>
                  <a:pt x="0" y="3890"/>
                </a:lnTo>
                <a:close/>
              </a:path>
            </a:pathLst>
          </a:custGeom>
          <a:solidFill>
            <a:srgbClr val="FF0000"/>
          </a:solidFill>
          <a:ln w="19050" cap="rnd" cmpd="sng">
            <a:solidFill>
              <a:srgbClr val="7E9B2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Google Shape;192;p6"/>
          <p:cNvSpPr txBox="1"/>
          <p:nvPr/>
        </p:nvSpPr>
        <p:spPr>
          <a:xfrm>
            <a:off x="7528366" y="961264"/>
            <a:ext cx="884928" cy="348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Segnale </a:t>
            </a:r>
            <a:endParaRPr/>
          </a:p>
        </p:txBody>
      </p:sp>
      <p:sp>
        <p:nvSpPr>
          <p:cNvPr id="193" name="Google Shape;193;p6"/>
          <p:cNvSpPr txBox="1"/>
          <p:nvPr/>
        </p:nvSpPr>
        <p:spPr>
          <a:xfrm>
            <a:off x="594794" y="108753"/>
            <a:ext cx="5512602" cy="434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Criterio fondamentale dell’analisi di dati</a:t>
            </a:r>
            <a:endParaRPr/>
          </a:p>
        </p:txBody>
      </p:sp>
      <p:sp>
        <p:nvSpPr>
          <p:cNvPr id="194" name="Google Shape;194;p6"/>
          <p:cNvSpPr/>
          <p:nvPr/>
        </p:nvSpPr>
        <p:spPr>
          <a:xfrm>
            <a:off x="5466519" y="2991674"/>
            <a:ext cx="152403" cy="152403"/>
          </a:xfrm>
          <a:prstGeom prst="ellipse">
            <a:avLst/>
          </a:prstGeom>
          <a:solidFill>
            <a:srgbClr val="336699"/>
          </a:solidFill>
          <a:ln w="19050" cap="rnd" cmpd="sng">
            <a:solidFill>
              <a:srgbClr val="7E9B2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p6"/>
          <p:cNvSpPr/>
          <p:nvPr/>
        </p:nvSpPr>
        <p:spPr>
          <a:xfrm>
            <a:off x="5390319" y="3220274"/>
            <a:ext cx="152403" cy="152403"/>
          </a:xfrm>
          <a:prstGeom prst="ellipse">
            <a:avLst/>
          </a:prstGeom>
          <a:solidFill>
            <a:srgbClr val="336699"/>
          </a:solidFill>
          <a:ln w="19050" cap="rnd" cmpd="sng">
            <a:solidFill>
              <a:srgbClr val="7E9B2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Google Shape;196;p6"/>
          <p:cNvSpPr/>
          <p:nvPr/>
        </p:nvSpPr>
        <p:spPr>
          <a:xfrm>
            <a:off x="5618919" y="3182174"/>
            <a:ext cx="152403" cy="152403"/>
          </a:xfrm>
          <a:prstGeom prst="ellipse">
            <a:avLst/>
          </a:prstGeom>
          <a:solidFill>
            <a:srgbClr val="FF0000"/>
          </a:solidFill>
          <a:ln w="19050" cap="rnd" cmpd="sng">
            <a:solidFill>
              <a:srgbClr val="7E9B2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Google Shape;197;p6"/>
          <p:cNvSpPr/>
          <p:nvPr/>
        </p:nvSpPr>
        <p:spPr>
          <a:xfrm>
            <a:off x="5657019" y="3433000"/>
            <a:ext cx="152403" cy="152403"/>
          </a:xfrm>
          <a:prstGeom prst="ellipse">
            <a:avLst/>
          </a:prstGeom>
          <a:solidFill>
            <a:srgbClr val="336699"/>
          </a:solidFill>
          <a:ln w="19050" cap="rnd" cmpd="sng">
            <a:solidFill>
              <a:srgbClr val="7E9B2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Google Shape;198;p6"/>
          <p:cNvSpPr/>
          <p:nvPr/>
        </p:nvSpPr>
        <p:spPr>
          <a:xfrm>
            <a:off x="5441119" y="3029774"/>
            <a:ext cx="152403" cy="152403"/>
          </a:xfrm>
          <a:prstGeom prst="ellipse">
            <a:avLst/>
          </a:prstGeom>
          <a:solidFill>
            <a:srgbClr val="FF0000"/>
          </a:solidFill>
          <a:ln w="19050" cap="rnd" cmpd="sng">
            <a:solidFill>
              <a:srgbClr val="7E9B2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Google Shape;199;p6"/>
          <p:cNvSpPr/>
          <p:nvPr/>
        </p:nvSpPr>
        <p:spPr>
          <a:xfrm>
            <a:off x="5714169" y="3509200"/>
            <a:ext cx="152403" cy="152403"/>
          </a:xfrm>
          <a:prstGeom prst="ellipse">
            <a:avLst/>
          </a:prstGeom>
          <a:solidFill>
            <a:srgbClr val="FF0000"/>
          </a:solidFill>
          <a:ln w="19050" cap="rnd" cmpd="sng">
            <a:solidFill>
              <a:srgbClr val="7E9B2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Google Shape;200;p6"/>
          <p:cNvSpPr/>
          <p:nvPr/>
        </p:nvSpPr>
        <p:spPr>
          <a:xfrm>
            <a:off x="5695119" y="4874450"/>
            <a:ext cx="152403" cy="152403"/>
          </a:xfrm>
          <a:prstGeom prst="ellipse">
            <a:avLst/>
          </a:prstGeom>
          <a:solidFill>
            <a:srgbClr val="FF0000"/>
          </a:solidFill>
          <a:ln w="19050" cap="rnd" cmpd="sng">
            <a:solidFill>
              <a:srgbClr val="7E9B2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p6"/>
          <p:cNvSpPr/>
          <p:nvPr/>
        </p:nvSpPr>
        <p:spPr>
          <a:xfrm>
            <a:off x="5304594" y="5003039"/>
            <a:ext cx="152403" cy="152403"/>
          </a:xfrm>
          <a:prstGeom prst="ellipse">
            <a:avLst/>
          </a:prstGeom>
          <a:solidFill>
            <a:srgbClr val="FF0000"/>
          </a:solidFill>
          <a:ln w="19050" cap="rnd" cmpd="sng">
            <a:solidFill>
              <a:srgbClr val="7E9B2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p6"/>
          <p:cNvSpPr/>
          <p:nvPr/>
        </p:nvSpPr>
        <p:spPr>
          <a:xfrm>
            <a:off x="5414133" y="4683950"/>
            <a:ext cx="152403" cy="152403"/>
          </a:xfrm>
          <a:prstGeom prst="ellipse">
            <a:avLst/>
          </a:prstGeom>
          <a:solidFill>
            <a:srgbClr val="336699"/>
          </a:solidFill>
          <a:ln w="19050" cap="rnd" cmpd="sng">
            <a:solidFill>
              <a:srgbClr val="7E9B2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Google Shape;203;p6"/>
          <p:cNvSpPr/>
          <p:nvPr/>
        </p:nvSpPr>
        <p:spPr>
          <a:xfrm>
            <a:off x="5337933" y="4912550"/>
            <a:ext cx="152403" cy="152403"/>
          </a:xfrm>
          <a:prstGeom prst="ellipse">
            <a:avLst/>
          </a:prstGeom>
          <a:solidFill>
            <a:srgbClr val="336699"/>
          </a:solidFill>
          <a:ln w="19050" cap="rnd" cmpd="sng">
            <a:solidFill>
              <a:srgbClr val="7E9B2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" name="Google Shape;204;p6"/>
          <p:cNvSpPr/>
          <p:nvPr/>
        </p:nvSpPr>
        <p:spPr>
          <a:xfrm>
            <a:off x="5566533" y="4874450"/>
            <a:ext cx="152403" cy="152403"/>
          </a:xfrm>
          <a:prstGeom prst="ellipse">
            <a:avLst/>
          </a:prstGeom>
          <a:solidFill>
            <a:srgbClr val="336699"/>
          </a:solidFill>
          <a:ln w="19050" cap="rnd" cmpd="sng">
            <a:solidFill>
              <a:srgbClr val="7E9B2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" name="Google Shape;205;p6"/>
          <p:cNvSpPr/>
          <p:nvPr/>
        </p:nvSpPr>
        <p:spPr>
          <a:xfrm>
            <a:off x="5604633" y="5125275"/>
            <a:ext cx="152403" cy="152403"/>
          </a:xfrm>
          <a:prstGeom prst="ellipse">
            <a:avLst/>
          </a:prstGeom>
          <a:solidFill>
            <a:srgbClr val="336699"/>
          </a:solidFill>
          <a:ln w="19050" cap="rnd" cmpd="sng">
            <a:solidFill>
              <a:srgbClr val="7E9B2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" name="Google Shape;206;p6"/>
          <p:cNvSpPr/>
          <p:nvPr/>
        </p:nvSpPr>
        <p:spPr>
          <a:xfrm>
            <a:off x="5388733" y="4722050"/>
            <a:ext cx="152403" cy="152403"/>
          </a:xfrm>
          <a:prstGeom prst="ellipse">
            <a:avLst/>
          </a:prstGeom>
          <a:solidFill>
            <a:srgbClr val="FF0000"/>
          </a:solidFill>
          <a:ln w="19050" cap="rnd" cmpd="sng">
            <a:solidFill>
              <a:srgbClr val="7E9B2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" name="Google Shape;207;p6"/>
          <p:cNvSpPr/>
          <p:nvPr/>
        </p:nvSpPr>
        <p:spPr>
          <a:xfrm>
            <a:off x="5661783" y="5201475"/>
            <a:ext cx="152403" cy="152403"/>
          </a:xfrm>
          <a:prstGeom prst="ellipse">
            <a:avLst/>
          </a:prstGeom>
          <a:solidFill>
            <a:srgbClr val="FF0000"/>
          </a:solidFill>
          <a:ln w="19050" cap="rnd" cmpd="sng">
            <a:solidFill>
              <a:srgbClr val="7E9B2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" name="Google Shape;208;p6"/>
          <p:cNvSpPr/>
          <p:nvPr/>
        </p:nvSpPr>
        <p:spPr>
          <a:xfrm>
            <a:off x="5857044" y="4645850"/>
            <a:ext cx="152403" cy="152403"/>
          </a:xfrm>
          <a:prstGeom prst="ellipse">
            <a:avLst/>
          </a:prstGeom>
          <a:solidFill>
            <a:srgbClr val="FF0000"/>
          </a:solidFill>
          <a:ln w="19050" cap="rnd" cmpd="sng">
            <a:solidFill>
              <a:srgbClr val="7E9B2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" name="Google Shape;209;p6"/>
          <p:cNvSpPr/>
          <p:nvPr/>
        </p:nvSpPr>
        <p:spPr>
          <a:xfrm>
            <a:off x="5466519" y="4774439"/>
            <a:ext cx="152403" cy="152403"/>
          </a:xfrm>
          <a:prstGeom prst="ellipse">
            <a:avLst/>
          </a:prstGeom>
          <a:solidFill>
            <a:srgbClr val="FF0000"/>
          </a:solidFill>
          <a:ln w="19050" cap="rnd" cmpd="sng">
            <a:solidFill>
              <a:srgbClr val="7E9B2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" name="Google Shape;210;p6"/>
          <p:cNvSpPr/>
          <p:nvPr/>
        </p:nvSpPr>
        <p:spPr>
          <a:xfrm>
            <a:off x="5576058" y="4455350"/>
            <a:ext cx="152403" cy="152403"/>
          </a:xfrm>
          <a:prstGeom prst="ellipse">
            <a:avLst/>
          </a:prstGeom>
          <a:solidFill>
            <a:srgbClr val="336699"/>
          </a:solidFill>
          <a:ln w="19050" cap="rnd" cmpd="sng">
            <a:solidFill>
              <a:srgbClr val="7E9B2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Google Shape;211;p6"/>
          <p:cNvSpPr/>
          <p:nvPr/>
        </p:nvSpPr>
        <p:spPr>
          <a:xfrm>
            <a:off x="5499858" y="4683950"/>
            <a:ext cx="152403" cy="152403"/>
          </a:xfrm>
          <a:prstGeom prst="ellipse">
            <a:avLst/>
          </a:prstGeom>
          <a:solidFill>
            <a:srgbClr val="336699"/>
          </a:solidFill>
          <a:ln w="19050" cap="rnd" cmpd="sng">
            <a:solidFill>
              <a:srgbClr val="7E9B2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" name="Google Shape;212;p6"/>
          <p:cNvSpPr/>
          <p:nvPr/>
        </p:nvSpPr>
        <p:spPr>
          <a:xfrm>
            <a:off x="5728458" y="4645850"/>
            <a:ext cx="152403" cy="152403"/>
          </a:xfrm>
          <a:prstGeom prst="ellipse">
            <a:avLst/>
          </a:prstGeom>
          <a:solidFill>
            <a:srgbClr val="336699"/>
          </a:solidFill>
          <a:ln w="19050" cap="rnd" cmpd="sng">
            <a:solidFill>
              <a:srgbClr val="7E9B2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" name="Google Shape;213;p6"/>
          <p:cNvSpPr/>
          <p:nvPr/>
        </p:nvSpPr>
        <p:spPr>
          <a:xfrm>
            <a:off x="5768144" y="4896675"/>
            <a:ext cx="152403" cy="152403"/>
          </a:xfrm>
          <a:prstGeom prst="ellipse">
            <a:avLst/>
          </a:prstGeom>
          <a:solidFill>
            <a:srgbClr val="336699"/>
          </a:solidFill>
          <a:ln w="19050" cap="rnd" cmpd="sng">
            <a:solidFill>
              <a:srgbClr val="7E9B2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Google Shape;214;p6"/>
          <p:cNvSpPr/>
          <p:nvPr/>
        </p:nvSpPr>
        <p:spPr>
          <a:xfrm>
            <a:off x="5552244" y="4493450"/>
            <a:ext cx="152403" cy="152403"/>
          </a:xfrm>
          <a:prstGeom prst="ellipse">
            <a:avLst/>
          </a:prstGeom>
          <a:solidFill>
            <a:srgbClr val="FF0000"/>
          </a:solidFill>
          <a:ln w="19050" cap="rnd" cmpd="sng">
            <a:solidFill>
              <a:srgbClr val="7E9B2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p6"/>
          <p:cNvSpPr/>
          <p:nvPr/>
        </p:nvSpPr>
        <p:spPr>
          <a:xfrm>
            <a:off x="5823708" y="4972875"/>
            <a:ext cx="152403" cy="152403"/>
          </a:xfrm>
          <a:prstGeom prst="ellipse">
            <a:avLst/>
          </a:prstGeom>
          <a:solidFill>
            <a:srgbClr val="FF0000"/>
          </a:solidFill>
          <a:ln w="19050" cap="rnd" cmpd="sng">
            <a:solidFill>
              <a:srgbClr val="7E9B2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p6"/>
          <p:cNvSpPr/>
          <p:nvPr/>
        </p:nvSpPr>
        <p:spPr>
          <a:xfrm>
            <a:off x="3028120" y="3020249"/>
            <a:ext cx="152403" cy="152403"/>
          </a:xfrm>
          <a:prstGeom prst="ellipse">
            <a:avLst/>
          </a:prstGeom>
          <a:solidFill>
            <a:srgbClr val="FF0000"/>
          </a:solidFill>
          <a:ln w="19050" cap="rnd" cmpd="sng">
            <a:solidFill>
              <a:srgbClr val="7E9B2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6"/>
          <p:cNvSpPr/>
          <p:nvPr/>
        </p:nvSpPr>
        <p:spPr>
          <a:xfrm>
            <a:off x="2951920" y="3248849"/>
            <a:ext cx="152403" cy="152403"/>
          </a:xfrm>
          <a:prstGeom prst="ellipse">
            <a:avLst/>
          </a:prstGeom>
          <a:solidFill>
            <a:srgbClr val="FF0000"/>
          </a:solidFill>
          <a:ln w="19050" cap="rnd" cmpd="sng">
            <a:solidFill>
              <a:srgbClr val="7E9B2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p6"/>
          <p:cNvSpPr/>
          <p:nvPr/>
        </p:nvSpPr>
        <p:spPr>
          <a:xfrm>
            <a:off x="3180520" y="3210749"/>
            <a:ext cx="152403" cy="152403"/>
          </a:xfrm>
          <a:prstGeom prst="ellipse">
            <a:avLst/>
          </a:prstGeom>
          <a:solidFill>
            <a:srgbClr val="FF0000"/>
          </a:solidFill>
          <a:ln w="19050" cap="rnd" cmpd="sng">
            <a:solidFill>
              <a:srgbClr val="7E9B2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p6"/>
          <p:cNvSpPr/>
          <p:nvPr/>
        </p:nvSpPr>
        <p:spPr>
          <a:xfrm>
            <a:off x="3447219" y="3385375"/>
            <a:ext cx="152403" cy="152403"/>
          </a:xfrm>
          <a:prstGeom prst="ellipse">
            <a:avLst/>
          </a:prstGeom>
          <a:solidFill>
            <a:srgbClr val="FF0000"/>
          </a:solidFill>
          <a:ln w="19050" cap="rnd" cmpd="sng">
            <a:solidFill>
              <a:srgbClr val="7E9B2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p6"/>
          <p:cNvSpPr/>
          <p:nvPr/>
        </p:nvSpPr>
        <p:spPr>
          <a:xfrm>
            <a:off x="3366258" y="3172649"/>
            <a:ext cx="152403" cy="152403"/>
          </a:xfrm>
          <a:prstGeom prst="ellipse">
            <a:avLst/>
          </a:prstGeom>
          <a:solidFill>
            <a:srgbClr val="FF0000"/>
          </a:solidFill>
          <a:ln w="19050" cap="rnd" cmpd="sng">
            <a:solidFill>
              <a:srgbClr val="7E9B2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Google Shape;221;p6"/>
          <p:cNvSpPr/>
          <p:nvPr/>
        </p:nvSpPr>
        <p:spPr>
          <a:xfrm>
            <a:off x="3104320" y="3401250"/>
            <a:ext cx="152403" cy="152403"/>
          </a:xfrm>
          <a:prstGeom prst="ellipse">
            <a:avLst/>
          </a:prstGeom>
          <a:solidFill>
            <a:srgbClr val="FF0000"/>
          </a:solidFill>
          <a:ln w="19050" cap="rnd" cmpd="sng">
            <a:solidFill>
              <a:srgbClr val="7E9B2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" name="Google Shape;222;p6"/>
          <p:cNvSpPr/>
          <p:nvPr/>
        </p:nvSpPr>
        <p:spPr>
          <a:xfrm>
            <a:off x="3247195" y="3569525"/>
            <a:ext cx="152403" cy="152403"/>
          </a:xfrm>
          <a:prstGeom prst="ellipse">
            <a:avLst/>
          </a:prstGeom>
          <a:solidFill>
            <a:srgbClr val="FF0000"/>
          </a:solidFill>
          <a:ln w="19050" cap="rnd" cmpd="sng">
            <a:solidFill>
              <a:srgbClr val="7E9B2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" name="Google Shape;223;p6"/>
          <p:cNvSpPr/>
          <p:nvPr/>
        </p:nvSpPr>
        <p:spPr>
          <a:xfrm>
            <a:off x="3328158" y="3025013"/>
            <a:ext cx="152403" cy="152403"/>
          </a:xfrm>
          <a:prstGeom prst="ellipse">
            <a:avLst/>
          </a:prstGeom>
          <a:solidFill>
            <a:srgbClr val="FF0000"/>
          </a:solidFill>
          <a:ln w="19050" cap="rnd" cmpd="sng">
            <a:solidFill>
              <a:srgbClr val="7E9B2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" name="Google Shape;224;p6"/>
          <p:cNvSpPr/>
          <p:nvPr/>
        </p:nvSpPr>
        <p:spPr>
          <a:xfrm>
            <a:off x="3012245" y="3601275"/>
            <a:ext cx="152403" cy="152403"/>
          </a:xfrm>
          <a:prstGeom prst="ellipse">
            <a:avLst/>
          </a:prstGeom>
          <a:solidFill>
            <a:srgbClr val="FF0000"/>
          </a:solidFill>
          <a:ln w="19050" cap="rnd" cmpd="sng">
            <a:solidFill>
              <a:srgbClr val="7E9B2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" name="Google Shape;225;p6"/>
          <p:cNvSpPr/>
          <p:nvPr/>
        </p:nvSpPr>
        <p:spPr>
          <a:xfrm>
            <a:off x="3104320" y="3401250"/>
            <a:ext cx="152403" cy="152403"/>
          </a:xfrm>
          <a:prstGeom prst="ellipse">
            <a:avLst/>
          </a:prstGeom>
          <a:solidFill>
            <a:srgbClr val="FF0000"/>
          </a:solidFill>
          <a:ln w="19050" cap="rnd" cmpd="sng">
            <a:solidFill>
              <a:srgbClr val="7E9B2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" name="Google Shape;226;p6"/>
          <p:cNvSpPr/>
          <p:nvPr/>
        </p:nvSpPr>
        <p:spPr>
          <a:xfrm>
            <a:off x="3328158" y="3025013"/>
            <a:ext cx="152403" cy="152403"/>
          </a:xfrm>
          <a:prstGeom prst="ellipse">
            <a:avLst/>
          </a:prstGeom>
          <a:solidFill>
            <a:srgbClr val="FF0000"/>
          </a:solidFill>
          <a:ln w="19050" cap="rnd" cmpd="sng">
            <a:solidFill>
              <a:srgbClr val="7E9B2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" name="Google Shape;227;p6"/>
          <p:cNvSpPr/>
          <p:nvPr/>
        </p:nvSpPr>
        <p:spPr>
          <a:xfrm>
            <a:off x="3256719" y="3553650"/>
            <a:ext cx="152403" cy="152403"/>
          </a:xfrm>
          <a:prstGeom prst="ellipse">
            <a:avLst/>
          </a:prstGeom>
          <a:solidFill>
            <a:srgbClr val="FF0000"/>
          </a:solidFill>
          <a:ln w="19050" cap="rnd" cmpd="sng">
            <a:solidFill>
              <a:srgbClr val="7E9B2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" name="Google Shape;228;p6"/>
          <p:cNvSpPr/>
          <p:nvPr/>
        </p:nvSpPr>
        <p:spPr>
          <a:xfrm>
            <a:off x="3066220" y="4772850"/>
            <a:ext cx="152403" cy="152403"/>
          </a:xfrm>
          <a:prstGeom prst="ellipse">
            <a:avLst/>
          </a:prstGeom>
          <a:solidFill>
            <a:srgbClr val="FF0000"/>
          </a:solidFill>
          <a:ln w="19050" cap="rnd" cmpd="sng">
            <a:solidFill>
              <a:srgbClr val="7E9B2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" name="Google Shape;229;p6"/>
          <p:cNvSpPr/>
          <p:nvPr/>
        </p:nvSpPr>
        <p:spPr>
          <a:xfrm>
            <a:off x="2990020" y="5001450"/>
            <a:ext cx="152403" cy="152403"/>
          </a:xfrm>
          <a:prstGeom prst="ellipse">
            <a:avLst/>
          </a:prstGeom>
          <a:solidFill>
            <a:srgbClr val="FF0000"/>
          </a:solidFill>
          <a:ln w="19050" cap="rnd" cmpd="sng">
            <a:solidFill>
              <a:srgbClr val="7E9B2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" name="Google Shape;230;p6"/>
          <p:cNvSpPr/>
          <p:nvPr/>
        </p:nvSpPr>
        <p:spPr>
          <a:xfrm>
            <a:off x="3218620" y="4963350"/>
            <a:ext cx="152403" cy="152403"/>
          </a:xfrm>
          <a:prstGeom prst="ellipse">
            <a:avLst/>
          </a:prstGeom>
          <a:solidFill>
            <a:srgbClr val="FF0000"/>
          </a:solidFill>
          <a:ln w="19050" cap="rnd" cmpd="sng">
            <a:solidFill>
              <a:srgbClr val="7E9B2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Google Shape;231;p6"/>
          <p:cNvSpPr/>
          <p:nvPr/>
        </p:nvSpPr>
        <p:spPr>
          <a:xfrm>
            <a:off x="3485319" y="5137975"/>
            <a:ext cx="152403" cy="152403"/>
          </a:xfrm>
          <a:prstGeom prst="ellipse">
            <a:avLst/>
          </a:prstGeom>
          <a:solidFill>
            <a:srgbClr val="FF0000"/>
          </a:solidFill>
          <a:ln w="19050" cap="rnd" cmpd="sng">
            <a:solidFill>
              <a:srgbClr val="7E9B2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" name="Google Shape;232;p6"/>
          <p:cNvSpPr/>
          <p:nvPr/>
        </p:nvSpPr>
        <p:spPr>
          <a:xfrm>
            <a:off x="3404358" y="4925250"/>
            <a:ext cx="152403" cy="152403"/>
          </a:xfrm>
          <a:prstGeom prst="ellipse">
            <a:avLst/>
          </a:prstGeom>
          <a:solidFill>
            <a:srgbClr val="FF0000"/>
          </a:solidFill>
          <a:ln w="19050" cap="rnd" cmpd="sng">
            <a:solidFill>
              <a:srgbClr val="7E9B2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" name="Google Shape;233;p6"/>
          <p:cNvSpPr/>
          <p:nvPr/>
        </p:nvSpPr>
        <p:spPr>
          <a:xfrm>
            <a:off x="3142420" y="5153850"/>
            <a:ext cx="152403" cy="152403"/>
          </a:xfrm>
          <a:prstGeom prst="ellipse">
            <a:avLst/>
          </a:prstGeom>
          <a:solidFill>
            <a:srgbClr val="FF0000"/>
          </a:solidFill>
          <a:ln w="19050" cap="rnd" cmpd="sng">
            <a:solidFill>
              <a:srgbClr val="7E9B2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" name="Google Shape;234;p6"/>
          <p:cNvSpPr/>
          <p:nvPr/>
        </p:nvSpPr>
        <p:spPr>
          <a:xfrm>
            <a:off x="3285294" y="5322125"/>
            <a:ext cx="152403" cy="152403"/>
          </a:xfrm>
          <a:prstGeom prst="ellipse">
            <a:avLst/>
          </a:prstGeom>
          <a:solidFill>
            <a:srgbClr val="FF0000"/>
          </a:solidFill>
          <a:ln w="19050" cap="rnd" cmpd="sng">
            <a:solidFill>
              <a:srgbClr val="7E9B2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" name="Google Shape;235;p6"/>
          <p:cNvSpPr/>
          <p:nvPr/>
        </p:nvSpPr>
        <p:spPr>
          <a:xfrm>
            <a:off x="3366258" y="4777614"/>
            <a:ext cx="152403" cy="152403"/>
          </a:xfrm>
          <a:prstGeom prst="ellipse">
            <a:avLst/>
          </a:prstGeom>
          <a:solidFill>
            <a:srgbClr val="FF0000"/>
          </a:solidFill>
          <a:ln w="19050" cap="rnd" cmpd="sng">
            <a:solidFill>
              <a:srgbClr val="7E9B2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6" name="Google Shape;236;p6"/>
          <p:cNvSpPr/>
          <p:nvPr/>
        </p:nvSpPr>
        <p:spPr>
          <a:xfrm>
            <a:off x="3050345" y="5353875"/>
            <a:ext cx="152403" cy="152403"/>
          </a:xfrm>
          <a:prstGeom prst="ellipse">
            <a:avLst/>
          </a:prstGeom>
          <a:solidFill>
            <a:srgbClr val="FF0000"/>
          </a:solidFill>
          <a:ln w="19050" cap="rnd" cmpd="sng">
            <a:solidFill>
              <a:srgbClr val="7E9B2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7" name="Google Shape;237;p6"/>
          <p:cNvSpPr/>
          <p:nvPr/>
        </p:nvSpPr>
        <p:spPr>
          <a:xfrm>
            <a:off x="3142420" y="5153850"/>
            <a:ext cx="152403" cy="152403"/>
          </a:xfrm>
          <a:prstGeom prst="ellipse">
            <a:avLst/>
          </a:prstGeom>
          <a:solidFill>
            <a:srgbClr val="FF0000"/>
          </a:solidFill>
          <a:ln w="19050" cap="rnd" cmpd="sng">
            <a:solidFill>
              <a:srgbClr val="7E9B2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8" name="Google Shape;238;p6"/>
          <p:cNvSpPr/>
          <p:nvPr/>
        </p:nvSpPr>
        <p:spPr>
          <a:xfrm>
            <a:off x="3366258" y="4777614"/>
            <a:ext cx="152403" cy="152403"/>
          </a:xfrm>
          <a:prstGeom prst="ellipse">
            <a:avLst/>
          </a:prstGeom>
          <a:solidFill>
            <a:srgbClr val="FF0000"/>
          </a:solidFill>
          <a:ln w="19050" cap="rnd" cmpd="sng">
            <a:solidFill>
              <a:srgbClr val="7E9B2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9" name="Google Shape;239;p6"/>
          <p:cNvSpPr/>
          <p:nvPr/>
        </p:nvSpPr>
        <p:spPr>
          <a:xfrm>
            <a:off x="3294819" y="5306250"/>
            <a:ext cx="152403" cy="152403"/>
          </a:xfrm>
          <a:prstGeom prst="ellipse">
            <a:avLst/>
          </a:prstGeom>
          <a:solidFill>
            <a:srgbClr val="FF0000"/>
          </a:solidFill>
          <a:ln w="19050" cap="rnd" cmpd="sng">
            <a:solidFill>
              <a:srgbClr val="7E9B2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" name="Google Shape;240;p6"/>
          <p:cNvSpPr/>
          <p:nvPr/>
        </p:nvSpPr>
        <p:spPr>
          <a:xfrm>
            <a:off x="4031419" y="3226624"/>
            <a:ext cx="914402" cy="304802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9050" cap="rnd" cmpd="sng">
            <a:solidFill>
              <a:srgbClr val="7E9B2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1" name="Google Shape;241;p6"/>
          <p:cNvSpPr/>
          <p:nvPr/>
        </p:nvSpPr>
        <p:spPr>
          <a:xfrm>
            <a:off x="4013958" y="4925250"/>
            <a:ext cx="914402" cy="304802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9050" cap="rnd" cmpd="sng">
            <a:solidFill>
              <a:srgbClr val="7E9B2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2" name="Google Shape;242;p6"/>
          <p:cNvSpPr/>
          <p:nvPr/>
        </p:nvSpPr>
        <p:spPr>
          <a:xfrm>
            <a:off x="6157083" y="3242499"/>
            <a:ext cx="914402" cy="304802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9050" cap="rnd" cmpd="sng">
            <a:solidFill>
              <a:srgbClr val="7E9B2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3" name="Google Shape;243;p6"/>
          <p:cNvSpPr/>
          <p:nvPr/>
        </p:nvSpPr>
        <p:spPr>
          <a:xfrm>
            <a:off x="6152319" y="4761739"/>
            <a:ext cx="914402" cy="304802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9050" cap="rnd" cmpd="sng">
            <a:solidFill>
              <a:srgbClr val="7E9B2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4" name="Google Shape;244;p6"/>
          <p:cNvSpPr/>
          <p:nvPr/>
        </p:nvSpPr>
        <p:spPr>
          <a:xfrm rot="-1836879">
            <a:off x="7750933" y="2959924"/>
            <a:ext cx="554039" cy="74295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8472" y="0"/>
                </a:moveTo>
                <a:lnTo>
                  <a:pt x="12860" y="6080"/>
                </a:lnTo>
                <a:lnTo>
                  <a:pt x="11050" y="6797"/>
                </a:lnTo>
                <a:lnTo>
                  <a:pt x="16577" y="12007"/>
                </a:lnTo>
                <a:lnTo>
                  <a:pt x="14767" y="12877"/>
                </a:lnTo>
                <a:lnTo>
                  <a:pt x="21600" y="21600"/>
                </a:lnTo>
                <a:lnTo>
                  <a:pt x="10012" y="14915"/>
                </a:lnTo>
                <a:lnTo>
                  <a:pt x="12222" y="13987"/>
                </a:lnTo>
                <a:lnTo>
                  <a:pt x="5022" y="9705"/>
                </a:lnTo>
                <a:lnTo>
                  <a:pt x="7602" y="8382"/>
                </a:lnTo>
                <a:lnTo>
                  <a:pt x="0" y="3890"/>
                </a:lnTo>
                <a:close/>
              </a:path>
            </a:pathLst>
          </a:custGeom>
          <a:solidFill>
            <a:srgbClr val="FF0000"/>
          </a:solidFill>
          <a:ln w="19050" cap="rnd" cmpd="sng">
            <a:solidFill>
              <a:srgbClr val="7E9B2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5" name="Google Shape;245;p6"/>
          <p:cNvSpPr/>
          <p:nvPr/>
        </p:nvSpPr>
        <p:spPr>
          <a:xfrm rot="-1836879">
            <a:off x="7784272" y="1650238"/>
            <a:ext cx="309565" cy="466727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8472" y="0"/>
                </a:moveTo>
                <a:lnTo>
                  <a:pt x="12860" y="6080"/>
                </a:lnTo>
                <a:lnTo>
                  <a:pt x="11050" y="6797"/>
                </a:lnTo>
                <a:lnTo>
                  <a:pt x="16577" y="12007"/>
                </a:lnTo>
                <a:lnTo>
                  <a:pt x="14767" y="12877"/>
                </a:lnTo>
                <a:lnTo>
                  <a:pt x="21600" y="21600"/>
                </a:lnTo>
                <a:lnTo>
                  <a:pt x="10012" y="14915"/>
                </a:lnTo>
                <a:lnTo>
                  <a:pt x="12222" y="13987"/>
                </a:lnTo>
                <a:lnTo>
                  <a:pt x="5022" y="9705"/>
                </a:lnTo>
                <a:lnTo>
                  <a:pt x="7602" y="8382"/>
                </a:lnTo>
                <a:lnTo>
                  <a:pt x="0" y="3890"/>
                </a:lnTo>
                <a:close/>
              </a:path>
            </a:pathLst>
          </a:custGeom>
          <a:solidFill>
            <a:srgbClr val="FF0000"/>
          </a:solidFill>
          <a:ln w="19050" cap="rnd" cmpd="sng">
            <a:solidFill>
              <a:srgbClr val="7E9B2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6" name="Google Shape;246;p6"/>
          <p:cNvSpPr txBox="1"/>
          <p:nvPr/>
        </p:nvSpPr>
        <p:spPr>
          <a:xfrm>
            <a:off x="605863" y="6099000"/>
            <a:ext cx="10807166" cy="345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Condizione necessaria è l’esistenza di una relazione (matematica) stechiometrica tra analita e «sorgente» 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1" name="Google Shape;251;p7"/>
          <p:cNvCxnSpPr/>
          <p:nvPr/>
        </p:nvCxnSpPr>
        <p:spPr>
          <a:xfrm rot="10800000">
            <a:off x="3429000" y="2438398"/>
            <a:ext cx="0" cy="3048002"/>
          </a:xfrm>
          <a:prstGeom prst="straightConnector1">
            <a:avLst/>
          </a:prstGeom>
          <a:noFill/>
          <a:ln w="34925" cap="rnd" cmpd="sng">
            <a:solidFill>
              <a:srgbClr val="0E5580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252" name="Google Shape;252;p7"/>
          <p:cNvCxnSpPr/>
          <p:nvPr/>
        </p:nvCxnSpPr>
        <p:spPr>
          <a:xfrm>
            <a:off x="3428999" y="5481637"/>
            <a:ext cx="5562603" cy="2"/>
          </a:xfrm>
          <a:prstGeom prst="straightConnector1">
            <a:avLst/>
          </a:prstGeom>
          <a:noFill/>
          <a:ln w="34925" cap="rnd" cmpd="sng">
            <a:solidFill>
              <a:srgbClr val="0E5580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253" name="Google Shape;253;p7"/>
          <p:cNvSpPr txBox="1"/>
          <p:nvPr/>
        </p:nvSpPr>
        <p:spPr>
          <a:xfrm rot="-5400000">
            <a:off x="2749215" y="2745743"/>
            <a:ext cx="991191" cy="3708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segnale</a:t>
            </a:r>
            <a:endParaRPr/>
          </a:p>
        </p:txBody>
      </p:sp>
      <p:sp>
        <p:nvSpPr>
          <p:cNvPr id="254" name="Google Shape;254;p7"/>
          <p:cNvSpPr txBox="1"/>
          <p:nvPr/>
        </p:nvSpPr>
        <p:spPr>
          <a:xfrm>
            <a:off x="8083233" y="5486399"/>
            <a:ext cx="843629" cy="3708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CONC</a:t>
            </a:r>
            <a:endParaRPr/>
          </a:p>
        </p:txBody>
      </p:sp>
      <p:sp>
        <p:nvSpPr>
          <p:cNvPr id="255" name="Google Shape;255;p7"/>
          <p:cNvSpPr/>
          <p:nvPr/>
        </p:nvSpPr>
        <p:spPr>
          <a:xfrm rot="-1836879">
            <a:off x="2354263" y="2698749"/>
            <a:ext cx="711202" cy="1163639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8472" y="0"/>
                </a:moveTo>
                <a:lnTo>
                  <a:pt x="12860" y="6080"/>
                </a:lnTo>
                <a:lnTo>
                  <a:pt x="11050" y="6797"/>
                </a:lnTo>
                <a:lnTo>
                  <a:pt x="16577" y="12007"/>
                </a:lnTo>
                <a:lnTo>
                  <a:pt x="14767" y="12877"/>
                </a:lnTo>
                <a:lnTo>
                  <a:pt x="21600" y="21600"/>
                </a:lnTo>
                <a:lnTo>
                  <a:pt x="10012" y="14915"/>
                </a:lnTo>
                <a:lnTo>
                  <a:pt x="12222" y="13987"/>
                </a:lnTo>
                <a:lnTo>
                  <a:pt x="5022" y="9705"/>
                </a:lnTo>
                <a:lnTo>
                  <a:pt x="7602" y="8382"/>
                </a:lnTo>
                <a:lnTo>
                  <a:pt x="0" y="3890"/>
                </a:lnTo>
                <a:close/>
              </a:path>
            </a:pathLst>
          </a:custGeom>
          <a:solidFill>
            <a:srgbClr val="FF0000"/>
          </a:solidFill>
          <a:ln w="19050" cap="rnd" cmpd="sng">
            <a:solidFill>
              <a:srgbClr val="7E9B2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6" name="Google Shape;256;p7"/>
          <p:cNvSpPr/>
          <p:nvPr/>
        </p:nvSpPr>
        <p:spPr>
          <a:xfrm rot="-1836879">
            <a:off x="2608264" y="3979862"/>
            <a:ext cx="554039" cy="741364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8472" y="0"/>
                </a:moveTo>
                <a:lnTo>
                  <a:pt x="12860" y="6080"/>
                </a:lnTo>
                <a:lnTo>
                  <a:pt x="11050" y="6797"/>
                </a:lnTo>
                <a:lnTo>
                  <a:pt x="16577" y="12007"/>
                </a:lnTo>
                <a:lnTo>
                  <a:pt x="14767" y="12877"/>
                </a:lnTo>
                <a:lnTo>
                  <a:pt x="21600" y="21600"/>
                </a:lnTo>
                <a:lnTo>
                  <a:pt x="10012" y="14915"/>
                </a:lnTo>
                <a:lnTo>
                  <a:pt x="12222" y="13987"/>
                </a:lnTo>
                <a:lnTo>
                  <a:pt x="5022" y="9705"/>
                </a:lnTo>
                <a:lnTo>
                  <a:pt x="7602" y="8382"/>
                </a:lnTo>
                <a:lnTo>
                  <a:pt x="0" y="3890"/>
                </a:lnTo>
                <a:close/>
              </a:path>
            </a:pathLst>
          </a:custGeom>
          <a:solidFill>
            <a:srgbClr val="FF0000"/>
          </a:solidFill>
          <a:ln w="19050" cap="rnd" cmpd="sng">
            <a:solidFill>
              <a:srgbClr val="7E9B2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7" name="Google Shape;257;p7"/>
          <p:cNvSpPr/>
          <p:nvPr/>
        </p:nvSpPr>
        <p:spPr>
          <a:xfrm rot="-1836879">
            <a:off x="2905124" y="4956176"/>
            <a:ext cx="309566" cy="466727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8472" y="0"/>
                </a:moveTo>
                <a:lnTo>
                  <a:pt x="12860" y="6080"/>
                </a:lnTo>
                <a:lnTo>
                  <a:pt x="11050" y="6797"/>
                </a:lnTo>
                <a:lnTo>
                  <a:pt x="16577" y="12007"/>
                </a:lnTo>
                <a:lnTo>
                  <a:pt x="14767" y="12877"/>
                </a:lnTo>
                <a:lnTo>
                  <a:pt x="21600" y="21600"/>
                </a:lnTo>
                <a:lnTo>
                  <a:pt x="10012" y="14915"/>
                </a:lnTo>
                <a:lnTo>
                  <a:pt x="12222" y="13987"/>
                </a:lnTo>
                <a:lnTo>
                  <a:pt x="5022" y="9705"/>
                </a:lnTo>
                <a:lnTo>
                  <a:pt x="7602" y="8382"/>
                </a:lnTo>
                <a:lnTo>
                  <a:pt x="0" y="3890"/>
                </a:lnTo>
                <a:close/>
              </a:path>
            </a:pathLst>
          </a:custGeom>
          <a:solidFill>
            <a:srgbClr val="FF0000"/>
          </a:solidFill>
          <a:ln w="19050" cap="rnd" cmpd="sng">
            <a:solidFill>
              <a:srgbClr val="7E9B2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8" name="Google Shape;258;p7"/>
          <p:cNvSpPr/>
          <p:nvPr/>
        </p:nvSpPr>
        <p:spPr>
          <a:xfrm>
            <a:off x="3754439" y="5688012"/>
            <a:ext cx="796929" cy="787403"/>
          </a:xfrm>
          <a:prstGeom prst="ellipse">
            <a:avLst/>
          </a:prstGeom>
          <a:solidFill>
            <a:schemeClr val="accent1"/>
          </a:solidFill>
          <a:ln w="19050" cap="rnd" cmpd="sng">
            <a:solidFill>
              <a:srgbClr val="7E9B2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9" name="Google Shape;259;p7"/>
          <p:cNvSpPr/>
          <p:nvPr/>
        </p:nvSpPr>
        <p:spPr>
          <a:xfrm>
            <a:off x="4038600" y="5113337"/>
            <a:ext cx="228600" cy="171453"/>
          </a:xfrm>
          <a:prstGeom prst="ellipse">
            <a:avLst/>
          </a:prstGeom>
          <a:solidFill>
            <a:srgbClr val="0E5580"/>
          </a:solidFill>
          <a:ln w="19050" cap="rnd" cmpd="sng">
            <a:solidFill>
              <a:srgbClr val="7E9B2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0" name="Google Shape;260;p7"/>
          <p:cNvSpPr/>
          <p:nvPr/>
        </p:nvSpPr>
        <p:spPr>
          <a:xfrm>
            <a:off x="5487987" y="4349751"/>
            <a:ext cx="228603" cy="169867"/>
          </a:xfrm>
          <a:prstGeom prst="ellipse">
            <a:avLst/>
          </a:prstGeom>
          <a:solidFill>
            <a:srgbClr val="0E5580"/>
          </a:solidFill>
          <a:ln w="19050" cap="rnd" cmpd="sng">
            <a:solidFill>
              <a:srgbClr val="7E9B2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1" name="Google Shape;261;p7"/>
          <p:cNvSpPr/>
          <p:nvPr/>
        </p:nvSpPr>
        <p:spPr>
          <a:xfrm>
            <a:off x="7637463" y="3098799"/>
            <a:ext cx="228603" cy="169868"/>
          </a:xfrm>
          <a:prstGeom prst="ellipse">
            <a:avLst/>
          </a:prstGeom>
          <a:solidFill>
            <a:srgbClr val="0E5580"/>
          </a:solidFill>
          <a:ln w="19050" cap="rnd" cmpd="sng">
            <a:solidFill>
              <a:srgbClr val="7E9B2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62" name="Google Shape;262;p7"/>
          <p:cNvCxnSpPr/>
          <p:nvPr/>
        </p:nvCxnSpPr>
        <p:spPr>
          <a:xfrm rot="10800000" flipH="1">
            <a:off x="3798887" y="2951164"/>
            <a:ext cx="4430714" cy="2382837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263" name="Google Shape;263;p7"/>
          <p:cNvSpPr txBox="1"/>
          <p:nvPr/>
        </p:nvSpPr>
        <p:spPr>
          <a:xfrm>
            <a:off x="7829233" y="4105277"/>
            <a:ext cx="1126923" cy="434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y=ax+b</a:t>
            </a:r>
            <a:endParaRPr/>
          </a:p>
        </p:txBody>
      </p:sp>
      <p:sp>
        <p:nvSpPr>
          <p:cNvPr id="264" name="Google Shape;264;p7"/>
          <p:cNvSpPr txBox="1"/>
          <p:nvPr/>
        </p:nvSpPr>
        <p:spPr>
          <a:xfrm>
            <a:off x="3095307" y="254000"/>
            <a:ext cx="7071528" cy="459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Dal segnale analitico alla curva di calibrazione</a:t>
            </a:r>
            <a:endParaRPr/>
          </a:p>
        </p:txBody>
      </p:sp>
      <p:sp>
        <p:nvSpPr>
          <p:cNvPr id="265" name="Google Shape;265;p7"/>
          <p:cNvSpPr/>
          <p:nvPr/>
        </p:nvSpPr>
        <p:spPr>
          <a:xfrm>
            <a:off x="5173664" y="5688012"/>
            <a:ext cx="796929" cy="787403"/>
          </a:xfrm>
          <a:prstGeom prst="ellipse">
            <a:avLst/>
          </a:prstGeom>
          <a:solidFill>
            <a:schemeClr val="accent1"/>
          </a:solidFill>
          <a:ln w="19050" cap="rnd" cmpd="sng">
            <a:solidFill>
              <a:srgbClr val="7E9B2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6" name="Google Shape;266;p7"/>
          <p:cNvSpPr/>
          <p:nvPr/>
        </p:nvSpPr>
        <p:spPr>
          <a:xfrm>
            <a:off x="7353300" y="5688012"/>
            <a:ext cx="798516" cy="787403"/>
          </a:xfrm>
          <a:prstGeom prst="ellipse">
            <a:avLst/>
          </a:prstGeom>
          <a:solidFill>
            <a:schemeClr val="accent1"/>
          </a:solidFill>
          <a:ln w="19050" cap="rnd" cmpd="sng">
            <a:solidFill>
              <a:srgbClr val="7E9B2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7" name="Google Shape;267;p7" descr="Immagine 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24300" y="6000751"/>
            <a:ext cx="228600" cy="2778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Google Shape;268;p7" descr="Immagine 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16562" y="5803901"/>
            <a:ext cx="228602" cy="2778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p7" descr="Immagine 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07012" y="5981701"/>
            <a:ext cx="228602" cy="2778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0" name="Google Shape;270;p7" descr="Immagine 3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668962" y="6162676"/>
            <a:ext cx="93664" cy="13176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1" name="Google Shape;271;p7" descr="Immagine 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77150" y="5715001"/>
            <a:ext cx="228600" cy="2778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" name="Google Shape;272;p7" descr="Immagine 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67600" y="5892801"/>
            <a:ext cx="228600" cy="2778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3" name="Google Shape;273;p7" descr="Immagine 3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31138" y="6072187"/>
            <a:ext cx="93664" cy="133352"/>
          </a:xfrm>
          <a:prstGeom prst="rect">
            <a:avLst/>
          </a:prstGeom>
          <a:noFill/>
          <a:ln>
            <a:noFill/>
          </a:ln>
        </p:spPr>
      </p:pic>
      <p:pic>
        <p:nvPicPr>
          <p:cNvPr id="274" name="Google Shape;274;p7" descr="Immagine 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72400" y="6096001"/>
            <a:ext cx="228600" cy="2778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Google Shape;275;p7" descr="Immagine 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67600" y="6153151"/>
            <a:ext cx="228600" cy="2778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8"/>
          <p:cNvSpPr txBox="1"/>
          <p:nvPr/>
        </p:nvSpPr>
        <p:spPr>
          <a:xfrm>
            <a:off x="341025" y="108589"/>
            <a:ext cx="4481351" cy="4462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Gli errori nelle analisi chimiche</a:t>
            </a:r>
            <a:endParaRPr sz="23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1" name="Google Shape;281;p8"/>
          <p:cNvSpPr txBox="1"/>
          <p:nvPr/>
        </p:nvSpPr>
        <p:spPr>
          <a:xfrm>
            <a:off x="358667" y="629890"/>
            <a:ext cx="11012997" cy="3985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Le misure implicano </a:t>
            </a:r>
            <a:r>
              <a:rPr lang="en-US" sz="23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SEMPRE</a:t>
            </a:r>
            <a:r>
              <a:rPr lang="en-US" sz="23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300" b="1" i="0" u="sng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ERRORI</a:t>
            </a:r>
            <a:r>
              <a:rPr lang="en-US" sz="23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ed</a:t>
            </a:r>
            <a:r>
              <a:rPr lang="en-US" sz="2300" b="1" i="0" u="sng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300" b="1" i="0" u="sng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INCERTEZZE</a:t>
            </a:r>
            <a:endParaRPr sz="1800" b="0" i="0" u="sng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L’</a:t>
            </a:r>
            <a:r>
              <a:rPr lang="en-US" sz="23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«</a:t>
            </a:r>
            <a:r>
              <a:rPr lang="en-US" sz="23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errore</a:t>
            </a:r>
            <a:r>
              <a:rPr lang="en-US" sz="23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»</a:t>
            </a:r>
            <a:r>
              <a:rPr lang="en-US" sz="23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rappresenta la differenza fra il valore misurato e il valore “vero” o valore “noto”. L’</a:t>
            </a:r>
            <a:r>
              <a:rPr lang="en-US" sz="23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«</a:t>
            </a:r>
            <a:r>
              <a:rPr lang="en-US" sz="23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incertezza</a:t>
            </a:r>
            <a:r>
              <a:rPr lang="en-US" sz="23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»indica </a:t>
            </a:r>
            <a:r>
              <a:rPr lang="en-US" sz="2300" b="1" i="0" u="sng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l'incertezza</a:t>
            </a:r>
            <a:r>
              <a:rPr lang="en-US" sz="2300" b="0" i="0" u="sng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stimata </a:t>
            </a:r>
            <a:r>
              <a:rPr lang="en-US" sz="23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in una misura o in un esperimento.</a:t>
            </a: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E’ impossibile effettuare un’analisi priva di errori e incertezze. 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Ciò che si può fare è: MINIMIZZARE GLI ERRORI E STIMARNE L’ENTITA’ CON UNA ACCURATEZZA ACCETTABILE e MISURARE L’INCERTEZZA</a:t>
            </a: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9"/>
          <p:cNvSpPr txBox="1"/>
          <p:nvPr/>
        </p:nvSpPr>
        <p:spPr>
          <a:xfrm>
            <a:off x="287988" y="78056"/>
            <a:ext cx="11431942" cy="15633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Allo scopo di migliorare l'affidabilità del metodo analitico e di ottenere informazioni circa la variabilità dei risultati, la procedura analitica viene solitamente ripetuta su diverse porzioni di un dato campione </a:t>
            </a:r>
            <a:r>
              <a:rPr lang="en-US" sz="2200" b="1" i="0" u="sng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(replicati)</a:t>
            </a:r>
            <a:r>
              <a:rPr lang="en-US" sz="2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/>
          </a:p>
        </p:txBody>
      </p:sp>
      <p:sp>
        <p:nvSpPr>
          <p:cNvPr id="287" name="Google Shape;287;p9"/>
          <p:cNvSpPr txBox="1"/>
          <p:nvPr/>
        </p:nvSpPr>
        <p:spPr>
          <a:xfrm>
            <a:off x="287839" y="1869504"/>
            <a:ext cx="11194513" cy="4102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 risultati individuali di un insieme di misure sono raramente gli stessi, di solito il «valore centrale» viene usato come la “migliore” stima dei dati. </a:t>
            </a: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Perché effettuare misure replicate?</a:t>
            </a:r>
            <a:endParaRPr/>
          </a:p>
          <a:p>
            <a:pPr marL="342900" marR="0" lvl="0" indent="-342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Arial"/>
              <a:buChar char="•"/>
            </a:pPr>
            <a:r>
              <a:rPr lang="en-US" sz="2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Il valore centrale di un insieme dovrebbe essere più affidabile di ciascun risultato individuale (media e mediana vengono usate come valore centrale di una serie di misure replicate)</a:t>
            </a:r>
            <a:endParaRPr/>
          </a:p>
          <a:p>
            <a:pPr marL="342900" marR="0" lvl="0" indent="-342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Arial"/>
              <a:buChar char="•"/>
            </a:pPr>
            <a:r>
              <a:rPr lang="en-US" sz="2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La dispersione dei dati dovrebbe fornire una misura dell'incertezza associata con il valore centrale.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elestiale">
  <a:themeElements>
    <a:clrScheme name="Celestiale">
      <a:dk1>
        <a:srgbClr val="000000"/>
      </a:dk1>
      <a:lt1>
        <a:srgbClr val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one">
  <a:themeElements>
    <a:clrScheme name="Ion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3193</Words>
  <Application>Microsoft Macintosh PowerPoint</Application>
  <PresentationFormat>Widescreen</PresentationFormat>
  <Paragraphs>443</Paragraphs>
  <Slides>53</Slides>
  <Notes>53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53</vt:i4>
      </vt:variant>
    </vt:vector>
  </HeadingPairs>
  <TitlesOfParts>
    <vt:vector size="59" baseType="lpstr">
      <vt:lpstr>Arial</vt:lpstr>
      <vt:lpstr>Times New Roman</vt:lpstr>
      <vt:lpstr>Century Gothic</vt:lpstr>
      <vt:lpstr>Calibri</vt:lpstr>
      <vt:lpstr>Cambria Math</vt:lpstr>
      <vt:lpstr>Celestiale</vt:lpstr>
      <vt:lpstr>ESPRESSIONE DEL DATO ANALITICO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ESPRESSIONE DEL DATO ANALITICO</dc:title>
  <cp:lastModifiedBy>michele del carlo</cp:lastModifiedBy>
  <cp:revision>2</cp:revision>
  <dcterms:modified xsi:type="dcterms:W3CDTF">2024-10-07T06:25:56Z</dcterms:modified>
</cp:coreProperties>
</file>