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9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22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La politica comune della pesca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F60A8-F157-A0D1-CC04-C5C4E60C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752BFD-86C4-6079-35E2-E92F180E5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Primo Regolamento di conservazione e gestione delle risorse della pesca (n. 170 del 1983)</a:t>
            </a:r>
          </a:p>
          <a:p>
            <a:pPr lvl="1"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Potere del Consiglio di adottare norme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conservazione e sfruttamento risorse biologiche del mare</a:t>
            </a:r>
          </a:p>
          <a:p>
            <a:pPr lvl="1"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Parità di accesso alle acque comunitarie degli Stati membri </a:t>
            </a:r>
          </a:p>
          <a:p>
            <a:pPr lvl="1"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DEROGA (reitera Atto di adesione DK-UK-Ir): SM possono riservare l’esercizio della pesca nelle acque soggette a propria giurisdizione alle sole navi da pesca la cui attività fosse tradizionalmente esercitata in tali acque (pesca costiera)</a:t>
            </a:r>
          </a:p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Trattato di Maastricht: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 la pesca («politica comune nei settori dell’agricoltura e della pesca»)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Titolo «Agricoltura»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77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553BFF-7B95-073E-D82D-2628BB03D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Riforma del 2013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DEF9AE-A840-185C-5EDC-BD3DAD47D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07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sz="30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2009 la Commissione avviò una consultazione pubblica sulla riforma della PCP, con l'obiettivo di integrare i nuovi principi volti a disciplinare la pesca dell'UE nel XXI secolo. </a:t>
            </a:r>
          </a:p>
          <a:p>
            <a:pPr algn="l"/>
            <a:r>
              <a:rPr lang="it-IT" sz="30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Dopo una lunga discussione in seno al Consiglio e, per la prima volta, al Parlamento, il 1 maggio 2013 è stato raggiunto un accordo su un nuovo regime di pesca basato su tre pilastri principali:</a:t>
            </a:r>
          </a:p>
          <a:p>
            <a:pPr lvl="1"/>
            <a:r>
              <a:rPr lang="it-IT" sz="26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nuova PCP (regolamento (UE) n. 1380/2013);</a:t>
            </a:r>
          </a:p>
          <a:p>
            <a:pPr lvl="1"/>
            <a:r>
              <a:rPr lang="it-IT" sz="26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l'organizzazione comune dei mercati nel settore dei prodotti della pesca e dell'acquacoltura (regolamento (UE) n. 1379/2013);</a:t>
            </a:r>
          </a:p>
          <a:p>
            <a:pPr lvl="1"/>
            <a:r>
              <a:rPr lang="it-IT" sz="26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nuovo Fondo europeo per gli affari marittimi e la pesca (regolamento (UE) n. 508/2014).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750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18E38-62B7-2B35-FF75-207CCE597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innovazioni del regolamento (UE) n. 1380/2013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5828BB-9FD8-FDF1-B5AE-83CCCF679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Conservazione delle risorse biologiche del mare</a:t>
            </a: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Sfruttamento a livelli di rendimento massimo sostenibile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Sostenibilità valutata in relazione all’ambiente marino nel suo complesso + all’ecosistema circostante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Vantaggi a livello economico, sociale e occupazionale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Approvvigionamento alimentare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Unitarietà della politica comune della pesca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Restrizioni delle 12 miglia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Regime introdotto con il regolamento del 1983 e sempre prorogato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Fino al 31.12.2022, Stati autorizzati a limitare accesso a proprie acque a «pescherecci che vi pescano tradizionalmente e che provengono da porti situati sulla costa adiacente»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artigianale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Spazio marino particolarmente vulnerabile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Allegato precisa, per ciascuno Stato membro, zone geografiche e specie interessate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141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C59F3A-393E-AE44-DC2B-EC31233B7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innovazioni del regolamento (UE) n. 1380/2013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7F68CD-A9DF-E08C-553D-835DFB46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Obbligo di sbarco: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tutte le catture di specie soggette a limiti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gruppo di specie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Calendario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Contrastare la pratica dei rigetti in mare 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Escluse le specie (pesca vietata) che dimostrino alto tasso di sopravvivenza se rigettate</a:t>
            </a:r>
          </a:p>
          <a:p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Misure tecniche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Caratteristiche e limiti di utilizzo degli attrezzi da pesca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Dispositivi supplementari per ridurre le catture accidentali + impatti negativi su ambiente marino + in zone specificate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1355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CB9536-41E2-83CD-C907-EB9EF461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innovazioni del regolamento (UE) n. 1380/2013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79E12B-C420-617D-9F23-113A5EC46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B0F0"/>
                </a:solidFill>
              </a:rPr>
              <a:t>Misure di gestione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Piani pluriennali su singole specie o pesca specifica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B0F0"/>
                </a:solidFill>
              </a:rPr>
              <a:t>Misure di conservazione: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Zone protette biologicamente sensibili (es. concentrazioni pesci taglia inferiore – deposito uova)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Prassi Piani pluriennali: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Stock merluzzo bianco, aringa e spratto nel Mar Baltico (2016)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Stock demersali nel Mare del Nord (2018)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Stock demersali nel Mediterraneo occidentale (2019)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Specie delle acque occidentali o adiacenti (2019)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Piccoli pesci pelagici in Adriatico (proposto)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RICOSTITUZIONE</a:t>
            </a:r>
          </a:p>
          <a:p>
            <a:pPr marL="914400" lvl="2" indent="0">
              <a:buNone/>
            </a:pPr>
            <a:r>
              <a:rPr lang="it-IT" dirty="0"/>
              <a:t>* Anguilla europea (2007)</a:t>
            </a:r>
          </a:p>
          <a:p>
            <a:pPr marL="914400" lvl="2" indent="0">
              <a:buNone/>
            </a:pPr>
            <a:r>
              <a:rPr lang="it-IT" dirty="0"/>
              <a:t>* Tonno pinna blu (2016)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7807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C38CF4-9F7B-1B87-817E-BE333020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Pesca e Relazioni esterne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80EA54-41B5-FA1E-8BA6-3F63CE703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Diritto internazionale del mare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Convenzione ONU di Montego </a:t>
            </a:r>
            <a:r>
              <a:rPr lang="it-IT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(1982)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Mare territoriale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Zona economica esclusiva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Alto mare</a:t>
            </a:r>
          </a:p>
          <a:p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Competenza esterna UE in materia di Pesca</a:t>
            </a:r>
          </a:p>
          <a:p>
            <a:pPr lvl="1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CGUE 1976 «il potere di emanare provvedimenti per la preservazione delle risorse biologiche si estende alla gestione della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in alto mare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(accordi e convenzioni internazionali)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adesione a organizzazioni internazionali per la pesca &amp; attuazione obblighi</a:t>
            </a:r>
          </a:p>
          <a:p>
            <a:pPr lvl="1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con Stati terzi per accesso a risorse pesca presenti in acque sotto la loro giurisdizione</a:t>
            </a:r>
          </a:p>
          <a:p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65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AA6713-CA89-339A-869D-7A0F5C17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Pesca e Relazioni esterne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8A87DC-39E0-6857-F706-5352430CA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Competenza  esclusiva!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 aderisce a vari accordi (inclusa la Convenzione di Montego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 aderisce a numerose convenzioni regionali di pesca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con Stati terzi per l’accesso alle rispettive risorse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Stati rispetto ai quali le risorse ittiche NON sono comuni 	(Accordi di partenariato)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Stati con cui si condividono le risorse ittiche (base di 	reciprocità)</a:t>
            </a:r>
          </a:p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2016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632B1-8592-CFD4-C10C-3AA78332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di partenariato con Stati terzi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021E57-01DF-4AE4-9190-CD562C8C9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al di fuori delle acque dell’Unione: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di pesca per l’accesso alle risorse di Stati terzi conclusi in gran numero negli 	anni, fino a….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Vertice di Johannesburg 2002 – Pesca globale sostenibile</a:t>
            </a:r>
          </a:p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Comunicazione della Commissione : passaggio graduale degli accordi esistenti con PVS da semplici accordi di accesso alle risorse ad </a:t>
            </a:r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di partenariato: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presenti nelle ZEE di Stati terzi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Risorse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eccedentarie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(*)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fronte di contributo finanziario (*)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(*) questioni delicate definite nei protocolli attuativi</a:t>
            </a:r>
          </a:p>
          <a:p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Duplice natura del contributo finanziario</a:t>
            </a:r>
            <a:endParaRPr lang="it-IT" sz="28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Contropartita finanziaria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Contributo a politica sostenibile della pesca</a:t>
            </a: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22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CD267-337E-9C3A-1BAA-38EE5417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di partenariato con Stati terzi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CC3D64-418F-E278-2BFF-4B88A83A6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2013 spartiacque (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Relaz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Corte dei conti UE)</a:t>
            </a:r>
            <a:endParaRPr lang="it-IT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Elementi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rispetto diritti umani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licenze private pescherecci UE fuori contesto pattizio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Garanzia partner di non concedere condizioni più favorevoli ad altre flotte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Contrasto pesca illegale (denuncia dell’accordo – cfr. Comore)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5213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74D294-E0B6-D431-F9A4-269F5C78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di partenariato con Stati terzi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0206DB-B06D-368F-9B66-2D57B8DB4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Due tipologie principali:</a:t>
            </a:r>
          </a:p>
          <a:p>
            <a:pPr lvl="1">
              <a:buFontTx/>
              <a:buChar char="-"/>
            </a:pPr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sui tonni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(banchi migratori al largo delle coste africane e nell’Oceano indiano)</a:t>
            </a:r>
          </a:p>
          <a:p>
            <a:pPr lvl="1">
              <a:buFontTx/>
              <a:buChar char="-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vigore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8: Costa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d’Avorio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Senegal, Liberia,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Isole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Cook, 	Seychelles, Mauritius, Capo Verde, Gambia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misti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 vigore sono 4: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Mauritania,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Groenlandia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Marocco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Guinea 	Bissau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Inoltre: 7 «dormienti»: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Gabon, Sao Tomé e Principe, 	Madagascar, 	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Mozambico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Guinea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Equatoriale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Micronesia, 	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Salomone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984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politica comune della pesca (PCP) è stata formulata per la prima volta nel trattato di Roma.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Collegata inizialmente alla politica agricola comune, col passare del tempo è gradualmente diventata più indipendente.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L'obiettivo principale della PCP, in seguito alla revisione del 2002, è garantire una pesca sostenibile, nonché redditi e occupazione stabili per i pescatori.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trattato di Lisbona ha introdotto numerose modifiche alla politica della pesca.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2013 il Consiglio e il Parlamento hanno raggiunto un accordo su una nuova PCP, volta a garantire la sostenibilità a lungo termine delle attività di pesca e di acquacultura sotto il profilo ambientale, economico e sociale.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71871-65E0-ED88-BC2B-988CC9A79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«Nordici»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68B80-0F8F-C0DB-0350-5468A66E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B0F0"/>
                </a:solidFill>
                <a:cs typeface="Calibri"/>
              </a:rPr>
              <a:t>Caratteristiche: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Gestione congiunta degli stock comuni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Norvegia, Islanda e Isole Fær Øer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No Contributo finanziario</a:t>
            </a:r>
          </a:p>
          <a:p>
            <a:r>
              <a:rPr lang="it-IT" sz="2800" dirty="0">
                <a:solidFill>
                  <a:srgbClr val="00B0F0"/>
                </a:solidFill>
                <a:latin typeface="Calibri"/>
                <a:cs typeface="Calibri"/>
              </a:rPr>
              <a:t>Norvegia: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fissazione dei totali ammissibili di catture (TAC) (merluzzo bianco, passera di mare e eglefino)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scambio di possibilità di pesca</a:t>
            </a:r>
          </a:p>
          <a:p>
            <a:r>
              <a:rPr lang="it-IT" sz="2800" dirty="0">
                <a:solidFill>
                  <a:srgbClr val="00B0F0"/>
                </a:solidFill>
                <a:cs typeface="Calibri"/>
              </a:rPr>
              <a:t>Isole Fær Øer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Trilaterale con Norvegia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Sgombro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60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4CCFB-D091-9A75-B72E-B688E8E18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Prevenzione delle malattie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616E8D-3F03-E73F-9888-CAEADA12B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2006/88/CE (+ atti di esecuzione)</a:t>
            </a:r>
          </a:p>
          <a:p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Obiettivi:</a:t>
            </a:r>
          </a:p>
          <a:p>
            <a:pPr lvl="1"/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sviluppo razionale del settore</a:t>
            </a:r>
          </a:p>
          <a:p>
            <a:pPr lvl="1"/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aumento della produttività</a:t>
            </a:r>
          </a:p>
          <a:p>
            <a:pPr lvl="1"/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evitare le restrizioni agli scambi derivanti da misure nazionali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Principio di precauzione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«capitoli»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Produzione (autorizzazioni di autorità nazionali)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Polizia sanitaria (certificazione sanitaria)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Programmi di vaccinazione/misure per prevenire l’ulteriore diffusione (abbattimento di animali allevati in focolai, anche se assenti manifestazioni di patologie) 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giuridica: politica agricola comune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9658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C87EA-4D3D-11AB-60DD-B1745600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Assenza di indennizzo in caso di abbattimento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3ED91E-0578-BFE3-84C0-535920AA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Assenza di indennizzo in caso di abbattimento</a:t>
            </a:r>
          </a:p>
          <a:p>
            <a:pPr algn="just"/>
            <a:r>
              <a:rPr lang="it-IT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 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«…gli SM dovrebbero poter beneficiare del contributo finanziario della Comunità»</a:t>
            </a:r>
          </a:p>
          <a:p>
            <a:pPr algn="just"/>
            <a:r>
              <a:rPr lang="it-IT" b="1" dirty="0">
                <a:solidFill>
                  <a:srgbClr val="00B0F0"/>
                </a:solidFill>
              </a:rPr>
              <a:t>Il caso dei salmoni scozzesi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Cause riunite C-20/00 e C-64/00 </a:t>
            </a:r>
            <a:r>
              <a:rPr lang="it-IT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Booker </a:t>
            </a:r>
            <a:r>
              <a:rPr lang="it-IT" sz="2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Aquacolture</a:t>
            </a:r>
            <a:r>
              <a:rPr lang="it-IT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Ltd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Sentenza del 10 luglio 2003 (NB: disciplina previgente!)</a:t>
            </a:r>
            <a:r>
              <a:rPr lang="it-IT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Contrasto con diritto di proprietà?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CGUE: </a:t>
            </a:r>
            <a:r>
              <a:rPr lang="it-IT" sz="2600" dirty="0">
                <a:solidFill>
                  <a:srgbClr val="00B0F0"/>
                </a:solidFill>
              </a:rPr>
              <a:t>diritto di proprietà NON è assoluto </a:t>
            </a:r>
            <a:r>
              <a:rPr lang="it-IT" sz="2600" dirty="0">
                <a:solidFill>
                  <a:srgbClr val="0070C0"/>
                </a:solidFill>
              </a:rPr>
              <a:t>– </a:t>
            </a: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ammessa restrizione nel quadro di organizzazione comune dei mercati purché finalità di interesse generale  - limite dell’intervento sproporzionato che pregiudichi la sostanza del diritto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38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Base giuridica: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Articoli dal 38 al 43 del trattato sul funzionamento dell'Unione europea (TFUE).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</a:rPr>
              <a:t>	</a:t>
            </a:r>
            <a:r>
              <a:rPr lang="it-IT" sz="2800" dirty="0">
                <a:solidFill>
                  <a:srgbClr val="00B0F0"/>
                </a:solidFill>
              </a:rPr>
              <a:t>«L’UE definisce e attua una politica comune dell’agricoltura e della pesca»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B0F0"/>
                </a:solidFill>
              </a:rPr>
              <a:t>	Definire apparato normativo che tenga conto delle specifiche caratteristiche 	della pesca</a:t>
            </a:r>
            <a:endParaRPr lang="it-IT" i="0" strike="noStrike" dirty="0">
              <a:solidFill>
                <a:srgbClr val="00B0F0"/>
              </a:solidFill>
              <a:effectLst/>
              <a:cs typeface="Calibri" panose="020F0502020204030204" pitchFamily="34" charset="0"/>
            </a:endParaRP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TFUE ha introdotto alcune novità quanto al coinvolgimento del Parlamento nell'elaborazione della legislazione in materia di PCP.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modifica più importante è che la legislazione necessaria al perseguimento degli obiettivi della PCP è adottata ora seguendo la procedura legislativa ordinaria (conosciuta in passato come procedura di codecisione), il che rende il Parlamento co-legislatore.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Ciononostante, tale legislazione può solo essere adottata dal Consiglio su proposta della Commissione.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quanto concerne la ratifica degli accordi internazionali sulla pesca, il trattato di Lisbona stabilisce che essi devono essere ratificati dal Consiglio dopo aver ottenuto il consenso del Parlamento.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C6A2D9-7993-0910-A514-655C1C48E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4355EE-25CB-83C6-A0FB-2FA155C9C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TFUE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Carattere </a:t>
            </a:r>
            <a:r>
              <a:rPr 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esauribile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dei prodotti della pesca (agricoltura: coltivati/allevati – pesca: raccolti)</a:t>
            </a:r>
          </a:p>
          <a:p>
            <a:pPr algn="just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sostegno all’acquacoltura (similitudine stringente con 	prodotti agricoli, ma settore tutto da sviluppare!)</a:t>
            </a: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conservazione degli 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fronte di pratiche di 	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overfishing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(tutela ambientale, ma specifica!)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491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1D4ED8-1699-EF1D-B562-A98BD6C77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1422BD-2088-84D5-E999-14A8EB4B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Obiettivi: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risorse ittiche sono un bene naturale, rinnovabile e mobile e fanno parte del patrimonio comune.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pesca è disciplinata da una politica comune, con norme comuni approvate a livello dell'UE e applicate in tutti gli Stati membri.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finalità originarie della PCP consistevano nel preservare gli stock ittici, tutelare l'ambiente marino, garantire la solidità economica della flotta dell'UE e fornire prodotti alimentari di qualità ai consumatori.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riforma del 2002 ha aggiunto a tali obiettivi lo sfruttamento sostenibile delle risorse acquatiche vive, che tenga conto in modo equilibrato degli aspetti ambientali, economici e sociali, specificando che la sostenibilità deve basarsi su pareri scientifici attendibili e sul principio di precauzione.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024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8B3E1-2EB1-82FF-4728-ACFDD45D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DCD75F-8878-5C3E-FDF3-3F43971C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TCEE, 1957: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non menzionata (art. 3 d): «politica comune nel settore dell’agricoltura»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38 – definizione dei prodotti agricoli: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«prodotti della pesca e quelli di prima trasformazione in 	diretta connessione  con tali prodotti»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Allegato II – elenco dei prodotti per i quali è disposta la politica agricola comune: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«pesci, crostacei, molluschi e loro derivati»</a:t>
            </a:r>
          </a:p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RAGIONI DEL QUADRO UNITARIO: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Esigenze alimentari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Variabilità cui sono sottoposte le risorse → condizioni di vita 	degli 	operatori, sostegno al reddito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prevalenti le considerazioni di carattere merceologico/commerciale</a:t>
            </a:r>
          </a:p>
          <a:p>
            <a:pPr lvl="1"/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186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F1960-498F-4F96-F599-2CB34E82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39CBC2-C7DA-D8FE-7D09-0BD573CC0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06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sz="3800" dirty="0">
                <a:solidFill>
                  <a:srgbClr val="00B0F0"/>
                </a:solidFill>
                <a:cs typeface="Calibri" panose="020F0502020204030204" pitchFamily="34" charset="0"/>
              </a:rPr>
              <a:t>Avvio: anni ‘70</a:t>
            </a:r>
          </a:p>
          <a:p>
            <a:pPr algn="just"/>
            <a:r>
              <a:rPr lang="it-IT" sz="3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Strutture della pesca  (reg. 2141/70)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Promuovere espansione economica e sviluppo sociale del settore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Accesso ai fondi comunitari di finanziamento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Accesso agli aiuti di Stato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Cooperazione Stati/Commissione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Avvio di una politica comune di gestione delle risorse(*)</a:t>
            </a:r>
          </a:p>
          <a:p>
            <a:pPr algn="just"/>
            <a:r>
              <a:rPr lang="it-IT" sz="3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Organizzazione comune dei mercati dei prodotti della pesca (reg. 2142/70)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La politica comune di gestione delle risorse nel regolamento «strutture della pesca»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	1) Parità di condizioni di accesso e di sfruttamento dei fondali, situati nelle acque marine soggette alla loro 	sovranità o giurisdizione, a tutte le navi battenti bandiera di uno Stato membro e immatricolate nel 	territorio 	della Comunità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	2) Potere al Consiglio di adottare misure necessarie alla conservazione delle risorse ittiche, 	se esposte 	a rischio di sfruttamento eccessivo (idem, con scadenza 6 anni, in Atto di 	adesione DK-UK-Ir 1972)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	→ non usato – discipline statali comunicate alla Commissione</a:t>
            </a:r>
          </a:p>
        </p:txBody>
      </p:sp>
    </p:spTree>
    <p:extLst>
      <p:ext uri="{BB962C8B-B14F-4D97-AF65-F5344CB8AC3E}">
        <p14:creationId xmlns:p14="http://schemas.microsoft.com/office/powerpoint/2010/main" val="162954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332196-7C87-93DE-B719-E156E48A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BA74A3-7692-C7B9-3394-5930E86D4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Risoluzione dell’Aja del Consiglio – 1976: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nome della CEE, è istituita Zona di pesca esclusiva nel 	Mare del  Nord (fino a 200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m.m.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CEE ha competenza ad adottare misure di conservazione (negoziati lunghi e difficili su distribuzione di quote tra SM)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ritardo nell’adozione della disciplina comunitaria, gli Stati NON adottano misure UNILATERALI di conservazione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Adozione degli Stati SOLO con coinvolgimento (approvazione) della Commissione + carattere NON discriminatorio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532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B108FD-9700-4F16-B970-43D948FD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B44291-DFFA-8D01-D734-1D41FC351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00B0F0"/>
                </a:solidFill>
              </a:rPr>
              <a:t>Corte di giustizia e politica comune della pesca: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Incompatibili con diritto CEE disposizioni nazionali discriminatorie (anche indirettamente) sulla base della nazionalità, nei confronti di battelli da pesca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mancanza di normativa CEE, gli Stati NON hanno il potere di vietare l’accesso alle acque nazionali </a:t>
            </a:r>
            <a:r>
              <a:rPr 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senza perseguire scopo di conservazione delle risorse della pesca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mancanza di normativa CEE, 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DOVERE degli Stati di adottare opportuni provvedimenti di conservazione </a:t>
            </a:r>
            <a:r>
              <a:rPr lang="it-IT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nell’interesse collettivo della Comunità!</a:t>
            </a:r>
          </a:p>
          <a:p>
            <a:pPr lvl="1"/>
            <a:r>
              <a:rPr lang="it-IT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Nell’osservanza degli obblighi procedurali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303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2082</Words>
  <Application>Microsoft Macintosh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Bahnschrift</vt:lpstr>
      <vt:lpstr>Calibri</vt:lpstr>
      <vt:lpstr>Calibri Light</vt:lpstr>
      <vt:lpstr>Wingdings</vt:lpstr>
      <vt:lpstr>Tema di Office</vt:lpstr>
      <vt:lpstr>Diritto del Mercato Unico Europeo Prof. Dr. Alessandro Nato</vt:lpstr>
      <vt:lpstr>La politica comune della pesca</vt:lpstr>
      <vt:lpstr>La politica comune della pesca</vt:lpstr>
      <vt:lpstr>La politica comune della pesca</vt:lpstr>
      <vt:lpstr>La politica comune della pesca</vt:lpstr>
      <vt:lpstr>Sviluppi storici</vt:lpstr>
      <vt:lpstr>Sviluppi storici</vt:lpstr>
      <vt:lpstr>Sviluppi storici</vt:lpstr>
      <vt:lpstr>Sviluppi storici</vt:lpstr>
      <vt:lpstr>Sviluppi storici</vt:lpstr>
      <vt:lpstr>Riforma del 2013</vt:lpstr>
      <vt:lpstr>Le innovazioni del regolamento (UE) n. 1380/2013</vt:lpstr>
      <vt:lpstr>Le innovazioni del regolamento (UE) n. 1380/2013</vt:lpstr>
      <vt:lpstr>Le innovazioni del regolamento (UE) n. 1380/2013</vt:lpstr>
      <vt:lpstr>Pesca e Relazioni esterne UE</vt:lpstr>
      <vt:lpstr>Pesca e Relazioni esterne UE</vt:lpstr>
      <vt:lpstr>Accordi di partenariato con Stati terzi</vt:lpstr>
      <vt:lpstr>Accordi di partenariato con Stati terzi</vt:lpstr>
      <vt:lpstr>Accordi di partenariato con Stati terzi</vt:lpstr>
      <vt:lpstr>Accordi «Nordici»</vt:lpstr>
      <vt:lpstr>Prevenzione delle malattie</vt:lpstr>
      <vt:lpstr>Assenza di indennizzo in caso di abbattimento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119</cp:revision>
  <dcterms:created xsi:type="dcterms:W3CDTF">2022-09-09T08:27:37Z</dcterms:created>
  <dcterms:modified xsi:type="dcterms:W3CDTF">2024-02-12T12:24:20Z</dcterms:modified>
</cp:coreProperties>
</file>