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Questrial" pitchFamily="2" charset="77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36" d="100"/>
          <a:sy n="136" d="100"/>
        </p:scale>
        <p:origin x="8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dba243e0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dba243e0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db6caf2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db6caf2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0d8f36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f0d8f369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db6caf2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db6caf2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f0d8f369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f0d8f369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db6caf2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db6caf2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db6caf2c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db6caf2c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146e89a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146e89a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9eb1493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9eb1493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db6caf2c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db6caf2c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dba243e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dba243e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db6caf2c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db6caf2c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db6caf2c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db6caf2c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db6caf2c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db6caf2c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cab0d45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cab0d45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cab0d451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cab0d451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dcf4a1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dcf4a1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dcf4a18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dcf4a18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ddcf4a1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ddcf4a1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dba243e0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dba243e0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dba243e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dba243e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95">
            <a:off x="6776613" y="3251264"/>
            <a:ext cx="1051050" cy="256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266300" cy="7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463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4975" y="191800"/>
            <a:ext cx="2136174" cy="144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592575" y="2752100"/>
            <a:ext cx="2644800" cy="2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389387" y="3146039"/>
            <a:ext cx="2265974" cy="140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Char char="●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400" y="91125"/>
            <a:ext cx="2136174" cy="144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494225" y="1040825"/>
            <a:ext cx="4688700" cy="2152500"/>
          </a:xfrm>
          <a:prstGeom prst="ellipse">
            <a:avLst/>
          </a:prstGeom>
          <a:solidFill>
            <a:srgbClr val="A628A4">
              <a:alpha val="522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214700" y="1040825"/>
            <a:ext cx="4688700" cy="2152500"/>
          </a:xfrm>
          <a:prstGeom prst="ellipse">
            <a:avLst/>
          </a:prstGeom>
          <a:solidFill>
            <a:srgbClr val="761BD7">
              <a:alpha val="48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25775" y="193007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BIOLOGIA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403375" y="1860175"/>
            <a:ext cx="203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INFORMATICA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595775" y="1886225"/>
            <a:ext cx="228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BIOINFORMATICA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Part 2</a:t>
            </a:r>
            <a:endParaRPr sz="1800"/>
          </a:p>
        </p:txBody>
      </p:sp>
      <p:sp>
        <p:nvSpPr>
          <p:cNvPr id="63" name="Google Shape;63;p13"/>
          <p:cNvSpPr txBox="1"/>
          <p:nvPr/>
        </p:nvSpPr>
        <p:spPr>
          <a:xfrm>
            <a:off x="616425" y="3627750"/>
            <a:ext cx="657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DEF: Approccio computazionale allo studio di sistemi biologici (a livello molecolare) =&gt; studio </a:t>
            </a:r>
            <a:r>
              <a:rPr lang="it" i="1"/>
              <a:t>in silico</a:t>
            </a:r>
            <a:r>
              <a:rPr lang="it"/>
              <a:t> (contrapposto allo studio </a:t>
            </a:r>
            <a:r>
              <a:rPr lang="it" i="1"/>
              <a:t>in vitro</a:t>
            </a:r>
            <a:r>
              <a:rPr lang="it"/>
              <a:t> o </a:t>
            </a:r>
            <a:r>
              <a:rPr lang="it" i="1"/>
              <a:t>in vivo</a:t>
            </a:r>
            <a:r>
              <a:rPr lang="it"/>
              <a:t>)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21500" y="9260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Annalaura Sabatucci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225" y="589463"/>
            <a:ext cx="5617375" cy="2018062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231" y="2810900"/>
            <a:ext cx="5617369" cy="220027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2"/>
          <p:cNvSpPr txBox="1"/>
          <p:nvPr/>
        </p:nvSpPr>
        <p:spPr>
          <a:xfrm>
            <a:off x="96700" y="1113425"/>
            <a:ext cx="25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Prodynorphin: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human peptide hormone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96700" y="2156000"/>
            <a:ext cx="226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B9772E"/>
                </a:solidFill>
                <a:latin typeface="Verdana"/>
                <a:ea typeface="Verdana"/>
                <a:cs typeface="Verdana"/>
                <a:sym typeface="Verdana"/>
              </a:rPr>
              <a:t>UniProtKB - P01213 (PDYN_HUMAN)</a:t>
            </a:r>
            <a:endParaRPr sz="700"/>
          </a:p>
        </p:txBody>
      </p:sp>
      <p:sp>
        <p:nvSpPr>
          <p:cNvPr id="132" name="Google Shape;132;p22"/>
          <p:cNvSpPr txBox="1"/>
          <p:nvPr/>
        </p:nvSpPr>
        <p:spPr>
          <a:xfrm>
            <a:off x="267200" y="189275"/>
            <a:ext cx="64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419350" y="917175"/>
            <a:ext cx="62049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Ricercare il </a:t>
            </a:r>
            <a:r>
              <a:rPr lang="it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gene</a:t>
            </a:r>
            <a:r>
              <a:rPr lang="it">
                <a:latin typeface="Questrial"/>
                <a:ea typeface="Questrial"/>
                <a:cs typeface="Questrial"/>
                <a:sym typeface="Questrial"/>
              </a:rPr>
              <a:t> umano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annotare la posizione genica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cercare numero di ortologhi e paraloghi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andare al </a:t>
            </a:r>
            <a:r>
              <a:rPr lang="it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trascritto</a:t>
            </a:r>
            <a:r>
              <a:rPr lang="it">
                <a:latin typeface="Questrial"/>
                <a:ea typeface="Questrial"/>
                <a:cs typeface="Questrial"/>
                <a:sym typeface="Questrial"/>
              </a:rPr>
              <a:t> più rappresentativo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visualizzare gli </a:t>
            </a:r>
            <a:r>
              <a:rPr lang="it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esoni</a:t>
            </a:r>
            <a:endParaRPr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customizzare il layout della pagina (es. variare il numero di bp visibili nelle regioni introniche)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335975" y="256050"/>
            <a:ext cx="641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ESERCIZIO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IN EnsEMBL: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Disegno di primers per pcr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1592575" y="2752100"/>
            <a:ext cx="2644800" cy="2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1206300" y="244375"/>
            <a:ext cx="701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TASKS: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</a:pP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Vogliamo disegnare due primers per amplificare il gene  della prodinorfina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</a:pP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Vogliamo verificare che i primer amplifichino solo per il gene di interesse (BLAST) 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50" y="1254012"/>
            <a:ext cx="3904399" cy="279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4961250" y="1413550"/>
            <a:ext cx="3734100" cy="1908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SOFTWARE CONSIGLIATO</a:t>
            </a:r>
            <a:endParaRPr b="1"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(ma anche qui ne esistono una grande varietà)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PRIMER3:</a:t>
            </a:r>
            <a:endParaRPr b="1"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https://primer3.ut.ee/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1135575" y="567800"/>
            <a:ext cx="6412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Dal gene PDYN umano in ensEMBL, andiamo al trascritto e selezioniamo il primo esone, a partire dal TSS (Transcription Start Site) : l’ATG che codifica per la metionina iniziatrice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l="12288" t="9304" b="7473"/>
          <a:stretch/>
        </p:blipFill>
        <p:spPr>
          <a:xfrm>
            <a:off x="1595375" y="1590925"/>
            <a:ext cx="5611426" cy="299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25469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6343900" y="4565550"/>
            <a:ext cx="25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FINE I PARTE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1415425" y="5420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it" b="1">
                <a:solidFill>
                  <a:srgbClr val="FF00FF"/>
                </a:solidFill>
              </a:rPr>
              <a:t>verifichiamo con BLAST i 2 primers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6408200" y="4230575"/>
            <a:ext cx="25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FINE I PARTE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803900" y="1468750"/>
            <a:ext cx="617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quale specie ci interessa?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Quale tipo di DNA? solo gli esoni?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BIBLIOMETRIA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592575" y="2752100"/>
            <a:ext cx="2644800" cy="2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769500" y="26325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FLOWCHART DEL METODO SCIENTIFICO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00" y="815850"/>
            <a:ext cx="3315502" cy="396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1"/>
          <p:cNvCxnSpPr/>
          <p:nvPr/>
        </p:nvCxnSpPr>
        <p:spPr>
          <a:xfrm rot="10800000" flipH="1">
            <a:off x="2743875" y="1587525"/>
            <a:ext cx="3341400" cy="3007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93" name="Google Shape;193;p31"/>
          <p:cNvSpPr txBox="1"/>
          <p:nvPr/>
        </p:nvSpPr>
        <p:spPr>
          <a:xfrm>
            <a:off x="6085275" y="1094250"/>
            <a:ext cx="2871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La comunicazione dei risultati è la parte conclusiva e più importante di un lavoro.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Il mezzo di elezione è la pubblicazione su riviste scientifiche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5500" y="377425"/>
            <a:ext cx="3837000" cy="23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Alignment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part 2: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align 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BLAST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/>
        </p:nvSpPr>
        <p:spPr>
          <a:xfrm>
            <a:off x="1042875" y="536625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DATABASES DI BIBLIOGRAFIA SCIENTIFICA (riviste e libri)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204875" y="1458000"/>
            <a:ext cx="5832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PUBMED medicina e biologia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GOOGLE SCHOLAR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SCOPUS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WEB OF KNOWLEDGE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192375" y="984300"/>
            <a:ext cx="84747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PARAMETRI BIBLIOMETRICI 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RIVISTE: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Journal Impact Factor </a:t>
            </a: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(IF)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E’ una misura del numero di volte in cui gli articoli di una rivista vengono citati.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Maggiore IF, maggior prestigio della rivista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it" sz="1700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Journal Citation Reports</a:t>
            </a: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; </a:t>
            </a:r>
            <a:r>
              <a:rPr lang="it" sz="1700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SciMago Journal Rank</a:t>
            </a: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u="sng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AUTORI: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Author h-index </a:t>
            </a:r>
            <a:endParaRPr sz="1700" b="1" u="sng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è una misura del numero di volte in cui il lavoro di un autore viene citato da altri. 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 un autore ha almeno 2 articoli citati almeno da 2 altri autori, h index=2. 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Questo parametro viene riportato ad es. su </a:t>
            </a:r>
            <a:r>
              <a:rPr lang="it" sz="1700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SCOPUS</a:t>
            </a:r>
            <a:r>
              <a:rPr lang="it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387825" y="205575"/>
            <a:ext cx="6893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La </a:t>
            </a:r>
            <a:r>
              <a:rPr lang="it" sz="2000" b="1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Bibliometria</a:t>
            </a:r>
            <a:r>
              <a:rPr lang="it" sz="2000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 fornisce parametri quantitativi sul ‘valore’ di una rivista scientifica o di un autore.  </a:t>
            </a:r>
            <a:endParaRPr sz="2000">
              <a:solidFill>
                <a:srgbClr val="9900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769500" y="530350"/>
            <a:ext cx="58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ES. Cerchiamo su pubmed gli articoli pubblicati sulla prodinorfina dal prof D’Addario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408088" y="160025"/>
            <a:ext cx="5832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TOOLS PER ALLINEAMENTO DI SEQUENZE: 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ALIGN</a:t>
            </a:r>
            <a:r>
              <a:rPr lang="it">
                <a:latin typeface="Questrial"/>
                <a:ea typeface="Questrial"/>
                <a:cs typeface="Questrial"/>
                <a:sym typeface="Questrial"/>
              </a:rPr>
              <a:t> (es. in UNIPROT): TOOL di allineamento di 2 o più sequenze proteiche basato sull’algoritmo CLUSTAL OMEGA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https://www.uniprot.org/align/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20125" y="1364325"/>
            <a:ext cx="58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ES. allineamento BINARIO tra: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Insulina bovina (insulin bos taurus): uniprot P01317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Insulina umana (insulin homo sapiens: uniprot P01308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88" y="2195625"/>
            <a:ext cx="79152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4325" y="672975"/>
            <a:ext cx="1219200" cy="10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531" y="544625"/>
            <a:ext cx="571216" cy="1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25" y="1002900"/>
            <a:ext cx="8212124" cy="22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307175" y="45030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ALIGNMENT ANNOTATION</a:t>
            </a:r>
            <a:endParaRPr b="1"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72150"/>
            <a:ext cx="2844821" cy="16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609075" y="269150"/>
            <a:ext cx="754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9900FF"/>
                </a:solidFill>
                <a:latin typeface="Questrial"/>
                <a:ea typeface="Questrial"/>
                <a:cs typeface="Questrial"/>
                <a:sym typeface="Questrial"/>
              </a:rPr>
              <a:t>BLAST</a:t>
            </a:r>
            <a:r>
              <a:rPr lang="it" sz="1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permette la </a:t>
            </a:r>
            <a:r>
              <a:rPr lang="it" sz="1500" b="1">
                <a:latin typeface="Questrial"/>
                <a:ea typeface="Questrial"/>
                <a:cs typeface="Questrial"/>
                <a:sym typeface="Questrial"/>
              </a:rPr>
              <a:t>RICERCA DI SEQUENZE SIMILI  MEDIANTE ALLINEAMENTO </a:t>
            </a:r>
            <a:endParaRPr sz="1500"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latin typeface="Questrial"/>
                <a:ea typeface="Questrial"/>
                <a:cs typeface="Questrial"/>
                <a:sym typeface="Questrial"/>
              </a:rPr>
              <a:t>SU INTERI DATABASES</a:t>
            </a:r>
            <a:endParaRPr sz="1500" b="1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25" y="1063125"/>
            <a:ext cx="6345575" cy="3846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649750" y="662925"/>
            <a:ext cx="339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https://blast.ncbi.nlm.nih.gov/Blast.cgi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00" y="142275"/>
            <a:ext cx="6859475" cy="39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Have fun!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750" y="2734000"/>
            <a:ext cx="1709675" cy="21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219325" y="511725"/>
            <a:ext cx="6149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Sequence alignment software wikipedia page: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https://en.wikipedia.org/wiki/List_of_sequence_alignment_software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Studio dei genomi con EnsEMBL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1592575" y="2752100"/>
            <a:ext cx="2644800" cy="2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GENE DELLA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700"/>
              <a:t>Prodinorfina umana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78100" y="77900"/>
            <a:ext cx="2658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Premessa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1436175" y="282800"/>
            <a:ext cx="691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EnsEMBL stable Identifiers (IDs) </a:t>
            </a:r>
            <a:r>
              <a:rPr lang="it">
                <a:latin typeface="Questrial"/>
                <a:ea typeface="Questrial"/>
                <a:cs typeface="Questrial"/>
                <a:sym typeface="Questrial"/>
              </a:rPr>
              <a:t>: codici non ambigui e consistenti per identificare geni, trascritti, esoni ....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00600" y="901175"/>
            <a:ext cx="7336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Stable ID Format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human:		</a:t>
            </a:r>
            <a:r>
              <a:rPr lang="it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ENS[</a:t>
            </a:r>
            <a:r>
              <a:rPr lang="it" b="1">
                <a:solidFill>
                  <a:schemeClr val="dk1"/>
                </a:solidFill>
                <a:highlight>
                  <a:srgbClr val="FF00FF"/>
                </a:highlight>
                <a:latin typeface="Questrial"/>
                <a:ea typeface="Questrial"/>
                <a:cs typeface="Questrial"/>
                <a:sym typeface="Questrial"/>
              </a:rPr>
              <a:t>feature type prefix</a:t>
            </a:r>
            <a:r>
              <a:rPr lang="it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][</a:t>
            </a:r>
            <a:r>
              <a:rPr lang="it" b="1">
                <a:solidFill>
                  <a:schemeClr val="dk1"/>
                </a:solidFill>
                <a:highlight>
                  <a:schemeClr val="accent6"/>
                </a:highlight>
                <a:latin typeface="Questrial"/>
                <a:ea typeface="Questrial"/>
                <a:cs typeface="Questrial"/>
                <a:sym typeface="Questrial"/>
              </a:rPr>
              <a:t>a unique eleven digit number</a:t>
            </a:r>
            <a:r>
              <a:rPr lang="it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]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other species: 	ENS[</a:t>
            </a:r>
            <a:r>
              <a:rPr lang="it" b="1">
                <a:highlight>
                  <a:srgbClr val="00FFFF"/>
                </a:highlight>
                <a:latin typeface="Questrial"/>
                <a:ea typeface="Questrial"/>
                <a:cs typeface="Questrial"/>
                <a:sym typeface="Questrial"/>
              </a:rPr>
              <a:t>species prefix</a:t>
            </a: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][</a:t>
            </a:r>
            <a:r>
              <a:rPr lang="it" b="1">
                <a:highlight>
                  <a:srgbClr val="FF00FF"/>
                </a:highlight>
                <a:latin typeface="Questrial"/>
                <a:ea typeface="Questrial"/>
                <a:cs typeface="Questrial"/>
                <a:sym typeface="Questrial"/>
              </a:rPr>
              <a:t>feature type prefix</a:t>
            </a: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][</a:t>
            </a:r>
            <a:r>
              <a:rPr lang="it" b="1">
                <a:highlight>
                  <a:schemeClr val="accent6"/>
                </a:highlight>
                <a:latin typeface="Questrial"/>
                <a:ea typeface="Questrial"/>
                <a:cs typeface="Questrial"/>
                <a:sym typeface="Questrial"/>
              </a:rPr>
              <a:t>a unique eleven digit number</a:t>
            </a:r>
            <a:r>
              <a:rPr lang="it" b="1">
                <a:latin typeface="Questrial"/>
                <a:ea typeface="Questrial"/>
                <a:cs typeface="Questrial"/>
                <a:sym typeface="Questrial"/>
              </a:rPr>
              <a:t>]. 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00775" y="1959425"/>
            <a:ext cx="2658600" cy="23703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highlight>
                  <a:srgbClr val="FF00FF"/>
                </a:highlight>
                <a:latin typeface="Questrial"/>
                <a:ea typeface="Questrial"/>
                <a:cs typeface="Questrial"/>
                <a:sym typeface="Questrial"/>
              </a:rPr>
              <a:t>Feature Prefixes</a:t>
            </a:r>
            <a:endParaRPr sz="1600" b="1">
              <a:highlight>
                <a:srgbClr val="FF00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E	exon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FM	Ensembl protein family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G	gene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GT	gene tree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P	protein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R	regulatory feature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T	transcript: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20445"/>
          <a:stretch/>
        </p:blipFill>
        <p:spPr>
          <a:xfrm>
            <a:off x="3445825" y="2114763"/>
            <a:ext cx="4717949" cy="2059625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21"/>
          <p:cNvSpPr txBox="1"/>
          <p:nvPr/>
        </p:nvSpPr>
        <p:spPr>
          <a:xfrm>
            <a:off x="300600" y="4374275"/>
            <a:ext cx="7815600" cy="6156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Questrial"/>
                <a:ea typeface="Questrial"/>
                <a:cs typeface="Questrial"/>
                <a:sym typeface="Questrial"/>
              </a:rPr>
              <a:t>ES. 	ENS</a:t>
            </a:r>
            <a:r>
              <a:rPr lang="it">
                <a:highlight>
                  <a:srgbClr val="FF00FF"/>
                </a:highlight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it">
                <a:highlight>
                  <a:schemeClr val="accent6"/>
                </a:highlight>
                <a:latin typeface="Questrial"/>
                <a:ea typeface="Questrial"/>
                <a:cs typeface="Questrial"/>
                <a:sym typeface="Questrial"/>
              </a:rPr>
              <a:t>###########</a:t>
            </a:r>
            <a:r>
              <a:rPr lang="it">
                <a:latin typeface="Questrial"/>
                <a:ea typeface="Questrial"/>
                <a:cs typeface="Questrial"/>
                <a:sym typeface="Questrial"/>
              </a:rPr>
              <a:t> 		&lt;=trascritto umano numero ###########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ENS</a:t>
            </a:r>
            <a:r>
              <a:rPr lang="it">
                <a:solidFill>
                  <a:schemeClr val="dk1"/>
                </a:solidFill>
                <a:highlight>
                  <a:srgbClr val="00FFFF"/>
                </a:highlight>
                <a:latin typeface="Questrial"/>
                <a:ea typeface="Questrial"/>
                <a:cs typeface="Questrial"/>
                <a:sym typeface="Questrial"/>
              </a:rPr>
              <a:t>MUS</a:t>
            </a:r>
            <a:r>
              <a:rPr lang="it">
                <a:solidFill>
                  <a:schemeClr val="dk1"/>
                </a:solidFill>
                <a:highlight>
                  <a:srgbClr val="FF00FF"/>
                </a:highlight>
                <a:latin typeface="Questrial"/>
                <a:ea typeface="Questrial"/>
                <a:cs typeface="Questrial"/>
                <a:sym typeface="Questrial"/>
              </a:rPr>
              <a:t>G</a:t>
            </a:r>
            <a:r>
              <a:rPr lang="it">
                <a:solidFill>
                  <a:schemeClr val="dk1"/>
                </a:solidFill>
                <a:highlight>
                  <a:schemeClr val="accent6"/>
                </a:highlight>
                <a:latin typeface="Questrial"/>
                <a:ea typeface="Questrial"/>
                <a:cs typeface="Questrial"/>
                <a:sym typeface="Questrial"/>
              </a:rPr>
              <a:t>###########</a:t>
            </a: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&lt;=gene, specie </a:t>
            </a:r>
            <a:r>
              <a:rPr lang="it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 musculus</a:t>
            </a:r>
            <a:r>
              <a:rPr lang="it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(topo) numero ###########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4572000" y="2044750"/>
            <a:ext cx="5024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/>
              <a:t>http://www.ensembl.org/info/genome/stable_ids/prefixes.html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oinf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649</Words>
  <Application>Microsoft Macintosh PowerPoint</Application>
  <PresentationFormat>Presentazione su schermo (16:9)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Questrial</vt:lpstr>
      <vt:lpstr>Verdana</vt:lpstr>
      <vt:lpstr>bioinfo</vt:lpstr>
      <vt:lpstr>Presentazione standard di PowerPoint</vt:lpstr>
      <vt:lpstr>Alignment  part 2:  align e il BLAST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Studio dei genomi con EnsEMBL</vt:lpstr>
      <vt:lpstr>Presentazione standard di PowerPoint</vt:lpstr>
      <vt:lpstr>Presentazione standard di PowerPoint</vt:lpstr>
      <vt:lpstr>Presentazione standard di PowerPoint</vt:lpstr>
      <vt:lpstr>Disegno di primers per pcr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BIBLIOMETRIA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Claudio D'Addario</cp:lastModifiedBy>
  <cp:revision>2</cp:revision>
  <dcterms:modified xsi:type="dcterms:W3CDTF">2023-03-27T12:33:42Z</dcterms:modified>
</cp:coreProperties>
</file>