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86066"/>
  </p:normalViewPr>
  <p:slideViewPr>
    <p:cSldViewPr snapToGrid="0">
      <p:cViewPr varScale="1">
        <p:scale>
          <a:sx n="104" d="100"/>
          <a:sy n="104" d="100"/>
        </p:scale>
        <p:origin x="10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7472C-6965-4464-B926-7E474C43509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22403A-196E-406B-9CBC-B7F59149C95C}">
      <dgm:prSet/>
      <dgm:spPr/>
      <dgm:t>
        <a:bodyPr/>
        <a:lstStyle/>
        <a:p>
          <a:r>
            <a:rPr lang="en-GB"/>
            <a:t>Acquisire contezza degli strumenti per indagare il tempo libero;</a:t>
          </a:r>
          <a:endParaRPr lang="en-US"/>
        </a:p>
      </dgm:t>
    </dgm:pt>
    <dgm:pt modelId="{C137FE62-9204-42AF-BECD-5FEFE5EA9BFE}" type="parTrans" cxnId="{65CA7FB7-FC7E-4603-B816-B57DDDF3AD25}">
      <dgm:prSet/>
      <dgm:spPr/>
      <dgm:t>
        <a:bodyPr/>
        <a:lstStyle/>
        <a:p>
          <a:endParaRPr lang="en-US"/>
        </a:p>
      </dgm:t>
    </dgm:pt>
    <dgm:pt modelId="{763F49B9-662D-45D8-810B-1DBD7E5D18A5}" type="sibTrans" cxnId="{65CA7FB7-FC7E-4603-B816-B57DDDF3AD25}">
      <dgm:prSet/>
      <dgm:spPr/>
      <dgm:t>
        <a:bodyPr/>
        <a:lstStyle/>
        <a:p>
          <a:endParaRPr lang="en-US"/>
        </a:p>
      </dgm:t>
    </dgm:pt>
    <dgm:pt modelId="{208D0793-211E-45B7-B54D-4AA0E13D77C3}">
      <dgm:prSet/>
      <dgm:spPr/>
      <dgm:t>
        <a:bodyPr/>
        <a:lstStyle/>
        <a:p>
          <a:r>
            <a:rPr lang="en-GB"/>
            <a:t>Orientarsi tra le diverse fonti dati per gli studi sul tempo libero ed il turismo;</a:t>
          </a:r>
          <a:endParaRPr lang="en-US"/>
        </a:p>
      </dgm:t>
    </dgm:pt>
    <dgm:pt modelId="{4148F5AC-3939-45B1-B055-680329887B49}" type="parTrans" cxnId="{C534FBB1-8CD3-43A1-8A50-46F146869417}">
      <dgm:prSet/>
      <dgm:spPr/>
      <dgm:t>
        <a:bodyPr/>
        <a:lstStyle/>
        <a:p>
          <a:endParaRPr lang="en-US"/>
        </a:p>
      </dgm:t>
    </dgm:pt>
    <dgm:pt modelId="{F6BF1FCC-56D6-48E9-8C98-72181B97681C}" type="sibTrans" cxnId="{C534FBB1-8CD3-43A1-8A50-46F146869417}">
      <dgm:prSet/>
      <dgm:spPr/>
      <dgm:t>
        <a:bodyPr/>
        <a:lstStyle/>
        <a:p>
          <a:endParaRPr lang="en-US"/>
        </a:p>
      </dgm:t>
    </dgm:pt>
    <dgm:pt modelId="{CD7458B6-6007-4516-90D6-2B3AA19D741D}">
      <dgm:prSet/>
      <dgm:spPr/>
      <dgm:t>
        <a:bodyPr/>
        <a:lstStyle/>
        <a:p>
          <a:r>
            <a:rPr lang="en-GB"/>
            <a:t>Produrre dei collegamenti tra la diverse dimensioni culturali del tempo libero;</a:t>
          </a:r>
          <a:endParaRPr lang="en-US"/>
        </a:p>
      </dgm:t>
    </dgm:pt>
    <dgm:pt modelId="{A23AF892-BDCD-4B3D-AC60-742AFC66A95B}" type="parTrans" cxnId="{37FF7A2A-BA55-4388-97EC-0A311D4C5D49}">
      <dgm:prSet/>
      <dgm:spPr/>
      <dgm:t>
        <a:bodyPr/>
        <a:lstStyle/>
        <a:p>
          <a:endParaRPr lang="en-US"/>
        </a:p>
      </dgm:t>
    </dgm:pt>
    <dgm:pt modelId="{195B2C60-4BCD-46AF-A674-A53D1A5BA306}" type="sibTrans" cxnId="{37FF7A2A-BA55-4388-97EC-0A311D4C5D49}">
      <dgm:prSet/>
      <dgm:spPr/>
      <dgm:t>
        <a:bodyPr/>
        <a:lstStyle/>
        <a:p>
          <a:endParaRPr lang="en-US"/>
        </a:p>
      </dgm:t>
    </dgm:pt>
    <dgm:pt modelId="{4D6C44B2-EF5C-4B7E-BEF4-12694E18FAB5}">
      <dgm:prSet/>
      <dgm:spPr/>
      <dgm:t>
        <a:bodyPr/>
        <a:lstStyle/>
        <a:p>
          <a:r>
            <a:rPr lang="en-GB"/>
            <a:t>Progettare dei percorsi di ricerca elementari in tali dimensioni;</a:t>
          </a:r>
          <a:endParaRPr lang="en-US"/>
        </a:p>
      </dgm:t>
    </dgm:pt>
    <dgm:pt modelId="{64135DCD-055E-4CF1-B6C0-69F635264325}" type="parTrans" cxnId="{A24F8C90-BA6B-4E7B-AEC7-1D4A9359983F}">
      <dgm:prSet/>
      <dgm:spPr/>
      <dgm:t>
        <a:bodyPr/>
        <a:lstStyle/>
        <a:p>
          <a:endParaRPr lang="en-US"/>
        </a:p>
      </dgm:t>
    </dgm:pt>
    <dgm:pt modelId="{11C65828-E104-47BE-B46C-1BE98B4BF6AB}" type="sibTrans" cxnId="{A24F8C90-BA6B-4E7B-AEC7-1D4A9359983F}">
      <dgm:prSet/>
      <dgm:spPr/>
      <dgm:t>
        <a:bodyPr/>
        <a:lstStyle/>
        <a:p>
          <a:endParaRPr lang="en-US"/>
        </a:p>
      </dgm:t>
    </dgm:pt>
    <dgm:pt modelId="{3D899018-208A-4C30-B1DB-4A8D41351393}">
      <dgm:prSet/>
      <dgm:spPr/>
      <dgm:t>
        <a:bodyPr/>
        <a:lstStyle/>
        <a:p>
          <a:r>
            <a:rPr lang="en-GB"/>
            <a:t>Analizzare in termini di distribuzione delle variabili considerate, gli elementi rilevati nel disegno della ricerca</a:t>
          </a:r>
          <a:endParaRPr lang="en-US"/>
        </a:p>
      </dgm:t>
    </dgm:pt>
    <dgm:pt modelId="{DEACCE28-44B1-4646-AA79-53A173B188FF}" type="parTrans" cxnId="{5ABD0601-3E6A-4C6C-A602-F5950A38B4AA}">
      <dgm:prSet/>
      <dgm:spPr/>
      <dgm:t>
        <a:bodyPr/>
        <a:lstStyle/>
        <a:p>
          <a:endParaRPr lang="en-US"/>
        </a:p>
      </dgm:t>
    </dgm:pt>
    <dgm:pt modelId="{0C3913C8-322B-4259-85FF-D81DEA1BEDB6}" type="sibTrans" cxnId="{5ABD0601-3E6A-4C6C-A602-F5950A38B4AA}">
      <dgm:prSet/>
      <dgm:spPr/>
      <dgm:t>
        <a:bodyPr/>
        <a:lstStyle/>
        <a:p>
          <a:endParaRPr lang="en-US"/>
        </a:p>
      </dgm:t>
    </dgm:pt>
    <dgm:pt modelId="{67C57C83-A84E-A54D-AD34-1B9579844E2A}" type="pres">
      <dgm:prSet presAssocID="{0337472C-6965-4464-B926-7E474C435096}" presName="vert0" presStyleCnt="0">
        <dgm:presLayoutVars>
          <dgm:dir/>
          <dgm:animOne val="branch"/>
          <dgm:animLvl val="lvl"/>
        </dgm:presLayoutVars>
      </dgm:prSet>
      <dgm:spPr/>
    </dgm:pt>
    <dgm:pt modelId="{6678DA1C-212C-204E-91F2-D5B137A571DF}" type="pres">
      <dgm:prSet presAssocID="{AC22403A-196E-406B-9CBC-B7F59149C95C}" presName="thickLine" presStyleLbl="alignNode1" presStyleIdx="0" presStyleCnt="5"/>
      <dgm:spPr/>
    </dgm:pt>
    <dgm:pt modelId="{E00EC709-7C03-F045-A78F-43E98DC4AB00}" type="pres">
      <dgm:prSet presAssocID="{AC22403A-196E-406B-9CBC-B7F59149C95C}" presName="horz1" presStyleCnt="0"/>
      <dgm:spPr/>
    </dgm:pt>
    <dgm:pt modelId="{38546AA0-742E-B84A-B43C-784E1F746561}" type="pres">
      <dgm:prSet presAssocID="{AC22403A-196E-406B-9CBC-B7F59149C95C}" presName="tx1" presStyleLbl="revTx" presStyleIdx="0" presStyleCnt="5"/>
      <dgm:spPr/>
    </dgm:pt>
    <dgm:pt modelId="{A0D55680-D459-9E45-9774-10155D936B87}" type="pres">
      <dgm:prSet presAssocID="{AC22403A-196E-406B-9CBC-B7F59149C95C}" presName="vert1" presStyleCnt="0"/>
      <dgm:spPr/>
    </dgm:pt>
    <dgm:pt modelId="{D00CEF43-6761-4447-A609-780211CA1F1A}" type="pres">
      <dgm:prSet presAssocID="{208D0793-211E-45B7-B54D-4AA0E13D77C3}" presName="thickLine" presStyleLbl="alignNode1" presStyleIdx="1" presStyleCnt="5"/>
      <dgm:spPr/>
    </dgm:pt>
    <dgm:pt modelId="{15D4ACC8-7BF4-954B-AA21-7E86D19F4A3F}" type="pres">
      <dgm:prSet presAssocID="{208D0793-211E-45B7-B54D-4AA0E13D77C3}" presName="horz1" presStyleCnt="0"/>
      <dgm:spPr/>
    </dgm:pt>
    <dgm:pt modelId="{1F35893E-F05E-604E-8C59-B22DD424EE01}" type="pres">
      <dgm:prSet presAssocID="{208D0793-211E-45B7-B54D-4AA0E13D77C3}" presName="tx1" presStyleLbl="revTx" presStyleIdx="1" presStyleCnt="5"/>
      <dgm:spPr/>
    </dgm:pt>
    <dgm:pt modelId="{80870821-54BA-9B40-BCEF-97C2187A678E}" type="pres">
      <dgm:prSet presAssocID="{208D0793-211E-45B7-B54D-4AA0E13D77C3}" presName="vert1" presStyleCnt="0"/>
      <dgm:spPr/>
    </dgm:pt>
    <dgm:pt modelId="{F5A94844-7662-9043-B195-56089C873298}" type="pres">
      <dgm:prSet presAssocID="{CD7458B6-6007-4516-90D6-2B3AA19D741D}" presName="thickLine" presStyleLbl="alignNode1" presStyleIdx="2" presStyleCnt="5"/>
      <dgm:spPr/>
    </dgm:pt>
    <dgm:pt modelId="{2942150B-0B5F-7E4F-A63C-9D753F9CEFDB}" type="pres">
      <dgm:prSet presAssocID="{CD7458B6-6007-4516-90D6-2B3AA19D741D}" presName="horz1" presStyleCnt="0"/>
      <dgm:spPr/>
    </dgm:pt>
    <dgm:pt modelId="{510F325B-20BF-6D4F-83D6-C5B08BE00465}" type="pres">
      <dgm:prSet presAssocID="{CD7458B6-6007-4516-90D6-2B3AA19D741D}" presName="tx1" presStyleLbl="revTx" presStyleIdx="2" presStyleCnt="5"/>
      <dgm:spPr/>
    </dgm:pt>
    <dgm:pt modelId="{03C90BB1-8FA3-514D-9F6E-AF6C09CAB53A}" type="pres">
      <dgm:prSet presAssocID="{CD7458B6-6007-4516-90D6-2B3AA19D741D}" presName="vert1" presStyleCnt="0"/>
      <dgm:spPr/>
    </dgm:pt>
    <dgm:pt modelId="{0134C794-E195-8B47-B6FD-02FCF3C9C503}" type="pres">
      <dgm:prSet presAssocID="{4D6C44B2-EF5C-4B7E-BEF4-12694E18FAB5}" presName="thickLine" presStyleLbl="alignNode1" presStyleIdx="3" presStyleCnt="5"/>
      <dgm:spPr/>
    </dgm:pt>
    <dgm:pt modelId="{76A83AE3-4B2E-6548-B912-BF0A0BA3C423}" type="pres">
      <dgm:prSet presAssocID="{4D6C44B2-EF5C-4B7E-BEF4-12694E18FAB5}" presName="horz1" presStyleCnt="0"/>
      <dgm:spPr/>
    </dgm:pt>
    <dgm:pt modelId="{2272239D-C379-F24D-B957-E8AAA0CE4FA6}" type="pres">
      <dgm:prSet presAssocID="{4D6C44B2-EF5C-4B7E-BEF4-12694E18FAB5}" presName="tx1" presStyleLbl="revTx" presStyleIdx="3" presStyleCnt="5"/>
      <dgm:spPr/>
    </dgm:pt>
    <dgm:pt modelId="{0C7E4F9B-89E6-8545-90B1-6BA1E9122B6B}" type="pres">
      <dgm:prSet presAssocID="{4D6C44B2-EF5C-4B7E-BEF4-12694E18FAB5}" presName="vert1" presStyleCnt="0"/>
      <dgm:spPr/>
    </dgm:pt>
    <dgm:pt modelId="{26E33DF4-9C09-3B47-8ED8-16D736ABF2FD}" type="pres">
      <dgm:prSet presAssocID="{3D899018-208A-4C30-B1DB-4A8D41351393}" presName="thickLine" presStyleLbl="alignNode1" presStyleIdx="4" presStyleCnt="5"/>
      <dgm:spPr/>
    </dgm:pt>
    <dgm:pt modelId="{3010FA3D-85E1-BF48-A83F-844F54150301}" type="pres">
      <dgm:prSet presAssocID="{3D899018-208A-4C30-B1DB-4A8D41351393}" presName="horz1" presStyleCnt="0"/>
      <dgm:spPr/>
    </dgm:pt>
    <dgm:pt modelId="{03F480E1-8B57-E941-89F2-D54FAE88A29C}" type="pres">
      <dgm:prSet presAssocID="{3D899018-208A-4C30-B1DB-4A8D41351393}" presName="tx1" presStyleLbl="revTx" presStyleIdx="4" presStyleCnt="5"/>
      <dgm:spPr/>
    </dgm:pt>
    <dgm:pt modelId="{A26298EA-AB05-AF47-BF45-91DB695B4FBF}" type="pres">
      <dgm:prSet presAssocID="{3D899018-208A-4C30-B1DB-4A8D41351393}" presName="vert1" presStyleCnt="0"/>
      <dgm:spPr/>
    </dgm:pt>
  </dgm:ptLst>
  <dgm:cxnLst>
    <dgm:cxn modelId="{5ABD0601-3E6A-4C6C-A602-F5950A38B4AA}" srcId="{0337472C-6965-4464-B926-7E474C435096}" destId="{3D899018-208A-4C30-B1DB-4A8D41351393}" srcOrd="4" destOrd="0" parTransId="{DEACCE28-44B1-4646-AA79-53A173B188FF}" sibTransId="{0C3913C8-322B-4259-85FF-D81DEA1BEDB6}"/>
    <dgm:cxn modelId="{FE00680F-7636-EE47-9EB7-CA2CB4EFB481}" type="presOf" srcId="{4D6C44B2-EF5C-4B7E-BEF4-12694E18FAB5}" destId="{2272239D-C379-F24D-B957-E8AAA0CE4FA6}" srcOrd="0" destOrd="0" presId="urn:microsoft.com/office/officeart/2008/layout/LinedList"/>
    <dgm:cxn modelId="{E13CE91F-B857-3140-B7FC-8371B7F429BB}" type="presOf" srcId="{3D899018-208A-4C30-B1DB-4A8D41351393}" destId="{03F480E1-8B57-E941-89F2-D54FAE88A29C}" srcOrd="0" destOrd="0" presId="urn:microsoft.com/office/officeart/2008/layout/LinedList"/>
    <dgm:cxn modelId="{D062CE25-CB4F-394E-A5BD-1F9BB0BC001F}" type="presOf" srcId="{208D0793-211E-45B7-B54D-4AA0E13D77C3}" destId="{1F35893E-F05E-604E-8C59-B22DD424EE01}" srcOrd="0" destOrd="0" presId="urn:microsoft.com/office/officeart/2008/layout/LinedList"/>
    <dgm:cxn modelId="{37FF7A2A-BA55-4388-97EC-0A311D4C5D49}" srcId="{0337472C-6965-4464-B926-7E474C435096}" destId="{CD7458B6-6007-4516-90D6-2B3AA19D741D}" srcOrd="2" destOrd="0" parTransId="{A23AF892-BDCD-4B3D-AC60-742AFC66A95B}" sibTransId="{195B2C60-4BCD-46AF-A674-A53D1A5BA306}"/>
    <dgm:cxn modelId="{1B0CF133-661A-DE42-A6D7-5138F5F0070A}" type="presOf" srcId="{0337472C-6965-4464-B926-7E474C435096}" destId="{67C57C83-A84E-A54D-AD34-1B9579844E2A}" srcOrd="0" destOrd="0" presId="urn:microsoft.com/office/officeart/2008/layout/LinedList"/>
    <dgm:cxn modelId="{A24F8C90-BA6B-4E7B-AEC7-1D4A9359983F}" srcId="{0337472C-6965-4464-B926-7E474C435096}" destId="{4D6C44B2-EF5C-4B7E-BEF4-12694E18FAB5}" srcOrd="3" destOrd="0" parTransId="{64135DCD-055E-4CF1-B6C0-69F635264325}" sibTransId="{11C65828-E104-47BE-B46C-1BE98B4BF6AB}"/>
    <dgm:cxn modelId="{C534FBB1-8CD3-43A1-8A50-46F146869417}" srcId="{0337472C-6965-4464-B926-7E474C435096}" destId="{208D0793-211E-45B7-B54D-4AA0E13D77C3}" srcOrd="1" destOrd="0" parTransId="{4148F5AC-3939-45B1-B055-680329887B49}" sibTransId="{F6BF1FCC-56D6-48E9-8C98-72181B97681C}"/>
    <dgm:cxn modelId="{65CA7FB7-FC7E-4603-B816-B57DDDF3AD25}" srcId="{0337472C-6965-4464-B926-7E474C435096}" destId="{AC22403A-196E-406B-9CBC-B7F59149C95C}" srcOrd="0" destOrd="0" parTransId="{C137FE62-9204-42AF-BECD-5FEFE5EA9BFE}" sibTransId="{763F49B9-662D-45D8-810B-1DBD7E5D18A5}"/>
    <dgm:cxn modelId="{5947D7F3-1D45-714D-9B25-DDE77A72EA28}" type="presOf" srcId="{CD7458B6-6007-4516-90D6-2B3AA19D741D}" destId="{510F325B-20BF-6D4F-83D6-C5B08BE00465}" srcOrd="0" destOrd="0" presId="urn:microsoft.com/office/officeart/2008/layout/LinedList"/>
    <dgm:cxn modelId="{45B0DCF5-A866-0D47-A632-C736D3AA089E}" type="presOf" srcId="{AC22403A-196E-406B-9CBC-B7F59149C95C}" destId="{38546AA0-742E-B84A-B43C-784E1F746561}" srcOrd="0" destOrd="0" presId="urn:microsoft.com/office/officeart/2008/layout/LinedList"/>
    <dgm:cxn modelId="{B632E873-B3BB-B04B-A1D8-7DA7347C81FA}" type="presParOf" srcId="{67C57C83-A84E-A54D-AD34-1B9579844E2A}" destId="{6678DA1C-212C-204E-91F2-D5B137A571DF}" srcOrd="0" destOrd="0" presId="urn:microsoft.com/office/officeart/2008/layout/LinedList"/>
    <dgm:cxn modelId="{CA603159-CAAD-444E-A50B-7BD6C001047D}" type="presParOf" srcId="{67C57C83-A84E-A54D-AD34-1B9579844E2A}" destId="{E00EC709-7C03-F045-A78F-43E98DC4AB00}" srcOrd="1" destOrd="0" presId="urn:microsoft.com/office/officeart/2008/layout/LinedList"/>
    <dgm:cxn modelId="{AFF4B6C4-37D9-DF49-88C2-EDF52D8A4A6C}" type="presParOf" srcId="{E00EC709-7C03-F045-A78F-43E98DC4AB00}" destId="{38546AA0-742E-B84A-B43C-784E1F746561}" srcOrd="0" destOrd="0" presId="urn:microsoft.com/office/officeart/2008/layout/LinedList"/>
    <dgm:cxn modelId="{D3F92FA7-2CD7-244D-9A92-258FC91280B4}" type="presParOf" srcId="{E00EC709-7C03-F045-A78F-43E98DC4AB00}" destId="{A0D55680-D459-9E45-9774-10155D936B87}" srcOrd="1" destOrd="0" presId="urn:microsoft.com/office/officeart/2008/layout/LinedList"/>
    <dgm:cxn modelId="{38167DE9-A1BF-1042-9B17-88926DE4A1CD}" type="presParOf" srcId="{67C57C83-A84E-A54D-AD34-1B9579844E2A}" destId="{D00CEF43-6761-4447-A609-780211CA1F1A}" srcOrd="2" destOrd="0" presId="urn:microsoft.com/office/officeart/2008/layout/LinedList"/>
    <dgm:cxn modelId="{40E2D39E-9A89-8D4E-8538-7210426801E8}" type="presParOf" srcId="{67C57C83-A84E-A54D-AD34-1B9579844E2A}" destId="{15D4ACC8-7BF4-954B-AA21-7E86D19F4A3F}" srcOrd="3" destOrd="0" presId="urn:microsoft.com/office/officeart/2008/layout/LinedList"/>
    <dgm:cxn modelId="{C63442EF-DF70-E94E-86A8-EDE5FD87571A}" type="presParOf" srcId="{15D4ACC8-7BF4-954B-AA21-7E86D19F4A3F}" destId="{1F35893E-F05E-604E-8C59-B22DD424EE01}" srcOrd="0" destOrd="0" presId="urn:microsoft.com/office/officeart/2008/layout/LinedList"/>
    <dgm:cxn modelId="{FD5133A6-4834-8248-9030-07CB3D1FA970}" type="presParOf" srcId="{15D4ACC8-7BF4-954B-AA21-7E86D19F4A3F}" destId="{80870821-54BA-9B40-BCEF-97C2187A678E}" srcOrd="1" destOrd="0" presId="urn:microsoft.com/office/officeart/2008/layout/LinedList"/>
    <dgm:cxn modelId="{3DB85ED6-310E-994E-93AB-975F09C75348}" type="presParOf" srcId="{67C57C83-A84E-A54D-AD34-1B9579844E2A}" destId="{F5A94844-7662-9043-B195-56089C873298}" srcOrd="4" destOrd="0" presId="urn:microsoft.com/office/officeart/2008/layout/LinedList"/>
    <dgm:cxn modelId="{75633F6B-14AF-1945-8271-092434068431}" type="presParOf" srcId="{67C57C83-A84E-A54D-AD34-1B9579844E2A}" destId="{2942150B-0B5F-7E4F-A63C-9D753F9CEFDB}" srcOrd="5" destOrd="0" presId="urn:microsoft.com/office/officeart/2008/layout/LinedList"/>
    <dgm:cxn modelId="{32998651-D72C-A843-BDC1-39F925BDBA55}" type="presParOf" srcId="{2942150B-0B5F-7E4F-A63C-9D753F9CEFDB}" destId="{510F325B-20BF-6D4F-83D6-C5B08BE00465}" srcOrd="0" destOrd="0" presId="urn:microsoft.com/office/officeart/2008/layout/LinedList"/>
    <dgm:cxn modelId="{7865B3B1-997A-744C-A97D-A5675BF3E723}" type="presParOf" srcId="{2942150B-0B5F-7E4F-A63C-9D753F9CEFDB}" destId="{03C90BB1-8FA3-514D-9F6E-AF6C09CAB53A}" srcOrd="1" destOrd="0" presId="urn:microsoft.com/office/officeart/2008/layout/LinedList"/>
    <dgm:cxn modelId="{9F7D0F8E-6D11-F44F-ACF0-B2DDC3AD2620}" type="presParOf" srcId="{67C57C83-A84E-A54D-AD34-1B9579844E2A}" destId="{0134C794-E195-8B47-B6FD-02FCF3C9C503}" srcOrd="6" destOrd="0" presId="urn:microsoft.com/office/officeart/2008/layout/LinedList"/>
    <dgm:cxn modelId="{C1D23CB3-4ADF-394E-B4AB-10B40F695789}" type="presParOf" srcId="{67C57C83-A84E-A54D-AD34-1B9579844E2A}" destId="{76A83AE3-4B2E-6548-B912-BF0A0BA3C423}" srcOrd="7" destOrd="0" presId="urn:microsoft.com/office/officeart/2008/layout/LinedList"/>
    <dgm:cxn modelId="{723773CB-BE87-3D4B-90D2-0C760EB74D13}" type="presParOf" srcId="{76A83AE3-4B2E-6548-B912-BF0A0BA3C423}" destId="{2272239D-C379-F24D-B957-E8AAA0CE4FA6}" srcOrd="0" destOrd="0" presId="urn:microsoft.com/office/officeart/2008/layout/LinedList"/>
    <dgm:cxn modelId="{1B88509F-3847-F743-A15F-0EDC368A35C1}" type="presParOf" srcId="{76A83AE3-4B2E-6548-B912-BF0A0BA3C423}" destId="{0C7E4F9B-89E6-8545-90B1-6BA1E9122B6B}" srcOrd="1" destOrd="0" presId="urn:microsoft.com/office/officeart/2008/layout/LinedList"/>
    <dgm:cxn modelId="{9ECC83D1-7145-084E-AFE9-1C84B9076F53}" type="presParOf" srcId="{67C57C83-A84E-A54D-AD34-1B9579844E2A}" destId="{26E33DF4-9C09-3B47-8ED8-16D736ABF2FD}" srcOrd="8" destOrd="0" presId="urn:microsoft.com/office/officeart/2008/layout/LinedList"/>
    <dgm:cxn modelId="{3F1E99CB-800A-3A40-A0DB-AC6EDD86AAB4}" type="presParOf" srcId="{67C57C83-A84E-A54D-AD34-1B9579844E2A}" destId="{3010FA3D-85E1-BF48-A83F-844F54150301}" srcOrd="9" destOrd="0" presId="urn:microsoft.com/office/officeart/2008/layout/LinedList"/>
    <dgm:cxn modelId="{70CDA2CC-DFE2-344E-ADD2-17D7130BF1EA}" type="presParOf" srcId="{3010FA3D-85E1-BF48-A83F-844F54150301}" destId="{03F480E1-8B57-E941-89F2-D54FAE88A29C}" srcOrd="0" destOrd="0" presId="urn:microsoft.com/office/officeart/2008/layout/LinedList"/>
    <dgm:cxn modelId="{3B7307E3-3291-0E42-9387-474996DB1C20}" type="presParOf" srcId="{3010FA3D-85E1-BF48-A83F-844F54150301}" destId="{A26298EA-AB05-AF47-BF45-91DB695B4F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8DA1C-212C-204E-91F2-D5B137A571D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46AA0-742E-B84A-B43C-784E1F746561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Acquisire contezza degli strumenti per indagare il tempo libero;</a:t>
          </a:r>
          <a:endParaRPr lang="en-US" sz="2300" kern="1200"/>
        </a:p>
      </dsp:txBody>
      <dsp:txXfrm>
        <a:off x="0" y="675"/>
        <a:ext cx="6900512" cy="1106957"/>
      </dsp:txXfrm>
    </dsp:sp>
    <dsp:sp modelId="{D00CEF43-6761-4447-A609-780211CA1F1A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5893E-F05E-604E-8C59-B22DD424EE0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Orientarsi tra le diverse fonti dati per gli studi sul tempo libero ed il turismo;</a:t>
          </a:r>
          <a:endParaRPr lang="en-US" sz="2300" kern="1200"/>
        </a:p>
      </dsp:txBody>
      <dsp:txXfrm>
        <a:off x="0" y="1107633"/>
        <a:ext cx="6900512" cy="1106957"/>
      </dsp:txXfrm>
    </dsp:sp>
    <dsp:sp modelId="{F5A94844-7662-9043-B195-56089C873298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F325B-20BF-6D4F-83D6-C5B08BE00465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Produrre dei collegamenti tra la diverse dimensioni culturali del tempo libero;</a:t>
          </a:r>
          <a:endParaRPr lang="en-US" sz="2300" kern="1200"/>
        </a:p>
      </dsp:txBody>
      <dsp:txXfrm>
        <a:off x="0" y="2214591"/>
        <a:ext cx="6900512" cy="1106957"/>
      </dsp:txXfrm>
    </dsp:sp>
    <dsp:sp modelId="{0134C794-E195-8B47-B6FD-02FCF3C9C50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2239D-C379-F24D-B957-E8AAA0CE4FA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Progettare dei percorsi di ricerca elementari in tali dimensioni;</a:t>
          </a:r>
          <a:endParaRPr lang="en-US" sz="2300" kern="1200"/>
        </a:p>
      </dsp:txBody>
      <dsp:txXfrm>
        <a:off x="0" y="3321549"/>
        <a:ext cx="6900512" cy="1106957"/>
      </dsp:txXfrm>
    </dsp:sp>
    <dsp:sp modelId="{26E33DF4-9C09-3B47-8ED8-16D736ABF2FD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480E1-8B57-E941-89F2-D54FAE88A29C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Analizzare in termini di distribuzione delle variabili considerate, gli elementi rilevati nel disegno della ricerca</a:t>
          </a:r>
          <a:endParaRPr lang="en-US" sz="2300" kern="120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3CE9-0C00-4743-939C-6B4DFE2911B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8168-0A4E-134F-9530-FEA8D26079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8168-0A4E-134F-9530-FEA8D26079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8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</a:rPr>
              <a:t>Da latino licere, e contengono quindi l'idea di permissione, subordinazione a un volere, a un potere e a una convenienza definiti dall'esterno, </a:t>
            </a:r>
            <a:r>
              <a:rPr lang="it-IT" sz="1800" dirty="0" err="1">
                <a:effectLst/>
              </a:rPr>
              <a:t>ocio</a:t>
            </a:r>
            <a:r>
              <a:rPr lang="it-IT" sz="1800" dirty="0">
                <a:effectLst/>
              </a:rPr>
              <a:t> si rifà invece direttamente al latino otium, che denota la sospensione dagli affari (</a:t>
            </a:r>
            <a:r>
              <a:rPr lang="it-IT" sz="1800" dirty="0" err="1">
                <a:effectLst/>
              </a:rPr>
              <a:t>negotia</a:t>
            </a:r>
            <a:r>
              <a:rPr lang="it-IT" sz="1800" dirty="0">
                <a:effectLst/>
              </a:rPr>
              <a:t>) finalizzata non solo al riposo, ma anche e soprattutto alla riflessione e alla cura dello spirito</a:t>
            </a:r>
            <a:endParaRPr lang="it-IT" dirty="0">
              <a:effectLst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8168-0A4E-134F-9530-FEA8D26079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4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</a:rPr>
              <a:t>Nella Grecia classica, la </a:t>
            </a:r>
            <a:r>
              <a:rPr lang="it-IT" sz="1800" dirty="0" err="1">
                <a:effectLst/>
              </a:rPr>
              <a:t>σχολή</a:t>
            </a:r>
            <a:r>
              <a:rPr lang="it-IT" sz="1800" dirty="0">
                <a:effectLst/>
              </a:rPr>
              <a:t> rappresenta il tempo dedicato alle occupazioni liberali e alla quieta riflessione (Aristotele), così come, nella Roma imperiale, l'otium costituisce la nobile occupazione, il diritto-dovere degli uomini destinati a ricoprire le più alte cariche (Cicerone).</a:t>
            </a:r>
            <a:endParaRPr lang="it-IT" dirty="0">
              <a:effectLst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8168-0A4E-134F-9530-FEA8D26079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0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</a:rPr>
              <a:t>L'ozio è infatti, per sua stessa natura, in contraddizione non solo con i valori ma anche con le esigenze della nuova classe borghese, che fonda la sua esistenza sulla necessità della crescita economica e della produttività del tempo. Nella condanna dell'ozio, e delle classi che lo praticano (come i grandi dignitari dello Stato, il clero, i nobili che vivono di rendita), si riversa così il bisogno di equità ed efficienza sociale espresso dalla nascente borghesia (Claude-Henri de Saint-Simon). H. Bosh</a:t>
            </a:r>
            <a:endParaRPr lang="it-IT" dirty="0">
              <a:effectLst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8168-0A4E-134F-9530-FEA8D26079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7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B8168-0A4E-134F-9530-FEA8D26079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841E6-D9DA-06CF-24CE-41C3AA7D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B9BCFD-7E38-F12B-E998-B4BB4F404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4C504D-8F6E-E0A0-7206-956FB13E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351F0F-A475-EA1D-EA20-31E0ECC4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651A64-4096-3E9E-6ADF-94B667CD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D83CDC-4453-4A5E-C82B-C1FF0377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C1E878-D2C0-F341-FAAD-1136A5EA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E44D4D-86B7-3A82-18DA-CCC025DD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DD010E-AC57-1478-C5D7-5545C82F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D1308-A545-B1A2-4646-E1A3435F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3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E9C4620-2308-769C-12A6-1956AA2EE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8B955E-8BC4-5507-6EC0-62AC54A21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7107DE-5C9B-EB74-03EC-8A4E63F5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7C25A3-46E8-CE0C-8B36-97DEE290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1A8A7C-F752-F1DC-0830-4C9C144E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1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378AD-0EC6-5684-A59A-69D0B228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218894-DC3B-C01E-D718-2CC06B1E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166298-FF51-27CC-6058-587EAAF6B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6213DB-97CF-3F7F-0807-DB55A333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83AD30-F950-F682-BBD8-1EC5FEF9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2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1868A-86ED-3301-1509-87D3FC4F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CA5D56-4E07-3818-D2B8-13835845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C20A11-C5E6-D70A-786D-182C6F7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A39FAC-5FD3-577C-E3A5-614A26B5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2E9B3-E21E-083A-6487-BC14BD21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5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76227-2F12-6F29-8471-9F7A4D53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A1196F-2AC2-8E30-8FA4-D3E71C9A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953B6C-5D4C-3573-B938-E78314B42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2D7FC1-892D-6B1D-998D-EA5CE8A2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E49D30-3052-6BD4-0D0B-B91E1561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7B7C2B-61EC-CE52-D1F3-CF488367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0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F3897-89C6-60F6-1F4D-422C53F1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7D01FE-75D7-BE2E-E706-C037847AF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CC09A5-13D8-A834-C6D4-83AF2841E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767441-247A-48ED-3DF8-86FC03449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CE1055-EC90-1DA9-96C4-ADBC4151E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85C20A-E720-7BD7-0630-DBD0B4FC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E8C6D0-626F-082C-FB90-BFBA6139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0D3347-1945-A19E-4996-0A3C2F57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3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07A07-BBB5-F6B6-1C00-E960CAB6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ADB7EE-D7DE-A683-1A34-5B79CEC2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E6903E-B6F0-6F3B-FBDF-9146D226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65678F-4FCB-E64C-9EDE-89768F66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6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91CA0A-4BD2-2EBE-599B-DCBD35C3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718EEA-DFEE-739C-CA19-1CDF5482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2D139A-AE00-4E27-649F-5A1E8D89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4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18497-B35A-99B2-F1A1-5091F102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E79F07-7AFA-C668-285E-321D8528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079A17-7484-B4B4-1017-0D218B52C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105BAD-9865-3972-FD90-A3781AD6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8B55AD-F312-8590-506D-05A08772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465FFB-6663-FF6C-7866-4056C8E6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99EB0-13BB-FF23-04B8-EE246481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856849-18C2-2155-824E-C3BC61F5D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579892-09E3-6BCE-CB8C-0C1BCD263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0A5A1A-CE45-0572-B74F-7E99FA7F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62D94D-9718-9A8F-2250-BFA55191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E00C-79C0-7FED-0608-EE0A13B6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4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8704F4-36EF-F57D-ADDF-05EE0B40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C6F225-E4D3-F709-1CFD-0DF5E59C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377204-64C3-171B-4A4E-E8B5EC0CC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CD63-BE0E-2142-B86E-310A94C6B5E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AAFC06-EC39-1B8A-CD2B-A54092713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75ED72-19DF-818A-72AC-D89F2A187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81E2-2E37-EB4E-97B8-CF11A54DF6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ati.istat.it/OECDStat_Metadata/ShowMetadata.ashx?Dataset=DCCV_AVQ_PERSONE&amp;ShowOnWeb=true&amp;Lang=i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learning.unite.it/course/view.php?id=43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D1FD8F-E57E-FE2A-862B-B11A61F8B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6100" dirty="0" err="1"/>
              <a:t>Metodi</a:t>
            </a:r>
            <a:r>
              <a:rPr lang="en-GB" sz="6100" dirty="0"/>
              <a:t> e </a:t>
            </a:r>
            <a:r>
              <a:rPr lang="en-GB" sz="6100" dirty="0" err="1"/>
              <a:t>tecniche</a:t>
            </a:r>
            <a:r>
              <a:rPr lang="en-GB" sz="6100" dirty="0"/>
              <a:t> di </a:t>
            </a:r>
            <a:r>
              <a:rPr lang="en-GB" sz="6100" dirty="0" err="1"/>
              <a:t>ricerca</a:t>
            </a:r>
            <a:r>
              <a:rPr lang="en-GB" sz="6100" dirty="0"/>
              <a:t> per il turismo ed il tempo libero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910235-9703-4DD2-A6BA-570B20023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821751"/>
          </a:xfrm>
        </p:spPr>
        <p:txBody>
          <a:bodyPr anchor="ctr">
            <a:normAutofit lnSpcReduction="10000"/>
          </a:bodyPr>
          <a:lstStyle/>
          <a:p>
            <a:r>
              <a:rPr lang="en-GB" sz="1200" dirty="0" err="1"/>
              <a:t>a.a.</a:t>
            </a:r>
            <a:r>
              <a:rPr lang="en-GB" sz="1200" dirty="0"/>
              <a:t> 2022-23</a:t>
            </a:r>
          </a:p>
          <a:p>
            <a:r>
              <a:rPr lang="en-GB" sz="1200" dirty="0"/>
              <a:t>Prof. </a:t>
            </a:r>
            <a:r>
              <a:rPr lang="en-GB" sz="1200" dirty="0" err="1"/>
              <a:t>N.Bortoletto</a:t>
            </a:r>
            <a:endParaRPr lang="en-GB" sz="1200" dirty="0"/>
          </a:p>
          <a:p>
            <a:r>
              <a:rPr lang="en-GB" sz="1200" dirty="0" err="1"/>
              <a:t>D.ssa</a:t>
            </a:r>
            <a:r>
              <a:rPr lang="en-GB" sz="1200" dirty="0"/>
              <a:t> </a:t>
            </a:r>
            <a:r>
              <a:rPr lang="en-GB" sz="1200" dirty="0" err="1"/>
              <a:t>G.Spineti</a:t>
            </a:r>
            <a:endParaRPr lang="en-GB" sz="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E4CBE8-3A0C-F98E-D307-A1BB1661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2616"/>
            <a:ext cx="5251316" cy="1807305"/>
          </a:xfrm>
        </p:spPr>
        <p:txBody>
          <a:bodyPr>
            <a:normAutofit/>
          </a:bodyPr>
          <a:lstStyle/>
          <a:p>
            <a:r>
              <a:rPr lang="en-GB" dirty="0" err="1"/>
              <a:t>Edonismo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8B42B0-AA22-3BF1-C89A-12A71999E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5685430" cy="4716653"/>
          </a:xfrm>
        </p:spPr>
        <p:txBody>
          <a:bodyPr>
            <a:normAutofit/>
          </a:bodyPr>
          <a:lstStyle/>
          <a:p>
            <a:r>
              <a:rPr lang="en-GB" sz="1800" dirty="0"/>
              <a:t>Il </a:t>
            </a:r>
            <a:r>
              <a:rPr lang="en-GB" sz="1800" dirty="0" err="1"/>
              <a:t>filone</a:t>
            </a:r>
            <a:r>
              <a:rPr lang="en-GB" sz="1800" dirty="0"/>
              <a:t> </a:t>
            </a:r>
            <a:r>
              <a:rPr lang="en-GB" sz="1800" dirty="0" err="1"/>
              <a:t>edonistico</a:t>
            </a:r>
            <a:r>
              <a:rPr lang="en-GB" sz="1800" dirty="0"/>
              <a:t> assume carattere di </a:t>
            </a:r>
            <a:r>
              <a:rPr lang="en-GB" sz="1800" dirty="0" err="1"/>
              <a:t>contrapposizione</a:t>
            </a:r>
            <a:r>
              <a:rPr lang="en-GB" sz="1800" dirty="0"/>
              <a:t> </a:t>
            </a:r>
            <a:r>
              <a:rPr lang="en-GB" sz="1800" dirty="0" err="1"/>
              <a:t>elitaria</a:t>
            </a:r>
            <a:r>
              <a:rPr lang="en-GB" sz="1800" dirty="0"/>
              <a:t> o di </a:t>
            </a:r>
            <a:r>
              <a:rPr lang="en-GB" sz="1800" dirty="0" err="1"/>
              <a:t>protesta</a:t>
            </a:r>
            <a:r>
              <a:rPr lang="en-GB" sz="1800" dirty="0"/>
              <a:t> </a:t>
            </a:r>
            <a:r>
              <a:rPr lang="en-GB" sz="1800" dirty="0" err="1"/>
              <a:t>nei</a:t>
            </a:r>
            <a:r>
              <a:rPr lang="en-GB" sz="1800" dirty="0"/>
              <a:t> </a:t>
            </a:r>
            <a:r>
              <a:rPr lang="en-GB" sz="1800" dirty="0" err="1"/>
              <a:t>confronti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morale </a:t>
            </a:r>
            <a:r>
              <a:rPr lang="en-GB" sz="1800" dirty="0" err="1"/>
              <a:t>vigente</a:t>
            </a:r>
            <a:r>
              <a:rPr lang="en-GB" sz="1800" dirty="0"/>
              <a:t>: </a:t>
            </a:r>
          </a:p>
          <a:p>
            <a:r>
              <a:rPr lang="en-GB" sz="1800" dirty="0"/>
              <a:t>dal </a:t>
            </a:r>
            <a:r>
              <a:rPr lang="en-GB" sz="1800" dirty="0" err="1"/>
              <a:t>Rinascimento</a:t>
            </a:r>
            <a:r>
              <a:rPr lang="en-GB" sz="1800" dirty="0"/>
              <a:t>, in cui </a:t>
            </a:r>
            <a:r>
              <a:rPr lang="en-GB" sz="1800" dirty="0" err="1"/>
              <a:t>l'ozio</a:t>
            </a:r>
            <a:r>
              <a:rPr lang="en-GB" sz="1800" dirty="0"/>
              <a:t> </a:t>
            </a:r>
            <a:r>
              <a:rPr lang="en-GB" sz="1800" dirty="0" err="1"/>
              <a:t>appare</a:t>
            </a:r>
            <a:r>
              <a:rPr lang="en-GB" sz="1800" dirty="0"/>
              <a:t> quale </a:t>
            </a:r>
            <a:r>
              <a:rPr lang="en-GB" sz="1800" dirty="0" err="1"/>
              <a:t>fondamento</a:t>
            </a:r>
            <a:r>
              <a:rPr lang="en-GB" sz="1800" dirty="0"/>
              <a:t> di </a:t>
            </a:r>
            <a:r>
              <a:rPr lang="en-GB" sz="1800" dirty="0" err="1"/>
              <a:t>una</a:t>
            </a:r>
            <a:r>
              <a:rPr lang="en-GB" sz="1800" dirty="0"/>
              <a:t> </a:t>
            </a:r>
            <a:r>
              <a:rPr lang="en-GB" sz="1800" dirty="0" err="1"/>
              <a:t>concezione</a:t>
            </a:r>
            <a:r>
              <a:rPr lang="en-GB" sz="1800" dirty="0"/>
              <a:t> </a:t>
            </a:r>
            <a:r>
              <a:rPr lang="en-GB" sz="1800" dirty="0" err="1"/>
              <a:t>edonistica</a:t>
            </a:r>
            <a:r>
              <a:rPr lang="en-GB" sz="1800" dirty="0"/>
              <a:t> del vivere (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veda</a:t>
            </a:r>
            <a:r>
              <a:rPr lang="en-GB" sz="1800" dirty="0"/>
              <a:t>, ad </a:t>
            </a:r>
            <a:r>
              <a:rPr lang="en-GB" sz="1800" dirty="0" err="1"/>
              <a:t>esempio</a:t>
            </a:r>
            <a:r>
              <a:rPr lang="en-GB" sz="1800" dirty="0"/>
              <a:t>, Giovanni Boccaccio), </a:t>
            </a:r>
          </a:p>
          <a:p>
            <a:r>
              <a:rPr lang="en-GB" sz="1800" dirty="0"/>
              <a:t>ai </a:t>
            </a:r>
            <a:r>
              <a:rPr lang="en-GB" sz="1800" dirty="0" err="1"/>
              <a:t>circoli</a:t>
            </a:r>
            <a:r>
              <a:rPr lang="en-GB" sz="1800" dirty="0"/>
              <a:t> </a:t>
            </a:r>
            <a:r>
              <a:rPr lang="en-GB" sz="1800" dirty="0" err="1"/>
              <a:t>libertini</a:t>
            </a:r>
            <a:r>
              <a:rPr lang="en-GB" sz="1800" dirty="0"/>
              <a:t> del XVII e XVIII </a:t>
            </a:r>
            <a:r>
              <a:rPr lang="en-GB" sz="1800" dirty="0" err="1"/>
              <a:t>secolo</a:t>
            </a:r>
            <a:r>
              <a:rPr lang="en-GB" sz="1800" dirty="0"/>
              <a:t> in Francia (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vedano</a:t>
            </a:r>
            <a:r>
              <a:rPr lang="en-GB" sz="1800" dirty="0"/>
              <a:t>, ad </a:t>
            </a:r>
            <a:r>
              <a:rPr lang="en-GB" sz="1800" dirty="0" err="1"/>
              <a:t>esempio</a:t>
            </a:r>
            <a:r>
              <a:rPr lang="en-GB" sz="1800" dirty="0"/>
              <a:t>, De Sade e Giacomo Casanova</a:t>
            </a:r>
          </a:p>
          <a:p>
            <a:r>
              <a:rPr lang="en-GB" sz="1800" dirty="0" err="1"/>
              <a:t>fino</a:t>
            </a:r>
            <a:r>
              <a:rPr lang="en-GB" sz="1800" dirty="0"/>
              <a:t> al XIX </a:t>
            </a:r>
            <a:r>
              <a:rPr lang="en-GB" sz="1800" dirty="0" err="1"/>
              <a:t>secolo</a:t>
            </a:r>
            <a:r>
              <a:rPr lang="en-GB" sz="1800" dirty="0"/>
              <a:t>, in cui </a:t>
            </a:r>
            <a:r>
              <a:rPr lang="en-GB" sz="1800" dirty="0" err="1"/>
              <a:t>l'ozio</a:t>
            </a:r>
            <a:r>
              <a:rPr lang="en-GB" sz="1800" dirty="0"/>
              <a:t> </a:t>
            </a:r>
            <a:r>
              <a:rPr lang="en-GB" sz="1800" dirty="0" err="1"/>
              <a:t>diviene</a:t>
            </a:r>
            <a:r>
              <a:rPr lang="en-GB" sz="1800" dirty="0"/>
              <a:t> il </a:t>
            </a:r>
            <a:r>
              <a:rPr lang="en-GB" sz="1800" dirty="0" err="1"/>
              <a:t>simbolo</a:t>
            </a:r>
            <a:r>
              <a:rPr lang="en-GB" sz="1800" dirty="0"/>
              <a:t> </a:t>
            </a:r>
            <a:r>
              <a:rPr lang="en-GB" sz="1800" dirty="0" err="1"/>
              <a:t>della</a:t>
            </a:r>
            <a:r>
              <a:rPr lang="en-GB" sz="1800" dirty="0"/>
              <a:t> </a:t>
            </a:r>
            <a:r>
              <a:rPr lang="en-GB" sz="1800" i="1" dirty="0" err="1"/>
              <a:t>contrapposizione</a:t>
            </a:r>
            <a:r>
              <a:rPr lang="en-GB" sz="1800" dirty="0"/>
              <a:t> </a:t>
            </a:r>
            <a:r>
              <a:rPr lang="en-GB" sz="1800" dirty="0" err="1"/>
              <a:t>alla</a:t>
            </a:r>
            <a:r>
              <a:rPr lang="en-GB" sz="1800" dirty="0"/>
              <a:t> morale </a:t>
            </a:r>
            <a:r>
              <a:rPr lang="en-GB" sz="1800" dirty="0" err="1"/>
              <a:t>puritana</a:t>
            </a:r>
            <a:r>
              <a:rPr lang="en-GB" sz="1800" dirty="0"/>
              <a:t> e </a:t>
            </a:r>
            <a:r>
              <a:rPr lang="en-GB" sz="1800" dirty="0" err="1"/>
              <a:t>borghese</a:t>
            </a:r>
            <a:r>
              <a:rPr lang="en-GB" sz="1800" dirty="0"/>
              <a:t> (come </a:t>
            </a:r>
            <a:r>
              <a:rPr lang="en-GB" sz="1800" dirty="0" err="1"/>
              <a:t>ritengono</a:t>
            </a:r>
            <a:r>
              <a:rPr lang="en-GB" sz="1800" dirty="0"/>
              <a:t> Charles Fourier e Friedrich Nietzsche).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D09073-C48A-92B1-A200-611CB3469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9" r="2899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122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4BBC73-1013-D4EE-C0BA-BD13403E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Un tempo altro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CAB519-0AC9-2E6C-97BD-A449745D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5"/>
            <a:ext cx="7916600" cy="4548145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TL come tempo </a:t>
            </a:r>
            <a:r>
              <a:rPr lang="en-GB" sz="2400" dirty="0" err="1"/>
              <a:t>destinato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trasgressione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norme</a:t>
            </a:r>
            <a:r>
              <a:rPr lang="en-GB" sz="2400" dirty="0"/>
              <a:t> </a:t>
            </a:r>
            <a:r>
              <a:rPr lang="en-GB" sz="2400" dirty="0" err="1"/>
              <a:t>vigenti</a:t>
            </a:r>
            <a:r>
              <a:rPr lang="en-GB" sz="2400" dirty="0"/>
              <a:t>, </a:t>
            </a:r>
            <a:r>
              <a:rPr lang="en-GB" sz="2400" dirty="0" err="1"/>
              <a:t>concesso</a:t>
            </a:r>
            <a:r>
              <a:rPr lang="en-GB" sz="2400" dirty="0"/>
              <a:t> al </a:t>
            </a:r>
            <a:r>
              <a:rPr lang="en-GB" sz="2400" dirty="0" err="1"/>
              <a:t>popolo</a:t>
            </a:r>
            <a:r>
              <a:rPr lang="en-GB" sz="2400" dirty="0"/>
              <a:t> in </a:t>
            </a:r>
            <a:r>
              <a:rPr lang="en-GB" sz="2400" dirty="0" err="1"/>
              <a:t>occasione</a:t>
            </a:r>
            <a:r>
              <a:rPr lang="en-GB" sz="2400" dirty="0"/>
              <a:t> di </a:t>
            </a:r>
            <a:r>
              <a:rPr lang="en-GB" sz="2400" dirty="0" err="1"/>
              <a:t>alcune</a:t>
            </a:r>
            <a:r>
              <a:rPr lang="en-GB" sz="2400" dirty="0"/>
              <a:t> </a:t>
            </a:r>
            <a:r>
              <a:rPr lang="en-GB" sz="2400" dirty="0" err="1"/>
              <a:t>feste</a:t>
            </a:r>
            <a:r>
              <a:rPr lang="en-GB" sz="2400" dirty="0"/>
              <a:t> (</a:t>
            </a:r>
            <a:r>
              <a:rPr lang="en-GB" sz="2400" dirty="0" err="1"/>
              <a:t>principalmente</a:t>
            </a:r>
            <a:r>
              <a:rPr lang="en-GB" sz="2400" dirty="0"/>
              <a:t> il </a:t>
            </a:r>
            <a:r>
              <a:rPr lang="en-GB" sz="2400" dirty="0" err="1"/>
              <a:t>carnevale</a:t>
            </a:r>
            <a:r>
              <a:rPr lang="en-GB" sz="2400" dirty="0"/>
              <a:t>). </a:t>
            </a:r>
          </a:p>
          <a:p>
            <a:r>
              <a:rPr lang="en-GB" sz="2400" dirty="0"/>
              <a:t>Si </a:t>
            </a:r>
            <a:r>
              <a:rPr lang="en-GB" sz="2400" dirty="0" err="1"/>
              <a:t>crea</a:t>
            </a:r>
            <a:r>
              <a:rPr lang="en-GB" sz="2400" dirty="0"/>
              <a:t> </a:t>
            </a:r>
            <a:r>
              <a:rPr lang="en-GB" sz="2400" dirty="0" err="1"/>
              <a:t>così</a:t>
            </a:r>
            <a:r>
              <a:rPr lang="en-GB" sz="2400" dirty="0"/>
              <a:t>, </a:t>
            </a:r>
            <a:r>
              <a:rPr lang="en-GB" sz="2400" dirty="0" err="1"/>
              <a:t>benché</a:t>
            </a:r>
            <a:r>
              <a:rPr lang="en-GB" sz="2400" dirty="0"/>
              <a:t> </a:t>
            </a:r>
            <a:r>
              <a:rPr lang="en-GB" sz="2400" dirty="0" err="1"/>
              <a:t>temporaneamente</a:t>
            </a:r>
            <a:r>
              <a:rPr lang="en-GB" sz="2400" dirty="0"/>
              <a:t>, un tempo '</a:t>
            </a:r>
            <a:r>
              <a:rPr lang="en-GB" sz="2400" dirty="0" err="1"/>
              <a:t>altro</a:t>
            </a:r>
            <a:r>
              <a:rPr lang="en-GB" sz="2400" dirty="0"/>
              <a:t>' (espresso </a:t>
            </a:r>
            <a:r>
              <a:rPr lang="en-GB" sz="2400" dirty="0" err="1"/>
              <a:t>nella</a:t>
            </a:r>
            <a:r>
              <a:rPr lang="en-GB" sz="2400" dirty="0"/>
              <a:t> </a:t>
            </a:r>
            <a:r>
              <a:rPr lang="en-GB" sz="2400" dirty="0" err="1"/>
              <a:t>pratica</a:t>
            </a:r>
            <a:r>
              <a:rPr lang="en-GB" sz="2400" dirty="0"/>
              <a:t> del '</a:t>
            </a:r>
            <a:r>
              <a:rPr lang="en-GB" sz="2400" dirty="0" err="1"/>
              <a:t>mondo</a:t>
            </a:r>
            <a:r>
              <a:rPr lang="en-GB" sz="2400" dirty="0"/>
              <a:t>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dirty="0" err="1"/>
              <a:t>rovescia</a:t>
            </a:r>
            <a:r>
              <a:rPr lang="en-GB" sz="2400" dirty="0"/>
              <a:t>'), in </a:t>
            </a:r>
            <a:r>
              <a:rPr lang="en-GB" sz="2400" dirty="0" err="1"/>
              <a:t>opposizione</a:t>
            </a:r>
            <a:r>
              <a:rPr lang="en-GB" sz="2400" dirty="0"/>
              <a:t> a </a:t>
            </a:r>
            <a:r>
              <a:rPr lang="en-GB" sz="2400" dirty="0" err="1"/>
              <a:t>quello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potenti</a:t>
            </a:r>
            <a:r>
              <a:rPr lang="en-GB" sz="2400" dirty="0"/>
              <a:t>, uno </a:t>
            </a:r>
            <a:r>
              <a:rPr lang="en-GB" sz="2400" dirty="0" err="1"/>
              <a:t>spazio</a:t>
            </a:r>
            <a:r>
              <a:rPr lang="en-GB" sz="2400" dirty="0"/>
              <a:t> </a:t>
            </a:r>
            <a:r>
              <a:rPr lang="en-GB" sz="2400" dirty="0" err="1"/>
              <a:t>sociale</a:t>
            </a:r>
            <a:r>
              <a:rPr lang="en-GB" sz="2400" dirty="0"/>
              <a:t> in cui </a:t>
            </a:r>
            <a:r>
              <a:rPr lang="en-GB" sz="2400" dirty="0" err="1"/>
              <a:t>diventa</a:t>
            </a:r>
            <a:r>
              <a:rPr lang="en-GB" sz="2400" dirty="0"/>
              <a:t> </a:t>
            </a:r>
            <a:r>
              <a:rPr lang="en-GB" sz="2400" dirty="0" err="1"/>
              <a:t>lecito</a:t>
            </a:r>
            <a:r>
              <a:rPr lang="en-GB" sz="2400" dirty="0"/>
              <a:t> </a:t>
            </a:r>
            <a:r>
              <a:rPr lang="en-GB" sz="2400" dirty="0" err="1"/>
              <a:t>ciò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non </a:t>
            </a:r>
            <a:r>
              <a:rPr lang="en-GB" sz="2400" dirty="0" err="1"/>
              <a:t>è</a:t>
            </a:r>
            <a:r>
              <a:rPr lang="en-GB" sz="2400" dirty="0"/>
              <a:t> </a:t>
            </a:r>
            <a:r>
              <a:rPr lang="en-GB" sz="2400" dirty="0" err="1"/>
              <a:t>mai</a:t>
            </a:r>
            <a:r>
              <a:rPr lang="en-GB" sz="2400" dirty="0"/>
              <a:t> </a:t>
            </a:r>
            <a:r>
              <a:rPr lang="en-GB" sz="2400" dirty="0" err="1"/>
              <a:t>concesso</a:t>
            </a:r>
            <a:r>
              <a:rPr lang="en-GB" sz="2400" dirty="0"/>
              <a:t> (la </a:t>
            </a:r>
            <a:r>
              <a:rPr lang="en-GB" sz="2400" dirty="0" err="1"/>
              <a:t>denuncia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soprusi</a:t>
            </a:r>
            <a:r>
              <a:rPr lang="en-GB" sz="2400" dirty="0"/>
              <a:t>, il </a:t>
            </a:r>
            <a:r>
              <a:rPr lang="en-GB" sz="2400" dirty="0" err="1"/>
              <a:t>dileggio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signori</a:t>
            </a:r>
            <a:r>
              <a:rPr lang="en-GB" sz="2400" dirty="0"/>
              <a:t>) e </a:t>
            </a:r>
            <a:r>
              <a:rPr lang="en-GB" sz="2400" dirty="0" err="1"/>
              <a:t>reale</a:t>
            </a:r>
            <a:r>
              <a:rPr lang="en-GB" sz="2400" dirty="0"/>
              <a:t> la </a:t>
            </a:r>
            <a:r>
              <a:rPr lang="en-GB" sz="2400" dirty="0" err="1"/>
              <a:t>negazione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realtà</a:t>
            </a:r>
            <a:r>
              <a:rPr lang="en-GB" sz="2400" dirty="0"/>
              <a:t> (il </a:t>
            </a:r>
            <a:r>
              <a:rPr lang="en-GB" sz="2400" dirty="0" err="1"/>
              <a:t>capovolgimento</a:t>
            </a:r>
            <a:r>
              <a:rPr lang="en-GB" sz="2400" dirty="0"/>
              <a:t> </a:t>
            </a:r>
            <a:r>
              <a:rPr lang="en-GB" sz="2400" dirty="0" err="1"/>
              <a:t>dei</a:t>
            </a:r>
            <a:r>
              <a:rPr lang="en-GB" sz="2400" dirty="0"/>
              <a:t> </a:t>
            </a:r>
            <a:r>
              <a:rPr lang="en-GB" sz="2400" dirty="0" err="1"/>
              <a:t>sessi</a:t>
            </a:r>
            <a:r>
              <a:rPr lang="en-GB" sz="2400" dirty="0"/>
              <a:t>, lo </a:t>
            </a:r>
            <a:r>
              <a:rPr lang="en-GB" sz="2400" dirty="0" err="1"/>
              <a:t>scambio</a:t>
            </a:r>
            <a:r>
              <a:rPr lang="en-GB" sz="2400" dirty="0"/>
              <a:t> di </a:t>
            </a:r>
            <a:r>
              <a:rPr lang="en-GB" sz="2400" dirty="0" err="1"/>
              <a:t>ruoli</a:t>
            </a:r>
            <a:r>
              <a:rPr lang="en-GB" sz="2400" dirty="0"/>
              <a:t> con </a:t>
            </a:r>
            <a:r>
              <a:rPr lang="en-GB" sz="2400" dirty="0" err="1"/>
              <a:t>gli</a:t>
            </a:r>
            <a:r>
              <a:rPr lang="en-GB" sz="2400" dirty="0"/>
              <a:t> </a:t>
            </a:r>
            <a:r>
              <a:rPr lang="en-GB" sz="2400" dirty="0" err="1"/>
              <a:t>animali</a:t>
            </a:r>
            <a:r>
              <a:rPr lang="en-GB" sz="2400" dirty="0"/>
              <a:t>); </a:t>
            </a:r>
          </a:p>
          <a:p>
            <a:r>
              <a:rPr lang="en-GB" sz="2400" dirty="0"/>
              <a:t>Con </a:t>
            </a:r>
            <a:r>
              <a:rPr lang="en-GB" sz="2400" dirty="0" err="1"/>
              <a:t>queste</a:t>
            </a:r>
            <a:r>
              <a:rPr lang="en-GB" sz="2400" dirty="0"/>
              <a:t> </a:t>
            </a:r>
            <a:r>
              <a:rPr lang="en-GB" sz="2400" dirty="0" err="1"/>
              <a:t>caratteristiche</a:t>
            </a:r>
            <a:r>
              <a:rPr lang="en-GB" sz="2400" dirty="0"/>
              <a:t> </a:t>
            </a:r>
            <a:r>
              <a:rPr lang="en-GB" sz="2400" dirty="0" err="1"/>
              <a:t>esso</a:t>
            </a:r>
            <a:r>
              <a:rPr lang="en-GB" sz="2400" dirty="0"/>
              <a:t> </a:t>
            </a:r>
            <a:r>
              <a:rPr lang="en-GB" sz="2400" dirty="0" err="1"/>
              <a:t>persiste</a:t>
            </a:r>
            <a:r>
              <a:rPr lang="en-GB" sz="2400" dirty="0"/>
              <a:t>, </a:t>
            </a:r>
            <a:r>
              <a:rPr lang="en-GB" sz="2400" dirty="0" err="1"/>
              <a:t>fino</a:t>
            </a:r>
            <a:r>
              <a:rPr lang="en-GB" sz="2400" dirty="0"/>
              <a:t> </a:t>
            </a:r>
            <a:r>
              <a:rPr lang="en-GB" sz="2400" dirty="0" err="1"/>
              <a:t>all'era</a:t>
            </a:r>
            <a:r>
              <a:rPr lang="en-GB" sz="2400" dirty="0"/>
              <a:t> </a:t>
            </a:r>
            <a:r>
              <a:rPr lang="en-GB" sz="2400" dirty="0" err="1"/>
              <a:t>industriale</a:t>
            </a:r>
            <a:r>
              <a:rPr lang="en-GB" sz="2400" dirty="0"/>
              <a:t>, come </a:t>
            </a:r>
            <a:r>
              <a:rPr lang="en-GB" sz="2400" dirty="0" err="1"/>
              <a:t>espressione</a:t>
            </a:r>
            <a:r>
              <a:rPr lang="en-GB" sz="2400" dirty="0"/>
              <a:t> </a:t>
            </a:r>
            <a:r>
              <a:rPr lang="en-GB" sz="2400" dirty="0" err="1"/>
              <a:t>tipica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classi</a:t>
            </a:r>
            <a:r>
              <a:rPr lang="en-GB" sz="2400" dirty="0"/>
              <a:t> </a:t>
            </a:r>
            <a:r>
              <a:rPr lang="en-GB" sz="2400" dirty="0" err="1"/>
              <a:t>subalterne</a:t>
            </a:r>
            <a:r>
              <a:rPr lang="en-GB" sz="2400" dirty="0"/>
              <a:t>, </a:t>
            </a:r>
            <a:r>
              <a:rPr lang="en-GB" sz="2400" dirty="0" err="1"/>
              <a:t>sebbene</a:t>
            </a:r>
            <a:r>
              <a:rPr lang="en-GB" sz="2400" dirty="0"/>
              <a:t> </a:t>
            </a:r>
            <a:r>
              <a:rPr lang="en-GB" sz="2400" dirty="0" err="1"/>
              <a:t>sia</a:t>
            </a:r>
            <a:r>
              <a:rPr lang="en-GB" sz="2400" dirty="0"/>
              <a:t> sempre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circoscritto</a:t>
            </a:r>
            <a:r>
              <a:rPr lang="en-GB" sz="2400" dirty="0"/>
              <a:t> </a:t>
            </a:r>
            <a:r>
              <a:rPr lang="en-GB" sz="2400" dirty="0" err="1"/>
              <a:t>all'ambiente</a:t>
            </a:r>
            <a:r>
              <a:rPr lang="en-GB" sz="2400" dirty="0"/>
              <a:t> </a:t>
            </a:r>
            <a:r>
              <a:rPr lang="en-GB" sz="2400" dirty="0" err="1"/>
              <a:t>rurale</a:t>
            </a:r>
            <a:endParaRPr lang="en-GB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A5D616-60D3-4FF3-9F4D-A2154773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1" r="18681"/>
          <a:stretch/>
        </p:blipFill>
        <p:spPr>
          <a:xfrm>
            <a:off x="8209422" y="2093976"/>
            <a:ext cx="3407299" cy="35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B41A79-13EB-75AA-D75E-D6742534E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5902" r="15209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6E5528-5F44-747B-6C48-FBB49238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La gestione organizzata del tempo libero</a:t>
            </a: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42D58-919E-2AF9-721B-2947864A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Quando, nella prima fase dell'industrializzazione, il tempo libero si afferma come tempo socialmente costruito e riconosciuto, la sua gestione assume finalità principalmente etico-sociali e viene spesso assunta da organizzazioni, istituzioni o gruppi, che si vengono così a trovare in competizione con organizzazioni religiose, movimenti a sfondo sociale e organizzazioni dei lavoratori. </a:t>
            </a:r>
          </a:p>
          <a:p>
            <a:r>
              <a:rPr lang="en-GB" sz="2400">
                <a:solidFill>
                  <a:srgbClr val="FFFFFF"/>
                </a:solidFill>
              </a:rPr>
              <a:t>Solo in epoca recente la gestione del tempo libero - e dell'indotto industriale e commerciale che esso genera (dall'abbigliamento alle attrezzature sportive, alle abitazioni, alle strutture alberghiere, ai viaggi, e così via) - diventa anche un campo di rilevante importanza economica</a:t>
            </a:r>
          </a:p>
        </p:txBody>
      </p:sp>
    </p:spTree>
    <p:extLst>
      <p:ext uri="{BB962C8B-B14F-4D97-AF65-F5344CB8AC3E}">
        <p14:creationId xmlns:p14="http://schemas.microsoft.com/office/powerpoint/2010/main" val="53307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6FCBBA-9B35-307C-2882-2E99ED567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b="20213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7F5A0E-C9C7-97CD-867E-5AE21BC5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 tempo libero nel capitalismo maturo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6DA96A-B770-FE76-5F68-D027FDAA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600" dirty="0">
                <a:solidFill>
                  <a:srgbClr val="FFFFFF"/>
                </a:solidFill>
              </a:rPr>
              <a:t>Lo </a:t>
            </a:r>
            <a:r>
              <a:rPr lang="en-GB" sz="2600" dirty="0" err="1">
                <a:solidFill>
                  <a:srgbClr val="FFFFFF"/>
                </a:solidFill>
              </a:rPr>
              <a:t>sviluppo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della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società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industriale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si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accompagna</a:t>
            </a:r>
            <a:r>
              <a:rPr lang="en-GB" sz="2600" dirty="0">
                <a:solidFill>
                  <a:srgbClr val="FFFFFF"/>
                </a:solidFill>
              </a:rPr>
              <a:t> a </a:t>
            </a:r>
            <a:r>
              <a:rPr lang="en-GB" sz="2600" dirty="0" err="1">
                <a:solidFill>
                  <a:srgbClr val="FFFFFF"/>
                </a:solidFill>
              </a:rPr>
              <a:t>una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affermazione</a:t>
            </a:r>
            <a:r>
              <a:rPr lang="en-GB" sz="2600" dirty="0">
                <a:solidFill>
                  <a:srgbClr val="FFFFFF"/>
                </a:solidFill>
              </a:rPr>
              <a:t> del tempo libero come tempo </a:t>
            </a:r>
            <a:r>
              <a:rPr lang="en-GB" sz="2600" dirty="0" err="1">
                <a:solidFill>
                  <a:srgbClr val="FFFFFF"/>
                </a:solidFill>
              </a:rPr>
              <a:t>socialmente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definito</a:t>
            </a:r>
            <a:r>
              <a:rPr lang="en-GB" sz="2600" dirty="0">
                <a:solidFill>
                  <a:srgbClr val="FFFFFF"/>
                </a:solidFill>
              </a:rPr>
              <a:t> e come </a:t>
            </a:r>
            <a:r>
              <a:rPr lang="en-GB" sz="2600" i="1" dirty="0" err="1">
                <a:solidFill>
                  <a:srgbClr val="FFFFFF"/>
                </a:solidFill>
              </a:rPr>
              <a:t>pratica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generalizzata</a:t>
            </a:r>
            <a:r>
              <a:rPr lang="en-GB" sz="2600" dirty="0">
                <a:solidFill>
                  <a:srgbClr val="FFFFFF"/>
                </a:solidFill>
              </a:rPr>
              <a:t>. </a:t>
            </a:r>
          </a:p>
          <a:p>
            <a:r>
              <a:rPr lang="en-GB" sz="2600" dirty="0">
                <a:solidFill>
                  <a:srgbClr val="FFFFFF"/>
                </a:solidFill>
              </a:rPr>
              <a:t>La </a:t>
            </a:r>
            <a:r>
              <a:rPr lang="en-GB" sz="2600" dirty="0" err="1">
                <a:solidFill>
                  <a:srgbClr val="FFFFFF"/>
                </a:solidFill>
              </a:rPr>
              <a:t>diffusione</a:t>
            </a:r>
            <a:r>
              <a:rPr lang="en-GB" sz="2600" dirty="0">
                <a:solidFill>
                  <a:srgbClr val="FFFFFF"/>
                </a:solidFill>
              </a:rPr>
              <a:t> di </a:t>
            </a:r>
            <a:r>
              <a:rPr lang="en-GB" sz="2600" dirty="0" err="1">
                <a:solidFill>
                  <a:srgbClr val="FFFFFF"/>
                </a:solidFill>
              </a:rPr>
              <a:t>orari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lavorativi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regolamentati</a:t>
            </a:r>
            <a:r>
              <a:rPr lang="en-GB" sz="2600" dirty="0">
                <a:solidFill>
                  <a:srgbClr val="FFFFFF"/>
                </a:solidFill>
              </a:rPr>
              <a:t> e rigidi, </a:t>
            </a:r>
            <a:r>
              <a:rPr lang="en-GB" sz="2600" dirty="0" err="1">
                <a:solidFill>
                  <a:srgbClr val="FFFFFF"/>
                </a:solidFill>
              </a:rPr>
              <a:t>resi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necessari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dalla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produzione</a:t>
            </a:r>
            <a:r>
              <a:rPr lang="en-GB" sz="2600" dirty="0">
                <a:solidFill>
                  <a:srgbClr val="FFFFFF"/>
                </a:solidFill>
              </a:rPr>
              <a:t> di </a:t>
            </a:r>
            <a:r>
              <a:rPr lang="en-GB" sz="2600" dirty="0" err="1">
                <a:solidFill>
                  <a:srgbClr val="FFFFFF"/>
                </a:solidFill>
              </a:rPr>
              <a:t>massa</a:t>
            </a:r>
            <a:r>
              <a:rPr lang="en-GB" sz="2600" dirty="0">
                <a:solidFill>
                  <a:srgbClr val="FFFFFF"/>
                </a:solidFill>
              </a:rPr>
              <a:t>, </a:t>
            </a:r>
            <a:r>
              <a:rPr lang="en-GB" sz="2600" dirty="0" err="1">
                <a:solidFill>
                  <a:srgbClr val="FFFFFF"/>
                </a:solidFill>
              </a:rPr>
              <a:t>l'ampio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movimento</a:t>
            </a:r>
            <a:r>
              <a:rPr lang="en-GB" sz="2600" dirty="0">
                <a:solidFill>
                  <a:srgbClr val="FFFFFF"/>
                </a:solidFill>
              </a:rPr>
              <a:t> di </a:t>
            </a:r>
            <a:r>
              <a:rPr lang="en-GB" sz="2600" dirty="0" err="1">
                <a:solidFill>
                  <a:srgbClr val="FFFFFF"/>
                </a:solidFill>
              </a:rPr>
              <a:t>inurbamento</a:t>
            </a:r>
            <a:r>
              <a:rPr lang="en-GB" sz="2600" dirty="0">
                <a:solidFill>
                  <a:srgbClr val="FFFFFF"/>
                </a:solidFill>
              </a:rPr>
              <a:t>, il </a:t>
            </a:r>
            <a:r>
              <a:rPr lang="en-GB" sz="2600" dirty="0" err="1">
                <a:solidFill>
                  <a:srgbClr val="FFFFFF"/>
                </a:solidFill>
              </a:rPr>
              <a:t>miglioramento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delle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condizioni</a:t>
            </a:r>
            <a:r>
              <a:rPr lang="en-GB" sz="2600" dirty="0">
                <a:solidFill>
                  <a:srgbClr val="FFFFFF"/>
                </a:solidFill>
              </a:rPr>
              <a:t> di vita e </a:t>
            </a:r>
            <a:r>
              <a:rPr lang="en-GB" sz="2600" dirty="0" err="1">
                <a:solidFill>
                  <a:srgbClr val="FFFFFF"/>
                </a:solidFill>
              </a:rPr>
              <a:t>l'aumento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delle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disponibilità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economiche</a:t>
            </a:r>
            <a:r>
              <a:rPr lang="en-GB" sz="2600" dirty="0">
                <a:solidFill>
                  <a:srgbClr val="FFFFFF"/>
                </a:solidFill>
              </a:rPr>
              <a:t> per </a:t>
            </a:r>
            <a:r>
              <a:rPr lang="en-GB" sz="2600" dirty="0" err="1">
                <a:solidFill>
                  <a:srgbClr val="FFFFFF"/>
                </a:solidFill>
              </a:rPr>
              <a:t>ampi</a:t>
            </a:r>
            <a:r>
              <a:rPr lang="en-GB" sz="2600" dirty="0">
                <a:solidFill>
                  <a:srgbClr val="FFFFFF"/>
                </a:solidFill>
              </a:rPr>
              <a:t> strati di </a:t>
            </a:r>
            <a:r>
              <a:rPr lang="en-GB" sz="2600" dirty="0" err="1">
                <a:solidFill>
                  <a:srgbClr val="FFFFFF"/>
                </a:solidFill>
              </a:rPr>
              <a:t>popolazione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hanno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favorito</a:t>
            </a:r>
            <a:r>
              <a:rPr lang="en-GB" sz="2600" dirty="0">
                <a:solidFill>
                  <a:srgbClr val="FFFFFF"/>
                </a:solidFill>
              </a:rPr>
              <a:t> la </a:t>
            </a:r>
            <a:r>
              <a:rPr lang="en-GB" sz="2600" dirty="0" err="1">
                <a:solidFill>
                  <a:srgbClr val="FFFFFF"/>
                </a:solidFill>
              </a:rPr>
              <a:t>formazione</a:t>
            </a:r>
            <a:r>
              <a:rPr lang="en-GB" sz="2600" dirty="0">
                <a:solidFill>
                  <a:srgbClr val="FFFFFF"/>
                </a:solidFill>
              </a:rPr>
              <a:t> di un </a:t>
            </a:r>
            <a:r>
              <a:rPr lang="en-GB" sz="2600" dirty="0" err="1">
                <a:solidFill>
                  <a:srgbClr val="FFFFFF"/>
                </a:solidFill>
              </a:rPr>
              <a:t>modello</a:t>
            </a:r>
            <a:r>
              <a:rPr lang="en-GB" sz="2600" dirty="0">
                <a:solidFill>
                  <a:srgbClr val="FFFFFF"/>
                </a:solidFill>
              </a:rPr>
              <a:t> di </a:t>
            </a:r>
            <a:r>
              <a:rPr lang="en-GB" sz="2600" dirty="0" err="1">
                <a:solidFill>
                  <a:srgbClr val="FFFFFF"/>
                </a:solidFill>
              </a:rPr>
              <a:t>organizzazione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della</a:t>
            </a:r>
            <a:r>
              <a:rPr lang="en-GB" sz="2600" dirty="0">
                <a:solidFill>
                  <a:srgbClr val="FFFFFF"/>
                </a:solidFill>
              </a:rPr>
              <a:t> vita </a:t>
            </a:r>
            <a:r>
              <a:rPr lang="en-GB" sz="2600" dirty="0" err="1">
                <a:solidFill>
                  <a:srgbClr val="FFFFFF"/>
                </a:solidFill>
              </a:rPr>
              <a:t>quotidiana</a:t>
            </a:r>
            <a:r>
              <a:rPr lang="en-GB" sz="2600" dirty="0">
                <a:solidFill>
                  <a:srgbClr val="FFFFFF"/>
                </a:solidFill>
              </a:rPr>
              <a:t> in cui </a:t>
            </a:r>
            <a:r>
              <a:rPr lang="en-GB" sz="2600" dirty="0" err="1">
                <a:solidFill>
                  <a:srgbClr val="FFFFFF"/>
                </a:solidFill>
              </a:rPr>
              <a:t>viene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riconosciuto</a:t>
            </a:r>
            <a:r>
              <a:rPr lang="en-GB" sz="2600" dirty="0">
                <a:solidFill>
                  <a:srgbClr val="FFFFFF"/>
                </a:solidFill>
              </a:rPr>
              <a:t> al tempo libero uno </a:t>
            </a:r>
            <a:r>
              <a:rPr lang="en-GB" sz="2600" dirty="0" err="1">
                <a:solidFill>
                  <a:srgbClr val="FFFFFF"/>
                </a:solidFill>
              </a:rPr>
              <a:t>spazio</a:t>
            </a:r>
            <a:r>
              <a:rPr lang="en-GB" sz="2600" dirty="0">
                <a:solidFill>
                  <a:srgbClr val="FFFFFF"/>
                </a:solidFill>
              </a:rPr>
              <a:t> </a:t>
            </a:r>
            <a:r>
              <a:rPr lang="en-GB" sz="2600" dirty="0" err="1">
                <a:solidFill>
                  <a:srgbClr val="FFFFFF"/>
                </a:solidFill>
              </a:rPr>
              <a:t>rilevante</a:t>
            </a:r>
            <a:r>
              <a:rPr lang="en-GB" sz="2600" dirty="0">
                <a:solidFill>
                  <a:srgbClr val="FFFFFF"/>
                </a:solidFill>
              </a:rPr>
              <a:t> e </a:t>
            </a:r>
            <a:r>
              <a:rPr lang="en-GB" sz="2600" i="1" dirty="0">
                <a:solidFill>
                  <a:srgbClr val="FFFFFF"/>
                </a:solidFill>
              </a:rPr>
              <a:t>di </a:t>
            </a:r>
            <a:r>
              <a:rPr lang="en-GB" sz="2600" i="1" dirty="0" err="1">
                <a:solidFill>
                  <a:srgbClr val="FFFFFF"/>
                </a:solidFill>
              </a:rPr>
              <a:t>diritto</a:t>
            </a:r>
            <a:endParaRPr lang="en-GB" sz="2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45A63E-095D-2B8F-E7E1-76661797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Società dei consumi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608EC2-FE3D-3C01-765E-9FE5B1A0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 err="1"/>
              <a:t>All'esplosione</a:t>
            </a:r>
            <a:r>
              <a:rPr lang="en-GB" sz="2200" dirty="0"/>
              <a:t> </a:t>
            </a:r>
            <a:r>
              <a:rPr lang="en-GB" sz="2200" dirty="0" err="1"/>
              <a:t>dei</a:t>
            </a:r>
            <a:r>
              <a:rPr lang="en-GB" sz="2200" dirty="0"/>
              <a:t> </a:t>
            </a:r>
            <a:r>
              <a:rPr lang="en-GB" sz="2200" dirty="0" err="1"/>
              <a:t>consumi</a:t>
            </a:r>
            <a:r>
              <a:rPr lang="en-GB" sz="2200" dirty="0"/>
              <a:t> a </a:t>
            </a:r>
            <a:r>
              <a:rPr lang="en-GB" sz="2200" dirty="0" err="1"/>
              <a:t>fini</a:t>
            </a:r>
            <a:r>
              <a:rPr lang="en-GB" sz="2200" dirty="0"/>
              <a:t> </a:t>
            </a:r>
            <a:r>
              <a:rPr lang="en-GB" sz="2200" dirty="0" err="1"/>
              <a:t>ricreativi</a:t>
            </a:r>
            <a:r>
              <a:rPr lang="en-GB" sz="2200" dirty="0"/>
              <a:t>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accompagna</a:t>
            </a:r>
            <a:r>
              <a:rPr lang="en-GB" sz="2200" dirty="0"/>
              <a:t>, e da </a:t>
            </a:r>
            <a:r>
              <a:rPr lang="en-GB" sz="2200" dirty="0" err="1"/>
              <a:t>essi</a:t>
            </a:r>
            <a:r>
              <a:rPr lang="en-GB" sz="2200" dirty="0"/>
              <a:t> non </a:t>
            </a:r>
            <a:r>
              <a:rPr lang="en-GB" sz="2200" dirty="0" err="1"/>
              <a:t>è</a:t>
            </a:r>
            <a:r>
              <a:rPr lang="en-GB" sz="2200" dirty="0"/>
              <a:t> </a:t>
            </a:r>
            <a:r>
              <a:rPr lang="en-GB" sz="2200" dirty="0" err="1"/>
              <a:t>scindibile</a:t>
            </a:r>
            <a:r>
              <a:rPr lang="en-GB" sz="2200" dirty="0"/>
              <a:t>, la </a:t>
            </a:r>
            <a:r>
              <a:rPr lang="en-GB" sz="2200" dirty="0" err="1"/>
              <a:t>maturazione</a:t>
            </a:r>
            <a:r>
              <a:rPr lang="en-GB" sz="2200" dirty="0"/>
              <a:t> di </a:t>
            </a:r>
            <a:r>
              <a:rPr lang="en-GB" sz="2200" dirty="0" err="1"/>
              <a:t>una</a:t>
            </a:r>
            <a:r>
              <a:rPr lang="en-GB" sz="2200" dirty="0"/>
              <a:t> </a:t>
            </a:r>
            <a:r>
              <a:rPr lang="en-GB" sz="2200" dirty="0" err="1"/>
              <a:t>nuova</a:t>
            </a:r>
            <a:r>
              <a:rPr lang="en-GB" sz="2200" dirty="0"/>
              <a:t> </a:t>
            </a:r>
            <a:r>
              <a:rPr lang="en-GB" sz="2200" dirty="0" err="1"/>
              <a:t>cultura</a:t>
            </a:r>
            <a:r>
              <a:rPr lang="en-GB" sz="2200" dirty="0"/>
              <a:t>, </a:t>
            </a:r>
            <a:r>
              <a:rPr lang="en-GB" sz="2200" dirty="0" err="1"/>
              <a:t>caratterizzata</a:t>
            </a:r>
            <a:r>
              <a:rPr lang="en-GB" sz="2200" dirty="0"/>
              <a:t> </a:t>
            </a:r>
            <a:r>
              <a:rPr lang="en-GB" sz="2200" dirty="0" err="1"/>
              <a:t>dalla</a:t>
            </a:r>
            <a:r>
              <a:rPr lang="en-GB" sz="2200" dirty="0"/>
              <a:t> </a:t>
            </a:r>
            <a:r>
              <a:rPr lang="en-GB" sz="2200" i="1" dirty="0" err="1"/>
              <a:t>secolarizzazione</a:t>
            </a:r>
            <a:r>
              <a:rPr lang="en-GB" sz="2200" dirty="0"/>
              <a:t> e da un </a:t>
            </a:r>
            <a:r>
              <a:rPr lang="en-GB" sz="2200" dirty="0" err="1"/>
              <a:t>orientamento</a:t>
            </a:r>
            <a:r>
              <a:rPr lang="en-GB" sz="2200" dirty="0"/>
              <a:t> </a:t>
            </a:r>
            <a:r>
              <a:rPr lang="en-GB" sz="2200" dirty="0" err="1"/>
              <a:t>temporale</a:t>
            </a:r>
            <a:r>
              <a:rPr lang="en-GB" sz="2200" dirty="0"/>
              <a:t> verso il </a:t>
            </a:r>
            <a:r>
              <a:rPr lang="en-GB" sz="2200" dirty="0" err="1"/>
              <a:t>presente</a:t>
            </a:r>
            <a:r>
              <a:rPr lang="en-GB" sz="2200" dirty="0"/>
              <a:t> </a:t>
            </a:r>
            <a:r>
              <a:rPr lang="en-GB" sz="2200" dirty="0" err="1"/>
              <a:t>nonché</a:t>
            </a:r>
            <a:r>
              <a:rPr lang="en-GB" sz="2200" dirty="0"/>
              <a:t> da </a:t>
            </a:r>
            <a:r>
              <a:rPr lang="en-GB" sz="2200" dirty="0" err="1"/>
              <a:t>una</a:t>
            </a:r>
            <a:r>
              <a:rPr lang="en-GB" sz="2200" dirty="0"/>
              <a:t> </a:t>
            </a:r>
            <a:r>
              <a:rPr lang="en-GB" sz="2200" dirty="0" err="1"/>
              <a:t>maggiore</a:t>
            </a:r>
            <a:r>
              <a:rPr lang="en-GB" sz="2200" dirty="0"/>
              <a:t> </a:t>
            </a:r>
            <a:r>
              <a:rPr lang="en-GB" sz="2200" dirty="0" err="1"/>
              <a:t>libertà</a:t>
            </a:r>
            <a:r>
              <a:rPr lang="en-GB" sz="2200" dirty="0"/>
              <a:t> </a:t>
            </a:r>
            <a:r>
              <a:rPr lang="en-GB" sz="2200" dirty="0" err="1"/>
              <a:t>nelle</a:t>
            </a:r>
            <a:r>
              <a:rPr lang="en-GB" sz="2200" dirty="0"/>
              <a:t> </a:t>
            </a:r>
            <a:r>
              <a:rPr lang="en-GB" sz="2200" dirty="0" err="1"/>
              <a:t>relazioni</a:t>
            </a:r>
            <a:r>
              <a:rPr lang="en-GB" sz="2200" dirty="0"/>
              <a:t> </a:t>
            </a:r>
            <a:r>
              <a:rPr lang="en-GB" sz="2200" dirty="0" err="1"/>
              <a:t>tra</a:t>
            </a:r>
            <a:r>
              <a:rPr lang="en-GB" sz="2200" dirty="0"/>
              <a:t> </a:t>
            </a:r>
            <a:r>
              <a:rPr lang="en-GB" sz="2200" dirty="0" err="1"/>
              <a:t>sessi</a:t>
            </a:r>
            <a:r>
              <a:rPr lang="en-GB" sz="2200" dirty="0"/>
              <a:t>, </a:t>
            </a:r>
            <a:r>
              <a:rPr lang="en-GB" sz="2200" dirty="0" err="1"/>
              <a:t>generazioni</a:t>
            </a:r>
            <a:r>
              <a:rPr lang="en-GB" sz="2200" dirty="0"/>
              <a:t>, </a:t>
            </a:r>
            <a:r>
              <a:rPr lang="en-GB" sz="2200" dirty="0" err="1"/>
              <a:t>ruoli</a:t>
            </a:r>
            <a:r>
              <a:rPr lang="en-GB" sz="2200" dirty="0"/>
              <a:t> </a:t>
            </a:r>
            <a:r>
              <a:rPr lang="en-GB" sz="2200" dirty="0" err="1"/>
              <a:t>sociali</a:t>
            </a:r>
            <a:r>
              <a:rPr lang="en-GB" sz="2200" dirty="0"/>
              <a:t>.</a:t>
            </a:r>
          </a:p>
          <a:p>
            <a:r>
              <a:rPr lang="en-GB" sz="2200" dirty="0" err="1"/>
              <a:t>L'allargamento</a:t>
            </a:r>
            <a:r>
              <a:rPr lang="en-GB" sz="2200" dirty="0"/>
              <a:t> 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dirty="0" err="1"/>
              <a:t>sfera</a:t>
            </a:r>
            <a:r>
              <a:rPr lang="en-GB" sz="2200" dirty="0"/>
              <a:t> </a:t>
            </a:r>
            <a:r>
              <a:rPr lang="en-GB" sz="2200" dirty="0" err="1"/>
              <a:t>dei</a:t>
            </a:r>
            <a:r>
              <a:rPr lang="en-GB" sz="2200" dirty="0"/>
              <a:t> </a:t>
            </a:r>
            <a:r>
              <a:rPr lang="en-GB" sz="2200" dirty="0" err="1"/>
              <a:t>consumi</a:t>
            </a:r>
            <a:r>
              <a:rPr lang="en-GB" sz="2200" dirty="0"/>
              <a:t>, accompagnato da </a:t>
            </a:r>
            <a:r>
              <a:rPr lang="en-GB" sz="2200" dirty="0" err="1"/>
              <a:t>una</a:t>
            </a:r>
            <a:r>
              <a:rPr lang="en-GB" sz="2200" dirty="0"/>
              <a:t> </a:t>
            </a:r>
            <a:r>
              <a:rPr lang="en-GB" sz="2200" dirty="0" err="1"/>
              <a:t>maggiore</a:t>
            </a:r>
            <a:r>
              <a:rPr lang="en-GB" sz="2200" dirty="0"/>
              <a:t> </a:t>
            </a:r>
            <a:r>
              <a:rPr lang="en-GB" sz="2200" dirty="0" err="1"/>
              <a:t>disponibilità</a:t>
            </a:r>
            <a:r>
              <a:rPr lang="en-GB" sz="2200" dirty="0"/>
              <a:t> di tempo e </a:t>
            </a:r>
            <a:r>
              <a:rPr lang="en-GB" sz="2200" dirty="0" err="1"/>
              <a:t>denaro</a:t>
            </a:r>
            <a:r>
              <a:rPr lang="en-GB" sz="2200" dirty="0"/>
              <a:t>, </a:t>
            </a:r>
            <a:r>
              <a:rPr lang="en-GB" sz="2200" dirty="0" err="1"/>
              <a:t>contribuisce</a:t>
            </a:r>
            <a:r>
              <a:rPr lang="en-GB" sz="2200" dirty="0"/>
              <a:t> a </a:t>
            </a:r>
            <a:r>
              <a:rPr lang="en-GB" sz="2200" dirty="0" err="1"/>
              <a:t>mutare</a:t>
            </a:r>
            <a:r>
              <a:rPr lang="en-GB" sz="2200" dirty="0"/>
              <a:t> il </a:t>
            </a:r>
            <a:r>
              <a:rPr lang="en-GB" sz="2200" dirty="0" err="1"/>
              <a:t>quadro</a:t>
            </a:r>
            <a:r>
              <a:rPr lang="en-GB" sz="2200" dirty="0"/>
              <a:t> socio </a:t>
            </a:r>
            <a:r>
              <a:rPr lang="en-GB" sz="2200" dirty="0" err="1"/>
              <a:t>economico</a:t>
            </a:r>
            <a:r>
              <a:rPr lang="en-GB" sz="2200" dirty="0"/>
              <a:t>. </a:t>
            </a:r>
          </a:p>
          <a:p>
            <a:r>
              <a:rPr lang="en-GB" sz="2200" dirty="0" err="1"/>
              <a:t>Nascono</a:t>
            </a:r>
            <a:r>
              <a:rPr lang="en-GB" sz="2200" dirty="0"/>
              <a:t> e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consolidano</a:t>
            </a:r>
            <a:r>
              <a:rPr lang="en-GB" sz="2200" dirty="0"/>
              <a:t> le </a:t>
            </a:r>
            <a:r>
              <a:rPr lang="en-GB" sz="2200" dirty="0" err="1"/>
              <a:t>imprese</a:t>
            </a:r>
            <a:r>
              <a:rPr lang="en-GB" sz="2200" dirty="0"/>
              <a:t> </a:t>
            </a:r>
            <a:r>
              <a:rPr lang="en-GB" sz="2200" dirty="0" err="1"/>
              <a:t>attinenti</a:t>
            </a:r>
            <a:r>
              <a:rPr lang="en-GB" sz="2200" dirty="0"/>
              <a:t> </a:t>
            </a:r>
            <a:r>
              <a:rPr lang="en-GB" sz="2200" dirty="0" err="1"/>
              <a:t>alla</a:t>
            </a:r>
            <a:r>
              <a:rPr lang="en-GB" sz="2200" dirty="0"/>
              <a:t> </a:t>
            </a:r>
            <a:r>
              <a:rPr lang="en-GB" sz="2200" dirty="0" err="1"/>
              <a:t>ricreazione</a:t>
            </a:r>
            <a:r>
              <a:rPr lang="en-GB" sz="2200" dirty="0"/>
              <a:t>, come </a:t>
            </a:r>
            <a:r>
              <a:rPr lang="en-GB" sz="2200" dirty="0" err="1"/>
              <a:t>l'industria</a:t>
            </a:r>
            <a:r>
              <a:rPr lang="en-GB" sz="2200" dirty="0"/>
              <a:t> </a:t>
            </a:r>
            <a:r>
              <a:rPr lang="en-GB" sz="2200" dirty="0" err="1"/>
              <a:t>cinematografica</a:t>
            </a:r>
            <a:r>
              <a:rPr lang="en-GB" sz="2200" dirty="0"/>
              <a:t>, </a:t>
            </a:r>
            <a:r>
              <a:rPr lang="en-GB" sz="2200" dirty="0" err="1"/>
              <a:t>quella</a:t>
            </a:r>
            <a:r>
              <a:rPr lang="en-GB" sz="2200" dirty="0"/>
              <a:t> </a:t>
            </a:r>
            <a:r>
              <a:rPr lang="en-GB" sz="2200" dirty="0" err="1"/>
              <a:t>discografica</a:t>
            </a:r>
            <a:r>
              <a:rPr lang="en-GB" sz="2200" dirty="0"/>
              <a:t>, </a:t>
            </a:r>
            <a:r>
              <a:rPr lang="en-GB" sz="2200" dirty="0" err="1"/>
              <a:t>quella</a:t>
            </a:r>
            <a:r>
              <a:rPr lang="en-GB" sz="2200" dirty="0"/>
              <a:t> </a:t>
            </a:r>
            <a:r>
              <a:rPr lang="en-GB" sz="2200" dirty="0" err="1"/>
              <a:t>turistico-alberghiera</a:t>
            </a:r>
            <a:r>
              <a:rPr lang="en-GB" sz="2200" dirty="0"/>
              <a:t>, le </a:t>
            </a:r>
            <a:r>
              <a:rPr lang="en-GB" sz="2200" dirty="0" err="1"/>
              <a:t>industrie</a:t>
            </a:r>
            <a:r>
              <a:rPr lang="en-GB" sz="2200" dirty="0"/>
              <a:t> di </a:t>
            </a:r>
            <a:r>
              <a:rPr lang="en-GB" sz="2200" dirty="0" err="1"/>
              <a:t>produzione</a:t>
            </a:r>
            <a:r>
              <a:rPr lang="en-GB" sz="2200" dirty="0"/>
              <a:t> di </a:t>
            </a:r>
            <a:r>
              <a:rPr lang="en-GB" sz="2200" dirty="0" err="1"/>
              <a:t>beni</a:t>
            </a:r>
            <a:r>
              <a:rPr lang="en-GB" sz="2200" dirty="0"/>
              <a:t> per lo sport, etc</a:t>
            </a:r>
          </a:p>
          <a:p>
            <a:r>
              <a:rPr lang="en-GB" sz="2200" dirty="0" err="1"/>
              <a:t>L'affermazione</a:t>
            </a:r>
            <a:r>
              <a:rPr lang="en-GB" sz="2200" dirty="0"/>
              <a:t> del tempo libero come </a:t>
            </a:r>
            <a:r>
              <a:rPr lang="en-GB" sz="2200" dirty="0" err="1"/>
              <a:t>fenomeno</a:t>
            </a:r>
            <a:r>
              <a:rPr lang="en-GB" sz="2200" dirty="0"/>
              <a:t> </a:t>
            </a:r>
            <a:r>
              <a:rPr lang="en-GB" sz="2200" dirty="0" err="1"/>
              <a:t>sociale</a:t>
            </a:r>
            <a:r>
              <a:rPr lang="en-GB" sz="2200" dirty="0"/>
              <a:t> </a:t>
            </a:r>
            <a:r>
              <a:rPr lang="en-GB" sz="2200" dirty="0" err="1"/>
              <a:t>che</a:t>
            </a:r>
            <a:r>
              <a:rPr lang="en-GB" sz="2200" dirty="0"/>
              <a:t> </a:t>
            </a:r>
            <a:r>
              <a:rPr lang="en-GB" sz="2200" dirty="0" err="1"/>
              <a:t>comincia</a:t>
            </a:r>
            <a:r>
              <a:rPr lang="en-GB" sz="2200" dirty="0"/>
              <a:t> a </a:t>
            </a:r>
            <a:r>
              <a:rPr lang="en-GB" sz="2200" dirty="0" err="1"/>
              <a:t>essere</a:t>
            </a:r>
            <a:r>
              <a:rPr lang="en-GB" sz="2200" dirty="0"/>
              <a:t> di </a:t>
            </a:r>
            <a:r>
              <a:rPr lang="en-GB" sz="2200" dirty="0" err="1"/>
              <a:t>massa</a:t>
            </a:r>
            <a:r>
              <a:rPr lang="en-GB" sz="2200" dirty="0"/>
              <a:t> </a:t>
            </a:r>
            <a:r>
              <a:rPr lang="en-GB" sz="2200" dirty="0" err="1"/>
              <a:t>contribuisce</a:t>
            </a:r>
            <a:r>
              <a:rPr lang="en-GB" sz="2200" dirty="0"/>
              <a:t> </a:t>
            </a:r>
            <a:r>
              <a:rPr lang="en-GB" sz="2200" dirty="0" err="1"/>
              <a:t>inoltre</a:t>
            </a:r>
            <a:r>
              <a:rPr lang="en-GB" sz="2200" dirty="0"/>
              <a:t> a </a:t>
            </a:r>
            <a:r>
              <a:rPr lang="en-GB" sz="2200" dirty="0" err="1"/>
              <a:t>modificare</a:t>
            </a:r>
            <a:r>
              <a:rPr lang="en-GB" sz="2200" dirty="0"/>
              <a:t> la </a:t>
            </a:r>
            <a:r>
              <a:rPr lang="en-GB" sz="2200" dirty="0" err="1"/>
              <a:t>morfologia</a:t>
            </a:r>
            <a:r>
              <a:rPr lang="en-GB" sz="2200" dirty="0"/>
              <a:t> del </a:t>
            </a:r>
            <a:r>
              <a:rPr lang="en-GB" sz="2200" dirty="0" err="1"/>
              <a:t>territorio</a:t>
            </a:r>
            <a:r>
              <a:rPr lang="en-GB" sz="2200" dirty="0"/>
              <a:t> e </a:t>
            </a:r>
            <a:r>
              <a:rPr lang="en-GB" sz="2200" dirty="0" err="1"/>
              <a:t>delle</a:t>
            </a:r>
            <a:r>
              <a:rPr lang="en-GB" sz="2200" dirty="0"/>
              <a:t> </a:t>
            </a:r>
            <a:r>
              <a:rPr lang="en-GB" sz="2200" dirty="0" err="1"/>
              <a:t>città</a:t>
            </a:r>
            <a:r>
              <a:rPr lang="en-GB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165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E61F79-14D3-18FD-E7AC-49B3FED4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1316" cy="590218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Inventare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1AFAA-CC65-AEC4-FC13-1F5971235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618"/>
            <a:ext cx="5644487" cy="445734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L'aumento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disponibilità</a:t>
            </a:r>
            <a:r>
              <a:rPr lang="en-GB" dirty="0"/>
              <a:t> di tempo non </a:t>
            </a:r>
            <a:r>
              <a:rPr lang="en-GB" dirty="0" err="1"/>
              <a:t>destinato</a:t>
            </a:r>
            <a:r>
              <a:rPr lang="en-GB" dirty="0"/>
              <a:t> al </a:t>
            </a:r>
            <a:r>
              <a:rPr lang="en-GB" dirty="0" err="1"/>
              <a:t>lavoro</a:t>
            </a:r>
            <a:r>
              <a:rPr lang="en-GB" dirty="0"/>
              <a:t>, non solo </a:t>
            </a:r>
            <a:r>
              <a:rPr lang="en-GB" dirty="0" err="1"/>
              <a:t>nell'ambito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giornata</a:t>
            </a:r>
            <a:r>
              <a:rPr lang="en-GB" dirty="0"/>
              <a:t>, ma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nell'arco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settimana</a:t>
            </a:r>
            <a:r>
              <a:rPr lang="en-GB" dirty="0"/>
              <a:t> e </a:t>
            </a:r>
            <a:r>
              <a:rPr lang="en-GB" dirty="0" err="1"/>
              <a:t>dell'anno</a:t>
            </a:r>
            <a:r>
              <a:rPr lang="en-GB" dirty="0"/>
              <a:t> (con la </a:t>
            </a:r>
            <a:r>
              <a:rPr lang="en-GB" dirty="0" err="1"/>
              <a:t>generalizzazione</a:t>
            </a:r>
            <a:r>
              <a:rPr lang="en-GB" dirty="0"/>
              <a:t> del </a:t>
            </a:r>
            <a:r>
              <a:rPr lang="en-GB" dirty="0" err="1"/>
              <a:t>sabato</a:t>
            </a:r>
            <a:r>
              <a:rPr lang="en-GB" dirty="0"/>
              <a:t> non </a:t>
            </a:r>
            <a:r>
              <a:rPr lang="en-GB" dirty="0" err="1"/>
              <a:t>lavorativo</a:t>
            </a:r>
            <a:r>
              <a:rPr lang="en-GB" dirty="0"/>
              <a:t> e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ferie</a:t>
            </a:r>
            <a:r>
              <a:rPr lang="en-GB" dirty="0"/>
              <a:t> </a:t>
            </a:r>
            <a:r>
              <a:rPr lang="en-GB" dirty="0" err="1"/>
              <a:t>retribuite</a:t>
            </a:r>
            <a:r>
              <a:rPr lang="en-GB" dirty="0"/>
              <a:t>), produce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consistente</a:t>
            </a:r>
            <a:r>
              <a:rPr lang="en-GB" dirty="0"/>
              <a:t> </a:t>
            </a:r>
            <a:r>
              <a:rPr lang="en-GB" dirty="0" err="1"/>
              <a:t>domanda</a:t>
            </a:r>
            <a:r>
              <a:rPr lang="en-GB" dirty="0"/>
              <a:t> di </a:t>
            </a:r>
            <a:r>
              <a:rPr lang="en-GB" dirty="0" err="1"/>
              <a:t>attrezzature</a:t>
            </a:r>
            <a:r>
              <a:rPr lang="en-GB" dirty="0"/>
              <a:t> </a:t>
            </a:r>
            <a:r>
              <a:rPr lang="en-GB" dirty="0" err="1"/>
              <a:t>alberghiere</a:t>
            </a:r>
            <a:r>
              <a:rPr lang="en-GB" dirty="0"/>
              <a:t> e di </a:t>
            </a:r>
            <a:r>
              <a:rPr lang="en-GB" dirty="0" err="1"/>
              <a:t>residenze</a:t>
            </a:r>
            <a:r>
              <a:rPr lang="en-GB" dirty="0"/>
              <a:t> in </a:t>
            </a:r>
            <a:r>
              <a:rPr lang="en-GB" dirty="0" err="1"/>
              <a:t>località</a:t>
            </a:r>
            <a:r>
              <a:rPr lang="en-GB" dirty="0"/>
              <a:t> (di villeggiatura, di </a:t>
            </a:r>
            <a:r>
              <a:rPr lang="en-GB" dirty="0" err="1"/>
              <a:t>vacanza</a:t>
            </a:r>
            <a:r>
              <a:rPr lang="en-GB" dirty="0"/>
              <a:t>) </a:t>
            </a:r>
            <a:r>
              <a:rPr lang="en-GB" dirty="0" err="1"/>
              <a:t>favorite</a:t>
            </a:r>
            <a:r>
              <a:rPr lang="en-GB" dirty="0"/>
              <a:t> dal </a:t>
            </a:r>
            <a:r>
              <a:rPr lang="en-GB" dirty="0" err="1"/>
              <a:t>clima</a:t>
            </a:r>
            <a:r>
              <a:rPr lang="en-GB" dirty="0"/>
              <a:t> o </a:t>
            </a:r>
            <a:r>
              <a:rPr lang="en-GB" dirty="0" err="1"/>
              <a:t>dall'ubicazione</a:t>
            </a:r>
            <a:r>
              <a:rPr lang="en-GB" dirty="0"/>
              <a:t>, </a:t>
            </a:r>
            <a:r>
              <a:rPr lang="en-GB" dirty="0" err="1"/>
              <a:t>stravolgendone</a:t>
            </a:r>
            <a:r>
              <a:rPr lang="en-GB" dirty="0"/>
              <a:t> </a:t>
            </a:r>
            <a:r>
              <a:rPr lang="en-GB" dirty="0" err="1"/>
              <a:t>spesso</a:t>
            </a:r>
            <a:r>
              <a:rPr lang="en-GB" dirty="0"/>
              <a:t>, in tempi </a:t>
            </a:r>
            <a:r>
              <a:rPr lang="en-GB" dirty="0" err="1"/>
              <a:t>rapidissimi</a:t>
            </a:r>
            <a:r>
              <a:rPr lang="en-GB" dirty="0"/>
              <a:t>, la </a:t>
            </a:r>
            <a:r>
              <a:rPr lang="en-GB" dirty="0" err="1"/>
              <a:t>configurazione</a:t>
            </a:r>
            <a:r>
              <a:rPr lang="en-GB" dirty="0"/>
              <a:t> </a:t>
            </a:r>
            <a:r>
              <a:rPr lang="en-GB" dirty="0" err="1"/>
              <a:t>tradizionale</a:t>
            </a:r>
            <a:r>
              <a:rPr lang="en-GB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1784D5-F617-34FF-0598-1EB8BA726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6" r="2409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643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FA8244-7E7B-DAB4-EBE1-45EC63B6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Il metodo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41AB51-6EBB-D21D-85FF-37A0FE002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 dirty="0"/>
              <a:t>Dal punto di vista </a:t>
            </a:r>
            <a:r>
              <a:rPr lang="en-GB" sz="1900" dirty="0" err="1"/>
              <a:t>metodologico</a:t>
            </a:r>
            <a:r>
              <a:rPr lang="en-GB" sz="1900" dirty="0"/>
              <a:t>, </a:t>
            </a:r>
            <a:r>
              <a:rPr lang="en-GB" sz="1900" dirty="0" err="1"/>
              <a:t>gli</a:t>
            </a:r>
            <a:r>
              <a:rPr lang="en-GB" sz="1900" dirty="0"/>
              <a:t> </a:t>
            </a:r>
            <a:r>
              <a:rPr lang="en-GB" sz="1900" dirty="0" err="1"/>
              <a:t>studi</a:t>
            </a:r>
            <a:r>
              <a:rPr lang="en-GB" sz="1900" dirty="0"/>
              <a:t> </a:t>
            </a:r>
            <a:r>
              <a:rPr lang="en-GB" sz="1900" dirty="0" err="1"/>
              <a:t>empirici</a:t>
            </a:r>
            <a:r>
              <a:rPr lang="en-GB" sz="1900" dirty="0"/>
              <a:t> </a:t>
            </a:r>
            <a:r>
              <a:rPr lang="en-GB" sz="1900" dirty="0" err="1"/>
              <a:t>seguono</a:t>
            </a:r>
            <a:r>
              <a:rPr lang="en-GB" sz="1900" dirty="0"/>
              <a:t> </a:t>
            </a:r>
            <a:r>
              <a:rPr lang="en-GB" sz="1900" i="1" dirty="0" err="1"/>
              <a:t>tre</a:t>
            </a:r>
            <a:r>
              <a:rPr lang="en-GB" sz="1900" dirty="0"/>
              <a:t> tipi di </a:t>
            </a:r>
            <a:r>
              <a:rPr lang="en-GB" sz="1900" dirty="0" err="1"/>
              <a:t>impostazione</a:t>
            </a:r>
            <a:r>
              <a:rPr lang="en-GB" sz="1900" dirty="0"/>
              <a:t>: </a:t>
            </a:r>
          </a:p>
          <a:p>
            <a:r>
              <a:rPr lang="en-GB" sz="1900" dirty="0" err="1"/>
              <a:t>Quella</a:t>
            </a:r>
            <a:r>
              <a:rPr lang="en-GB" sz="1900" dirty="0"/>
              <a:t> </a:t>
            </a:r>
            <a:r>
              <a:rPr lang="en-GB" sz="1900" dirty="0" err="1"/>
              <a:t>basata</a:t>
            </a:r>
            <a:r>
              <a:rPr lang="en-GB" sz="1900" dirty="0"/>
              <a:t> </a:t>
            </a:r>
            <a:r>
              <a:rPr lang="en-GB" sz="1900" dirty="0" err="1"/>
              <a:t>su</a:t>
            </a:r>
            <a:r>
              <a:rPr lang="en-GB" sz="1900" dirty="0"/>
              <a:t> </a:t>
            </a:r>
            <a:r>
              <a:rPr lang="en-GB" sz="1900" b="1" i="1" dirty="0" err="1"/>
              <a:t>dati</a:t>
            </a:r>
            <a:r>
              <a:rPr lang="en-GB" sz="1900" b="1" i="1" dirty="0"/>
              <a:t> </a:t>
            </a:r>
            <a:r>
              <a:rPr lang="en-GB" sz="1900" b="1" i="1" dirty="0" err="1"/>
              <a:t>secondari</a:t>
            </a:r>
            <a:r>
              <a:rPr lang="en-GB" sz="1900" dirty="0"/>
              <a:t>: </a:t>
            </a:r>
            <a:r>
              <a:rPr lang="en-GB" sz="1900" dirty="0" err="1"/>
              <a:t>rappresenta</a:t>
            </a:r>
            <a:r>
              <a:rPr lang="en-GB" sz="1900" dirty="0"/>
              <a:t> la forma </a:t>
            </a:r>
            <a:r>
              <a:rPr lang="en-GB" sz="1900" dirty="0" err="1"/>
              <a:t>più</a:t>
            </a:r>
            <a:r>
              <a:rPr lang="en-GB" sz="1900" dirty="0"/>
              <a:t> </a:t>
            </a:r>
            <a:r>
              <a:rPr lang="en-GB" sz="1900" dirty="0" err="1"/>
              <a:t>immediata</a:t>
            </a:r>
            <a:r>
              <a:rPr lang="en-GB" sz="1900" dirty="0"/>
              <a:t> di </a:t>
            </a:r>
            <a:r>
              <a:rPr lang="en-GB" sz="1900" dirty="0" err="1"/>
              <a:t>documentazione</a:t>
            </a:r>
            <a:r>
              <a:rPr lang="en-GB" sz="1900" dirty="0"/>
              <a:t> in cui </a:t>
            </a:r>
            <a:r>
              <a:rPr lang="en-GB" sz="1900" dirty="0" err="1"/>
              <a:t>si</a:t>
            </a:r>
            <a:r>
              <a:rPr lang="en-GB" sz="1900" dirty="0"/>
              <a:t> </a:t>
            </a:r>
            <a:r>
              <a:rPr lang="en-GB" sz="1900" dirty="0" err="1"/>
              <a:t>ricostruiscono</a:t>
            </a:r>
            <a:r>
              <a:rPr lang="en-GB" sz="1900" dirty="0"/>
              <a:t> </a:t>
            </a:r>
            <a:r>
              <a:rPr lang="en-GB" sz="1900" dirty="0" err="1"/>
              <a:t>stili</a:t>
            </a:r>
            <a:r>
              <a:rPr lang="en-GB" sz="1900" dirty="0"/>
              <a:t> </a:t>
            </a:r>
            <a:r>
              <a:rPr lang="en-GB" sz="1900" dirty="0" err="1"/>
              <a:t>collettivi</a:t>
            </a:r>
            <a:r>
              <a:rPr lang="en-GB" sz="1900" dirty="0"/>
              <a:t> di </a:t>
            </a:r>
            <a:r>
              <a:rPr lang="en-GB" sz="1900" dirty="0" err="1"/>
              <a:t>comportamento</a:t>
            </a:r>
            <a:r>
              <a:rPr lang="en-GB" sz="1900" dirty="0"/>
              <a:t> </a:t>
            </a:r>
            <a:r>
              <a:rPr lang="en-GB" sz="1900" dirty="0" err="1"/>
              <a:t>attraverso</a:t>
            </a:r>
            <a:r>
              <a:rPr lang="en-GB" sz="1900" dirty="0"/>
              <a:t> la </a:t>
            </a:r>
            <a:r>
              <a:rPr lang="en-GB" sz="1900" dirty="0" err="1"/>
              <a:t>rilevazione</a:t>
            </a:r>
            <a:r>
              <a:rPr lang="en-GB" sz="1900" dirty="0"/>
              <a:t> </a:t>
            </a:r>
            <a:r>
              <a:rPr lang="en-GB" sz="1900" dirty="0" err="1"/>
              <a:t>della</a:t>
            </a:r>
            <a:r>
              <a:rPr lang="en-GB" sz="1900" dirty="0"/>
              <a:t> </a:t>
            </a:r>
            <a:r>
              <a:rPr lang="en-GB" sz="1900" dirty="0" err="1"/>
              <a:t>quantità</a:t>
            </a:r>
            <a:r>
              <a:rPr lang="en-GB" sz="1900" dirty="0"/>
              <a:t> di </a:t>
            </a:r>
            <a:r>
              <a:rPr lang="en-GB" sz="1900" dirty="0" err="1"/>
              <a:t>presenze</a:t>
            </a:r>
            <a:r>
              <a:rPr lang="en-GB" sz="1900" dirty="0"/>
              <a:t> in </a:t>
            </a:r>
            <a:r>
              <a:rPr lang="en-GB" sz="1900" dirty="0" err="1"/>
              <a:t>strutture</a:t>
            </a:r>
            <a:r>
              <a:rPr lang="en-GB" sz="1900" dirty="0"/>
              <a:t>, </a:t>
            </a:r>
            <a:r>
              <a:rPr lang="en-GB" sz="1900" dirty="0" err="1"/>
              <a:t>organizzazioni</a:t>
            </a:r>
            <a:r>
              <a:rPr lang="en-GB" sz="1900" dirty="0"/>
              <a:t>, </a:t>
            </a:r>
            <a:r>
              <a:rPr lang="en-GB" sz="1900" dirty="0" err="1"/>
              <a:t>manifestazioni</a:t>
            </a:r>
            <a:r>
              <a:rPr lang="en-GB" sz="1900" dirty="0"/>
              <a:t> </a:t>
            </a:r>
            <a:r>
              <a:rPr lang="en-GB" sz="1900" dirty="0" err="1"/>
              <a:t>che</a:t>
            </a:r>
            <a:r>
              <a:rPr lang="en-GB" sz="1900" dirty="0"/>
              <a:t> </a:t>
            </a:r>
            <a:r>
              <a:rPr lang="en-GB" sz="1900" dirty="0" err="1"/>
              <a:t>hanno</a:t>
            </a:r>
            <a:r>
              <a:rPr lang="en-GB" sz="1900" dirty="0"/>
              <a:t> </a:t>
            </a:r>
            <a:r>
              <a:rPr lang="en-GB" sz="1900" dirty="0" err="1"/>
              <a:t>scopo</a:t>
            </a:r>
            <a:r>
              <a:rPr lang="en-GB" sz="1900" dirty="0"/>
              <a:t> </a:t>
            </a:r>
            <a:r>
              <a:rPr lang="en-GB" sz="1900" dirty="0" err="1"/>
              <a:t>ricreativo</a:t>
            </a:r>
            <a:r>
              <a:rPr lang="en-GB" sz="1900" dirty="0"/>
              <a:t> (</a:t>
            </a:r>
            <a:r>
              <a:rPr lang="en-GB" sz="1900" dirty="0" err="1"/>
              <a:t>cinematografi</a:t>
            </a:r>
            <a:r>
              <a:rPr lang="en-GB" sz="1900" dirty="0"/>
              <a:t>, </a:t>
            </a:r>
            <a:r>
              <a:rPr lang="en-GB" sz="1900" dirty="0" err="1"/>
              <a:t>teatri</a:t>
            </a:r>
            <a:r>
              <a:rPr lang="en-GB" sz="1900" dirty="0"/>
              <a:t>, concerti, </a:t>
            </a:r>
            <a:r>
              <a:rPr lang="en-GB" sz="1900" dirty="0" err="1"/>
              <a:t>manifestazioni</a:t>
            </a:r>
            <a:r>
              <a:rPr lang="en-GB" sz="1900" dirty="0"/>
              <a:t> sportive, </a:t>
            </a:r>
            <a:r>
              <a:rPr lang="en-GB" sz="1900" dirty="0" err="1"/>
              <a:t>ecc</a:t>
            </a:r>
            <a:r>
              <a:rPr lang="en-GB" sz="1900" dirty="0"/>
              <a:t>.). </a:t>
            </a:r>
          </a:p>
          <a:p>
            <a:r>
              <a:rPr lang="en-GB" sz="1900" dirty="0" err="1"/>
              <a:t>Quella</a:t>
            </a:r>
            <a:r>
              <a:rPr lang="en-GB" sz="1900" dirty="0"/>
              <a:t> </a:t>
            </a:r>
            <a:r>
              <a:rPr lang="en-GB" sz="1900" dirty="0" err="1"/>
              <a:t>basato</a:t>
            </a:r>
            <a:r>
              <a:rPr lang="en-GB" sz="1900" dirty="0"/>
              <a:t> </a:t>
            </a:r>
            <a:r>
              <a:rPr lang="en-GB" sz="1900" dirty="0" err="1"/>
              <a:t>sull’analisi</a:t>
            </a:r>
            <a:r>
              <a:rPr lang="en-GB" sz="1900" dirty="0"/>
              <a:t> </a:t>
            </a:r>
            <a:r>
              <a:rPr lang="en-GB" sz="1900" b="1" i="1" dirty="0" err="1"/>
              <a:t>soggettiva</a:t>
            </a:r>
            <a:r>
              <a:rPr lang="en-GB" sz="1900" dirty="0"/>
              <a:t>: </a:t>
            </a:r>
            <a:r>
              <a:rPr lang="en-GB" sz="1900" dirty="0" err="1"/>
              <a:t>propone</a:t>
            </a:r>
            <a:r>
              <a:rPr lang="en-GB" sz="1900" dirty="0"/>
              <a:t> la </a:t>
            </a:r>
            <a:r>
              <a:rPr lang="en-GB" sz="1900" dirty="0" err="1"/>
              <a:t>ricostruzione</a:t>
            </a:r>
            <a:r>
              <a:rPr lang="en-GB" sz="1900" dirty="0"/>
              <a:t> </a:t>
            </a:r>
            <a:r>
              <a:rPr lang="en-GB" sz="1900" dirty="0" err="1"/>
              <a:t>dei</a:t>
            </a:r>
            <a:r>
              <a:rPr lang="en-GB" sz="1900" dirty="0"/>
              <a:t> </a:t>
            </a:r>
            <a:r>
              <a:rPr lang="en-GB" sz="1900" dirty="0" err="1"/>
              <a:t>comportamenti</a:t>
            </a:r>
            <a:r>
              <a:rPr lang="en-GB" sz="1900" dirty="0"/>
              <a:t> e </a:t>
            </a:r>
            <a:r>
              <a:rPr lang="en-GB" sz="1900" dirty="0" err="1"/>
              <a:t>degli</a:t>
            </a:r>
            <a:r>
              <a:rPr lang="en-GB" sz="1900" dirty="0"/>
              <a:t> </a:t>
            </a:r>
            <a:r>
              <a:rPr lang="en-GB" sz="1900" dirty="0" err="1"/>
              <a:t>atteggiamenti</a:t>
            </a:r>
            <a:r>
              <a:rPr lang="en-GB" sz="1900" dirty="0"/>
              <a:t> </a:t>
            </a:r>
            <a:r>
              <a:rPr lang="en-GB" sz="1900" dirty="0" err="1"/>
              <a:t>relativi</a:t>
            </a:r>
            <a:r>
              <a:rPr lang="en-GB" sz="1900" dirty="0"/>
              <a:t> al tempo libero </a:t>
            </a:r>
            <a:r>
              <a:rPr lang="en-GB" sz="1900" dirty="0" err="1"/>
              <a:t>attraverso</a:t>
            </a:r>
            <a:r>
              <a:rPr lang="en-GB" sz="1900" dirty="0"/>
              <a:t> le </a:t>
            </a:r>
            <a:r>
              <a:rPr lang="en-GB" sz="1900" dirty="0" err="1"/>
              <a:t>descrizioni</a:t>
            </a:r>
            <a:r>
              <a:rPr lang="en-GB" sz="1900" dirty="0"/>
              <a:t> </a:t>
            </a:r>
            <a:r>
              <a:rPr lang="en-GB" sz="1900" dirty="0" err="1"/>
              <a:t>fornite</a:t>
            </a:r>
            <a:r>
              <a:rPr lang="en-GB" sz="1900" dirty="0"/>
              <a:t> </a:t>
            </a:r>
            <a:r>
              <a:rPr lang="en-GB" sz="1900" dirty="0" err="1"/>
              <a:t>dai</a:t>
            </a:r>
            <a:r>
              <a:rPr lang="en-GB" sz="1900" dirty="0"/>
              <a:t> </a:t>
            </a:r>
            <a:r>
              <a:rPr lang="en-GB" sz="1900" dirty="0" err="1"/>
              <a:t>soggetti</a:t>
            </a:r>
            <a:r>
              <a:rPr lang="en-GB" sz="1900" dirty="0"/>
              <a:t> </a:t>
            </a:r>
            <a:r>
              <a:rPr lang="en-GB" sz="1900" dirty="0" err="1"/>
              <a:t>intervistati</a:t>
            </a:r>
            <a:r>
              <a:rPr lang="en-GB" sz="1900" dirty="0"/>
              <a:t>, e segue le </a:t>
            </a:r>
            <a:r>
              <a:rPr lang="en-GB" sz="1900" dirty="0" err="1"/>
              <a:t>regole</a:t>
            </a:r>
            <a:r>
              <a:rPr lang="en-GB" sz="1900" dirty="0"/>
              <a:t> </a:t>
            </a:r>
            <a:r>
              <a:rPr lang="en-GB" sz="1900" dirty="0" err="1"/>
              <a:t>della</a:t>
            </a:r>
            <a:r>
              <a:rPr lang="en-GB" sz="1900" dirty="0"/>
              <a:t> survey research </a:t>
            </a:r>
            <a:r>
              <a:rPr lang="en-GB" sz="1900" dirty="0" err="1"/>
              <a:t>tradizionale</a:t>
            </a:r>
            <a:r>
              <a:rPr lang="en-GB" sz="1900" dirty="0"/>
              <a:t>; </a:t>
            </a:r>
          </a:p>
          <a:p>
            <a:r>
              <a:rPr lang="en-GB" sz="1900" dirty="0" err="1"/>
              <a:t>Quella</a:t>
            </a:r>
            <a:r>
              <a:rPr lang="en-GB" sz="1900" dirty="0"/>
              <a:t> </a:t>
            </a:r>
            <a:r>
              <a:rPr lang="en-GB" sz="1900" dirty="0" err="1"/>
              <a:t>basata</a:t>
            </a:r>
            <a:r>
              <a:rPr lang="en-GB" sz="1900" dirty="0"/>
              <a:t> </a:t>
            </a:r>
            <a:r>
              <a:rPr lang="en-GB" sz="1900" dirty="0" err="1"/>
              <a:t>sull’analisi</a:t>
            </a:r>
            <a:r>
              <a:rPr lang="en-GB" sz="1900" dirty="0"/>
              <a:t> </a:t>
            </a:r>
            <a:r>
              <a:rPr lang="en-GB" sz="1900" b="1" i="1" dirty="0" err="1"/>
              <a:t>oggettiva</a:t>
            </a:r>
            <a:r>
              <a:rPr lang="en-GB" sz="1900" dirty="0"/>
              <a:t> </a:t>
            </a:r>
            <a:r>
              <a:rPr lang="en-GB" sz="1900" dirty="0" err="1"/>
              <a:t>mira</a:t>
            </a:r>
            <a:r>
              <a:rPr lang="en-GB" sz="1900" dirty="0"/>
              <a:t> a </a:t>
            </a:r>
            <a:r>
              <a:rPr lang="en-GB" sz="1900" dirty="0" err="1"/>
              <a:t>delineare</a:t>
            </a:r>
            <a:r>
              <a:rPr lang="en-GB" sz="1900" dirty="0"/>
              <a:t> </a:t>
            </a:r>
            <a:r>
              <a:rPr lang="en-GB" sz="1900" dirty="0" err="1"/>
              <a:t>schemi</a:t>
            </a:r>
            <a:r>
              <a:rPr lang="en-GB" sz="1900" dirty="0"/>
              <a:t> di </a:t>
            </a:r>
            <a:r>
              <a:rPr lang="en-GB" sz="1900" dirty="0" err="1"/>
              <a:t>comportamento</a:t>
            </a:r>
            <a:r>
              <a:rPr lang="en-GB" sz="1900" dirty="0"/>
              <a:t> </a:t>
            </a:r>
            <a:r>
              <a:rPr lang="en-GB" sz="1900" dirty="0" err="1"/>
              <a:t>attraverso</a:t>
            </a:r>
            <a:r>
              <a:rPr lang="en-GB" sz="1900" dirty="0"/>
              <a:t> la </a:t>
            </a:r>
            <a:r>
              <a:rPr lang="en-GB" sz="1900" dirty="0" err="1"/>
              <a:t>rilevazione</a:t>
            </a:r>
            <a:r>
              <a:rPr lang="en-GB" sz="1900" dirty="0"/>
              <a:t> del tempo </a:t>
            </a:r>
            <a:r>
              <a:rPr lang="en-GB" sz="1900" dirty="0" err="1"/>
              <a:t>impiegato</a:t>
            </a:r>
            <a:r>
              <a:rPr lang="en-GB" sz="1900" dirty="0"/>
              <a:t> </a:t>
            </a:r>
            <a:r>
              <a:rPr lang="en-GB" sz="1900" dirty="0" err="1"/>
              <a:t>dai</a:t>
            </a:r>
            <a:r>
              <a:rPr lang="en-GB" sz="1900" dirty="0"/>
              <a:t> </a:t>
            </a:r>
            <a:r>
              <a:rPr lang="en-GB" sz="1900" dirty="0" err="1"/>
              <a:t>soggetti</a:t>
            </a:r>
            <a:r>
              <a:rPr lang="en-GB" sz="1900" dirty="0"/>
              <a:t> </a:t>
            </a:r>
            <a:r>
              <a:rPr lang="en-GB" sz="1900" dirty="0" err="1"/>
              <a:t>nelle</a:t>
            </a:r>
            <a:r>
              <a:rPr lang="en-GB" sz="1900" dirty="0"/>
              <a:t> diverse </a:t>
            </a:r>
            <a:r>
              <a:rPr lang="en-GB" sz="1900" dirty="0" err="1"/>
              <a:t>attività</a:t>
            </a:r>
            <a:r>
              <a:rPr lang="en-GB" sz="1900" dirty="0"/>
              <a:t>, </a:t>
            </a:r>
            <a:r>
              <a:rPr lang="en-GB" sz="1900" dirty="0" err="1"/>
              <a:t>sulla</a:t>
            </a:r>
            <a:r>
              <a:rPr lang="en-GB" sz="1900" dirty="0"/>
              <a:t> </a:t>
            </a:r>
            <a:r>
              <a:rPr lang="en-GB" sz="1900" dirty="0" err="1"/>
              <a:t>linea</a:t>
            </a:r>
            <a:r>
              <a:rPr lang="en-GB" sz="1900" dirty="0"/>
              <a:t> </a:t>
            </a:r>
            <a:r>
              <a:rPr lang="en-GB" sz="1900" dirty="0" err="1"/>
              <a:t>della</a:t>
            </a:r>
            <a:r>
              <a:rPr lang="en-GB" sz="1900" dirty="0"/>
              <a:t> </a:t>
            </a:r>
            <a:r>
              <a:rPr lang="en-GB" sz="1900" dirty="0" err="1"/>
              <a:t>tradizione</a:t>
            </a:r>
            <a:r>
              <a:rPr lang="en-GB" sz="1900" dirty="0"/>
              <a:t> </a:t>
            </a:r>
            <a:r>
              <a:rPr lang="en-GB" sz="1900" dirty="0" err="1"/>
              <a:t>delle</a:t>
            </a:r>
            <a:r>
              <a:rPr lang="en-GB" sz="1900" dirty="0"/>
              <a:t> </a:t>
            </a:r>
            <a:r>
              <a:rPr lang="en-GB" sz="1900" dirty="0" err="1"/>
              <a:t>indagini</a:t>
            </a:r>
            <a:r>
              <a:rPr lang="en-GB" sz="1900" dirty="0"/>
              <a:t> di </a:t>
            </a:r>
            <a:r>
              <a:rPr lang="en-GB" sz="1900" dirty="0" err="1"/>
              <a:t>bilancio</a:t>
            </a:r>
            <a:r>
              <a:rPr lang="en-GB" sz="1900" dirty="0"/>
              <a:t>-tempo (le </a:t>
            </a:r>
            <a:r>
              <a:rPr lang="en-GB" sz="1900" dirty="0" err="1"/>
              <a:t>rilevazioni</a:t>
            </a:r>
            <a:r>
              <a:rPr lang="en-GB" sz="1900" dirty="0"/>
              <a:t> </a:t>
            </a:r>
            <a:r>
              <a:rPr lang="en-GB" sz="1900" dirty="0" err="1"/>
              <a:t>sull'uso</a:t>
            </a:r>
            <a:r>
              <a:rPr lang="en-GB" sz="1900" dirty="0"/>
              <a:t> del tempo </a:t>
            </a:r>
            <a:r>
              <a:rPr lang="en-GB" sz="1900" dirty="0" err="1"/>
              <a:t>quotidiano</a:t>
            </a:r>
            <a:r>
              <a:rPr lang="en-GB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935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2D86A-CC10-AB11-2D90-30ACCA2C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Giornata</a:t>
            </a:r>
            <a:r>
              <a:rPr lang="en-GB" dirty="0"/>
              <a:t> media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0235A-415F-789F-FC45-4775FB23D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Nel 2014 si stima che la giornata media di 24 ore della popolazione sia così distribuita: 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48,7% dedicato alla cura personale 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8,8% al lavoro retribuito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3,6% all’istruzione 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12,6% al lavoro familiare 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21% al tempo libero  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5,2% agli spostamenti sul territorio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2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3EF0D-9389-F434-EF09-C9BF2AD2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ECA6A-FE7C-A094-1D78-7D51BDB1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Fra il 2003 e il 2014 aumenta la quota di giovani di 15-24 anni che sono quotidianamente impegnati in attività formative (da 44,7% a 54,5%) e si riduce quella di chi svolge un lavoro retribuito (da 22% a 13,5%). 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I giovani guadagnano, inoltre, 23’ al giorno di tempo libero (da 5h10’ a 5h33’).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Sin da bambine, le donne svolgono più lavoro familiare e hanno meno tempo libero dei coetanei. La differenza inizia a manifestarsi già tra gli 11 e i 14 anni e aumenta sensibilmente al crescere dell’età.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43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1E163-4710-14D9-4B2E-CFF15004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Genere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E9D402-7E14-09FF-1D4A-1DC93BBE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Negli ultimi cinque anni, il tempo per il lavoro retribuito diminuisce di 19’ al giorno fra gli adulti (25-64 anni), sia per effetto del calo di quanti vi si dedicano in un giorno medio (da 50,2% del 2009 a 47,6% del 2014), sia per la riduzione del tempo di lavoro degli occupati, da 5h44’ a 5h23’.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Rispetto al 2009 aumenta di 12’ al giorno il tempo dedicato dagli uomini adulti al lavoro familiare (1h50’). Seppure di entità limitata è un’accelerazione rispetto alle tendenze di fondo: in precedenza il contributo maschile era aumentato di soli 17’ in vent’anni.</a:t>
            </a:r>
          </a:p>
          <a:p>
            <a:pPr algn="l"/>
            <a:r>
              <a:rPr lang="it-IT" b="0" i="0" u="none" strike="noStrike" dirty="0">
                <a:solidFill>
                  <a:srgbClr val="222222"/>
                </a:solidFill>
                <a:effectLst/>
                <a:latin typeface="Fira Sans"/>
              </a:rPr>
              <a:t>Per le donne adulte, al contrario, prosegue la tendenza a ridurre il tempo per il lavoro familiare, da 5h21’ a 5h13’. Il calo riguarda per la prima volta anche le “giovani anziane” (65-74 anni) che recuperano 13’ di tempo libero e perdono 10’ di lavoro familiare.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7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18FD71-2BFF-A998-BB71-7D275A7E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8932" cy="1114466"/>
          </a:xfrm>
        </p:spPr>
        <p:txBody>
          <a:bodyPr anchor="b">
            <a:normAutofit/>
          </a:bodyPr>
          <a:lstStyle/>
          <a:p>
            <a:r>
              <a:rPr lang="en-GB" sz="5400" dirty="0"/>
              <a:t>Logistica del </a:t>
            </a:r>
            <a:r>
              <a:rPr lang="en-GB" sz="5400" dirty="0" err="1"/>
              <a:t>corso</a:t>
            </a:r>
            <a:endParaRPr lang="en-GB" sz="5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151F46-7D42-6968-A7C5-B9271D08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6"/>
          <a:stretch/>
        </p:blipFill>
        <p:spPr>
          <a:xfrm>
            <a:off x="1" y="208278"/>
            <a:ext cx="4515907" cy="664972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12AB1-4728-3FB9-9479-F5C6D9DF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842" y="2706624"/>
            <a:ext cx="6851176" cy="3822192"/>
          </a:xfrm>
        </p:spPr>
        <p:txBody>
          <a:bodyPr>
            <a:normAutofit/>
          </a:bodyPr>
          <a:lstStyle/>
          <a:p>
            <a:r>
              <a:rPr lang="en-GB" sz="1800" dirty="0" err="1">
                <a:solidFill>
                  <a:srgbClr val="FF0000"/>
                </a:solidFill>
              </a:rPr>
              <a:t>Ricevimenti</a:t>
            </a:r>
            <a:r>
              <a:rPr lang="en-GB" sz="1800" dirty="0"/>
              <a:t> : </a:t>
            </a:r>
          </a:p>
          <a:p>
            <a:pPr marL="0" indent="0">
              <a:buNone/>
            </a:pPr>
            <a:r>
              <a:rPr lang="en-GB" sz="1800" dirty="0"/>
              <a:t>	&gt; il </a:t>
            </a:r>
            <a:r>
              <a:rPr lang="en-GB" sz="1800" dirty="0" err="1"/>
              <a:t>mercoledi</a:t>
            </a:r>
            <a:r>
              <a:rPr lang="en-GB" sz="1800" dirty="0"/>
              <a:t> </a:t>
            </a:r>
            <a:r>
              <a:rPr lang="en-GB" sz="1800" dirty="0" err="1"/>
              <a:t>mattina</a:t>
            </a:r>
            <a:r>
              <a:rPr lang="en-GB" sz="1800" dirty="0"/>
              <a:t> 9-10 o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prenotazione</a:t>
            </a:r>
            <a:r>
              <a:rPr lang="en-GB" sz="1800" dirty="0"/>
              <a:t> </a:t>
            </a:r>
            <a:r>
              <a:rPr lang="en-GB" sz="1800" dirty="0" err="1"/>
              <a:t>anche</a:t>
            </a:r>
            <a:r>
              <a:rPr lang="en-GB" sz="1800" dirty="0"/>
              <a:t> online;</a:t>
            </a:r>
          </a:p>
          <a:p>
            <a:r>
              <a:rPr lang="en-GB" sz="1800" dirty="0" err="1">
                <a:solidFill>
                  <a:srgbClr val="FF0000"/>
                </a:solidFill>
              </a:rPr>
              <a:t>Collaboratori</a:t>
            </a:r>
            <a:r>
              <a:rPr lang="en-GB" sz="1800" dirty="0">
                <a:solidFill>
                  <a:srgbClr val="FF0000"/>
                </a:solidFill>
              </a:rPr>
              <a:t> del Corso: </a:t>
            </a:r>
          </a:p>
          <a:p>
            <a:pPr marL="0" indent="0">
              <a:buNone/>
            </a:pPr>
            <a:r>
              <a:rPr lang="en-GB" sz="1800" dirty="0"/>
              <a:t>	&gt; </a:t>
            </a:r>
            <a:r>
              <a:rPr lang="en-GB" sz="1800" dirty="0" err="1"/>
              <a:t>d.ssa</a:t>
            </a:r>
            <a:r>
              <a:rPr lang="en-GB" sz="1800" dirty="0"/>
              <a:t> Greta </a:t>
            </a:r>
            <a:r>
              <a:rPr lang="en-GB" sz="1800" dirty="0" err="1"/>
              <a:t>Spineti</a:t>
            </a:r>
            <a:r>
              <a:rPr lang="en-GB" sz="1800" dirty="0"/>
              <a:t> - </a:t>
            </a:r>
            <a:r>
              <a:rPr lang="en-GB" sz="1400" dirty="0"/>
              <a:t>MA in Management e Business Communication – 			      PhD Candidate Tourism studies</a:t>
            </a:r>
            <a:endParaRPr lang="en-GB" sz="1800" dirty="0"/>
          </a:p>
          <a:p>
            <a:r>
              <a:rPr lang="en-GB" sz="1800" dirty="0">
                <a:solidFill>
                  <a:srgbClr val="FF0000"/>
                </a:solidFill>
              </a:rPr>
              <a:t>Testo di </a:t>
            </a:r>
            <a:r>
              <a:rPr lang="en-GB" sz="1800" dirty="0" err="1">
                <a:solidFill>
                  <a:srgbClr val="FF0000"/>
                </a:solidFill>
              </a:rPr>
              <a:t>riferimento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/>
              <a:t>&gt;&gt; </a:t>
            </a:r>
            <a:r>
              <a:rPr lang="en-GB" sz="1800" dirty="0" err="1"/>
              <a:t>Corbisiero</a:t>
            </a:r>
            <a:endParaRPr lang="en-GB" sz="1800" dirty="0"/>
          </a:p>
          <a:p>
            <a:r>
              <a:rPr lang="en-GB" sz="1800" dirty="0" err="1">
                <a:solidFill>
                  <a:srgbClr val="FF0000"/>
                </a:solidFill>
              </a:rPr>
              <a:t>Frequenza</a:t>
            </a:r>
            <a:r>
              <a:rPr lang="en-GB" sz="1800" dirty="0"/>
              <a:t>: </a:t>
            </a:r>
          </a:p>
          <a:p>
            <a:pPr marL="0" indent="0">
              <a:buNone/>
            </a:pPr>
            <a:r>
              <a:rPr lang="en-GB" sz="1800" dirty="0"/>
              <a:t>	&gt; </a:t>
            </a:r>
            <a:r>
              <a:rPr lang="en-GB" sz="1800" dirty="0" err="1"/>
              <a:t>consigliata</a:t>
            </a:r>
            <a:r>
              <a:rPr lang="en-GB" sz="1800" dirty="0"/>
              <a:t> e </a:t>
            </a:r>
            <a:r>
              <a:rPr lang="en-GB" sz="1800" dirty="0" err="1"/>
              <a:t>rilevata</a:t>
            </a:r>
            <a:endParaRPr lang="en-GB" sz="1800" dirty="0"/>
          </a:p>
          <a:p>
            <a:r>
              <a:rPr lang="en-GB" sz="1800" dirty="0" err="1">
                <a:solidFill>
                  <a:srgbClr val="FF0000"/>
                </a:solidFill>
              </a:rPr>
              <a:t>Valutazione</a:t>
            </a:r>
            <a:r>
              <a:rPr lang="en-GB" sz="1800" dirty="0">
                <a:solidFill>
                  <a:srgbClr val="FF0000"/>
                </a:solidFill>
              </a:rPr>
              <a:t> finale</a:t>
            </a:r>
            <a:r>
              <a:rPr lang="en-GB" sz="1800" dirty="0"/>
              <a:t>: </a:t>
            </a:r>
          </a:p>
          <a:p>
            <a:pPr marL="0" indent="0">
              <a:buNone/>
            </a:pPr>
            <a:r>
              <a:rPr lang="en-GB" sz="1800" dirty="0"/>
              <a:t>	&gt; </a:t>
            </a:r>
            <a:r>
              <a:rPr lang="en-GB" sz="1800" dirty="0" err="1"/>
              <a:t>accertamento</a:t>
            </a:r>
            <a:r>
              <a:rPr lang="en-GB" sz="1800" dirty="0"/>
              <a:t> </a:t>
            </a:r>
            <a:r>
              <a:rPr lang="en-GB" sz="1800" dirty="0" err="1"/>
              <a:t>scritto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0342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FBC4BC8-AEB4-4CA5-F89C-A9F5F65AF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03113"/>
              </p:ext>
            </p:extLst>
          </p:nvPr>
        </p:nvGraphicFramePr>
        <p:xfrm>
          <a:off x="259492" y="1538817"/>
          <a:ext cx="11689490" cy="4170001"/>
        </p:xfrm>
        <a:graphic>
          <a:graphicData uri="http://schemas.openxmlformats.org/drawingml/2006/table">
            <a:tbl>
              <a:tblPr firstRow="1" bandRow="1"/>
              <a:tblGrid>
                <a:gridCol w="2795356">
                  <a:extLst>
                    <a:ext uri="{9D8B030D-6E8A-4147-A177-3AD203B41FA5}">
                      <a16:colId xmlns:a16="http://schemas.microsoft.com/office/drawing/2014/main" val="4119897153"/>
                    </a:ext>
                  </a:extLst>
                </a:gridCol>
                <a:gridCol w="1612534">
                  <a:extLst>
                    <a:ext uri="{9D8B030D-6E8A-4147-A177-3AD203B41FA5}">
                      <a16:colId xmlns:a16="http://schemas.microsoft.com/office/drawing/2014/main" val="2752167905"/>
                    </a:ext>
                  </a:extLst>
                </a:gridCol>
                <a:gridCol w="402260">
                  <a:extLst>
                    <a:ext uri="{9D8B030D-6E8A-4147-A177-3AD203B41FA5}">
                      <a16:colId xmlns:a16="http://schemas.microsoft.com/office/drawing/2014/main" val="2708251636"/>
                    </a:ext>
                  </a:extLst>
                </a:gridCol>
                <a:gridCol w="1445340">
                  <a:extLst>
                    <a:ext uri="{9D8B030D-6E8A-4147-A177-3AD203B41FA5}">
                      <a16:colId xmlns:a16="http://schemas.microsoft.com/office/drawing/2014/main" val="1259341971"/>
                    </a:ext>
                  </a:extLst>
                </a:gridCol>
                <a:gridCol w="1303101">
                  <a:extLst>
                    <a:ext uri="{9D8B030D-6E8A-4147-A177-3AD203B41FA5}">
                      <a16:colId xmlns:a16="http://schemas.microsoft.com/office/drawing/2014/main" val="3761694352"/>
                    </a:ext>
                  </a:extLst>
                </a:gridCol>
                <a:gridCol w="1739799">
                  <a:extLst>
                    <a:ext uri="{9D8B030D-6E8A-4147-A177-3AD203B41FA5}">
                      <a16:colId xmlns:a16="http://schemas.microsoft.com/office/drawing/2014/main" val="4275880739"/>
                    </a:ext>
                  </a:extLst>
                </a:gridCol>
                <a:gridCol w="2391100">
                  <a:extLst>
                    <a:ext uri="{9D8B030D-6E8A-4147-A177-3AD203B41FA5}">
                      <a16:colId xmlns:a16="http://schemas.microsoft.com/office/drawing/2014/main" val="3331696217"/>
                    </a:ext>
                  </a:extLst>
                </a:gridCol>
              </a:tblGrid>
              <a:tr h="68552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sng" strike="noStrike">
                          <a:solidFill>
                            <a:srgbClr val="000080"/>
                          </a:solidFill>
                          <a:effectLst/>
                          <a:latin typeface="Verdana" panose="020B0604030504040204" pitchFamily="34" charset="0"/>
                          <a:hlinkClick r:id="rId2"/>
                        </a:rPr>
                        <a:t>Dataset:Aspetti della vita quotidiana</a:t>
                      </a:r>
                      <a:endParaRPr lang="it-IT" sz="1600" b="1" i="0" u="sng" strike="noStrike">
                        <a:solidFill>
                          <a:srgbClr val="00008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" marR="13968" marT="13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" marR="13968" marT="13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" marR="13968" marT="13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" marR="13968" marT="13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" marR="13968" marT="139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267534"/>
                  </a:ext>
                </a:extLst>
              </a:tr>
              <a:tr h="356803">
                <a:tc gridSpan="3">
                  <a:txBody>
                    <a:bodyPr/>
                    <a:lstStyle/>
                    <a:p>
                      <a:pPr algn="r" fontAlgn="t"/>
                      <a: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Misura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73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per 100 persone con le stesse caratteristiche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73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754631"/>
                  </a:ext>
                </a:extLst>
              </a:tr>
              <a:tr h="356803">
                <a:tc gridSpan="3">
                  <a:txBody>
                    <a:bodyPr/>
                    <a:lstStyle/>
                    <a:p>
                      <a:pPr algn="r" fontAlgn="t"/>
                      <a:endParaRPr lang="it-IT" sz="15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73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endParaRPr lang="it-IT" sz="15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73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72804"/>
                  </a:ext>
                </a:extLst>
              </a:tr>
              <a:tr h="630739">
                <a:tc rowSpan="3" gridSpan="3"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Tipo dato</a:t>
                      </a:r>
                    </a:p>
                  </a:txBody>
                  <a:tcPr marL="13968" marR="13968" marT="13968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persone di 3 anni e più che svolgono / non svolgono pratica sportiva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31515"/>
                  </a:ext>
                </a:extLst>
              </a:tr>
              <a:tr h="356803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 praticano sport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 non praticano sport, né attività fisica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91048"/>
                  </a:ext>
                </a:extLst>
              </a:tr>
              <a:tr h="630739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   in modo continuativo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   in modo saltuario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5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   solo qualche attività fisica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78829"/>
                  </a:ext>
                </a:extLst>
              </a:tr>
              <a:tr h="384196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i="0" u="none" strike="noStrike">
                          <a:effectLst/>
                          <a:latin typeface="Verdana" panose="020B0604030504040204" pitchFamily="34" charset="0"/>
                        </a:rPr>
                        <a:t>Seleziona periodo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8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i="0" u="none" strike="noStrike">
                          <a:effectLst/>
                          <a:latin typeface="Verdana" panose="020B0604030504040204" pitchFamily="34" charset="0"/>
                        </a:rPr>
                        <a:t>Classe di età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0325664"/>
                  </a:ext>
                </a:extLst>
              </a:tr>
              <a:tr h="384196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8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effectLst/>
                          <a:latin typeface="Verdana" panose="020B0604030504040204" pitchFamily="34" charset="0"/>
                        </a:rPr>
                        <a:t>3 anni e più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99296"/>
                  </a:ext>
                </a:extLst>
              </a:tr>
              <a:tr h="384196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8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13968" marR="13968" marT="13968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C0C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effectLst/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31,7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effectLst/>
                          <a:latin typeface="Arial" panose="020B0604020202020204" pitchFamily="34" charset="0"/>
                        </a:rPr>
                        <a:t>33,7</a:t>
                      </a:r>
                    </a:p>
                  </a:txBody>
                  <a:tcPr marL="13968" marR="13968" marT="13968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6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79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7FB986-4CC1-B2BC-0F83-877460E8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Questionario</a:t>
            </a:r>
            <a:r>
              <a:rPr lang="en-GB" dirty="0"/>
              <a:t> </a:t>
            </a:r>
            <a:r>
              <a:rPr lang="en-GB" dirty="0" err="1"/>
              <a:t>multiscopo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5F169F-A141-E321-353D-B61734A8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www.istat.it</a:t>
            </a:r>
            <a:r>
              <a:rPr lang="en-GB" dirty="0"/>
              <a:t>/</a:t>
            </a:r>
            <a:r>
              <a:rPr lang="en-GB" dirty="0" err="1"/>
              <a:t>ws</a:t>
            </a:r>
            <a:r>
              <a:rPr lang="en-GB" dirty="0"/>
              <a:t>/</a:t>
            </a:r>
            <a:r>
              <a:rPr lang="en-GB" dirty="0" err="1"/>
              <a:t>fascicoloSidi</a:t>
            </a:r>
            <a:r>
              <a:rPr lang="en-GB" dirty="0"/>
              <a:t>/1379/Questionario%20ISTAT%20MF%20B7%2022.pdf</a:t>
            </a:r>
          </a:p>
        </p:txBody>
      </p:sp>
    </p:spTree>
    <p:extLst>
      <p:ext uri="{BB962C8B-B14F-4D97-AF65-F5344CB8AC3E}">
        <p14:creationId xmlns:p14="http://schemas.microsoft.com/office/powerpoint/2010/main" val="315412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A004A-0A0F-4276-9095-BF18DF41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E-learning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5AB94C-B305-F500-8CC2-FEC332FF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https://elearning.unite.it/course/view.php?id=4397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 descr="Locator flag on a city map">
            <a:extLst>
              <a:ext uri="{FF2B5EF4-FFF2-40B4-BE49-F238E27FC236}">
                <a16:creationId xmlns:a16="http://schemas.microsoft.com/office/drawing/2014/main" id="{8E3E0146-C96C-BDB5-7124-A67E8A63F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4" r="4877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C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2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399868-DC49-E3B4-DBDA-75018951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provvisiorio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del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corso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F7B47A6-EC36-6E52-BCFD-69EAF1652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33559"/>
              </p:ext>
            </p:extLst>
          </p:nvPr>
        </p:nvGraphicFramePr>
        <p:xfrm>
          <a:off x="4502428" y="940521"/>
          <a:ext cx="7225753" cy="4976970"/>
        </p:xfrm>
        <a:graphic>
          <a:graphicData uri="http://schemas.openxmlformats.org/drawingml/2006/table">
            <a:tbl>
              <a:tblPr/>
              <a:tblGrid>
                <a:gridCol w="390825">
                  <a:extLst>
                    <a:ext uri="{9D8B030D-6E8A-4147-A177-3AD203B41FA5}">
                      <a16:colId xmlns:a16="http://schemas.microsoft.com/office/drawing/2014/main" val="3116153767"/>
                    </a:ext>
                  </a:extLst>
                </a:gridCol>
                <a:gridCol w="760766">
                  <a:extLst>
                    <a:ext uri="{9D8B030D-6E8A-4147-A177-3AD203B41FA5}">
                      <a16:colId xmlns:a16="http://schemas.microsoft.com/office/drawing/2014/main" val="3792280657"/>
                    </a:ext>
                  </a:extLst>
                </a:gridCol>
                <a:gridCol w="370778">
                  <a:extLst>
                    <a:ext uri="{9D8B030D-6E8A-4147-A177-3AD203B41FA5}">
                      <a16:colId xmlns:a16="http://schemas.microsoft.com/office/drawing/2014/main" val="3441273086"/>
                    </a:ext>
                  </a:extLst>
                </a:gridCol>
                <a:gridCol w="2319793">
                  <a:extLst>
                    <a:ext uri="{9D8B030D-6E8A-4147-A177-3AD203B41FA5}">
                      <a16:colId xmlns:a16="http://schemas.microsoft.com/office/drawing/2014/main" val="3291910331"/>
                    </a:ext>
                  </a:extLst>
                </a:gridCol>
                <a:gridCol w="616434">
                  <a:extLst>
                    <a:ext uri="{9D8B030D-6E8A-4147-A177-3AD203B41FA5}">
                      <a16:colId xmlns:a16="http://schemas.microsoft.com/office/drawing/2014/main" val="3597674630"/>
                    </a:ext>
                  </a:extLst>
                </a:gridCol>
                <a:gridCol w="616434">
                  <a:extLst>
                    <a:ext uri="{9D8B030D-6E8A-4147-A177-3AD203B41FA5}">
                      <a16:colId xmlns:a16="http://schemas.microsoft.com/office/drawing/2014/main" val="3134665467"/>
                    </a:ext>
                  </a:extLst>
                </a:gridCol>
                <a:gridCol w="943003">
                  <a:extLst>
                    <a:ext uri="{9D8B030D-6E8A-4147-A177-3AD203B41FA5}">
                      <a16:colId xmlns:a16="http://schemas.microsoft.com/office/drawing/2014/main" val="119178367"/>
                    </a:ext>
                  </a:extLst>
                </a:gridCol>
                <a:gridCol w="616434">
                  <a:extLst>
                    <a:ext uri="{9D8B030D-6E8A-4147-A177-3AD203B41FA5}">
                      <a16:colId xmlns:a16="http://schemas.microsoft.com/office/drawing/2014/main" val="1697778470"/>
                    </a:ext>
                  </a:extLst>
                </a:gridCol>
                <a:gridCol w="591286">
                  <a:extLst>
                    <a:ext uri="{9D8B030D-6E8A-4147-A177-3AD203B41FA5}">
                      <a16:colId xmlns:a16="http://schemas.microsoft.com/office/drawing/2014/main" val="3314273215"/>
                    </a:ext>
                  </a:extLst>
                </a:gridCol>
              </a:tblGrid>
              <a:tr h="277395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i="0" u="none" strike="noStrike">
                          <a:effectLst/>
                          <a:latin typeface="Arial" panose="020B0604020202020204" pitchFamily="34" charset="0"/>
                        </a:rPr>
                        <a:t>Argomenti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i="0" u="none" strike="noStrike">
                          <a:effectLst/>
                          <a:latin typeface="Arial" panose="020B0604020202020204" pitchFamily="34" charset="0"/>
                        </a:rPr>
                        <a:t>Docente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1" i="0" u="none" strike="noStrike">
                          <a:effectLst/>
                          <a:latin typeface="Arial" panose="020B0604020202020204" pitchFamily="34" charset="0"/>
                        </a:rPr>
                        <a:t>Aule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95309"/>
                  </a:ext>
                </a:extLst>
              </a:tr>
              <a:tr h="311218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607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A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46964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A0A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A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0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H.16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intro corso+inquadram TL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863396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900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09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16-nov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H.14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sociologia del turismo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GS (+NB)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39279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E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0D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17-nov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H.11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Storia+Fonti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GS+NB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67426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50B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B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0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22-nov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H.16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Intro ricerca 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987107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E00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07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88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23-nov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H.14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Progett. Ricerca esercit.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GS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25877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A088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88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24-nov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H.11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Tecniche ric-intro quest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2439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04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DF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29-nov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H.16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Campionamento cenni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4988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20DF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DF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6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30-nov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H.14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Focus+oss part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15956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B06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6E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4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H.11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Esercitaz quest-interv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GS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40703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704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4B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4E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H.16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Uso delle fonti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GS (NB)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3572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704E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4E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5B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H.14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Esercitaz focus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GS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70987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F05B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5B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H.16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Intro analisi monovariata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59851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A0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FB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14-dic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H.14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tipi di variabili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4437"/>
                  </a:ext>
                </a:extLst>
              </a:tr>
              <a:tr h="504827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D0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H.11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Misure di concentrazione e dispersione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66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NB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80209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209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9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96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20-dic</a:t>
                      </a: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800" b="0" i="0" u="none" strike="noStrike">
                          <a:effectLst/>
                          <a:latin typeface="Arial" panose="020B0604020202020204" pitchFamily="34" charset="0"/>
                        </a:rPr>
                        <a:t>H.16</a:t>
                      </a: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7" marR="23927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Eserc finale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6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GS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7975" marR="7975" marT="7975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8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10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0E2F7E-50D6-0FAA-9B5F-80EE53B6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A che cosa serve questo corso?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9BFD8E6-A161-DCA7-557F-9916604AA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7887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78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98CEF4-8D49-8978-F376-C3938D61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Il tempo libero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6A2C5C-28AA-4461-61F9-3F1598895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638041" cy="6219824"/>
          </a:xfrm>
        </p:spPr>
        <p:txBody>
          <a:bodyPr anchor="ctr">
            <a:normAutofit/>
          </a:bodyPr>
          <a:lstStyle/>
          <a:p>
            <a:r>
              <a:rPr lang="it-IT" sz="2400" dirty="0"/>
              <a:t>P</a:t>
            </a:r>
            <a:r>
              <a:rPr lang="it-IT" sz="2400" dirty="0">
                <a:effectLst/>
              </a:rPr>
              <a:t>ossiamo definire il tempo libero come quella quota di tempo che gli individui tendono a riempire con attività scelte liberamente, non soggette a vincoli imposti dall'esterno, non finalizzate a lucro, e ritenute fonte di piacere e/o di riposo</a:t>
            </a:r>
          </a:p>
          <a:p>
            <a:r>
              <a:rPr lang="it-IT" sz="2400" dirty="0">
                <a:effectLst/>
              </a:rPr>
              <a:t>Caratteristiche : autodeterminazione, libertà ed edonismo. </a:t>
            </a:r>
          </a:p>
          <a:p>
            <a:r>
              <a:rPr lang="it-IT" sz="2400" dirty="0"/>
              <a:t>T</a:t>
            </a:r>
            <a:r>
              <a:rPr lang="it-IT" sz="2400" dirty="0">
                <a:effectLst/>
              </a:rPr>
              <a:t>empo libero nelle società moderne come tempo </a:t>
            </a:r>
            <a:r>
              <a:rPr lang="it-IT" sz="2400" i="1" dirty="0">
                <a:effectLst/>
              </a:rPr>
              <a:t>socialmente costruito </a:t>
            </a:r>
            <a:r>
              <a:rPr lang="it-IT" sz="2400" dirty="0">
                <a:effectLst/>
              </a:rPr>
              <a:t>e insieme di attività che si </a:t>
            </a:r>
            <a:r>
              <a:rPr lang="it-IT" sz="2400" i="1" dirty="0">
                <a:effectLst/>
              </a:rPr>
              <a:t>contrappongono</a:t>
            </a:r>
            <a:r>
              <a:rPr lang="it-IT" sz="2400" dirty="0">
                <a:effectLst/>
              </a:rPr>
              <a:t> al tempo lavorativo. </a:t>
            </a:r>
          </a:p>
          <a:p>
            <a:r>
              <a:rPr lang="it-IT" sz="2400" dirty="0">
                <a:effectLst/>
              </a:rPr>
              <a:t>In termini di durata il tempo libero si riferisce perlopiù a una </a:t>
            </a:r>
            <a:r>
              <a:rPr lang="it-IT" sz="2400" i="1" dirty="0">
                <a:effectLst/>
              </a:rPr>
              <a:t>quota</a:t>
            </a:r>
            <a:r>
              <a:rPr lang="it-IT" sz="2400" dirty="0">
                <a:effectLst/>
              </a:rPr>
              <a:t> di tempo quotidiano, ma si può parlare di tempo libero anche in relazione ai giorni festivi (da quelli non lavorativi della settimana a - più impropriamente - quelli di vacanza)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76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782599-E1D4-32E2-D68C-19AE6B71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Definizioni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0622A1-C32B-7D1D-6DA7-E6D3F3312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Qualunque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accezione</a:t>
            </a:r>
            <a:r>
              <a:rPr lang="en-GB" dirty="0"/>
              <a:t>, il tempo libero </a:t>
            </a:r>
            <a:r>
              <a:rPr lang="en-GB" dirty="0" err="1"/>
              <a:t>si</a:t>
            </a:r>
            <a:r>
              <a:rPr lang="en-GB" dirty="0"/>
              <a:t> pone in </a:t>
            </a:r>
            <a:r>
              <a:rPr lang="en-GB" dirty="0" err="1"/>
              <a:t>relazione</a:t>
            </a:r>
            <a:r>
              <a:rPr lang="en-GB" dirty="0"/>
              <a:t> o in </a:t>
            </a:r>
            <a:r>
              <a:rPr lang="en-GB" dirty="0" err="1"/>
              <a:t>contrapposizione</a:t>
            </a:r>
            <a:r>
              <a:rPr lang="en-GB" dirty="0"/>
              <a:t> con </a:t>
            </a:r>
            <a:r>
              <a:rPr lang="en-GB" dirty="0" err="1"/>
              <a:t>un'altra</a:t>
            </a:r>
            <a:r>
              <a:rPr lang="en-GB" dirty="0"/>
              <a:t> </a:t>
            </a:r>
            <a:r>
              <a:rPr lang="en-GB" dirty="0" err="1"/>
              <a:t>sfera</a:t>
            </a:r>
            <a:r>
              <a:rPr lang="en-GB" dirty="0"/>
              <a:t> </a:t>
            </a:r>
            <a:r>
              <a:rPr lang="en-GB" dirty="0" err="1"/>
              <a:t>comportamentale</a:t>
            </a:r>
            <a:r>
              <a:rPr lang="en-GB" dirty="0"/>
              <a:t> o </a:t>
            </a:r>
            <a:r>
              <a:rPr lang="en-GB" dirty="0" err="1"/>
              <a:t>percettiva</a:t>
            </a:r>
            <a:r>
              <a:rPr lang="en-GB" dirty="0"/>
              <a:t>, di cui </a:t>
            </a:r>
            <a:r>
              <a:rPr lang="en-GB" dirty="0" err="1"/>
              <a:t>rappresenta</a:t>
            </a:r>
            <a:r>
              <a:rPr lang="en-GB" dirty="0"/>
              <a:t> la </a:t>
            </a:r>
            <a:r>
              <a:rPr lang="en-GB" dirty="0" err="1"/>
              <a:t>negazione</a:t>
            </a:r>
            <a:r>
              <a:rPr lang="en-GB" dirty="0"/>
              <a:t> o il </a:t>
            </a:r>
            <a:r>
              <a:rPr lang="en-GB" dirty="0" err="1"/>
              <a:t>contrario</a:t>
            </a:r>
            <a:r>
              <a:rPr lang="en-GB" dirty="0"/>
              <a:t>. </a:t>
            </a:r>
          </a:p>
          <a:p>
            <a:r>
              <a:rPr lang="en-GB" dirty="0"/>
              <a:t>Dal punto di vista </a:t>
            </a:r>
            <a:r>
              <a:rPr lang="en-GB" dirty="0" err="1"/>
              <a:t>linguistico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ormai</a:t>
            </a:r>
            <a:r>
              <a:rPr lang="en-GB" dirty="0"/>
              <a:t> </a:t>
            </a:r>
            <a:r>
              <a:rPr lang="en-GB" dirty="0" err="1"/>
              <a:t>affermata</a:t>
            </a:r>
            <a:r>
              <a:rPr lang="en-GB" dirty="0"/>
              <a:t> </a:t>
            </a:r>
            <a:r>
              <a:rPr lang="en-GB" dirty="0" err="1"/>
              <a:t>l'adozione</a:t>
            </a:r>
            <a:r>
              <a:rPr lang="en-GB" dirty="0"/>
              <a:t> di </a:t>
            </a:r>
            <a:r>
              <a:rPr lang="en-GB" dirty="0" err="1"/>
              <a:t>alcuni</a:t>
            </a:r>
            <a:r>
              <a:rPr lang="en-GB" dirty="0"/>
              <a:t> termini - come </a:t>
            </a:r>
            <a:r>
              <a:rPr lang="en-GB" i="1" dirty="0"/>
              <a:t>leisure</a:t>
            </a:r>
            <a:r>
              <a:rPr lang="en-GB" dirty="0"/>
              <a:t> (per </a:t>
            </a:r>
            <a:r>
              <a:rPr lang="en-GB" dirty="0" err="1"/>
              <a:t>l'area</a:t>
            </a:r>
            <a:r>
              <a:rPr lang="en-GB" dirty="0"/>
              <a:t> </a:t>
            </a:r>
            <a:r>
              <a:rPr lang="en-GB" dirty="0" err="1"/>
              <a:t>anglofona</a:t>
            </a:r>
            <a:r>
              <a:rPr lang="en-GB" dirty="0"/>
              <a:t>), </a:t>
            </a:r>
            <a:r>
              <a:rPr lang="en-GB" i="1" dirty="0"/>
              <a:t>loisir</a:t>
            </a:r>
            <a:r>
              <a:rPr lang="en-GB" dirty="0"/>
              <a:t> (per </a:t>
            </a:r>
            <a:r>
              <a:rPr lang="en-GB" dirty="0" err="1"/>
              <a:t>l'area</a:t>
            </a:r>
            <a:r>
              <a:rPr lang="en-GB" dirty="0"/>
              <a:t> </a:t>
            </a:r>
            <a:r>
              <a:rPr lang="en-GB" dirty="0" err="1"/>
              <a:t>francofona</a:t>
            </a:r>
            <a:r>
              <a:rPr lang="en-GB" dirty="0"/>
              <a:t>), </a:t>
            </a:r>
            <a:r>
              <a:rPr lang="en-GB" i="1" dirty="0" err="1"/>
              <a:t>ocio</a:t>
            </a:r>
            <a:r>
              <a:rPr lang="en-GB" dirty="0"/>
              <a:t> (per </a:t>
            </a:r>
            <a:r>
              <a:rPr lang="en-GB" dirty="0" err="1"/>
              <a:t>quella</a:t>
            </a:r>
            <a:r>
              <a:rPr lang="en-GB" dirty="0"/>
              <a:t> </a:t>
            </a:r>
            <a:r>
              <a:rPr lang="en-GB" dirty="0" err="1"/>
              <a:t>ispanica</a:t>
            </a:r>
            <a:r>
              <a:rPr lang="en-GB" dirty="0"/>
              <a:t>) -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indicano</a:t>
            </a:r>
            <a:r>
              <a:rPr lang="en-GB" dirty="0"/>
              <a:t> uno </a:t>
            </a:r>
            <a:r>
              <a:rPr lang="en-GB" dirty="0" err="1"/>
              <a:t>specifico</a:t>
            </a:r>
            <a:r>
              <a:rPr lang="en-GB" dirty="0"/>
              <a:t> campo di </a:t>
            </a:r>
            <a:r>
              <a:rPr lang="en-GB" dirty="0" err="1"/>
              <a:t>comportamenti</a:t>
            </a:r>
            <a:r>
              <a:rPr lang="en-GB" dirty="0"/>
              <a:t> e di </a:t>
            </a:r>
            <a:r>
              <a:rPr lang="en-GB" dirty="0" err="1"/>
              <a:t>percezioni</a:t>
            </a:r>
            <a:r>
              <a:rPr lang="en-GB" dirty="0"/>
              <a:t> e ne </a:t>
            </a:r>
            <a:r>
              <a:rPr lang="en-GB" dirty="0" err="1"/>
              <a:t>sottolineano</a:t>
            </a:r>
            <a:r>
              <a:rPr lang="en-GB" dirty="0"/>
              <a:t> la non </a:t>
            </a:r>
            <a:r>
              <a:rPr lang="en-GB" dirty="0" err="1"/>
              <a:t>coincidenza</a:t>
            </a:r>
            <a:r>
              <a:rPr lang="en-GB" dirty="0"/>
              <a:t> con la fascia di tempo al di </a:t>
            </a:r>
            <a:r>
              <a:rPr lang="en-GB" dirty="0" err="1"/>
              <a:t>fuori</a:t>
            </a:r>
            <a:r>
              <a:rPr lang="en-GB" dirty="0"/>
              <a:t> del </a:t>
            </a:r>
            <a:r>
              <a:rPr lang="en-GB" dirty="0" err="1"/>
              <a:t>lavoro</a:t>
            </a:r>
            <a:r>
              <a:rPr lang="en-GB" dirty="0"/>
              <a:t> </a:t>
            </a:r>
            <a:r>
              <a:rPr lang="en-GB" dirty="0" err="1"/>
              <a:t>retribuito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6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CB15C-E3B7-B87D-D50B-D441232A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Affermazione del tempo libero come tempo sociale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8294A6-B63B-9290-ECE4-62F0E7B0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spcAft>
                <a:spcPts val="0"/>
              </a:spcAft>
            </a:pPr>
            <a:r>
              <a:rPr lang="it-IT" sz="3000" dirty="0">
                <a:effectLst/>
              </a:rPr>
              <a:t>Il concetto corrente di tempo libero si afferma solo a partire dalla rivoluzione industriale, con la comparsa del lavoro salariato e di fabbrica e con la contrapposizione tra tempo-luogo di lavoro e tempi-luoghi della quotidianità;</a:t>
            </a:r>
          </a:p>
          <a:p>
            <a:pPr algn="just" rtl="0">
              <a:spcAft>
                <a:spcPts val="0"/>
              </a:spcAft>
            </a:pPr>
            <a:r>
              <a:rPr lang="it-IT" sz="3000" dirty="0">
                <a:effectLst/>
              </a:rPr>
              <a:t>l tempo libero, nell'antichità, era una prerogativa delle classi superiori, che la esercitano in tempo di pace, arricchendo il proprio spirito e immettendo nella comunità i frutti di una più elevata speculazione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66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EE15F72-ED87-D7F8-C108-02A98EEC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/>
              <a:t>Accidia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750910-4443-E81C-FF13-92EBFF62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1700"/>
              <a:t>La condanna dell'ozio (il tempo libero nella sua forma degradata) rimane un tema costante in tutta la tradizione occidentale. </a:t>
            </a:r>
          </a:p>
          <a:p>
            <a:r>
              <a:rPr lang="en-GB" sz="1700"/>
              <a:t>La si ritrova in tutte le dottrine e le utopie che, partendo dalla critica alla degenerazione del presente, si propongono la riforma dei costumi o il ripristino dei valori autentici della religione cristiana: da Tommaso Moro a Tommaso Campanella, da San Benedetto a Blaise Pascal, e così via. </a:t>
            </a:r>
          </a:p>
          <a:p>
            <a:r>
              <a:rPr lang="en-GB" sz="1700"/>
              <a:t>Max Weber sottolinea la negatività dell'ozio, indicando nelle regole di operosità e di morigeratezza dell'etica calvinista il necessario supporto all'affermazione del capitalismo e della borghesia.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F2F84F-7E40-7824-CB23-199ED7781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9" r="11773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355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2140</Words>
  <Application>Microsoft Macintosh PowerPoint</Application>
  <PresentationFormat>Widescreen</PresentationFormat>
  <Paragraphs>214</Paragraphs>
  <Slides>21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Fira Sans</vt:lpstr>
      <vt:lpstr>Verdana</vt:lpstr>
      <vt:lpstr>Tema di Office</vt:lpstr>
      <vt:lpstr>Metodi e tecniche di ricerca per il turismo ed il tempo libero</vt:lpstr>
      <vt:lpstr>Logistica del corso</vt:lpstr>
      <vt:lpstr>E-learning</vt:lpstr>
      <vt:lpstr>Programma (provvisiorio) del corso</vt:lpstr>
      <vt:lpstr>A che cosa serve questo corso?</vt:lpstr>
      <vt:lpstr>Il tempo libero</vt:lpstr>
      <vt:lpstr>Definizioni</vt:lpstr>
      <vt:lpstr>Affermazione del tempo libero come tempo sociale</vt:lpstr>
      <vt:lpstr>Accidia</vt:lpstr>
      <vt:lpstr>Edonismo</vt:lpstr>
      <vt:lpstr>Un tempo altro</vt:lpstr>
      <vt:lpstr>La gestione organizzata del tempo libero</vt:lpstr>
      <vt:lpstr>l tempo libero nel capitalismo maturo</vt:lpstr>
      <vt:lpstr>Società dei consumi</vt:lpstr>
      <vt:lpstr>Inventare</vt:lpstr>
      <vt:lpstr>Il metodo</vt:lpstr>
      <vt:lpstr>Giornata media</vt:lpstr>
      <vt:lpstr>Delta</vt:lpstr>
      <vt:lpstr>Genere</vt:lpstr>
      <vt:lpstr>Presentazione standard di PowerPoint</vt:lpstr>
      <vt:lpstr>Questionario multiscopo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e tecniche di ricerca per il turismo ed il tempo libero</dc:title>
  <dc:creator>Nico Bortoletto</dc:creator>
  <cp:lastModifiedBy>Nico Bortoletto</cp:lastModifiedBy>
  <cp:revision>11</cp:revision>
  <dcterms:created xsi:type="dcterms:W3CDTF">2022-11-10T14:29:43Z</dcterms:created>
  <dcterms:modified xsi:type="dcterms:W3CDTF">2022-11-15T11:30:29Z</dcterms:modified>
</cp:coreProperties>
</file>