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5" r:id="rId2"/>
    <p:sldId id="349" r:id="rId3"/>
    <p:sldId id="348" r:id="rId4"/>
    <p:sldId id="355" r:id="rId5"/>
    <p:sldId id="380" r:id="rId6"/>
    <p:sldId id="385" r:id="rId7"/>
    <p:sldId id="382" r:id="rId8"/>
    <p:sldId id="383" r:id="rId9"/>
    <p:sldId id="396" r:id="rId10"/>
    <p:sldId id="386" r:id="rId11"/>
    <p:sldId id="387" r:id="rId12"/>
    <p:sldId id="395" r:id="rId13"/>
    <p:sldId id="388" r:id="rId14"/>
    <p:sldId id="389" r:id="rId15"/>
    <p:sldId id="390" r:id="rId16"/>
    <p:sldId id="391" r:id="rId17"/>
    <p:sldId id="392" r:id="rId18"/>
    <p:sldId id="393" r:id="rId19"/>
    <p:sldId id="313" r:id="rId20"/>
    <p:sldId id="314" r:id="rId21"/>
    <p:sldId id="304" r:id="rId22"/>
    <p:sldId id="317" r:id="rId23"/>
    <p:sldId id="316"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05/03/25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07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9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4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39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736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66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80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48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19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0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58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59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185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1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5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84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8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1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55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35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5 marzo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05/03/25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05/03/25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Organizzazioni internazionali.</a:t>
            </a:r>
          </a:p>
          <a:p>
            <a:pPr marL="0" indent="0">
              <a:buNone/>
            </a:pPr>
            <a:r>
              <a:rPr lang="it-IT" sz="6000" dirty="0"/>
              <a:t>Le Nazioni Unite</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92500" lnSpcReduction="20000"/>
          </a:bodyPr>
          <a:lstStyle/>
          <a:p>
            <a:pPr marL="0" indent="0" algn="just">
              <a:buNone/>
            </a:pPr>
            <a:endParaRPr lang="it-IT" sz="4800" dirty="0"/>
          </a:p>
          <a:p>
            <a:pPr marL="0" indent="0" algn="just">
              <a:buNone/>
            </a:pPr>
            <a:r>
              <a:rPr lang="it-IT" sz="4800" dirty="0"/>
              <a:t>L'Assemblea Generale può discutere qualsiasi questione o materia che rientri nell’ambito della presente Carta o che rientri nei poteri e nelle funzioni di qualsiasi organo previsto dalla presente Carta, e [...] può formulare raccomandazioni ai Membri delle Nazioni Unite o al Consiglio di Sicurezza o a entrambi su tali questioni o materie.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10</a:t>
            </a:r>
          </a:p>
        </p:txBody>
      </p:sp>
    </p:spTree>
    <p:extLst>
      <p:ext uri="{BB962C8B-B14F-4D97-AF65-F5344CB8AC3E}">
        <p14:creationId xmlns:p14="http://schemas.microsoft.com/office/powerpoint/2010/main" val="164890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92500"/>
          </a:bodyPr>
          <a:lstStyle/>
          <a:p>
            <a:pPr marL="0" indent="0" algn="just">
              <a:buNone/>
            </a:pPr>
            <a:endParaRPr lang="it-IT" sz="4800" dirty="0"/>
          </a:p>
          <a:p>
            <a:pPr marL="914400" indent="-914400" algn="just">
              <a:buFont typeface="+mj-lt"/>
              <a:buAutoNum type="arabicPeriod"/>
            </a:pPr>
            <a:r>
              <a:rPr lang="it-IT" sz="4800" dirty="0"/>
              <a:t>L’Assemblea generale esamina e approva il bilancio dell’Organizzazione.
Le spese dell’Organizzazione sono a carico dei Membri secondo la ripartizione fissata dall’Assemblea Generale.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17</a:t>
            </a:r>
          </a:p>
        </p:txBody>
      </p:sp>
    </p:spTree>
    <p:extLst>
      <p:ext uri="{BB962C8B-B14F-4D97-AF65-F5344CB8AC3E}">
        <p14:creationId xmlns:p14="http://schemas.microsoft.com/office/powerpoint/2010/main" val="2955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a:extLst>
              <a:ext uri="{FF2B5EF4-FFF2-40B4-BE49-F238E27FC236}">
                <a16:creationId xmlns:a16="http://schemas.microsoft.com/office/drawing/2014/main" id="{3F66744B-E9D0-A22F-6E3F-CA0C47C099B1}"/>
              </a:ext>
            </a:extLst>
          </p:cNvPr>
          <p:cNvPicPr>
            <a:picLocks noChangeAspect="1"/>
          </p:cNvPicPr>
          <p:nvPr/>
        </p:nvPicPr>
        <p:blipFill>
          <a:blip r:embed="rId3"/>
          <a:srcRect t="14788"/>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12</a:t>
            </a:fld>
            <a:endParaRPr lang="en-US">
              <a:solidFill>
                <a:srgbClr val="FFFFFF"/>
              </a:solidFill>
            </a:endParaRPr>
          </a:p>
        </p:txBody>
      </p:sp>
    </p:spTree>
    <p:extLst>
      <p:ext uri="{BB962C8B-B14F-4D97-AF65-F5344CB8AC3E}">
        <p14:creationId xmlns:p14="http://schemas.microsoft.com/office/powerpoint/2010/main" val="393905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fontScale="92500"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Al fine di assicurare un’azione rapida ed efficace da parte delle Nazioni Unite, i suoi Membri conferiscono al Consiglio di Sicurezza la </a:t>
            </a:r>
            <a:r>
              <a:rPr lang="it-IT" sz="3200" b="1" dirty="0"/>
              <a:t>responsabilità primaria del mantenimento della pace e della sicurezza internazionali </a:t>
            </a:r>
            <a:r>
              <a:rPr lang="it-IT" sz="3200" dirty="0"/>
              <a:t>e convengono che, nell'adempimento dei suoi doveri nell’ambito di tale responsabilità, il Consiglio di Sicurezza agisce per loro conto.
Nell'adempimento di questi doveri, il Consiglio di Sicurezza agirà in conformità con i Fini e i Principi delle Nazioni Unite. I poteri specifici conferiti al Consiglio di Sicurezza per l'adempimento di tali compiti sono stabiliti nei capitoli VI, VII, VIII e XII.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24</a:t>
            </a:r>
          </a:p>
        </p:txBody>
      </p:sp>
    </p:spTree>
    <p:extLst>
      <p:ext uri="{BB962C8B-B14F-4D97-AF65-F5344CB8AC3E}">
        <p14:creationId xmlns:p14="http://schemas.microsoft.com/office/powerpoint/2010/main" val="214734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Ogni membro del Consiglio di Sicurezza dispone di un voto.
Le decisioni del Consiglio di Sicurezza su questioni procedurali saranno prese con un voto affermativo di nove membri.
Le decisioni del Consiglio di Sicurezza su tutte le altre questioni saranno prese con un voto affermativo di nove membri, </a:t>
            </a:r>
            <a:r>
              <a:rPr lang="it-IT" sz="3200" b="1" dirty="0"/>
              <a:t>compresi i voti concordanti dei membri permanenti </a:t>
            </a:r>
            <a:r>
              <a:rPr lang="it-IT"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27</a:t>
            </a:r>
          </a:p>
        </p:txBody>
      </p:sp>
    </p:spTree>
    <p:extLst>
      <p:ext uri="{BB962C8B-B14F-4D97-AF65-F5344CB8AC3E}">
        <p14:creationId xmlns:p14="http://schemas.microsoft.com/office/powerpoint/2010/main" val="281061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fontScale="92500"/>
          </a:bodyPr>
          <a:lstStyle/>
          <a:p>
            <a:pPr marL="914400" indent="-914400" algn="just">
              <a:buFont typeface="+mj-lt"/>
              <a:buAutoNum type="arabicPeriod" startAt="2"/>
            </a:pPr>
            <a:r>
              <a:rPr lang="it-IT" sz="3200" dirty="0"/>
              <a:t>L’Assemblea Generale può discutere qualsiasi questione relativa al mantenimento della pace e della sicurezza internazionali [...] e, salvo quanto previsto dall’articolo 12, può formulare raccomandazioni riguardo a tali questioni allo Stato o agli Stati interessati o al Consiglio di Sicurezza o a entrambi. </a:t>
            </a:r>
            <a:r>
              <a:rPr lang="it-IT" sz="3200" b="1" dirty="0"/>
              <a:t>Qualsiasi questione di questo tipo su cui sia necessario agire sarà sottoposta al Consiglio di Sicurezza dall’Assemblea Generale </a:t>
            </a:r>
            <a:r>
              <a:rPr lang="it-IT" sz="3200" dirty="0"/>
              <a:t>prima o dopo la discussione.
L'Assemblea Generale può richiamare l’attenzione del Consiglio di Sicurezza su situazioni che possono mettere in pericolo la pace e la sicurezza internazionali.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11</a:t>
            </a:r>
          </a:p>
        </p:txBody>
      </p:sp>
    </p:spTree>
    <p:extLst>
      <p:ext uri="{BB962C8B-B14F-4D97-AF65-F5344CB8AC3E}">
        <p14:creationId xmlns:p14="http://schemas.microsoft.com/office/powerpoint/2010/main" val="418025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a:bodyPr>
          <a:lstStyle/>
          <a:p>
            <a:pPr marL="514350" indent="-514350" algn="just">
              <a:buFont typeface="+mj-lt"/>
              <a:buAutoNum type="arabicPeriod"/>
            </a:pPr>
            <a:endParaRPr lang="it-IT" sz="3200" dirty="0"/>
          </a:p>
          <a:p>
            <a:pPr marL="514350" indent="-514350" algn="just">
              <a:buFont typeface="+mj-lt"/>
              <a:buAutoNum type="arabicPeriod"/>
            </a:pPr>
            <a:r>
              <a:rPr lang="it-IT" sz="3600" dirty="0"/>
              <a:t>Mentre il Consiglio di Sicurezza esercita, in relazione a qualsiasi controversia o situazione, le funzioni che gli sono attribuite nel presente Statuto, </a:t>
            </a:r>
            <a:r>
              <a:rPr lang="it-IT" sz="3600" b="1" dirty="0"/>
              <a:t>l’Assemblea Generale non formulerà alcuna raccomandazione </a:t>
            </a:r>
            <a:r>
              <a:rPr lang="it-IT" sz="3600" dirty="0"/>
              <a:t>in merito a tale controversia o situazione, a meno che il Consiglio di Sicurezza non lo richieda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12</a:t>
            </a:r>
          </a:p>
        </p:txBody>
      </p:sp>
    </p:spTree>
    <p:extLst>
      <p:ext uri="{BB962C8B-B14F-4D97-AF65-F5344CB8AC3E}">
        <p14:creationId xmlns:p14="http://schemas.microsoft.com/office/powerpoint/2010/main" val="415408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021048"/>
            <a:ext cx="10515600" cy="5335301"/>
          </a:xfrm>
        </p:spPr>
        <p:txBody>
          <a:bodyPr vert="horz" lIns="91440" tIns="45720" rIns="91440" bIns="45720" rtlCol="0">
            <a:normAutofit fontScale="92500" lnSpcReduction="10000"/>
          </a:bodyPr>
          <a:lstStyle/>
          <a:p>
            <a:pPr marL="0" indent="0" algn="just">
              <a:buNone/>
            </a:pPr>
            <a:r>
              <a:rPr lang="it-IT" sz="3600" dirty="0"/>
              <a:t>[…] se il Consiglio di Sicurezza, a causa della mancanza di unanimità tra i membri permanenti, non esercita la sua responsabilità primaria per il mantenimento della pace e della sicurezza internazionali [...] </a:t>
            </a:r>
            <a:r>
              <a:rPr lang="it-IT" sz="3600" b="1" dirty="0"/>
              <a:t>l’Assemblea Generale esaminerà immediatamente la questione al fine di formulare le opportune raccomandazioni ai Membri per misure collettive, incluso, nel caso di una violazione della pace o di un atto di aggressione, l’uso della forza armata quando necessario</a:t>
            </a:r>
            <a:r>
              <a:rPr lang="it-IT" sz="3600" dirty="0"/>
              <a:t>, per  mantenere o ripristinare la pace e la sicurezza internazionali. Se non è in sessione in quel momento, l’Assemblea Generale può riunirsi in sessione straordinaria d’urgenza entro ventiquattro ore dalla richiesta.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555710" y="125804"/>
            <a:ext cx="1108057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400" dirty="0" err="1"/>
              <a:t>ris</a:t>
            </a:r>
            <a:r>
              <a:rPr lang="it-IT" sz="4400" dirty="0"/>
              <a:t>. 377 A(V) del 1950 – </a:t>
            </a:r>
            <a:r>
              <a:rPr lang="it-IT" sz="4400" i="1" dirty="0" err="1"/>
              <a:t>Uniting</a:t>
            </a:r>
            <a:r>
              <a:rPr lang="it-IT" sz="4400" i="1" dirty="0"/>
              <a:t> for Peace</a:t>
            </a:r>
            <a:endPar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8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633068"/>
          </a:xfrm>
        </p:spPr>
        <p:txBody>
          <a:bodyPr vert="horz" lIns="91440" tIns="45720" rIns="91440" bIns="45720" rtlCol="0">
            <a:normAutofit fontScale="92500" lnSpcReduction="10000"/>
          </a:bodyPr>
          <a:lstStyle/>
          <a:p>
            <a:pPr marL="0" indent="0" algn="just">
              <a:buNone/>
            </a:pPr>
            <a:r>
              <a:rPr lang="en-US" sz="4000" dirty="0"/>
              <a:t>[…] </a:t>
            </a:r>
            <a:r>
              <a:rPr lang="en-US" sz="4000" dirty="0" err="1"/>
              <a:t>questa</a:t>
            </a:r>
            <a:r>
              <a:rPr lang="en-US" sz="4000" dirty="0"/>
              <a:t> </a:t>
            </a:r>
            <a:r>
              <a:rPr lang="en-US" sz="4000" dirty="0" err="1"/>
              <a:t>interpretazione</a:t>
            </a:r>
            <a:r>
              <a:rPr lang="en-US" sz="4000" dirty="0"/>
              <a:t> </a:t>
            </a:r>
            <a:r>
              <a:rPr lang="en-US" sz="4000" dirty="0" err="1"/>
              <a:t>dell’articolo</a:t>
            </a:r>
            <a:r>
              <a:rPr lang="en-US" sz="4000" dirty="0"/>
              <a:t> 12 </a:t>
            </a:r>
            <a:r>
              <a:rPr lang="en-US" sz="4000" dirty="0" err="1"/>
              <a:t>si</a:t>
            </a:r>
            <a:r>
              <a:rPr lang="en-US" sz="4000" dirty="0"/>
              <a:t> </a:t>
            </a:r>
            <a:r>
              <a:rPr lang="en-US" sz="4000" dirty="0" err="1"/>
              <a:t>è</a:t>
            </a:r>
            <a:r>
              <a:rPr lang="en-US" sz="4000" dirty="0"/>
              <a:t> </a:t>
            </a:r>
            <a:r>
              <a:rPr lang="en-US" sz="4000" dirty="0" err="1"/>
              <a:t>evoluta</a:t>
            </a:r>
            <a:r>
              <a:rPr lang="en-US" sz="4000" dirty="0"/>
              <a:t> </a:t>
            </a:r>
            <a:r>
              <a:rPr lang="en-US" sz="4000" dirty="0" err="1"/>
              <a:t>successivamente</a:t>
            </a:r>
            <a:r>
              <a:rPr lang="en-US" sz="4000" dirty="0"/>
              <a:t>. […] In </a:t>
            </a:r>
            <a:r>
              <a:rPr lang="en-US" sz="4000" dirty="0" err="1"/>
              <a:t>effetti</a:t>
            </a:r>
            <a:r>
              <a:rPr lang="en-US" sz="4000" dirty="0"/>
              <a:t>, la Corte </a:t>
            </a:r>
            <a:r>
              <a:rPr lang="en-US" sz="4000" dirty="0" err="1"/>
              <a:t>rileva</a:t>
            </a:r>
            <a:r>
              <a:rPr lang="en-US" sz="4000" dirty="0"/>
              <a:t> </a:t>
            </a:r>
            <a:r>
              <a:rPr lang="en-US" sz="4000" dirty="0" err="1"/>
              <a:t>che</a:t>
            </a:r>
            <a:r>
              <a:rPr lang="en-US" sz="4000" dirty="0"/>
              <a:t> </a:t>
            </a:r>
            <a:r>
              <a:rPr lang="en-US" sz="4000" dirty="0" err="1"/>
              <a:t>nel</a:t>
            </a:r>
            <a:r>
              <a:rPr lang="en-US" sz="4000" dirty="0"/>
              <a:t> tempo </a:t>
            </a:r>
            <a:r>
              <a:rPr lang="en-US" sz="4000" dirty="0" err="1"/>
              <a:t>c'è</a:t>
            </a:r>
            <a:r>
              <a:rPr lang="en-US" sz="4000" dirty="0"/>
              <a:t> </a:t>
            </a:r>
            <a:r>
              <a:rPr lang="en-US" sz="4000" dirty="0" err="1"/>
              <a:t>stata</a:t>
            </a:r>
            <a:r>
              <a:rPr lang="en-US" sz="4000" dirty="0"/>
              <a:t> </a:t>
            </a:r>
            <a:r>
              <a:rPr lang="en-US" sz="4000" dirty="0" err="1"/>
              <a:t>una</a:t>
            </a:r>
            <a:r>
              <a:rPr lang="en-US" sz="4000" dirty="0"/>
              <a:t> </a:t>
            </a:r>
            <a:r>
              <a:rPr lang="en-US" sz="4000" dirty="0" err="1"/>
              <a:t>crescente</a:t>
            </a:r>
            <a:r>
              <a:rPr lang="en-US" sz="4000" dirty="0"/>
              <a:t> </a:t>
            </a:r>
            <a:r>
              <a:rPr lang="en-US" sz="4000" dirty="0" err="1"/>
              <a:t>tendenza</a:t>
            </a:r>
            <a:r>
              <a:rPr lang="en-US" sz="4000" dirty="0"/>
              <a:t> da </a:t>
            </a:r>
            <a:r>
              <a:rPr lang="en-US" sz="4000" dirty="0" err="1"/>
              <a:t>parte</a:t>
            </a:r>
            <a:r>
              <a:rPr lang="en-US" sz="4000" dirty="0"/>
              <a:t> </a:t>
            </a:r>
            <a:r>
              <a:rPr lang="en-US" sz="4000" dirty="0" err="1"/>
              <a:t>dell’Assemblea</a:t>
            </a:r>
            <a:r>
              <a:rPr lang="en-US" sz="4000" dirty="0"/>
              <a:t> </a:t>
            </a:r>
            <a:r>
              <a:rPr lang="en-US" sz="4000" dirty="0" err="1"/>
              <a:t>Generale</a:t>
            </a:r>
            <a:r>
              <a:rPr lang="en-US" sz="4000" dirty="0"/>
              <a:t> e del </a:t>
            </a:r>
            <a:r>
              <a:rPr lang="en-US" sz="4000" dirty="0" err="1"/>
              <a:t>Consiglio</a:t>
            </a:r>
            <a:r>
              <a:rPr lang="en-US" sz="4000" dirty="0"/>
              <a:t> di </a:t>
            </a:r>
            <a:r>
              <a:rPr lang="en-US" sz="4000" dirty="0" err="1"/>
              <a:t>Sicurezza</a:t>
            </a:r>
            <a:r>
              <a:rPr lang="en-US" sz="4000" dirty="0"/>
              <a:t> ad </a:t>
            </a:r>
            <a:r>
              <a:rPr lang="en-US" sz="4000" dirty="0" err="1"/>
              <a:t>affrontare</a:t>
            </a:r>
            <a:r>
              <a:rPr lang="en-US" sz="4000" dirty="0"/>
              <a:t> in </a:t>
            </a:r>
            <a:r>
              <a:rPr lang="en-US" sz="4000" dirty="0" err="1"/>
              <a:t>parallelo</a:t>
            </a:r>
            <a:r>
              <a:rPr lang="en-US" sz="4000" dirty="0"/>
              <a:t> la </a:t>
            </a:r>
            <a:r>
              <a:rPr lang="en-US" sz="4000" dirty="0" err="1"/>
              <a:t>stessa</a:t>
            </a:r>
            <a:r>
              <a:rPr lang="en-US" sz="4000" dirty="0"/>
              <a:t> </a:t>
            </a:r>
            <a:r>
              <a:rPr lang="en-US" sz="4000" dirty="0" err="1"/>
              <a:t>questione</a:t>
            </a:r>
            <a:r>
              <a:rPr lang="en-US" sz="4000" dirty="0"/>
              <a:t> </a:t>
            </a:r>
            <a:r>
              <a:rPr lang="en-US" sz="4000" dirty="0" err="1"/>
              <a:t>riguardante</a:t>
            </a:r>
            <a:r>
              <a:rPr lang="en-US" sz="4000" dirty="0"/>
              <a:t> il </a:t>
            </a:r>
            <a:r>
              <a:rPr lang="en-US" sz="4000" dirty="0" err="1"/>
              <a:t>mantenimento</a:t>
            </a:r>
            <a:r>
              <a:rPr lang="en-US" sz="4000" dirty="0"/>
              <a:t> </a:t>
            </a:r>
            <a:r>
              <a:rPr lang="en-US" sz="4000" dirty="0" err="1"/>
              <a:t>della</a:t>
            </a:r>
            <a:r>
              <a:rPr lang="en-US" sz="4000" dirty="0"/>
              <a:t> pace e </a:t>
            </a:r>
            <a:r>
              <a:rPr lang="en-US" sz="4000" dirty="0" err="1"/>
              <a:t>della</a:t>
            </a:r>
            <a:r>
              <a:rPr lang="en-US" sz="4000" dirty="0"/>
              <a:t> </a:t>
            </a:r>
            <a:r>
              <a:rPr lang="en-US" sz="4000" dirty="0" err="1"/>
              <a:t>sicurezza</a:t>
            </a:r>
            <a:r>
              <a:rPr lang="en-US" sz="4000" dirty="0"/>
              <a:t> </a:t>
            </a:r>
            <a:r>
              <a:rPr lang="en-US" sz="4000" dirty="0" err="1"/>
              <a:t>internazionali</a:t>
            </a:r>
            <a:r>
              <a:rPr lang="en-US" sz="4000" dirty="0"/>
              <a:t> [...] La Corte </a:t>
            </a:r>
            <a:r>
              <a:rPr lang="en-US" sz="4000" dirty="0" err="1"/>
              <a:t>ritiene</a:t>
            </a:r>
            <a:r>
              <a:rPr lang="en-US" sz="4000" dirty="0"/>
              <a:t> </a:t>
            </a:r>
            <a:r>
              <a:rPr lang="en-US" sz="4000" dirty="0" err="1"/>
              <a:t>che</a:t>
            </a:r>
            <a:r>
              <a:rPr lang="en-US" sz="4000" dirty="0"/>
              <a:t> la </a:t>
            </a:r>
            <a:r>
              <a:rPr lang="en-US" sz="4000" dirty="0" err="1"/>
              <a:t>prassi</a:t>
            </a:r>
            <a:r>
              <a:rPr lang="en-US" sz="4000" dirty="0"/>
              <a:t> </a:t>
            </a:r>
            <a:r>
              <a:rPr lang="en-US" sz="4000" dirty="0" err="1"/>
              <a:t>dell’Assemblea</a:t>
            </a:r>
            <a:r>
              <a:rPr lang="en-US" sz="4000" dirty="0"/>
              <a:t> </a:t>
            </a:r>
            <a:r>
              <a:rPr lang="en-US" sz="4000" dirty="0" err="1"/>
              <a:t>generale</a:t>
            </a:r>
            <a:r>
              <a:rPr lang="en-US" sz="4000" dirty="0"/>
              <a:t>, </a:t>
            </a:r>
            <a:r>
              <a:rPr lang="en-US" sz="4000" dirty="0" err="1"/>
              <a:t>così</a:t>
            </a:r>
            <a:r>
              <a:rPr lang="en-US" sz="4000" dirty="0"/>
              <a:t> come </a:t>
            </a:r>
            <a:r>
              <a:rPr lang="en-US" sz="4000" dirty="0" err="1"/>
              <a:t>si</a:t>
            </a:r>
            <a:r>
              <a:rPr lang="en-US" sz="4000" dirty="0"/>
              <a:t> </a:t>
            </a:r>
            <a:r>
              <a:rPr lang="en-US" sz="4000" dirty="0" err="1"/>
              <a:t>è</a:t>
            </a:r>
            <a:r>
              <a:rPr lang="en-US" sz="4000" dirty="0"/>
              <a:t> </a:t>
            </a:r>
            <a:r>
              <a:rPr lang="en-US" sz="4000" dirty="0" err="1"/>
              <a:t>evoluta</a:t>
            </a:r>
            <a:r>
              <a:rPr lang="en-US" sz="4000" dirty="0"/>
              <a:t>, </a:t>
            </a:r>
            <a:r>
              <a:rPr lang="en-US" sz="4000" dirty="0" err="1"/>
              <a:t>sia</a:t>
            </a:r>
            <a:r>
              <a:rPr lang="en-US" sz="4000" dirty="0"/>
              <a:t> </a:t>
            </a:r>
            <a:r>
              <a:rPr lang="en-US" sz="4000" dirty="0" err="1"/>
              <a:t>coerente</a:t>
            </a:r>
            <a:r>
              <a:rPr lang="en-US" sz="4000" dirty="0"/>
              <a:t> con </a:t>
            </a:r>
            <a:r>
              <a:rPr lang="en-US" sz="4000" dirty="0" err="1"/>
              <a:t>l’articolo</a:t>
            </a:r>
            <a:r>
              <a:rPr lang="en-US" sz="4000" dirty="0"/>
              <a:t> 12, </a:t>
            </a:r>
            <a:r>
              <a:rPr lang="en-US" sz="4000" dirty="0" err="1"/>
              <a:t>paragrafo</a:t>
            </a:r>
            <a:r>
              <a:rPr lang="en-US" sz="4000" dirty="0"/>
              <a:t> 1, </a:t>
            </a:r>
            <a:r>
              <a:rPr lang="en-US" sz="4000" dirty="0" err="1"/>
              <a:t>della</a:t>
            </a:r>
            <a:r>
              <a:rPr lang="en-US" sz="4000" dirty="0"/>
              <a:t> Carta.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Costruzione di un muro in Palestina</a:t>
            </a:r>
          </a:p>
          <a:p>
            <a:pPr lvl="0" algn="ctr">
              <a:defRPr/>
            </a:pPr>
            <a:r>
              <a:rPr lang="it-IT" sz="4000" dirty="0"/>
              <a:t>Parere consultivo della CIG, 2004</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83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3BBF38C6-CEDE-9A92-C070-015C539CCB2E}"/>
              </a:ext>
            </a:extLst>
          </p:cNvPr>
          <p:cNvPicPr>
            <a:picLocks noChangeAspect="1"/>
          </p:cNvPicPr>
          <p:nvPr/>
        </p:nvPicPr>
        <p:blipFill>
          <a:blip r:embed="rId3"/>
          <a:srcRect l="8921" r="13731" b="-1"/>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62832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591344"/>
            <a:ext cx="10515600" cy="5585619"/>
          </a:xfrm>
        </p:spPr>
        <p:txBody>
          <a:bodyPr vert="horz" lIns="91440" tIns="45720" rIns="91440" bIns="45720" rtlCol="0">
            <a:normAutofit/>
          </a:bodyPr>
          <a:lstStyle/>
          <a:p>
            <a:pPr marL="0" indent="0" algn="just">
              <a:buNone/>
            </a:pPr>
            <a:r>
              <a:rPr lang="en-US" sz="3400"/>
              <a:t>
</a:t>
            </a:r>
          </a:p>
          <a:p>
            <a:pPr marL="0" indent="0" algn="ctr">
              <a:buNone/>
            </a:pPr>
            <a:r>
              <a:rPr lang="en-US" sz="3400"/>
              <a:t>
</a:t>
            </a:r>
            <a:endParaRPr lang="en-US" sz="3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64735E08-2C7E-584B-5B9A-AA702F49699D}"/>
              </a:ext>
            </a:extLst>
          </p:cNvPr>
          <p:cNvPicPr>
            <a:picLocks noChangeAspect="1"/>
          </p:cNvPicPr>
          <p:nvPr/>
        </p:nvPicPr>
        <p:blipFill>
          <a:blip r:embed="rId3"/>
          <a:stretch>
            <a:fillRect/>
          </a:stretch>
        </p:blipFill>
        <p:spPr>
          <a:xfrm>
            <a:off x="1434368" y="432359"/>
            <a:ext cx="9323264" cy="5491785"/>
          </a:xfrm>
          <a:prstGeom prst="rect">
            <a:avLst/>
          </a:prstGeom>
        </p:spPr>
      </p:pic>
    </p:spTree>
    <p:extLst>
      <p:ext uri="{BB962C8B-B14F-4D97-AF65-F5344CB8AC3E}">
        <p14:creationId xmlns:p14="http://schemas.microsoft.com/office/powerpoint/2010/main" val="318324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7A8A42F3-84E7-EC61-B08A-002F3BF8AB5A}"/>
              </a:ext>
            </a:extLst>
          </p:cNvPr>
          <p:cNvPicPr>
            <a:picLocks noChangeAspect="1"/>
          </p:cNvPicPr>
          <p:nvPr/>
        </p:nvPicPr>
        <p:blipFill>
          <a:blip r:embed="rId3"/>
          <a:srcRect t="19080"/>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237488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A020F7C2-71E1-7C3B-6B70-FD44164BCE97}"/>
              </a:ext>
            </a:extLst>
          </p:cNvPr>
          <p:cNvPicPr>
            <a:picLocks noChangeAspect="1"/>
          </p:cNvPicPr>
          <p:nvPr/>
        </p:nvPicPr>
        <p:blipFill>
          <a:blip r:embed="rId3"/>
          <a:srcRect t="461"/>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1657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B6F4B4-6E48-521F-3D62-6D5F01234D9A}"/>
              </a:ext>
            </a:extLst>
          </p:cNvPr>
          <p:cNvPicPr>
            <a:picLocks noChangeAspect="1"/>
          </p:cNvPicPr>
          <p:nvPr/>
        </p:nvPicPr>
        <p:blipFill>
          <a:blip r:embed="rId3"/>
          <a:stretch>
            <a:fillRect/>
          </a:stretch>
        </p:blipFill>
        <p:spPr>
          <a:xfrm>
            <a:off x="1766441" y="-45471"/>
            <a:ext cx="8659117" cy="6948941"/>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157215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5C0F1C38-2C74-6878-9D96-33D6C0C2EEDC}"/>
              </a:ext>
            </a:extLst>
          </p:cNvPr>
          <p:cNvPicPr>
            <a:picLocks noChangeAspect="1"/>
          </p:cNvPicPr>
          <p:nvPr/>
        </p:nvPicPr>
        <p:blipFill>
          <a:blip r:embed="rId3"/>
          <a:srcRect b="7804"/>
          <a:stretch/>
        </p:blipFill>
        <p:spPr>
          <a:xfrm>
            <a:off x="20" y="1282"/>
            <a:ext cx="12191980" cy="6856718"/>
          </a:xfrm>
          <a:prstGeom prst="rect">
            <a:avLst/>
          </a:prstGeom>
        </p:spPr>
      </p:pic>
      <p:sp>
        <p:nvSpPr>
          <p:cNvPr id="6" name="Segnaposto piè di pagina 5"/>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n-lt"/>
                <a:ea typeface="+mn-ea"/>
                <a:cs typeface="+mn-cs"/>
              </a:rPr>
              <a:t>International Court of Justice</a:t>
            </a:r>
          </a:p>
        </p:txBody>
      </p:sp>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56046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r>
              <a:rPr lang="en-US" sz="3400" dirty="0"/>
              <a:t>
</a:t>
            </a:r>
            <a:r>
              <a:rPr lang="it-IT" sz="4800" dirty="0"/>
              <a:t>L’Organizzazione gode, nel territorio di ciascuno dei suoi membri, della capacità giuridica necessaria per l’esercizio delle sue funzioni e per la realizzazione dei suoi scopi.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104</a:t>
            </a:r>
          </a:p>
        </p:txBody>
      </p:sp>
    </p:spTree>
    <p:extLst>
      <p:ext uri="{BB962C8B-B14F-4D97-AF65-F5344CB8AC3E}">
        <p14:creationId xmlns:p14="http://schemas.microsoft.com/office/powerpoint/2010/main" val="418948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0" indent="0" algn="just">
              <a:buNone/>
            </a:pPr>
            <a:r>
              <a:rPr lang="en-US" sz="4400" dirty="0"/>
              <a:t>La Corte </a:t>
            </a:r>
            <a:r>
              <a:rPr lang="en-US" sz="4400" dirty="0" err="1"/>
              <a:t>è</a:t>
            </a:r>
            <a:r>
              <a:rPr lang="en-US" sz="4400" dirty="0"/>
              <a:t> </a:t>
            </a:r>
            <a:r>
              <a:rPr lang="en-US" sz="4400" dirty="0" err="1"/>
              <a:t>giunta</a:t>
            </a:r>
            <a:r>
              <a:rPr lang="en-US" sz="4400" dirty="0"/>
              <a:t> </a:t>
            </a:r>
            <a:r>
              <a:rPr lang="en-US" sz="4400" dirty="0" err="1"/>
              <a:t>alla</a:t>
            </a:r>
            <a:r>
              <a:rPr lang="en-US" sz="4400" dirty="0"/>
              <a:t> </a:t>
            </a:r>
            <a:r>
              <a:rPr lang="en-US" sz="4400" dirty="0" err="1"/>
              <a:t>conclusione</a:t>
            </a:r>
            <a:r>
              <a:rPr lang="en-US" sz="4400" dirty="0"/>
              <a:t> </a:t>
            </a:r>
            <a:r>
              <a:rPr lang="en-US" sz="4400" dirty="0" err="1"/>
              <a:t>che</a:t>
            </a:r>
            <a:r>
              <a:rPr lang="en-US" sz="4400" dirty="0"/>
              <a:t> </a:t>
            </a:r>
            <a:r>
              <a:rPr lang="en-US" sz="4400" dirty="0" err="1"/>
              <a:t>l’Organizzazione</a:t>
            </a:r>
            <a:r>
              <a:rPr lang="en-US" sz="4400" dirty="0"/>
              <a:t> </a:t>
            </a:r>
            <a:r>
              <a:rPr lang="en-US" sz="4400" dirty="0" err="1"/>
              <a:t>è</a:t>
            </a:r>
            <a:r>
              <a:rPr lang="en-US" sz="4400" dirty="0"/>
              <a:t> </a:t>
            </a:r>
            <a:r>
              <a:rPr lang="en-US" sz="4400" dirty="0" err="1"/>
              <a:t>una</a:t>
            </a:r>
            <a:r>
              <a:rPr lang="en-US" sz="4400" dirty="0"/>
              <a:t> persona </a:t>
            </a:r>
            <a:r>
              <a:rPr lang="en-US" sz="4400" dirty="0" err="1"/>
              <a:t>internazionale</a:t>
            </a:r>
            <a:r>
              <a:rPr lang="en-US" sz="4400" dirty="0"/>
              <a:t>. </a:t>
            </a:r>
            <a:r>
              <a:rPr lang="en-US" sz="4400" dirty="0" err="1"/>
              <a:t>Ciò</a:t>
            </a:r>
            <a:r>
              <a:rPr lang="en-US" sz="4400" dirty="0"/>
              <a:t> non equivale a dire </a:t>
            </a:r>
            <a:r>
              <a:rPr lang="en-US" sz="4400" dirty="0" err="1"/>
              <a:t>che</a:t>
            </a:r>
            <a:r>
              <a:rPr lang="en-US" sz="4400" dirty="0"/>
              <a:t> </a:t>
            </a:r>
            <a:r>
              <a:rPr lang="en-US" sz="4400" dirty="0" err="1"/>
              <a:t>si</a:t>
            </a:r>
            <a:r>
              <a:rPr lang="en-US" sz="4400" dirty="0"/>
              <a:t> </a:t>
            </a:r>
            <a:r>
              <a:rPr lang="en-US" sz="4400" dirty="0" err="1"/>
              <a:t>tratta</a:t>
            </a:r>
            <a:r>
              <a:rPr lang="en-US" sz="4400" dirty="0"/>
              <a:t> di uno </a:t>
            </a:r>
            <a:r>
              <a:rPr lang="en-US" sz="4400" dirty="0" err="1"/>
              <a:t>Stato</a:t>
            </a:r>
            <a:r>
              <a:rPr lang="en-US" sz="4400" dirty="0"/>
              <a:t>, </a:t>
            </a:r>
            <a:r>
              <a:rPr lang="en-US" sz="4400" dirty="0" err="1"/>
              <a:t>cosa</a:t>
            </a:r>
            <a:r>
              <a:rPr lang="en-US" sz="4400" dirty="0"/>
              <a:t> </a:t>
            </a:r>
            <a:r>
              <a:rPr lang="en-US" sz="4400" dirty="0" err="1"/>
              <a:t>che</a:t>
            </a:r>
            <a:r>
              <a:rPr lang="en-US" sz="4400" dirty="0"/>
              <a:t> </a:t>
            </a:r>
            <a:r>
              <a:rPr lang="en-US" sz="4400" dirty="0" err="1"/>
              <a:t>certamente</a:t>
            </a:r>
            <a:r>
              <a:rPr lang="en-US" sz="4400" dirty="0"/>
              <a:t> non </a:t>
            </a:r>
            <a:r>
              <a:rPr lang="en-US" sz="4400" dirty="0" err="1"/>
              <a:t>è</a:t>
            </a:r>
            <a:r>
              <a:rPr lang="en-US" sz="4400" dirty="0"/>
              <a:t>, o </a:t>
            </a:r>
            <a:r>
              <a:rPr lang="en-US" sz="4400" dirty="0" err="1"/>
              <a:t>che</a:t>
            </a:r>
            <a:r>
              <a:rPr lang="en-US" sz="4400" dirty="0"/>
              <a:t> la </a:t>
            </a:r>
            <a:r>
              <a:rPr lang="en-US" sz="4400" dirty="0" err="1"/>
              <a:t>sua</a:t>
            </a:r>
            <a:r>
              <a:rPr lang="en-US" sz="4400" dirty="0"/>
              <a:t> </a:t>
            </a:r>
            <a:r>
              <a:rPr lang="en-US" sz="4400" dirty="0" err="1"/>
              <a:t>personalità</a:t>
            </a:r>
            <a:r>
              <a:rPr lang="en-US" sz="4400" dirty="0"/>
              <a:t> </a:t>
            </a:r>
            <a:r>
              <a:rPr lang="en-US" sz="4400" dirty="0" err="1"/>
              <a:t>giuridica</a:t>
            </a:r>
            <a:r>
              <a:rPr lang="en-US" sz="4400" dirty="0"/>
              <a:t> e </a:t>
            </a:r>
            <a:r>
              <a:rPr lang="en-US" sz="4400" dirty="0" err="1"/>
              <a:t>i</a:t>
            </a:r>
            <a:r>
              <a:rPr lang="en-US" sz="4400" dirty="0"/>
              <a:t> </a:t>
            </a:r>
            <a:r>
              <a:rPr lang="en-US" sz="4400" dirty="0" err="1"/>
              <a:t>suoi</a:t>
            </a:r>
            <a:r>
              <a:rPr lang="en-US" sz="4400" dirty="0"/>
              <a:t> </a:t>
            </a:r>
            <a:r>
              <a:rPr lang="en-US" sz="4400" dirty="0" err="1"/>
              <a:t>diritti</a:t>
            </a:r>
            <a:r>
              <a:rPr lang="en-US" sz="4400" dirty="0"/>
              <a:t> e </a:t>
            </a:r>
            <a:r>
              <a:rPr lang="en-US" sz="4400" dirty="0" err="1"/>
              <a:t>doveri</a:t>
            </a:r>
            <a:r>
              <a:rPr lang="en-US" sz="4400" dirty="0"/>
              <a:t> </a:t>
            </a:r>
            <a:r>
              <a:rPr lang="en-US" sz="4400" dirty="0" err="1"/>
              <a:t>sono</a:t>
            </a:r>
            <a:r>
              <a:rPr lang="en-US" sz="4400" dirty="0"/>
              <a:t> </a:t>
            </a:r>
            <a:r>
              <a:rPr lang="en-US" sz="4400" dirty="0" err="1"/>
              <a:t>gli</a:t>
            </a:r>
            <a:r>
              <a:rPr lang="en-US" sz="4400" dirty="0"/>
              <a:t> </a:t>
            </a:r>
            <a:r>
              <a:rPr lang="en-US" sz="4400" dirty="0" err="1"/>
              <a:t>stessi</a:t>
            </a:r>
            <a:r>
              <a:rPr lang="en-US" sz="4400" dirty="0"/>
              <a:t> di uno </a:t>
            </a:r>
            <a:r>
              <a:rPr lang="en-US" sz="4400" dirty="0" err="1"/>
              <a:t>Stato</a:t>
            </a:r>
            <a:r>
              <a:rPr lang="en-US" sz="4400" dirty="0"/>
              <a:t>. </a:t>
            </a:r>
            <a:r>
              <a:rPr lang="en-US" sz="4400" dirty="0" err="1"/>
              <a:t>Ancor</a:t>
            </a:r>
            <a:r>
              <a:rPr lang="en-US" sz="4400" dirty="0"/>
              <a:t> </a:t>
            </a:r>
            <a:r>
              <a:rPr lang="en-US" sz="4400" dirty="0" err="1"/>
              <a:t>meno</a:t>
            </a:r>
            <a:r>
              <a:rPr lang="en-US" sz="4400" dirty="0"/>
              <a:t> </a:t>
            </a:r>
            <a:r>
              <a:rPr lang="en-US" sz="4400" dirty="0" err="1"/>
              <a:t>è</a:t>
            </a:r>
            <a:r>
              <a:rPr lang="en-US" sz="4400" dirty="0"/>
              <a:t> la </a:t>
            </a:r>
            <a:r>
              <a:rPr lang="en-US" sz="4400" dirty="0" err="1"/>
              <a:t>stessa</a:t>
            </a:r>
            <a:r>
              <a:rPr lang="en-US" sz="4400" dirty="0"/>
              <a:t> </a:t>
            </a:r>
            <a:r>
              <a:rPr lang="en-US" sz="4400" dirty="0" err="1"/>
              <a:t>cosa</a:t>
            </a:r>
            <a:r>
              <a:rPr lang="en-US" sz="4400" dirty="0"/>
              <a:t> </a:t>
            </a:r>
            <a:r>
              <a:rPr lang="en-US" sz="4400" dirty="0" err="1"/>
              <a:t>che</a:t>
            </a:r>
            <a:r>
              <a:rPr lang="en-US" sz="4400" dirty="0"/>
              <a:t> dire </a:t>
            </a:r>
            <a:r>
              <a:rPr lang="en-US" sz="4400" dirty="0" err="1"/>
              <a:t>che</a:t>
            </a:r>
            <a:r>
              <a:rPr lang="en-US" sz="4400" dirty="0"/>
              <a:t> </a:t>
            </a:r>
            <a:r>
              <a:rPr lang="en-US" sz="4400" dirty="0" err="1"/>
              <a:t>si</a:t>
            </a:r>
            <a:r>
              <a:rPr lang="en-US" sz="4400" dirty="0"/>
              <a:t> </a:t>
            </a:r>
            <a:r>
              <a:rPr lang="en-US" sz="4400" dirty="0" err="1"/>
              <a:t>tratta</a:t>
            </a:r>
            <a:r>
              <a:rPr lang="en-US" sz="4400" dirty="0"/>
              <a:t> di un “super-</a:t>
            </a:r>
            <a:r>
              <a:rPr lang="en-US" sz="4400" dirty="0" err="1"/>
              <a:t>Stato</a:t>
            </a:r>
            <a:r>
              <a:rPr lang="en-US" sz="4400" dirty="0"/>
              <a:t>”, </a:t>
            </a:r>
            <a:r>
              <a:rPr lang="en-US" sz="4400" dirty="0" err="1"/>
              <a:t>qualunque</a:t>
            </a:r>
            <a:r>
              <a:rPr lang="en-US" sz="4400" dirty="0"/>
              <a:t> </a:t>
            </a:r>
            <a:r>
              <a:rPr lang="en-US" sz="4400" dirty="0" err="1"/>
              <a:t>cosa</a:t>
            </a:r>
            <a:r>
              <a:rPr lang="en-US" sz="4400" dirty="0"/>
              <a:t> </a:t>
            </a:r>
            <a:r>
              <a:rPr lang="en-US" sz="4400" dirty="0" err="1"/>
              <a:t>questa</a:t>
            </a:r>
            <a:r>
              <a:rPr lang="en-US" sz="4400" dirty="0"/>
              <a:t> </a:t>
            </a:r>
            <a:r>
              <a:rPr lang="en-US" sz="4400" dirty="0" err="1"/>
              <a:t>espressione</a:t>
            </a:r>
            <a:r>
              <a:rPr lang="en-US" sz="4400" dirty="0"/>
              <a:t> </a:t>
            </a:r>
            <a:r>
              <a:rPr lang="en-US" sz="4400" dirty="0" err="1"/>
              <a:t>possa</a:t>
            </a:r>
            <a:r>
              <a:rPr lang="en-US" sz="4400" dirty="0"/>
              <a:t> </a:t>
            </a:r>
            <a:r>
              <a:rPr lang="en-US" sz="4400" dirty="0" err="1"/>
              <a:t>significare</a:t>
            </a:r>
            <a:r>
              <a:rPr lang="en-US" sz="4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Riparazione per danni subiti al servizio delle N.U.</a:t>
            </a:r>
          </a:p>
          <a:p>
            <a:pPr lvl="0" algn="ctr">
              <a:defRPr/>
            </a:pPr>
            <a:r>
              <a:rPr lang="it-IT" sz="4000" dirty="0"/>
              <a:t>Parere consultivo della CIG, 1949</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64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4400" dirty="0"/>
          </a:p>
          <a:p>
            <a:pPr marL="0" indent="0" algn="just">
              <a:buNone/>
            </a:pPr>
            <a:r>
              <a:rPr lang="en-US" sz="4400" dirty="0"/>
              <a:t>[…] </a:t>
            </a:r>
            <a:r>
              <a:rPr lang="en-US" sz="4400" dirty="0" err="1"/>
              <a:t>Ciò</a:t>
            </a:r>
            <a:r>
              <a:rPr lang="en-US" sz="4400" dirty="0"/>
              <a:t> </a:t>
            </a:r>
            <a:r>
              <a:rPr lang="en-US" sz="4400" dirty="0" err="1"/>
              <a:t>che</a:t>
            </a:r>
            <a:r>
              <a:rPr lang="en-US" sz="4400" dirty="0"/>
              <a:t> </a:t>
            </a:r>
            <a:r>
              <a:rPr lang="en-US" sz="4400" dirty="0" err="1"/>
              <a:t>significa</a:t>
            </a:r>
            <a:r>
              <a:rPr lang="en-US" sz="4400" dirty="0"/>
              <a:t> </a:t>
            </a:r>
            <a:r>
              <a:rPr lang="en-US" sz="4400" dirty="0" err="1"/>
              <a:t>è</a:t>
            </a:r>
            <a:r>
              <a:rPr lang="en-US" sz="4400" dirty="0"/>
              <a:t> </a:t>
            </a:r>
            <a:r>
              <a:rPr lang="en-US" sz="4400" dirty="0" err="1"/>
              <a:t>che</a:t>
            </a:r>
            <a:r>
              <a:rPr lang="en-US" sz="4400" dirty="0"/>
              <a:t> </a:t>
            </a:r>
            <a:r>
              <a:rPr lang="en-US" sz="4400" dirty="0" err="1"/>
              <a:t>è</a:t>
            </a:r>
            <a:r>
              <a:rPr lang="en-US" sz="4400" dirty="0"/>
              <a:t> un </a:t>
            </a:r>
            <a:r>
              <a:rPr lang="en-US" sz="4400" dirty="0" err="1"/>
              <a:t>soggetto</a:t>
            </a:r>
            <a:r>
              <a:rPr lang="en-US" sz="4400" dirty="0"/>
              <a:t> di </a:t>
            </a:r>
            <a:r>
              <a:rPr lang="en-US" sz="4400" dirty="0" err="1"/>
              <a:t>diritto</a:t>
            </a:r>
            <a:r>
              <a:rPr lang="en-US" sz="4400" dirty="0"/>
              <a:t> </a:t>
            </a:r>
            <a:r>
              <a:rPr lang="en-US" sz="4400" dirty="0" err="1"/>
              <a:t>internazionale</a:t>
            </a:r>
            <a:r>
              <a:rPr lang="en-US" sz="4400" dirty="0"/>
              <a:t> ed </a:t>
            </a:r>
            <a:r>
              <a:rPr lang="en-US" sz="4400" dirty="0" err="1"/>
              <a:t>è</a:t>
            </a:r>
            <a:r>
              <a:rPr lang="en-US" sz="4400" dirty="0"/>
              <a:t> in </a:t>
            </a:r>
            <a:r>
              <a:rPr lang="en-US" sz="4400" dirty="0" err="1"/>
              <a:t>grado</a:t>
            </a:r>
            <a:r>
              <a:rPr lang="en-US" sz="4400" dirty="0"/>
              <a:t> di </a:t>
            </a:r>
            <a:r>
              <a:rPr lang="en-US" sz="4400" dirty="0" err="1"/>
              <a:t>possedere</a:t>
            </a:r>
            <a:r>
              <a:rPr lang="en-US" sz="4400" dirty="0"/>
              <a:t> </a:t>
            </a:r>
            <a:r>
              <a:rPr lang="en-US" sz="4400" dirty="0" err="1"/>
              <a:t>diritti</a:t>
            </a:r>
            <a:r>
              <a:rPr lang="en-US" sz="4400" dirty="0"/>
              <a:t> e </a:t>
            </a:r>
            <a:r>
              <a:rPr lang="en-US" sz="4400" dirty="0" err="1"/>
              <a:t>obblighi</a:t>
            </a:r>
            <a:r>
              <a:rPr lang="en-US" sz="4400" dirty="0"/>
              <a:t> </a:t>
            </a:r>
            <a:r>
              <a:rPr lang="en-US" sz="4400" dirty="0" err="1"/>
              <a:t>internazionali</a:t>
            </a:r>
            <a:r>
              <a:rPr lang="en-US" sz="4400" dirty="0"/>
              <a:t>, e </a:t>
            </a:r>
            <a:r>
              <a:rPr lang="en-US" sz="4400" dirty="0" err="1"/>
              <a:t>che</a:t>
            </a:r>
            <a:r>
              <a:rPr lang="en-US" sz="4400" dirty="0"/>
              <a:t> ha la </a:t>
            </a:r>
            <a:r>
              <a:rPr lang="en-US" sz="4400" dirty="0" err="1"/>
              <a:t>capacità</a:t>
            </a:r>
            <a:r>
              <a:rPr lang="en-US" sz="4400" dirty="0"/>
              <a:t> di </a:t>
            </a:r>
            <a:r>
              <a:rPr lang="en-US" sz="4400" dirty="0" err="1"/>
              <a:t>difendere</a:t>
            </a:r>
            <a:r>
              <a:rPr lang="en-US" sz="4400" dirty="0"/>
              <a:t> </a:t>
            </a:r>
            <a:r>
              <a:rPr lang="en-US" sz="4400" dirty="0" err="1"/>
              <a:t>i</a:t>
            </a:r>
            <a:r>
              <a:rPr lang="en-US" sz="4400" dirty="0"/>
              <a:t> </a:t>
            </a:r>
            <a:r>
              <a:rPr lang="en-US" sz="4400" dirty="0" err="1"/>
              <a:t>propri</a:t>
            </a:r>
            <a:r>
              <a:rPr lang="en-US" sz="4400" dirty="0"/>
              <a:t> </a:t>
            </a:r>
            <a:r>
              <a:rPr lang="en-US" sz="4400" dirty="0" err="1"/>
              <a:t>diritti</a:t>
            </a:r>
            <a:r>
              <a:rPr lang="en-US" sz="4400" dirty="0"/>
              <a:t> </a:t>
            </a:r>
            <a:r>
              <a:rPr lang="en-US" sz="4400" dirty="0" err="1"/>
              <a:t>presentando</a:t>
            </a:r>
            <a:r>
              <a:rPr lang="en-US" sz="4400" dirty="0"/>
              <a:t> </a:t>
            </a:r>
            <a:r>
              <a:rPr lang="en-US" sz="4400" dirty="0" err="1"/>
              <a:t>reclami</a:t>
            </a:r>
            <a:r>
              <a:rPr lang="en-US" sz="4400" dirty="0"/>
              <a:t> a </a:t>
            </a:r>
            <a:r>
              <a:rPr lang="en-US" sz="4400" dirty="0" err="1"/>
              <a:t>livello</a:t>
            </a:r>
            <a:r>
              <a:rPr lang="en-US" sz="4400" dirty="0"/>
              <a:t> </a:t>
            </a:r>
            <a:r>
              <a:rPr lang="en-US" sz="4400" dirty="0" err="1"/>
              <a:t>internazionale</a:t>
            </a:r>
            <a:r>
              <a:rPr lang="en-US" sz="4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Riparazione per danni subiti al servizio delle N.U.</a:t>
            </a:r>
          </a:p>
          <a:p>
            <a:pPr lvl="0" algn="ctr">
              <a:defRPr/>
            </a:pPr>
            <a:r>
              <a:rPr lang="it-IT" sz="4000" dirty="0"/>
              <a:t>Parere consultivo della CIG, 1949</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7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magine 9">
            <a:extLst>
              <a:ext uri="{FF2B5EF4-FFF2-40B4-BE49-F238E27FC236}">
                <a16:creationId xmlns:a16="http://schemas.microsoft.com/office/drawing/2014/main" id="{D340A3E7-52FE-0544-7884-CF1B40879079}"/>
              </a:ext>
            </a:extLst>
          </p:cNvPr>
          <p:cNvPicPr>
            <a:picLocks noChangeAspect="1"/>
          </p:cNvPicPr>
          <p:nvPr/>
        </p:nvPicPr>
        <p:blipFill>
          <a:blip r:embed="rId3"/>
          <a:srcRect t="3405" b="1202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6</a:t>
            </a:fld>
            <a:endParaRPr lang="en-US">
              <a:solidFill>
                <a:srgbClr val="FFFFFF"/>
              </a:solidFill>
            </a:endParaRPr>
          </a:p>
        </p:txBody>
      </p:sp>
    </p:spTree>
    <p:extLst>
      <p:ext uri="{BB962C8B-B14F-4D97-AF65-F5344CB8AC3E}">
        <p14:creationId xmlns:p14="http://schemas.microsoft.com/office/powerpoint/2010/main" val="365553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D538D800-3DBB-5250-3949-462FF7E05B59}"/>
              </a:ext>
            </a:extLst>
          </p:cNvPr>
          <p:cNvSpPr txBox="1"/>
          <p:nvPr/>
        </p:nvSpPr>
        <p:spPr>
          <a:xfrm>
            <a:off x="457201" y="412454"/>
            <a:ext cx="2338778" cy="210185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2800" kern="1200" dirty="0" err="1">
                <a:solidFill>
                  <a:schemeClr val="tx1"/>
                </a:solidFill>
                <a:latin typeface="+mj-lt"/>
                <a:ea typeface="+mj-ea"/>
                <a:cs typeface="+mj-cs"/>
              </a:rPr>
              <a:t>Conferenza</a:t>
            </a:r>
            <a:r>
              <a:rPr lang="en-US" sz="2800" kern="1200" dirty="0">
                <a:solidFill>
                  <a:schemeClr val="tx1"/>
                </a:solidFill>
                <a:latin typeface="+mj-lt"/>
                <a:ea typeface="+mj-ea"/>
                <a:cs typeface="+mj-cs"/>
              </a:rPr>
              <a:t> di San Francisco (1945)</a:t>
            </a:r>
          </a:p>
          <a:p>
            <a:pPr lvl="0">
              <a:lnSpc>
                <a:spcPct val="90000"/>
              </a:lnSpc>
              <a:spcBef>
                <a:spcPct val="0"/>
              </a:spcBef>
              <a:spcAft>
                <a:spcPts val="600"/>
              </a:spcAft>
              <a:defRPr/>
            </a:pPr>
            <a:r>
              <a:rPr lang="en-US" sz="2800" b="1" dirty="0">
                <a:latin typeface="+mj-lt"/>
                <a:ea typeface="+mj-ea"/>
                <a:cs typeface="+mj-cs"/>
              </a:rPr>
              <a:t>V</a:t>
            </a:r>
            <a:r>
              <a:rPr lang="en-US" sz="2800" b="1" kern="1200" dirty="0">
                <a:solidFill>
                  <a:schemeClr val="tx1"/>
                </a:solidFill>
                <a:latin typeface="+mj-lt"/>
                <a:ea typeface="+mj-ea"/>
                <a:cs typeface="+mj-cs"/>
              </a:rPr>
              <a:t> </a:t>
            </a:r>
          </a:p>
        </p:txBody>
      </p:sp>
      <p:sp>
        <p:nvSpPr>
          <p:cNvPr id="30" name="Rectangle 29">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3157538" y="412454"/>
            <a:ext cx="3243262" cy="2101850"/>
          </a:xfrm>
        </p:spPr>
        <p:txBody>
          <a:bodyPr vert="horz" lIns="91440" tIns="45720" rIns="91440" bIns="45720" rtlCol="0" anchor="ctr">
            <a:normAutofit/>
          </a:bodyPr>
          <a:lstStyle/>
          <a:p>
            <a:pPr marL="0" indent="0">
              <a:buNone/>
            </a:pPr>
            <a:r>
              <a:rPr lang="en-US" dirty="0" err="1">
                <a:latin typeface="+mj-lt"/>
              </a:rPr>
              <a:t>Conferenza</a:t>
            </a:r>
            <a:r>
              <a:rPr lang="en-US" dirty="0">
                <a:latin typeface="+mj-lt"/>
              </a:rPr>
              <a:t> di Yalta </a:t>
            </a:r>
            <a:r>
              <a:rPr lang="en-US" b="1" dirty="0">
                <a:latin typeface="+mj-lt"/>
              </a:rPr>
              <a:t>&gt;</a:t>
            </a:r>
            <a:r>
              <a:rPr lang="en-US" dirty="0">
                <a:latin typeface="+mj-lt"/>
              </a:rPr>
              <a:t> </a:t>
            </a:r>
          </a:p>
          <a:p>
            <a:pPr marL="0" indent="0">
              <a:buNone/>
            </a:pPr>
            <a:r>
              <a:rPr lang="en-US" dirty="0">
                <a:latin typeface="+mj-lt"/>
              </a:rPr>
              <a:t>(1945)</a:t>
            </a:r>
          </a:p>
        </p:txBody>
      </p:sp>
      <p:pic>
        <p:nvPicPr>
          <p:cNvPr id="5" name="Immagine 4">
            <a:extLst>
              <a:ext uri="{FF2B5EF4-FFF2-40B4-BE49-F238E27FC236}">
                <a16:creationId xmlns:a16="http://schemas.microsoft.com/office/drawing/2014/main" id="{98C3C93E-EB6B-A4B4-1D18-A207827F1035}"/>
              </a:ext>
            </a:extLst>
          </p:cNvPr>
          <p:cNvPicPr>
            <a:picLocks noChangeAspect="1"/>
          </p:cNvPicPr>
          <p:nvPr/>
        </p:nvPicPr>
        <p:blipFill>
          <a:blip r:embed="rId3"/>
          <a:srcRect t="7509" b="1248"/>
          <a:stretch/>
        </p:blipFill>
        <p:spPr>
          <a:xfrm>
            <a:off x="20" y="2959630"/>
            <a:ext cx="6400781" cy="3898370"/>
          </a:xfrm>
          <a:prstGeom prst="rect">
            <a:avLst/>
          </a:prstGeom>
        </p:spPr>
      </p:pic>
      <p:pic>
        <p:nvPicPr>
          <p:cNvPr id="6" name="Immagine 5" descr="Immagine che contiene vestiti, persona, Viso umano, dipinto&#10;&#10;Descrizione generata automaticamente">
            <a:extLst>
              <a:ext uri="{FF2B5EF4-FFF2-40B4-BE49-F238E27FC236}">
                <a16:creationId xmlns:a16="http://schemas.microsoft.com/office/drawing/2014/main" id="{0FA4462D-6F75-0CCE-7F64-FDB7E452B48C}"/>
              </a:ext>
            </a:extLst>
          </p:cNvPr>
          <p:cNvPicPr>
            <a:picLocks noChangeAspect="1"/>
          </p:cNvPicPr>
          <p:nvPr/>
        </p:nvPicPr>
        <p:blipFill>
          <a:blip r:embed="rId4"/>
          <a:srcRect b="511"/>
          <a:stretch/>
        </p:blipFill>
        <p:spPr>
          <a:xfrm>
            <a:off x="6591299" y="1"/>
            <a:ext cx="5600701" cy="6857999"/>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991599"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chemeClr val="bg1"/>
                </a:solidFill>
              </a:rPr>
              <a:pPr>
                <a:spcAft>
                  <a:spcPts val="600"/>
                </a:spcAft>
                <a:defRPr/>
              </a:pPr>
              <a:t>7</a:t>
            </a:fld>
            <a:endParaRPr lang="en-US">
              <a:solidFill>
                <a:schemeClr val="bg1"/>
              </a:solidFill>
            </a:endParaRPr>
          </a:p>
        </p:txBody>
      </p:sp>
    </p:spTree>
    <p:extLst>
      <p:ext uri="{BB962C8B-B14F-4D97-AF65-F5344CB8AC3E}">
        <p14:creationId xmlns:p14="http://schemas.microsoft.com/office/powerpoint/2010/main" val="74080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47500" lnSpcReduction="20000"/>
          </a:bodyPr>
          <a:lstStyle/>
          <a:p>
            <a:pPr marL="0" indent="0" algn="just">
              <a:buNone/>
            </a:pPr>
            <a:r>
              <a:rPr lang="it-IT" sz="4800" dirty="0"/>
              <a:t>Gli </a:t>
            </a:r>
            <a:r>
              <a:rPr lang="it-IT" sz="4800" b="1" dirty="0"/>
              <a:t>scopi delle Nazioni Unite </a:t>
            </a:r>
            <a:r>
              <a:rPr lang="it-IT" sz="4800" dirty="0"/>
              <a:t>sono:</a:t>
            </a:r>
          </a:p>
          <a:p>
            <a:pPr marL="914400" indent="-914400" algn="just">
              <a:buFont typeface="+mj-lt"/>
              <a:buAutoNum type="arabicPeriod"/>
            </a:pPr>
            <a:r>
              <a:rPr lang="it-IT" sz="4800" dirty="0"/>
              <a:t>Mantenere la pace e la sicurezza internazionali e, a tal fine: adottare efficaci misure collettive per prevenire e rimuovere le minacce alla pace e per reprimere gli atti di aggressione o le altre violazioni della pace, e per conseguire con mezzi pacifici, e in conformità con i principi della giustizia e del diritto internazionale,  la composizione o la risoluzione di controversie internazionali o di situazioni che potrebbero portare a una violazione della pace;
Sviluppare tra le nazioni relazioni amichevoli fondate sul rispetto del principio dell'uguaglianza dei diritti e dell'autodeterminazione dei popoli, e prendere altre misure atte a rafforzare la pace universale;
Realizzare la cooperazione internazionale per risolvere problemi internazionali di carattere economico, sociale, culturale o umanitario, e per promuovere e incoraggiare il rispetto dei diritti dell’uomo e delle libertà fondamentali per tutti, senza distinzioni di razza, sesso, lingua o religione; e
Essere un centro per coordinare le attività delle nazioni nel raggiungimento di questi fini comuni.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a:t>
            </a:r>
          </a:p>
        </p:txBody>
      </p:sp>
    </p:spTree>
    <p:extLst>
      <p:ext uri="{BB962C8B-B14F-4D97-AF65-F5344CB8AC3E}">
        <p14:creationId xmlns:p14="http://schemas.microsoft.com/office/powerpoint/2010/main" val="309514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4184F679-AC0A-4C65-73A7-70BBCA327AEB}"/>
              </a:ext>
            </a:extLst>
          </p:cNvPr>
          <p:cNvPicPr>
            <a:picLocks noChangeAspect="1"/>
          </p:cNvPicPr>
          <p:nvPr/>
        </p:nvPicPr>
        <p:blipFill>
          <a:blip r:embed="rId3"/>
          <a:srcRect t="1446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9</a:t>
            </a:fld>
            <a:endParaRPr lang="en-US">
              <a:solidFill>
                <a:srgbClr val="FFFFFF"/>
              </a:solidFill>
            </a:endParaRPr>
          </a:p>
        </p:txBody>
      </p:sp>
    </p:spTree>
    <p:extLst>
      <p:ext uri="{BB962C8B-B14F-4D97-AF65-F5344CB8AC3E}">
        <p14:creationId xmlns:p14="http://schemas.microsoft.com/office/powerpoint/2010/main" val="22661894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6734</TotalTime>
  <Words>1078</Words>
  <Application>Microsoft Macintosh PowerPoint</Application>
  <PresentationFormat>Widescreen</PresentationFormat>
  <Paragraphs>89</Paragraphs>
  <Slides>23</Slides>
  <Notes>23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Calibri</vt:lpstr>
      <vt:lpstr>Calibri Light</vt:lpstr>
      <vt:lpstr>Luiss Sans</vt:lpstr>
      <vt:lpstr>Luiss type</vt:lpstr>
      <vt:lpstr>Luiss type regular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180</cp:revision>
  <dcterms:created xsi:type="dcterms:W3CDTF">2023-02-07T10:10:48Z</dcterms:created>
  <dcterms:modified xsi:type="dcterms:W3CDTF">2025-03-05T16:18:07Z</dcterms:modified>
</cp:coreProperties>
</file>