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35" r:id="rId2"/>
    <p:sldId id="317" r:id="rId3"/>
    <p:sldId id="316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8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81"/>
  </p:normalViewPr>
  <p:slideViewPr>
    <p:cSldViewPr snapToGrid="0">
      <p:cViewPr varScale="1">
        <p:scale>
          <a:sx n="111" d="100"/>
          <a:sy n="111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A0A988-C911-4F5C-9453-412E799486F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30F5DAE-1E4E-466A-A76D-A68FFB66D3A9}">
      <dgm:prSet/>
      <dgm:spPr/>
      <dgm:t>
        <a:bodyPr/>
        <a:lstStyle/>
        <a:p>
          <a:r>
            <a:rPr lang="it-IT" dirty="0"/>
            <a:t>1. La Corte, che ha il compito di decidere, conformemente al diritto internazionale, sulle controversie che le sono sottoposte, applica:</a:t>
          </a:r>
          <a:endParaRPr lang="en-US" dirty="0"/>
        </a:p>
      </dgm:t>
    </dgm:pt>
    <dgm:pt modelId="{11E1E212-D287-4161-A602-E0EC774EDBAE}" type="parTrans" cxnId="{24816787-0C8B-4B6E-9C45-8D82130D9ED3}">
      <dgm:prSet/>
      <dgm:spPr/>
      <dgm:t>
        <a:bodyPr/>
        <a:lstStyle/>
        <a:p>
          <a:endParaRPr lang="en-US"/>
        </a:p>
      </dgm:t>
    </dgm:pt>
    <dgm:pt modelId="{E06255FE-476B-4DB1-9A18-092CBE7231E0}" type="sibTrans" cxnId="{24816787-0C8B-4B6E-9C45-8D82130D9ED3}">
      <dgm:prSet/>
      <dgm:spPr/>
      <dgm:t>
        <a:bodyPr/>
        <a:lstStyle/>
        <a:p>
          <a:endParaRPr lang="en-US"/>
        </a:p>
      </dgm:t>
    </dgm:pt>
    <dgm:pt modelId="{0ACA4D7A-31A4-423F-B2A0-50A666578A7C}">
      <dgm:prSet/>
      <dgm:spPr/>
      <dgm:t>
        <a:bodyPr/>
        <a:lstStyle/>
        <a:p>
          <a:r>
            <a:rPr lang="it-IT" b="0" dirty="0"/>
            <a:t>le </a:t>
          </a:r>
          <a:r>
            <a:rPr lang="it-IT" b="1" dirty="0"/>
            <a:t>convenzioni internazionali</a:t>
          </a:r>
          <a:r>
            <a:rPr lang="it-IT" b="0" dirty="0"/>
            <a:t>, generali o particolari, che stabiliscono norme espressamente riconosciute dagli Stati in lite;</a:t>
          </a:r>
          <a:endParaRPr lang="en-US" b="0" dirty="0"/>
        </a:p>
      </dgm:t>
    </dgm:pt>
    <dgm:pt modelId="{B1EF6804-0D7A-4B25-9EBF-0C5D131855C5}" type="parTrans" cxnId="{3B0C7230-5B19-46A5-B162-333693974E14}">
      <dgm:prSet/>
      <dgm:spPr/>
      <dgm:t>
        <a:bodyPr/>
        <a:lstStyle/>
        <a:p>
          <a:endParaRPr lang="en-US"/>
        </a:p>
      </dgm:t>
    </dgm:pt>
    <dgm:pt modelId="{6F32D67C-3C8F-4E4E-9461-559C5673E48E}" type="sibTrans" cxnId="{3B0C7230-5B19-46A5-B162-333693974E14}">
      <dgm:prSet/>
      <dgm:spPr/>
      <dgm:t>
        <a:bodyPr/>
        <a:lstStyle/>
        <a:p>
          <a:endParaRPr lang="en-US"/>
        </a:p>
      </dgm:t>
    </dgm:pt>
    <dgm:pt modelId="{0ADAC24F-0C5B-44EF-937B-A3963D1089CE}">
      <dgm:prSet/>
      <dgm:spPr/>
      <dgm:t>
        <a:bodyPr/>
        <a:lstStyle/>
        <a:p>
          <a:r>
            <a:rPr lang="it-IT" b="0"/>
            <a:t>la </a:t>
          </a:r>
          <a:r>
            <a:rPr lang="it-IT" b="1"/>
            <a:t>consuetudine internazionale</a:t>
          </a:r>
          <a:r>
            <a:rPr lang="it-IT" b="0"/>
            <a:t>, come prova di una prassi generale accettata come diritto;</a:t>
          </a:r>
          <a:endParaRPr lang="en-US" b="0"/>
        </a:p>
      </dgm:t>
    </dgm:pt>
    <dgm:pt modelId="{B091262F-544C-4417-A883-A0571D37FE01}" type="parTrans" cxnId="{C2344C08-B65F-47EA-AC1D-E50EC3A62139}">
      <dgm:prSet/>
      <dgm:spPr/>
      <dgm:t>
        <a:bodyPr/>
        <a:lstStyle/>
        <a:p>
          <a:endParaRPr lang="en-US"/>
        </a:p>
      </dgm:t>
    </dgm:pt>
    <dgm:pt modelId="{0FB95413-C7E1-4BBE-A925-11735B372755}" type="sibTrans" cxnId="{C2344C08-B65F-47EA-AC1D-E50EC3A62139}">
      <dgm:prSet/>
      <dgm:spPr/>
      <dgm:t>
        <a:bodyPr/>
        <a:lstStyle/>
        <a:p>
          <a:endParaRPr lang="en-US"/>
        </a:p>
      </dgm:t>
    </dgm:pt>
    <dgm:pt modelId="{A3830E16-1B7E-490C-B610-1D3D1C3E202C}">
      <dgm:prSet/>
      <dgm:spPr/>
      <dgm:t>
        <a:bodyPr/>
        <a:lstStyle/>
        <a:p>
          <a:r>
            <a:rPr lang="it-IT"/>
            <a:t>i </a:t>
          </a:r>
          <a:r>
            <a:rPr lang="it-IT" b="1"/>
            <a:t>principi generali di diritto </a:t>
          </a:r>
          <a:r>
            <a:rPr lang="it-IT"/>
            <a:t>riconosciuti dalle nazioni civili;
fatte salve le disposizioni dell'articolo 59, le decisioni giudiziarie e gli insegnamenti dei più qualificati pubblicisti delle varie nazioni, come </a:t>
          </a:r>
          <a:r>
            <a:rPr lang="it-IT" b="1"/>
            <a:t>mezzi sussidiari </a:t>
          </a:r>
          <a:r>
            <a:rPr lang="it-IT"/>
            <a:t>per la determinazione delle norme di diritto.</a:t>
          </a:r>
          <a:endParaRPr lang="en-US"/>
        </a:p>
      </dgm:t>
    </dgm:pt>
    <dgm:pt modelId="{AC514F9D-693E-4DF1-AC93-1293C676CFA1}" type="parTrans" cxnId="{E2B4B2FB-87FA-4DE8-B524-D5CB48EDCDF6}">
      <dgm:prSet/>
      <dgm:spPr/>
      <dgm:t>
        <a:bodyPr/>
        <a:lstStyle/>
        <a:p>
          <a:endParaRPr lang="en-US"/>
        </a:p>
      </dgm:t>
    </dgm:pt>
    <dgm:pt modelId="{3339AFFB-2F62-4251-A3BB-7BADE52D8E47}" type="sibTrans" cxnId="{E2B4B2FB-87FA-4DE8-B524-D5CB48EDCDF6}">
      <dgm:prSet/>
      <dgm:spPr/>
      <dgm:t>
        <a:bodyPr/>
        <a:lstStyle/>
        <a:p>
          <a:endParaRPr lang="en-US"/>
        </a:p>
      </dgm:t>
    </dgm:pt>
    <dgm:pt modelId="{933FB867-61C9-4485-AABC-AE76114E1339}">
      <dgm:prSet/>
      <dgm:spPr/>
      <dgm:t>
        <a:bodyPr/>
        <a:lstStyle/>
        <a:p>
          <a:r>
            <a:rPr lang="it-IT"/>
            <a:t>2. La presente disposizione non pregiudica la competenza della Corte a decidere una controversia </a:t>
          </a:r>
          <a:r>
            <a:rPr lang="it-IT" i="1"/>
            <a:t>ex aequo et bono</a:t>
          </a:r>
          <a:r>
            <a:rPr lang="it-IT"/>
            <a:t>, se le parti vi consentono.</a:t>
          </a:r>
          <a:endParaRPr lang="en-US"/>
        </a:p>
      </dgm:t>
    </dgm:pt>
    <dgm:pt modelId="{A0A54E5B-8023-4EC7-8B3C-93DF755D9FFE}" type="parTrans" cxnId="{78356280-004C-4950-89DF-61505042834D}">
      <dgm:prSet/>
      <dgm:spPr/>
      <dgm:t>
        <a:bodyPr/>
        <a:lstStyle/>
        <a:p>
          <a:endParaRPr lang="en-US"/>
        </a:p>
      </dgm:t>
    </dgm:pt>
    <dgm:pt modelId="{E70FD2BD-5D40-48FC-879F-D0B64AE72309}" type="sibTrans" cxnId="{78356280-004C-4950-89DF-61505042834D}">
      <dgm:prSet/>
      <dgm:spPr/>
      <dgm:t>
        <a:bodyPr/>
        <a:lstStyle/>
        <a:p>
          <a:endParaRPr lang="en-US"/>
        </a:p>
      </dgm:t>
    </dgm:pt>
    <dgm:pt modelId="{1CDDB9B5-A401-DF43-800B-73BC35A8AE88}" type="pres">
      <dgm:prSet presAssocID="{10A0A988-C911-4F5C-9453-412E799486F6}" presName="linear" presStyleCnt="0">
        <dgm:presLayoutVars>
          <dgm:animLvl val="lvl"/>
          <dgm:resizeHandles val="exact"/>
        </dgm:presLayoutVars>
      </dgm:prSet>
      <dgm:spPr/>
    </dgm:pt>
    <dgm:pt modelId="{B45AA023-FA41-5044-835F-9F889AF73313}" type="pres">
      <dgm:prSet presAssocID="{A30F5DAE-1E4E-466A-A76D-A68FFB66D3A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1053375-D834-2A48-9D19-8CAC6B5FF0AF}" type="pres">
      <dgm:prSet presAssocID="{A30F5DAE-1E4E-466A-A76D-A68FFB66D3A9}" presName="childText" presStyleLbl="revTx" presStyleIdx="0" presStyleCnt="1">
        <dgm:presLayoutVars>
          <dgm:bulletEnabled val="1"/>
        </dgm:presLayoutVars>
      </dgm:prSet>
      <dgm:spPr/>
    </dgm:pt>
    <dgm:pt modelId="{19C252AD-E9FA-934A-997F-7EB630C5F4F8}" type="pres">
      <dgm:prSet presAssocID="{933FB867-61C9-4485-AABC-AE76114E133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2344C08-B65F-47EA-AC1D-E50EC3A62139}" srcId="{A30F5DAE-1E4E-466A-A76D-A68FFB66D3A9}" destId="{0ADAC24F-0C5B-44EF-937B-A3963D1089CE}" srcOrd="1" destOrd="0" parTransId="{B091262F-544C-4417-A883-A0571D37FE01}" sibTransId="{0FB95413-C7E1-4BBE-A925-11735B372755}"/>
    <dgm:cxn modelId="{51416208-7F4D-3843-9E02-7D863E4133BE}" type="presOf" srcId="{10A0A988-C911-4F5C-9453-412E799486F6}" destId="{1CDDB9B5-A401-DF43-800B-73BC35A8AE88}" srcOrd="0" destOrd="0" presId="urn:microsoft.com/office/officeart/2005/8/layout/vList2"/>
    <dgm:cxn modelId="{0AB19B22-3E90-1D43-9157-CCCFCB5092FE}" type="presOf" srcId="{A3830E16-1B7E-490C-B610-1D3D1C3E202C}" destId="{61053375-D834-2A48-9D19-8CAC6B5FF0AF}" srcOrd="0" destOrd="2" presId="urn:microsoft.com/office/officeart/2005/8/layout/vList2"/>
    <dgm:cxn modelId="{3B0C7230-5B19-46A5-B162-333693974E14}" srcId="{A30F5DAE-1E4E-466A-A76D-A68FFB66D3A9}" destId="{0ACA4D7A-31A4-423F-B2A0-50A666578A7C}" srcOrd="0" destOrd="0" parTransId="{B1EF6804-0D7A-4B25-9EBF-0C5D131855C5}" sibTransId="{6F32D67C-3C8F-4E4E-9461-559C5673E48E}"/>
    <dgm:cxn modelId="{D437EF30-E4D0-7A4F-B55D-6971EF5F064C}" type="presOf" srcId="{A30F5DAE-1E4E-466A-A76D-A68FFB66D3A9}" destId="{B45AA023-FA41-5044-835F-9F889AF73313}" srcOrd="0" destOrd="0" presId="urn:microsoft.com/office/officeart/2005/8/layout/vList2"/>
    <dgm:cxn modelId="{EFEA0432-7663-FD4F-876A-FE069309BB67}" type="presOf" srcId="{933FB867-61C9-4485-AABC-AE76114E1339}" destId="{19C252AD-E9FA-934A-997F-7EB630C5F4F8}" srcOrd="0" destOrd="0" presId="urn:microsoft.com/office/officeart/2005/8/layout/vList2"/>
    <dgm:cxn modelId="{770C267E-589E-374E-A845-AF1C328A50DA}" type="presOf" srcId="{0ACA4D7A-31A4-423F-B2A0-50A666578A7C}" destId="{61053375-D834-2A48-9D19-8CAC6B5FF0AF}" srcOrd="0" destOrd="0" presId="urn:microsoft.com/office/officeart/2005/8/layout/vList2"/>
    <dgm:cxn modelId="{78356280-004C-4950-89DF-61505042834D}" srcId="{10A0A988-C911-4F5C-9453-412E799486F6}" destId="{933FB867-61C9-4485-AABC-AE76114E1339}" srcOrd="1" destOrd="0" parTransId="{A0A54E5B-8023-4EC7-8B3C-93DF755D9FFE}" sibTransId="{E70FD2BD-5D40-48FC-879F-D0B64AE72309}"/>
    <dgm:cxn modelId="{24816787-0C8B-4B6E-9C45-8D82130D9ED3}" srcId="{10A0A988-C911-4F5C-9453-412E799486F6}" destId="{A30F5DAE-1E4E-466A-A76D-A68FFB66D3A9}" srcOrd="0" destOrd="0" parTransId="{11E1E212-D287-4161-A602-E0EC774EDBAE}" sibTransId="{E06255FE-476B-4DB1-9A18-092CBE7231E0}"/>
    <dgm:cxn modelId="{B16AD192-9567-974A-8F94-6DBE3AE91DF4}" type="presOf" srcId="{0ADAC24F-0C5B-44EF-937B-A3963D1089CE}" destId="{61053375-D834-2A48-9D19-8CAC6B5FF0AF}" srcOrd="0" destOrd="1" presId="urn:microsoft.com/office/officeart/2005/8/layout/vList2"/>
    <dgm:cxn modelId="{E2B4B2FB-87FA-4DE8-B524-D5CB48EDCDF6}" srcId="{A30F5DAE-1E4E-466A-A76D-A68FFB66D3A9}" destId="{A3830E16-1B7E-490C-B610-1D3D1C3E202C}" srcOrd="2" destOrd="0" parTransId="{AC514F9D-693E-4DF1-AC93-1293C676CFA1}" sibTransId="{3339AFFB-2F62-4251-A3BB-7BADE52D8E47}"/>
    <dgm:cxn modelId="{F4ED3F00-E6E6-4246-97A0-AF817D0D5D62}" type="presParOf" srcId="{1CDDB9B5-A401-DF43-800B-73BC35A8AE88}" destId="{B45AA023-FA41-5044-835F-9F889AF73313}" srcOrd="0" destOrd="0" presId="urn:microsoft.com/office/officeart/2005/8/layout/vList2"/>
    <dgm:cxn modelId="{85F58D05-9E92-F94B-869C-AEF55EDAE2C8}" type="presParOf" srcId="{1CDDB9B5-A401-DF43-800B-73BC35A8AE88}" destId="{61053375-D834-2A48-9D19-8CAC6B5FF0AF}" srcOrd="1" destOrd="0" presId="urn:microsoft.com/office/officeart/2005/8/layout/vList2"/>
    <dgm:cxn modelId="{1A14FB44-C8EC-EA4E-864A-187CD3D43371}" type="presParOf" srcId="{1CDDB9B5-A401-DF43-800B-73BC35A8AE88}" destId="{19C252AD-E9FA-934A-997F-7EB630C5F4F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5AA023-FA41-5044-835F-9F889AF73313}">
      <dsp:nvSpPr>
        <dsp:cNvPr id="0" name=""/>
        <dsp:cNvSpPr/>
      </dsp:nvSpPr>
      <dsp:spPr>
        <a:xfrm>
          <a:off x="0" y="1045"/>
          <a:ext cx="10515600" cy="1113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1. La Corte, che ha il compito di decidere, conformemente al diritto internazionale, sulle controversie che le sono sottoposte, applica:</a:t>
          </a:r>
          <a:endParaRPr lang="en-US" sz="2800" kern="1200" dirty="0"/>
        </a:p>
      </dsp:txBody>
      <dsp:txXfrm>
        <a:off x="54373" y="55418"/>
        <a:ext cx="10406854" cy="1005094"/>
      </dsp:txXfrm>
    </dsp:sp>
    <dsp:sp modelId="{61053375-D834-2A48-9D19-8CAC6B5FF0AF}">
      <dsp:nvSpPr>
        <dsp:cNvPr id="0" name=""/>
        <dsp:cNvSpPr/>
      </dsp:nvSpPr>
      <dsp:spPr>
        <a:xfrm>
          <a:off x="0" y="1114885"/>
          <a:ext cx="10515600" cy="278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b="0" kern="1200" dirty="0"/>
            <a:t>le </a:t>
          </a:r>
          <a:r>
            <a:rPr lang="it-IT" sz="2200" b="1" kern="1200" dirty="0"/>
            <a:t>convenzioni internazionali</a:t>
          </a:r>
          <a:r>
            <a:rPr lang="it-IT" sz="2200" b="0" kern="1200" dirty="0"/>
            <a:t>, generali o particolari, che stabiliscono norme espressamente riconosciute dagli Stati in lite;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b="0" kern="1200"/>
            <a:t>la </a:t>
          </a:r>
          <a:r>
            <a:rPr lang="it-IT" sz="2200" b="1" kern="1200"/>
            <a:t>consuetudine internazionale</a:t>
          </a:r>
          <a:r>
            <a:rPr lang="it-IT" sz="2200" b="0" kern="1200"/>
            <a:t>, come prova di una prassi generale accettata come diritto;</a:t>
          </a:r>
          <a:endParaRPr lang="en-US" sz="2200" b="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kern="1200"/>
            <a:t>i </a:t>
          </a:r>
          <a:r>
            <a:rPr lang="it-IT" sz="2200" b="1" kern="1200"/>
            <a:t>principi generali di diritto </a:t>
          </a:r>
          <a:r>
            <a:rPr lang="it-IT" sz="2200" kern="1200"/>
            <a:t>riconosciuti dalle nazioni civili;
fatte salve le disposizioni dell'articolo 59, le decisioni giudiziarie e gli insegnamenti dei più qualificati pubblicisti delle varie nazioni, come </a:t>
          </a:r>
          <a:r>
            <a:rPr lang="it-IT" sz="2200" b="1" kern="1200"/>
            <a:t>mezzi sussidiari </a:t>
          </a:r>
          <a:r>
            <a:rPr lang="it-IT" sz="2200" kern="1200"/>
            <a:t>per la determinazione delle norme di diritto.</a:t>
          </a:r>
          <a:endParaRPr lang="en-US" sz="2200" kern="1200"/>
        </a:p>
      </dsp:txBody>
      <dsp:txXfrm>
        <a:off x="0" y="1114885"/>
        <a:ext cx="10515600" cy="2782080"/>
      </dsp:txXfrm>
    </dsp:sp>
    <dsp:sp modelId="{19C252AD-E9FA-934A-997F-7EB630C5F4F8}">
      <dsp:nvSpPr>
        <dsp:cNvPr id="0" name=""/>
        <dsp:cNvSpPr/>
      </dsp:nvSpPr>
      <dsp:spPr>
        <a:xfrm>
          <a:off x="0" y="3896965"/>
          <a:ext cx="10515600" cy="11138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/>
            <a:t>2. La presente disposizione non pregiudica la competenza della Corte a decidere una controversia </a:t>
          </a:r>
          <a:r>
            <a:rPr lang="it-IT" sz="2800" i="1" kern="1200"/>
            <a:t>ex aequo et bono</a:t>
          </a:r>
          <a:r>
            <a:rPr lang="it-IT" sz="2800" kern="1200"/>
            <a:t>, se le parti vi consentono.</a:t>
          </a:r>
          <a:endParaRPr lang="en-US" sz="2800" kern="1200"/>
        </a:p>
      </dsp:txBody>
      <dsp:txXfrm>
        <a:off x="54373" y="3951338"/>
        <a:ext cx="10406854" cy="1005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978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631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456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8535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8641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014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6185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6915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437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786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3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5008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450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004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11 marzo 2026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Fonti del diritto internazionale:</a:t>
            </a:r>
            <a:br>
              <a:rPr lang="it-IT" sz="6000" dirty="0"/>
            </a:br>
            <a:r>
              <a:rPr lang="it-IT" sz="6000" dirty="0"/>
              <a:t>Il diritto consuetudinario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Tutti i Membri si asterranno nelle loro relazioni internazionali dalla minaccia o dall'uso della forza contro l'integrità territoriale o l'indipendenza politica di qualsiasi Stato, o in qualsiasi altro modo incompatibile con gli scopi delle Nazioni Unite.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Carta delle Nazioni Unite</a:t>
            </a:r>
            <a:br>
              <a:rPr lang="it-IT" sz="4000" dirty="0"/>
            </a:br>
            <a:r>
              <a:rPr lang="it-IT" sz="4000" dirty="0"/>
              <a:t>Articolo 2, paragrafo 4</a:t>
            </a:r>
          </a:p>
        </p:txBody>
      </p:sp>
    </p:spTree>
    <p:extLst>
      <p:ext uri="{BB962C8B-B14F-4D97-AF65-F5344CB8AC3E}">
        <p14:creationId xmlns:p14="http://schemas.microsoft.com/office/powerpoint/2010/main" val="1040477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 err="1"/>
              <a:t>Nessuna</a:t>
            </a:r>
            <a:r>
              <a:rPr lang="en-US" sz="4400" dirty="0"/>
              <a:t> </a:t>
            </a:r>
            <a:r>
              <a:rPr lang="en-US" sz="4400" dirty="0" err="1"/>
              <a:t>disposizione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presente</a:t>
            </a:r>
            <a:r>
              <a:rPr lang="en-US" sz="4400" dirty="0"/>
              <a:t> Carta </a:t>
            </a:r>
            <a:r>
              <a:rPr lang="en-US" sz="4400" dirty="0" err="1"/>
              <a:t>pregiudica</a:t>
            </a:r>
            <a:r>
              <a:rPr lang="en-US" sz="4400" dirty="0"/>
              <a:t> il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naturale</a:t>
            </a:r>
            <a:r>
              <a:rPr lang="en-US" sz="4400" dirty="0"/>
              <a:t> </a:t>
            </a:r>
            <a:r>
              <a:rPr lang="en-US" sz="4400" dirty="0" err="1"/>
              <a:t>alla</a:t>
            </a:r>
            <a:r>
              <a:rPr lang="en-US" sz="4400" dirty="0"/>
              <a:t> </a:t>
            </a:r>
            <a:r>
              <a:rPr lang="en-US" sz="4400" dirty="0" err="1"/>
              <a:t>legittima</a:t>
            </a:r>
            <a:r>
              <a:rPr lang="en-US" sz="4400" dirty="0"/>
              <a:t> </a:t>
            </a:r>
            <a:r>
              <a:rPr lang="en-US" sz="4400" dirty="0" err="1"/>
              <a:t>difesa</a:t>
            </a:r>
            <a:r>
              <a:rPr lang="en-US" sz="4400" dirty="0"/>
              <a:t>, </a:t>
            </a:r>
            <a:r>
              <a:rPr lang="en-US" sz="4400" dirty="0" err="1"/>
              <a:t>individuale</a:t>
            </a:r>
            <a:r>
              <a:rPr lang="en-US" sz="4400" dirty="0"/>
              <a:t> o </a:t>
            </a:r>
            <a:r>
              <a:rPr lang="en-US" sz="4400" dirty="0" err="1"/>
              <a:t>collettiva</a:t>
            </a:r>
            <a:r>
              <a:rPr lang="en-US" sz="4400" dirty="0"/>
              <a:t>, in </a:t>
            </a:r>
            <a:r>
              <a:rPr lang="en-US" sz="4400" dirty="0" err="1"/>
              <a:t>caso</a:t>
            </a:r>
            <a:r>
              <a:rPr lang="en-US" sz="4400" dirty="0"/>
              <a:t> di </a:t>
            </a:r>
            <a:r>
              <a:rPr lang="en-US" sz="4400" dirty="0" err="1"/>
              <a:t>attacco</a:t>
            </a:r>
            <a:r>
              <a:rPr lang="en-US" sz="4400" dirty="0"/>
              <a:t> </a:t>
            </a:r>
            <a:r>
              <a:rPr lang="en-US" sz="4400" dirty="0" err="1"/>
              <a:t>armato</a:t>
            </a:r>
            <a:r>
              <a:rPr lang="en-US" sz="4400" dirty="0"/>
              <a:t> </a:t>
            </a:r>
            <a:r>
              <a:rPr lang="en-US" sz="4400" dirty="0" err="1"/>
              <a:t>contro</a:t>
            </a:r>
            <a:r>
              <a:rPr lang="en-US" sz="4400" dirty="0"/>
              <a:t> un </a:t>
            </a:r>
            <a:r>
              <a:rPr lang="en-US" sz="4400" dirty="0" err="1"/>
              <a:t>Membro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Nazioni</a:t>
            </a:r>
            <a:r>
              <a:rPr lang="en-US" sz="4400" dirty="0"/>
              <a:t> Unite [...]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Carta delle Nazioni Unite</a:t>
            </a:r>
            <a:br>
              <a:rPr lang="it-IT" sz="4000" dirty="0"/>
            </a:br>
            <a:r>
              <a:rPr lang="it-IT" sz="4000" dirty="0"/>
              <a:t>Articolo 51</a:t>
            </a:r>
          </a:p>
        </p:txBody>
      </p:sp>
    </p:spTree>
    <p:extLst>
      <p:ext uri="{BB962C8B-B14F-4D97-AF65-F5344CB8AC3E}">
        <p14:creationId xmlns:p14="http://schemas.microsoft.com/office/powerpoint/2010/main" val="3939873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 algn="just">
              <a:buNone/>
            </a:pPr>
            <a:r>
              <a:rPr lang="en-US" sz="4400" dirty="0"/>
              <a:t>Per </a:t>
            </a:r>
            <a:r>
              <a:rPr lang="en-US" sz="4400" dirty="0" err="1"/>
              <a:t>dedurre</a:t>
            </a:r>
            <a:r>
              <a:rPr lang="en-US" sz="4400" dirty="0"/>
              <a:t> </a:t>
            </a:r>
            <a:r>
              <a:rPr lang="en-US" sz="4400" dirty="0" err="1"/>
              <a:t>l'esistenza</a:t>
            </a:r>
            <a:r>
              <a:rPr lang="en-US" sz="4400" dirty="0"/>
              <a:t> di </a:t>
            </a:r>
            <a:r>
              <a:rPr lang="en-US" sz="4400" dirty="0" err="1"/>
              <a:t>norme</a:t>
            </a:r>
            <a:r>
              <a:rPr lang="en-US" sz="4400" dirty="0"/>
              <a:t> </a:t>
            </a:r>
            <a:r>
              <a:rPr lang="en-US" sz="4400" dirty="0" err="1"/>
              <a:t>consuetudinarie</a:t>
            </a:r>
            <a:r>
              <a:rPr lang="en-US" sz="4400" dirty="0"/>
              <a:t>, la Corte </a:t>
            </a:r>
            <a:r>
              <a:rPr lang="en-US" sz="4400" dirty="0" err="1"/>
              <a:t>ritiene</a:t>
            </a:r>
            <a:r>
              <a:rPr lang="en-US" sz="4400" dirty="0"/>
              <a:t> </a:t>
            </a:r>
            <a:r>
              <a:rPr lang="en-US" sz="4400" dirty="0" err="1"/>
              <a:t>sufficiente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il </a:t>
            </a:r>
            <a:r>
              <a:rPr lang="en-US" sz="4400" dirty="0" err="1"/>
              <a:t>comportamento</a:t>
            </a:r>
            <a:r>
              <a:rPr lang="en-US" sz="4400" dirty="0"/>
              <a:t> </a:t>
            </a:r>
            <a:r>
              <a:rPr lang="en-US" sz="4400" dirty="0" err="1"/>
              <a:t>degli</a:t>
            </a:r>
            <a:r>
              <a:rPr lang="en-US" sz="4400" dirty="0"/>
              <a:t> </a:t>
            </a:r>
            <a:r>
              <a:rPr lang="en-US" sz="4400" dirty="0" err="1"/>
              <a:t>Stati</a:t>
            </a:r>
            <a:r>
              <a:rPr lang="en-US" sz="4400" dirty="0"/>
              <a:t> </a:t>
            </a:r>
            <a:r>
              <a:rPr lang="en-US" sz="4400" dirty="0" err="1"/>
              <a:t>sia</a:t>
            </a:r>
            <a:r>
              <a:rPr lang="en-US" sz="4400" dirty="0"/>
              <a:t>, in </a:t>
            </a:r>
            <a:r>
              <a:rPr lang="en-US" sz="4400" dirty="0" err="1"/>
              <a:t>generale</a:t>
            </a:r>
            <a:r>
              <a:rPr lang="en-US" sz="4400" dirty="0"/>
              <a:t>, </a:t>
            </a:r>
            <a:r>
              <a:rPr lang="en-US" sz="4400" dirty="0" err="1"/>
              <a:t>conforme</a:t>
            </a:r>
            <a:r>
              <a:rPr lang="en-US" sz="4400" dirty="0"/>
              <a:t> a </a:t>
            </a:r>
            <a:r>
              <a:rPr lang="en-US" sz="4400" dirty="0" err="1"/>
              <a:t>tali</a:t>
            </a:r>
            <a:r>
              <a:rPr lang="en-US" sz="4400" dirty="0"/>
              <a:t> </a:t>
            </a:r>
            <a:r>
              <a:rPr lang="en-US" sz="4400" dirty="0" err="1"/>
              <a:t>norme</a:t>
            </a:r>
            <a:r>
              <a:rPr lang="en-US" sz="4400" dirty="0"/>
              <a:t> e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b="1" dirty="0" err="1"/>
              <a:t>comportamenti</a:t>
            </a:r>
            <a:r>
              <a:rPr lang="en-US" sz="4400" b="1" dirty="0"/>
              <a:t> </a:t>
            </a:r>
            <a:r>
              <a:rPr lang="en-US" sz="4400" b="1" dirty="0" err="1"/>
              <a:t>degli</a:t>
            </a:r>
            <a:r>
              <a:rPr lang="en-US" sz="4400" b="1" dirty="0"/>
              <a:t> </a:t>
            </a:r>
            <a:r>
              <a:rPr lang="en-US" sz="4400" b="1" dirty="0" err="1"/>
              <a:t>Stati</a:t>
            </a:r>
            <a:r>
              <a:rPr lang="en-US" sz="4400" b="1" dirty="0"/>
              <a:t> </a:t>
            </a:r>
            <a:r>
              <a:rPr lang="en-US" sz="4400" b="1" dirty="0" err="1"/>
              <a:t>incompatibili</a:t>
            </a:r>
            <a:r>
              <a:rPr lang="en-US" sz="4400" b="1" dirty="0"/>
              <a:t> con </a:t>
            </a:r>
            <a:r>
              <a:rPr lang="en-US" sz="4400" b="1" dirty="0" err="1"/>
              <a:t>una</a:t>
            </a:r>
            <a:r>
              <a:rPr lang="en-US" sz="4400" b="1" dirty="0"/>
              <a:t> </a:t>
            </a:r>
            <a:r>
              <a:rPr lang="en-US" sz="4400" b="1" dirty="0" err="1"/>
              <a:t>determinata</a:t>
            </a:r>
            <a:r>
              <a:rPr lang="en-US" sz="4400" b="1" dirty="0"/>
              <a:t> </a:t>
            </a:r>
            <a:r>
              <a:rPr lang="en-US" sz="4400" b="1" dirty="0" err="1"/>
              <a:t>norma</a:t>
            </a:r>
            <a:r>
              <a:rPr lang="en-US" sz="4400" b="1" dirty="0"/>
              <a:t> </a:t>
            </a:r>
            <a:r>
              <a:rPr lang="en-US" sz="4400" b="1" dirty="0" err="1"/>
              <a:t>siano</a:t>
            </a:r>
            <a:r>
              <a:rPr lang="en-US" sz="4400" b="1" dirty="0"/>
              <a:t> </a:t>
            </a:r>
            <a:r>
              <a:rPr lang="en-US" sz="4400" b="1" dirty="0" err="1"/>
              <a:t>stati</a:t>
            </a:r>
            <a:r>
              <a:rPr lang="en-US" sz="4400" b="1" dirty="0"/>
              <a:t> </a:t>
            </a:r>
            <a:r>
              <a:rPr lang="en-US" sz="4400" b="1" dirty="0" err="1"/>
              <a:t>generalmente</a:t>
            </a:r>
            <a:r>
              <a:rPr lang="en-US" sz="4400" b="1" dirty="0"/>
              <a:t> </a:t>
            </a:r>
            <a:r>
              <a:rPr lang="en-US" sz="4400" b="1" dirty="0" err="1"/>
              <a:t>trattati</a:t>
            </a:r>
            <a:r>
              <a:rPr lang="en-US" sz="4400" b="1" dirty="0"/>
              <a:t> come </a:t>
            </a:r>
            <a:r>
              <a:rPr lang="en-US" sz="4400" b="1" dirty="0" err="1"/>
              <a:t>violazioni</a:t>
            </a:r>
            <a:r>
              <a:rPr lang="en-US" sz="4400" b="1" dirty="0"/>
              <a:t> di tale </a:t>
            </a:r>
            <a:r>
              <a:rPr lang="en-US" sz="4400" b="1" dirty="0" err="1"/>
              <a:t>norma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i="1" dirty="0"/>
              <a:t>Nicaragua c. Stati Uniti</a:t>
            </a:r>
            <a:br>
              <a:rPr lang="it-IT" sz="4000" i="1" dirty="0"/>
            </a:br>
            <a:r>
              <a:rPr lang="it-IT" sz="4000" dirty="0"/>
              <a:t>Sentenza della CIG del 1986</a:t>
            </a:r>
          </a:p>
        </p:txBody>
      </p:sp>
    </p:spTree>
    <p:extLst>
      <p:ext uri="{BB962C8B-B14F-4D97-AF65-F5344CB8AC3E}">
        <p14:creationId xmlns:p14="http://schemas.microsoft.com/office/powerpoint/2010/main" val="2306645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4400" dirty="0"/>
              <a:t>Se uno </a:t>
            </a:r>
            <a:r>
              <a:rPr lang="en-US" sz="4400" dirty="0" err="1"/>
              <a:t>Stato</a:t>
            </a:r>
            <a:r>
              <a:rPr lang="en-US" sz="4400" dirty="0"/>
              <a:t> </a:t>
            </a:r>
            <a:r>
              <a:rPr lang="en-US" sz="4400" dirty="0" err="1"/>
              <a:t>agisce</a:t>
            </a:r>
            <a:r>
              <a:rPr lang="en-US" sz="4400" dirty="0"/>
              <a:t> in un modo </a:t>
            </a:r>
            <a:r>
              <a:rPr lang="en-US" sz="4400" i="1" dirty="0"/>
              <a:t>prima facie </a:t>
            </a:r>
            <a:r>
              <a:rPr lang="en-US" sz="4400" dirty="0" err="1"/>
              <a:t>incompatibile</a:t>
            </a:r>
            <a:r>
              <a:rPr lang="en-US" sz="4400" dirty="0"/>
              <a:t> con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norma</a:t>
            </a:r>
            <a:r>
              <a:rPr lang="en-US" sz="4400" dirty="0"/>
              <a:t> </a:t>
            </a:r>
            <a:r>
              <a:rPr lang="en-US" sz="4400" dirty="0" err="1"/>
              <a:t>riconosciuta</a:t>
            </a:r>
            <a:r>
              <a:rPr lang="en-US" sz="4400" dirty="0"/>
              <a:t>, ma </a:t>
            </a:r>
            <a:r>
              <a:rPr lang="en-US" sz="4400" b="1" dirty="0" err="1"/>
              <a:t>difende</a:t>
            </a:r>
            <a:r>
              <a:rPr lang="en-US" sz="4400" b="1" dirty="0"/>
              <a:t> la </a:t>
            </a:r>
            <a:r>
              <a:rPr lang="en-US" sz="4400" b="1" dirty="0" err="1"/>
              <a:t>sua</a:t>
            </a:r>
            <a:r>
              <a:rPr lang="en-US" sz="4400" b="1" dirty="0"/>
              <a:t> </a:t>
            </a:r>
            <a:r>
              <a:rPr lang="en-US" sz="4400" b="1" dirty="0" err="1"/>
              <a:t>condotta</a:t>
            </a:r>
            <a:r>
              <a:rPr lang="en-US" sz="4400" b="1" dirty="0"/>
              <a:t> </a:t>
            </a:r>
            <a:r>
              <a:rPr lang="en-US" sz="4400" b="1" dirty="0" err="1"/>
              <a:t>appellandosi</a:t>
            </a:r>
            <a:r>
              <a:rPr lang="en-US" sz="4400" b="1" dirty="0"/>
              <a:t> alle </a:t>
            </a:r>
            <a:r>
              <a:rPr lang="en-US" sz="4400" b="1" dirty="0" err="1"/>
              <a:t>eccezioni</a:t>
            </a:r>
            <a:r>
              <a:rPr lang="en-US" sz="4400" b="1" dirty="0"/>
              <a:t> o alle </a:t>
            </a:r>
            <a:r>
              <a:rPr lang="en-US" sz="4400" b="1" dirty="0" err="1"/>
              <a:t>giustificazioni</a:t>
            </a:r>
            <a:r>
              <a:rPr lang="en-US" sz="4400" b="1" dirty="0"/>
              <a:t> </a:t>
            </a:r>
            <a:r>
              <a:rPr lang="en-US" sz="4400" b="1" dirty="0" err="1"/>
              <a:t>contenute</a:t>
            </a:r>
            <a:r>
              <a:rPr lang="en-US" sz="4400" b="1" dirty="0"/>
              <a:t> </a:t>
            </a:r>
            <a:r>
              <a:rPr lang="en-US" sz="4400" b="1" dirty="0" err="1"/>
              <a:t>nella</a:t>
            </a:r>
            <a:r>
              <a:rPr lang="en-US" sz="4400" b="1" dirty="0"/>
              <a:t> </a:t>
            </a:r>
            <a:r>
              <a:rPr lang="en-US" sz="4400" b="1" dirty="0" err="1"/>
              <a:t>norma</a:t>
            </a:r>
            <a:r>
              <a:rPr lang="en-US" sz="4400" b="1" dirty="0"/>
              <a:t> </a:t>
            </a:r>
            <a:r>
              <a:rPr lang="en-US" sz="4400" b="1" dirty="0" err="1"/>
              <a:t>stessa</a:t>
            </a:r>
            <a:r>
              <a:rPr lang="en-US" sz="4400" dirty="0"/>
              <a:t>, </a:t>
            </a:r>
            <a:r>
              <a:rPr lang="en-US" sz="4400" dirty="0" err="1"/>
              <a:t>allora</a:t>
            </a:r>
            <a:r>
              <a:rPr lang="en-US" sz="4400" dirty="0"/>
              <a:t> [...] il </a:t>
            </a:r>
            <a:r>
              <a:rPr lang="en-US" sz="4400" dirty="0" err="1"/>
              <a:t>significato</a:t>
            </a:r>
            <a:r>
              <a:rPr lang="en-US" sz="4400" dirty="0"/>
              <a:t> di tale </a:t>
            </a:r>
            <a:r>
              <a:rPr lang="en-US" sz="4400" dirty="0" err="1"/>
              <a:t>atteggiamento</a:t>
            </a:r>
            <a:r>
              <a:rPr lang="en-US" sz="4400" dirty="0"/>
              <a:t> </a:t>
            </a:r>
            <a:r>
              <a:rPr lang="en-US" sz="4400" dirty="0" err="1"/>
              <a:t>è</a:t>
            </a:r>
            <a:r>
              <a:rPr lang="en-US" sz="4400" dirty="0"/>
              <a:t> </a:t>
            </a:r>
            <a:r>
              <a:rPr lang="en-US" sz="4400" dirty="0" err="1"/>
              <a:t>quello</a:t>
            </a:r>
            <a:r>
              <a:rPr lang="en-US" sz="4400" dirty="0"/>
              <a:t> di </a:t>
            </a:r>
            <a:r>
              <a:rPr lang="en-US" sz="4400" dirty="0" err="1"/>
              <a:t>confermare</a:t>
            </a:r>
            <a:r>
              <a:rPr lang="en-US" sz="4400" dirty="0"/>
              <a:t> </a:t>
            </a:r>
            <a:r>
              <a:rPr lang="en-US" sz="4400" dirty="0" err="1"/>
              <a:t>piuttosto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di </a:t>
            </a:r>
            <a:r>
              <a:rPr lang="en-US" sz="4400" dirty="0" err="1"/>
              <a:t>indebolire</a:t>
            </a:r>
            <a:r>
              <a:rPr lang="en-US" sz="4400" dirty="0"/>
              <a:t> la </a:t>
            </a:r>
            <a:r>
              <a:rPr lang="en-US" sz="4400" dirty="0" err="1"/>
              <a:t>regola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i="1" dirty="0"/>
              <a:t>Nicaragua c. Stati Uniti</a:t>
            </a:r>
            <a:br>
              <a:rPr lang="it-IT" sz="4000" i="1" dirty="0"/>
            </a:br>
            <a:r>
              <a:rPr lang="it-IT" sz="4000" dirty="0"/>
              <a:t>Sentenza della CIG del 1986</a:t>
            </a:r>
          </a:p>
        </p:txBody>
      </p:sp>
    </p:spTree>
    <p:extLst>
      <p:ext uri="{BB962C8B-B14F-4D97-AF65-F5344CB8AC3E}">
        <p14:creationId xmlns:p14="http://schemas.microsoft.com/office/powerpoint/2010/main" val="4200739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Assemblea generale – </a:t>
            </a:r>
            <a:r>
              <a:rPr lang="it-IT" sz="4000" dirty="0" err="1"/>
              <a:t>ris</a:t>
            </a:r>
            <a:r>
              <a:rPr lang="it-IT" sz="4000" dirty="0"/>
              <a:t>. ES-11/1</a:t>
            </a:r>
          </a:p>
          <a:p>
            <a:pPr algn="ctr"/>
            <a:r>
              <a:rPr lang="it-IT" sz="4000" dirty="0"/>
              <a:t>2 marzo 2022</a:t>
            </a:r>
          </a:p>
        </p:txBody>
      </p:sp>
      <p:pic>
        <p:nvPicPr>
          <p:cNvPr id="2" name="Segnaposto contenuto 1">
            <a:extLst>
              <a:ext uri="{FF2B5EF4-FFF2-40B4-BE49-F238E27FC236}">
                <a16:creationId xmlns:a16="http://schemas.microsoft.com/office/drawing/2014/main" id="{42B0C583-8128-D105-8B4C-83A9ACA0F7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1390483" y="1825625"/>
            <a:ext cx="941103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65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19528"/>
            <a:ext cx="10515600" cy="5457435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4400" dirty="0"/>
              <a:t>«Non ci </a:t>
            </a:r>
            <a:r>
              <a:rPr lang="en-US" sz="4400" dirty="0" err="1"/>
              <a:t>hanno</a:t>
            </a:r>
            <a:r>
              <a:rPr lang="en-US" sz="4400" dirty="0"/>
              <a:t> </a:t>
            </a:r>
            <a:r>
              <a:rPr lang="en-US" sz="4400" dirty="0" err="1"/>
              <a:t>lasciato</a:t>
            </a:r>
            <a:r>
              <a:rPr lang="en-US" sz="4400" dirty="0"/>
              <a:t> </a:t>
            </a:r>
            <a:r>
              <a:rPr lang="en-US" sz="4400" dirty="0" err="1"/>
              <a:t>nessun'altra</a:t>
            </a:r>
            <a:r>
              <a:rPr lang="en-US" sz="4400" dirty="0"/>
              <a:t> </a:t>
            </a:r>
            <a:r>
              <a:rPr lang="en-US" sz="4400" dirty="0" err="1"/>
              <a:t>opzione</a:t>
            </a:r>
            <a:r>
              <a:rPr lang="en-US" sz="4400" dirty="0"/>
              <a:t> per </a:t>
            </a:r>
            <a:r>
              <a:rPr lang="en-US" sz="4400" dirty="0" err="1"/>
              <a:t>difendere</a:t>
            </a:r>
            <a:r>
              <a:rPr lang="en-US" sz="4400" dirty="0"/>
              <a:t> la Russia e il nostro </a:t>
            </a:r>
            <a:r>
              <a:rPr lang="en-US" sz="4400"/>
              <a:t>popolo </a:t>
            </a:r>
            <a:r>
              <a:rPr lang="en-US" sz="4400" dirty="0"/>
              <a:t>se non </a:t>
            </a:r>
            <a:r>
              <a:rPr lang="en-US" sz="4400" dirty="0" err="1"/>
              <a:t>quella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siamo</a:t>
            </a:r>
            <a:r>
              <a:rPr lang="en-US" sz="4400" dirty="0"/>
              <a:t> </a:t>
            </a:r>
            <a:r>
              <a:rPr lang="en-US" sz="4400" dirty="0" err="1"/>
              <a:t>costretti</a:t>
            </a:r>
            <a:r>
              <a:rPr lang="en-US" sz="4400" dirty="0"/>
              <a:t> a </a:t>
            </a:r>
            <a:r>
              <a:rPr lang="en-US" sz="4400" dirty="0" err="1"/>
              <a:t>usare</a:t>
            </a:r>
            <a:r>
              <a:rPr lang="en-US" sz="4400" dirty="0"/>
              <a:t> </a:t>
            </a:r>
            <a:r>
              <a:rPr lang="en-US" sz="4400" dirty="0" err="1"/>
              <a:t>oggi</a:t>
            </a:r>
            <a:r>
              <a:rPr lang="en-US" sz="4400" dirty="0"/>
              <a:t>. In </a:t>
            </a:r>
            <a:r>
              <a:rPr lang="en-US" sz="4400" dirty="0" err="1"/>
              <a:t>queste</a:t>
            </a:r>
            <a:r>
              <a:rPr lang="en-US" sz="4400" dirty="0"/>
              <a:t> </a:t>
            </a:r>
            <a:r>
              <a:rPr lang="en-US" sz="4400" dirty="0" err="1"/>
              <a:t>circostanze</a:t>
            </a:r>
            <a:r>
              <a:rPr lang="en-US" sz="4400" dirty="0"/>
              <a:t>, </a:t>
            </a:r>
            <a:r>
              <a:rPr lang="en-US" sz="4400" dirty="0" err="1"/>
              <a:t>dobbiamo</a:t>
            </a:r>
            <a:r>
              <a:rPr lang="en-US" sz="4400" dirty="0"/>
              <a:t> </a:t>
            </a:r>
            <a:r>
              <a:rPr lang="en-US" sz="4400" dirty="0" err="1"/>
              <a:t>agire</a:t>
            </a:r>
            <a:r>
              <a:rPr lang="en-US" sz="4400" dirty="0"/>
              <a:t> con </a:t>
            </a:r>
            <a:r>
              <a:rPr lang="en-US" sz="4400" dirty="0" err="1"/>
              <a:t>coraggio</a:t>
            </a:r>
            <a:r>
              <a:rPr lang="en-US" sz="4400" dirty="0"/>
              <a:t> e </a:t>
            </a:r>
            <a:r>
              <a:rPr lang="en-US" sz="4400" dirty="0" err="1"/>
              <a:t>immediatezza</a:t>
            </a:r>
            <a:r>
              <a:rPr lang="en-US" sz="4400" dirty="0"/>
              <a:t>. Le </a:t>
            </a:r>
            <a:r>
              <a:rPr lang="en-US" sz="4400" dirty="0" err="1"/>
              <a:t>repubbliche</a:t>
            </a:r>
            <a:r>
              <a:rPr lang="en-US" sz="4400" dirty="0"/>
              <a:t> </a:t>
            </a:r>
            <a:r>
              <a:rPr lang="en-US" sz="4400" dirty="0" err="1"/>
              <a:t>popolari</a:t>
            </a:r>
            <a:r>
              <a:rPr lang="en-US" sz="4400" dirty="0"/>
              <a:t> del Donbass </a:t>
            </a:r>
            <a:r>
              <a:rPr lang="en-US" sz="4400" dirty="0" err="1"/>
              <a:t>hanno</a:t>
            </a:r>
            <a:r>
              <a:rPr lang="en-US" sz="4400" dirty="0"/>
              <a:t> </a:t>
            </a:r>
            <a:r>
              <a:rPr lang="en-US" sz="4400" dirty="0" err="1"/>
              <a:t>chiesto</a:t>
            </a:r>
            <a:r>
              <a:rPr lang="en-US" sz="4400" dirty="0"/>
              <a:t> </a:t>
            </a:r>
            <a:r>
              <a:rPr lang="en-US" sz="4400" dirty="0" err="1"/>
              <a:t>aiuto</a:t>
            </a:r>
            <a:r>
              <a:rPr lang="en-US" sz="4400" dirty="0"/>
              <a:t> </a:t>
            </a:r>
            <a:r>
              <a:rPr lang="en-US" sz="4400" dirty="0" err="1"/>
              <a:t>alla</a:t>
            </a:r>
            <a:r>
              <a:rPr lang="en-US" sz="4400" dirty="0"/>
              <a:t> Russia. In </a:t>
            </a:r>
            <a:r>
              <a:rPr lang="en-US" sz="4400" dirty="0" err="1"/>
              <a:t>questo</a:t>
            </a:r>
            <a:r>
              <a:rPr lang="en-US" sz="4400" dirty="0"/>
              <a:t> </a:t>
            </a:r>
            <a:r>
              <a:rPr lang="en-US" sz="4400" dirty="0" err="1"/>
              <a:t>contesto</a:t>
            </a:r>
            <a:r>
              <a:rPr lang="en-US" sz="4400" dirty="0"/>
              <a:t>, in </a:t>
            </a:r>
            <a:r>
              <a:rPr lang="en-US" sz="4400" dirty="0" err="1"/>
              <a:t>conformità</a:t>
            </a:r>
            <a:r>
              <a:rPr lang="en-US" sz="4400" dirty="0"/>
              <a:t> con </a:t>
            </a:r>
            <a:r>
              <a:rPr lang="en-US" sz="4400" dirty="0" err="1"/>
              <a:t>l'articolo</a:t>
            </a:r>
            <a:r>
              <a:rPr lang="en-US" sz="4400" dirty="0"/>
              <a:t> 51 (</a:t>
            </a:r>
            <a:r>
              <a:rPr lang="en-US" sz="4400" dirty="0" err="1"/>
              <a:t>Capitolo</a:t>
            </a:r>
            <a:r>
              <a:rPr lang="en-US" sz="4400" dirty="0"/>
              <a:t> VII) </a:t>
            </a:r>
            <a:r>
              <a:rPr lang="en-US" sz="4400" dirty="0" err="1"/>
              <a:t>della</a:t>
            </a:r>
            <a:r>
              <a:rPr lang="en-US" sz="4400" dirty="0"/>
              <a:t> Carta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Nazioni</a:t>
            </a:r>
            <a:r>
              <a:rPr lang="en-US" sz="4400" dirty="0"/>
              <a:t> Unite, con il </a:t>
            </a:r>
            <a:r>
              <a:rPr lang="en-US" sz="4400" dirty="0" err="1"/>
              <a:t>permesso</a:t>
            </a:r>
            <a:r>
              <a:rPr lang="en-US" sz="4400" dirty="0"/>
              <a:t> del </a:t>
            </a:r>
            <a:r>
              <a:rPr lang="en-US" sz="4400" dirty="0" err="1"/>
              <a:t>Consiglio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Federazione</a:t>
            </a:r>
            <a:r>
              <a:rPr lang="en-US" sz="4400" dirty="0"/>
              <a:t> Russa, e in </a:t>
            </a:r>
            <a:r>
              <a:rPr lang="en-US" sz="4400" dirty="0" err="1"/>
              <a:t>esecuzione</a:t>
            </a:r>
            <a:r>
              <a:rPr lang="en-US" sz="4400" dirty="0"/>
              <a:t> </a:t>
            </a:r>
            <a:r>
              <a:rPr lang="en-US" sz="4400" dirty="0" err="1"/>
              <a:t>dei</a:t>
            </a:r>
            <a:r>
              <a:rPr lang="en-US" sz="4400" dirty="0"/>
              <a:t> </a:t>
            </a:r>
            <a:r>
              <a:rPr lang="en-US" sz="4400" dirty="0" err="1"/>
              <a:t>trattati</a:t>
            </a:r>
            <a:r>
              <a:rPr lang="en-US" sz="4400" dirty="0"/>
              <a:t> di </a:t>
            </a:r>
            <a:r>
              <a:rPr lang="en-US" sz="4400" dirty="0" err="1"/>
              <a:t>amicizia</a:t>
            </a:r>
            <a:r>
              <a:rPr lang="en-US" sz="4400" dirty="0"/>
              <a:t> e </a:t>
            </a:r>
            <a:r>
              <a:rPr lang="en-US" sz="4400" dirty="0" err="1"/>
              <a:t>assistenza</a:t>
            </a:r>
            <a:r>
              <a:rPr lang="en-US" sz="4400" dirty="0"/>
              <a:t> </a:t>
            </a:r>
            <a:r>
              <a:rPr lang="en-US" sz="4400" dirty="0" err="1"/>
              <a:t>reciproca</a:t>
            </a:r>
            <a:r>
              <a:rPr lang="en-US" sz="4400" dirty="0"/>
              <a:t> con la Repubblica </a:t>
            </a:r>
            <a:r>
              <a:rPr lang="en-US" sz="4400" dirty="0" err="1"/>
              <a:t>Popolare</a:t>
            </a:r>
            <a:r>
              <a:rPr lang="en-US" sz="4400" dirty="0"/>
              <a:t> di Donetsk e la Repubblica </a:t>
            </a:r>
            <a:r>
              <a:rPr lang="en-US" sz="4400" dirty="0" err="1"/>
              <a:t>Popolare</a:t>
            </a:r>
            <a:r>
              <a:rPr lang="en-US" sz="4400" dirty="0"/>
              <a:t> di Lugansk, </a:t>
            </a:r>
            <a:r>
              <a:rPr lang="en-US" sz="4400" dirty="0" err="1"/>
              <a:t>ratificati</a:t>
            </a:r>
            <a:r>
              <a:rPr lang="en-US" sz="4400" dirty="0"/>
              <a:t> </a:t>
            </a:r>
            <a:r>
              <a:rPr lang="en-US" sz="4400" dirty="0" err="1"/>
              <a:t>dall'Assemblea</a:t>
            </a:r>
            <a:r>
              <a:rPr lang="en-US" sz="4400" dirty="0"/>
              <a:t> </a:t>
            </a:r>
            <a:r>
              <a:rPr lang="en-US" sz="4400" dirty="0" err="1"/>
              <a:t>Federale</a:t>
            </a:r>
            <a:r>
              <a:rPr lang="en-US" sz="4400" dirty="0"/>
              <a:t> il 22 </a:t>
            </a:r>
            <a:r>
              <a:rPr lang="en-US" sz="4400" dirty="0" err="1"/>
              <a:t>febbraio</a:t>
            </a:r>
            <a:r>
              <a:rPr lang="en-US" sz="4400" dirty="0"/>
              <a:t>, ho </a:t>
            </a:r>
            <a:r>
              <a:rPr lang="en-US" sz="4400" dirty="0" err="1"/>
              <a:t>preso</a:t>
            </a:r>
            <a:r>
              <a:rPr lang="en-US" sz="4400" dirty="0"/>
              <a:t> la </a:t>
            </a:r>
            <a:r>
              <a:rPr lang="en-US" sz="4400" dirty="0" err="1"/>
              <a:t>decisione</a:t>
            </a:r>
            <a:r>
              <a:rPr lang="en-US" sz="4400" dirty="0"/>
              <a:t> di </a:t>
            </a:r>
            <a:r>
              <a:rPr lang="en-US" sz="4400" dirty="0" err="1"/>
              <a:t>effettuare</a:t>
            </a:r>
            <a:r>
              <a:rPr lang="en-US" sz="4400" dirty="0"/>
              <a:t> </a:t>
            </a:r>
            <a:r>
              <a:rPr lang="en-US" sz="4400" dirty="0" err="1"/>
              <a:t>un'operazione</a:t>
            </a:r>
            <a:r>
              <a:rPr lang="en-US" sz="4400" dirty="0"/>
              <a:t> </a:t>
            </a:r>
            <a:r>
              <a:rPr lang="en-US" sz="4400" dirty="0" err="1"/>
              <a:t>militare</a:t>
            </a:r>
            <a:r>
              <a:rPr lang="en-US" sz="4400" dirty="0"/>
              <a:t> </a:t>
            </a:r>
            <a:r>
              <a:rPr lang="en-US" sz="4400" dirty="0" err="1"/>
              <a:t>speciale</a:t>
            </a:r>
            <a:r>
              <a:rPr lang="en-US" sz="4400" dirty="0"/>
              <a:t>».</a:t>
            </a:r>
          </a:p>
          <a:p>
            <a:pPr marL="0" indent="0" algn="r">
              <a:buNone/>
            </a:pPr>
            <a:endParaRPr lang="en-US" sz="4400" dirty="0"/>
          </a:p>
          <a:p>
            <a:pPr marL="0" indent="0" algn="r">
              <a:buNone/>
            </a:pPr>
            <a:r>
              <a:rPr lang="en-US" sz="4400" dirty="0"/>
              <a:t>V. Putin, 22 </a:t>
            </a:r>
            <a:r>
              <a:rPr lang="en-US" sz="4400" dirty="0" err="1"/>
              <a:t>febbraio</a:t>
            </a:r>
            <a:r>
              <a:rPr lang="en-US" sz="4400" dirty="0"/>
              <a:t> 2022 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678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0B6F4B4-6E48-521F-3D62-6D5F01234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441" y="-45471"/>
            <a:ext cx="8659117" cy="6948941"/>
          </a:xfrm>
          <a:prstGeom prst="rect">
            <a:avLst/>
          </a:prstGeom>
        </p:spPr>
      </p:pic>
      <p:sp>
        <p:nvSpPr>
          <p:cNvPr id="32" name="Segnaposto testo 37">
            <a:extLst>
              <a:ext uri="{FF2B5EF4-FFF2-40B4-BE49-F238E27FC236}">
                <a16:creationId xmlns:a16="http://schemas.microsoft.com/office/drawing/2014/main" id="{C0D805C0-FBCB-1E4F-9C44-8D24DDEE8664}"/>
              </a:ext>
            </a:extLst>
          </p:cNvPr>
          <p:cNvSpPr txBox="1">
            <a:spLocks/>
          </p:cNvSpPr>
          <p:nvPr/>
        </p:nvSpPr>
        <p:spPr>
          <a:xfrm>
            <a:off x="246380" y="933856"/>
            <a:ext cx="3766820" cy="20136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Luiss type regular Sans" charset="0"/>
                <a:ea typeface="Luiss type regular Sans" charset="0"/>
                <a:cs typeface="Luiss type regular San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0000" b="0" i="0" u="none" strike="noStrike" kern="1200" cap="none" spc="0" normalizeH="0" baseline="0" noProof="0" dirty="0">
              <a:ln>
                <a:noFill/>
              </a:ln>
              <a:solidFill>
                <a:srgbClr val="00B2A9"/>
              </a:solidFill>
              <a:effectLst/>
              <a:uLnTx/>
              <a:uFillTx/>
              <a:latin typeface="Luiss type regular Sans" charset="0"/>
            </a:endParaRP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221DFF2B-FD6C-6C42-823B-E85E4C7A361D}"/>
              </a:ext>
            </a:extLst>
          </p:cNvPr>
          <p:cNvSpPr/>
          <p:nvPr/>
        </p:nvSpPr>
        <p:spPr>
          <a:xfrm>
            <a:off x="1766441" y="4423107"/>
            <a:ext cx="3594100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003A70"/>
              </a:solidFill>
              <a:effectLst/>
              <a:uLnTx/>
              <a:uFillTx/>
              <a:latin typeface="Luiss San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215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C0F1C38-2C74-6878-9D96-33D6C0C2EE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8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International Court of Justice</a:t>
            </a:r>
          </a:p>
        </p:txBody>
      </p:sp>
      <p:sp>
        <p:nvSpPr>
          <p:cNvPr id="32" name="Segnaposto testo 37">
            <a:extLst>
              <a:ext uri="{FF2B5EF4-FFF2-40B4-BE49-F238E27FC236}">
                <a16:creationId xmlns:a16="http://schemas.microsoft.com/office/drawing/2014/main" id="{C0D805C0-FBCB-1E4F-9C44-8D24DDEE8664}"/>
              </a:ext>
            </a:extLst>
          </p:cNvPr>
          <p:cNvSpPr txBox="1">
            <a:spLocks/>
          </p:cNvSpPr>
          <p:nvPr/>
        </p:nvSpPr>
        <p:spPr>
          <a:xfrm>
            <a:off x="246380" y="933856"/>
            <a:ext cx="3766820" cy="20136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Luiss type regular Sans" charset="0"/>
                <a:ea typeface="Luiss type regular Sans" charset="0"/>
                <a:cs typeface="Luiss type regular San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0000" b="0" i="0" u="none" strike="noStrike" kern="1200" cap="none" spc="0" normalizeH="0" baseline="0" noProof="0" dirty="0">
              <a:ln>
                <a:noFill/>
              </a:ln>
              <a:solidFill>
                <a:srgbClr val="00B2A9"/>
              </a:solidFill>
              <a:effectLst/>
              <a:uLnTx/>
              <a:uFillTx/>
              <a:latin typeface="Luiss type regular Sans" charset="0"/>
            </a:endParaRP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221DFF2B-FD6C-6C42-823B-E85E4C7A361D}"/>
              </a:ext>
            </a:extLst>
          </p:cNvPr>
          <p:cNvSpPr/>
          <p:nvPr/>
        </p:nvSpPr>
        <p:spPr>
          <a:xfrm>
            <a:off x="1766441" y="4423107"/>
            <a:ext cx="3594100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003A70"/>
              </a:solidFill>
              <a:effectLst/>
              <a:uLnTx/>
              <a:uFillTx/>
              <a:latin typeface="Luiss San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0464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46">
            <a:extLst>
              <a:ext uri="{FF2B5EF4-FFF2-40B4-BE49-F238E27FC236}">
                <a16:creationId xmlns:a16="http://schemas.microsoft.com/office/drawing/2014/main" id="{7E6ECC60-EBBE-322F-B3EA-F1949B63F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Articolo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38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Statuto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della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Corte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internazionale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giustizia</a:t>
            </a:r>
            <a:b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9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20" name="Segnaposto testo 37">
            <a:extLst>
              <a:ext uri="{FF2B5EF4-FFF2-40B4-BE49-F238E27FC236}">
                <a16:creationId xmlns:a16="http://schemas.microsoft.com/office/drawing/2014/main" id="{280C44A2-808E-CDF8-1105-1BBE63946F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1032381"/>
              </p:ext>
            </p:extLst>
          </p:nvPr>
        </p:nvGraphicFramePr>
        <p:xfrm>
          <a:off x="838200" y="1289154"/>
          <a:ext cx="10515600" cy="5011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58433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la consuetudine internazionale, come prova di una prassi generale accettata come diritto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Articolo 38, paragrafo 1, lettera b), dello Statuto della CIG</a:t>
            </a:r>
          </a:p>
        </p:txBody>
      </p:sp>
    </p:spTree>
    <p:extLst>
      <p:ext uri="{BB962C8B-B14F-4D97-AF65-F5344CB8AC3E}">
        <p14:creationId xmlns:p14="http://schemas.microsoft.com/office/powerpoint/2010/main" val="4189484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diritto internazionale generale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244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prassi generale accettata come diritto</a:t>
            </a:r>
            <a:endParaRPr lang="en-US" sz="3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228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800" dirty="0"/>
              <a:t>prassi degli Stati = </a:t>
            </a:r>
            <a:r>
              <a:rPr lang="it-IT" sz="4800" i="1" dirty="0" err="1"/>
              <a:t>diuturnitas</a:t>
            </a:r>
            <a:endParaRPr lang="en-US" sz="36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829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800" dirty="0"/>
              <a:t>accettazione come diritto = </a:t>
            </a:r>
            <a:r>
              <a:rPr lang="it-IT" sz="4800" i="1" dirty="0" err="1"/>
              <a:t>opinio</a:t>
            </a:r>
            <a:r>
              <a:rPr lang="it-IT" sz="4800" i="1" dirty="0"/>
              <a:t> </a:t>
            </a:r>
            <a:r>
              <a:rPr lang="it-IT" sz="4800" i="1" dirty="0" err="1"/>
              <a:t>juris</a:t>
            </a:r>
            <a:endParaRPr lang="en-US" sz="36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9245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6495</TotalTime>
  <Words>563</Words>
  <Application>Microsoft Macintosh PowerPoint</Application>
  <PresentationFormat>Widescreen</PresentationFormat>
  <Paragraphs>61</Paragraphs>
  <Slides>15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Luiss Sans</vt:lpstr>
      <vt:lpstr>Luiss type</vt:lpstr>
      <vt:lpstr>Luiss type regular Sans</vt:lpstr>
      <vt:lpstr>Tema di Office</vt:lpstr>
      <vt:lpstr>Presentazione standard di PowerPoint</vt:lpstr>
      <vt:lpstr>Presentazione standard di PowerPoint</vt:lpstr>
      <vt:lpstr>Presentazione standard di PowerPoint</vt:lpstr>
      <vt:lpstr>Articolo 38 dello Statuto della Corte internazionale di giustizia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76</cp:revision>
  <dcterms:created xsi:type="dcterms:W3CDTF">2023-02-07T10:10:48Z</dcterms:created>
  <dcterms:modified xsi:type="dcterms:W3CDTF">2026-03-11T11:13:41Z</dcterms:modified>
</cp:coreProperties>
</file>