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300" r:id="rId11"/>
    <p:sldId id="301" r:id="rId12"/>
    <p:sldId id="296" r:id="rId13"/>
    <p:sldId id="297" r:id="rId14"/>
    <p:sldId id="257" r:id="rId15"/>
    <p:sldId id="298" r:id="rId16"/>
    <p:sldId id="299" r:id="rId17"/>
    <p:sldId id="270" r:id="rId18"/>
    <p:sldId id="271" r:id="rId19"/>
    <p:sldId id="272" r:id="rId20"/>
    <p:sldId id="275" r:id="rId21"/>
    <p:sldId id="286" r:id="rId22"/>
    <p:sldId id="273" r:id="rId23"/>
    <p:sldId id="274" r:id="rId24"/>
    <p:sldId id="287" r:id="rId25"/>
    <p:sldId id="276" r:id="rId26"/>
    <p:sldId id="277" r:id="rId27"/>
    <p:sldId id="278" r:id="rId28"/>
    <p:sldId id="304" r:id="rId29"/>
    <p:sldId id="303" r:id="rId30"/>
    <p:sldId id="279" r:id="rId31"/>
    <p:sldId id="280" r:id="rId32"/>
    <p:sldId id="281" r:id="rId33"/>
    <p:sldId id="282" r:id="rId34"/>
    <p:sldId id="283" r:id="rId35"/>
    <p:sldId id="302" r:id="rId36"/>
    <p:sldId id="305" r:id="rId37"/>
    <p:sldId id="306" r:id="rId38"/>
    <p:sldId id="30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Navigazione e dei Trasporti</a:t>
            </a:r>
          </a:p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2020-2021</a:t>
            </a:r>
            <a:endParaRPr lang="it-IT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412610" y="1136716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Autoproduzione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822325" y="18547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1994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101047" y="3463636"/>
            <a:ext cx="9593301" cy="26785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16, comma 3: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«L'esercizio delle attività di cui al comma 1, espletate per conto proprio o di terzi, è soggetto ad autorizzazione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dell'Autorità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laddove non istituita, dell'autorità marittima. Detta autorizzazione riguarda lo svolgimento di operazioni portuali di cui al comma 1 previa verifica del possesso da parte del richiedente dei requisiti di cui al comma 4, oppure di uno o più servizi portuali di cui al comma 1, da individuare nell'autorizzazione stessa. Le imprese autorizzate sono iscritte in appositi registri distinti tenuti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dall'Autorità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laddove non istituita, dall'autorità marittima e sono soggette al pagamento di un canone annuo e alla prestazione di una cauzione determinati dalle medesime autorità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/>
          <p:cNvSpPr/>
          <p:nvPr/>
        </p:nvSpPr>
        <p:spPr>
          <a:xfrm>
            <a:off x="1690255" y="1976582"/>
            <a:ext cx="868218" cy="1727200"/>
          </a:xfrm>
          <a:prstGeom prst="curvedRightArrow">
            <a:avLst>
              <a:gd name="adj1" fmla="val 25000"/>
              <a:gd name="adj2" fmla="val 50000"/>
              <a:gd name="adj3" fmla="val 59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65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412610" y="1136716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Autoproduzione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822325" y="18547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1994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85411" y="3158835"/>
            <a:ext cx="11349571" cy="356061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16, comma 4: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«Ai fini del rilascio delle autorizzazioni di cui al comma 3 da parte dell'autorità competente, il Ministro dei trasporti e della navigazione, con proprio decreto, da emanarsi entro trenta giorni dalla data di entrata in vigore della presente legge, determina: a) i requisiti di carattere personale e tecnico-organizzativo, di capacità finanziaria, di professionalità degli operatori e delle imprese richiedenti, adeguati alle attività da espletare, tra i quali la presentazione di un programma operativo e la determinazione di un organico di lavoratori alle dirette dipendenze comprendente anche i quadri dirigenziali; b) i criteri, le modalità e i termini in ordine al rilascio, alla sospensione e alla revoca dell'atto </a:t>
            </a:r>
            <a:r>
              <a:rPr lang="it-IT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autorizzatorio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nonché' ai relativi controlli; c) i parametri per definire i limiti minimi e massimi dei canoni annui e della cauzione in relazione alla durata ed alla specificità dell'autorizzazione, tenuti presenti il volume degli investimenti e le attività da espletare; d) i criteri inerenti il rilascio di autorizzazioni specifiche per l'esercizio di operazioni portuali, da effettuarsi all'arrivo o alla partenza di navi dotate di propri mezzi meccanici e di proprio personale adeguato alle operazioni da svolgere, nonché' per la determinazione di un corrispettivo e di idonea cauzione. Tali autorizzazioni non rientrano nel numero massimo di cui al comma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/>
          <p:cNvSpPr/>
          <p:nvPr/>
        </p:nvSpPr>
        <p:spPr>
          <a:xfrm>
            <a:off x="1544392" y="1741054"/>
            <a:ext cx="868218" cy="1727200"/>
          </a:xfrm>
          <a:prstGeom prst="curvedRightArrow">
            <a:avLst>
              <a:gd name="adj1" fmla="val 25000"/>
              <a:gd name="adj2" fmla="val 50000"/>
              <a:gd name="adj3" fmla="val 59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9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624118" y="998732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Ormeggio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720725" y="15499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 disciplinato dal comandante del porto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2080100" y="3491345"/>
            <a:ext cx="8246155" cy="202276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ormeggiatori ormeggiano la nave in arrivo e la disormeggiano in partenza; vigilano sull’ormeggio durante il periodo di permanenza della nave nel porto.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1433555" y="1893453"/>
            <a:ext cx="1293091" cy="17641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624118" y="998732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Battellaggio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720725" y="15499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 disciplinato dal comandante del porto, ne determina le tariffe 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2080100" y="3491345"/>
            <a:ext cx="8246155" cy="202276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barcaioli trasportano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 e beni necessari alla normale attività delle navi ferme in rada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1433555" y="1893453"/>
            <a:ext cx="1293091" cy="17641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5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689" y="2766438"/>
            <a:ext cx="3641437" cy="1771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EC90ED14-F31C-4B14-8137-FC5FBABB0F3A}"/>
              </a:ext>
            </a:extLst>
          </p:cNvPr>
          <p:cNvSpPr/>
          <p:nvPr/>
        </p:nvSpPr>
        <p:spPr>
          <a:xfrm>
            <a:off x="554429" y="1561883"/>
            <a:ext cx="8912224" cy="147099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rimorchio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acqua ha una disciplina all’interno del Codice della </a:t>
            </a:r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45E310DB-79AE-43D5-8AFC-227C779FFEFA}"/>
              </a:ext>
            </a:extLst>
          </p:cNvPr>
          <p:cNvSpPr/>
          <p:nvPr/>
        </p:nvSpPr>
        <p:spPr>
          <a:xfrm>
            <a:off x="1199416" y="3227768"/>
            <a:ext cx="603186" cy="940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15A59A4C-75D5-47E1-B54C-00CAF5EDE446}"/>
              </a:ext>
            </a:extLst>
          </p:cNvPr>
          <p:cNvSpPr/>
          <p:nvPr/>
        </p:nvSpPr>
        <p:spPr>
          <a:xfrm>
            <a:off x="377900" y="4362931"/>
            <a:ext cx="9322692" cy="23573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servizio di rimorchio nei porti e negli altri luoghi di approdo o di transito delle navi addette alla navigazione marittima non può essere esercitato senza concessione, fatta dal capo del compartimento, secondo le norme del regolamento.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L'autorità predetta determina nell'atto di concessione il numero e le caratteristiche dei mezzi tecnici da adibire al servizio.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tariffe relative al servizio sono stabilite dal capo del compartimento, sentite le associazioni sindacali interessate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DFAFD79B-8AA1-4ECD-A6A7-14B8998D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6633B73E-1CF0-42AD-BA91-11809D0FA762}"/>
              </a:ext>
            </a:extLst>
          </p:cNvPr>
          <p:cNvSpPr/>
          <p:nvPr/>
        </p:nvSpPr>
        <p:spPr>
          <a:xfrm>
            <a:off x="8875862" y="620472"/>
            <a:ext cx="3143860" cy="11419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servizio di rimorchio non ricade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nell’ambito della normativa sul </a:t>
            </a:r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cabotaggio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ABE59736-F707-46BF-A9B7-A377EB69DCE8}"/>
              </a:ext>
            </a:extLst>
          </p:cNvPr>
          <p:cNvSpPr/>
          <p:nvPr/>
        </p:nvSpPr>
        <p:spPr>
          <a:xfrm>
            <a:off x="8624071" y="2787979"/>
            <a:ext cx="3143860" cy="11419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 tendenzialmente facoltativo, con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alcune eccezioni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Risultati immagini per rimorchio maritti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847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516284" y="1530890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101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990629" y="3565334"/>
            <a:ext cx="9065298" cy="30189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servizio di rimorchio nei porti e negli altri luoghi di approdo o di transito delle navi addette alla navigazione marittima non può essere esercitato senza concessione, fatta dal capo del compartimento, secondo le norme del regolamento.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L'autorità predetta determina nell'atto di concessione il numero e le caratteristiche dei mezzi tecnici da adibire al servizio.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tariffe relative al servizio sono stabilite dal capo del compartimento, sentite le associazioni sindacali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interessate»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5466462" y="1239945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46BFD8A0-51B9-445E-8692-CC25A748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</p:spTree>
    <p:extLst>
      <p:ext uri="{BB962C8B-B14F-4D97-AF65-F5344CB8AC3E}">
        <p14:creationId xmlns:p14="http://schemas.microsoft.com/office/powerpoint/2010/main" val="3213178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516284" y="1530890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102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990629" y="3565334"/>
            <a:ext cx="9065298" cy="30189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«Le norme sulla disciplina del servizio di rimorchio in ciascun porto marittimo sono stabilite da regolamenti locali, approvati dal ministro per le comunicazioni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5466462" y="1239945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46BFD8A0-51B9-445E-8692-CC25A748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</p:spTree>
    <p:extLst>
      <p:ext uri="{BB962C8B-B14F-4D97-AF65-F5344CB8AC3E}">
        <p14:creationId xmlns:p14="http://schemas.microsoft.com/office/powerpoint/2010/main" val="329078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516284" y="1716157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103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5731356" y="3565336"/>
            <a:ext cx="6074047" cy="30189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«Quando all'armatore del rimorchiatore non è fatta consegna degli elementi da rimorchiare, gli obblighi e le responsabilità derivanti dal contratto di rimorchio si riferiscono esclusivamente </a:t>
            </a:r>
            <a:r>
              <a:rPr lang="it-IT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trazione degli elementi medesimi.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le parti non dispongono diversamente, la direzione della rotta e della navigazione s'intende affidata al comandante del rimorchiatore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5503409" y="1456503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46BFD8A0-51B9-445E-8692-CC25A748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D59C0657-CB43-46FF-8C25-7181C434A7E5}"/>
              </a:ext>
            </a:extLst>
          </p:cNvPr>
          <p:cNvSpPr/>
          <p:nvPr/>
        </p:nvSpPr>
        <p:spPr>
          <a:xfrm>
            <a:off x="630597" y="4091057"/>
            <a:ext cx="3143860" cy="19674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prestazione tipica può anche essere svolta mediante spinta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purché risulti da una prestazione di energia motrice messa in atto da una nave</a:t>
            </a:r>
          </a:p>
        </p:txBody>
      </p:sp>
      <p:sp>
        <p:nvSpPr>
          <p:cNvPr id="7" name="Freccia a sinistra 6">
            <a:extLst>
              <a:ext uri="{FF2B5EF4-FFF2-40B4-BE49-F238E27FC236}">
                <a16:creationId xmlns:a16="http://schemas.microsoft.com/office/drawing/2014/main" xmlns="" id="{7A05723F-3144-45E6-95DF-7080664C1032}"/>
              </a:ext>
            </a:extLst>
          </p:cNvPr>
          <p:cNvSpPr/>
          <p:nvPr/>
        </p:nvSpPr>
        <p:spPr>
          <a:xfrm>
            <a:off x="4002157" y="4755423"/>
            <a:ext cx="1431234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475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4EB9DE3E-5D6B-4EEC-974E-3FD8C7D7B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691F903B-3814-4408-BB19-61F1E1A456F4}"/>
              </a:ext>
            </a:extLst>
          </p:cNvPr>
          <p:cNvSpPr/>
          <p:nvPr/>
        </p:nvSpPr>
        <p:spPr>
          <a:xfrm>
            <a:off x="695951" y="1598859"/>
            <a:ext cx="7454135" cy="213795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rimorchio inerente al trasporto aereo 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è espressamente disciplinato dal legislatore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2D2E491E-C30C-4D1D-9A02-7E02F42AFD2F}"/>
              </a:ext>
            </a:extLst>
          </p:cNvPr>
          <p:cNvSpPr/>
          <p:nvPr/>
        </p:nvSpPr>
        <p:spPr>
          <a:xfrm>
            <a:off x="2537884" y="4227030"/>
            <a:ext cx="7149455" cy="206422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esso risulta comunque applicabile la disciplina della Parte Prima del Codice della Navigazione.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511FF93-A983-4F15-8B32-2DE6992F1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9" name="Freccia circolare a sinistra 8">
            <a:extLst>
              <a:ext uri="{FF2B5EF4-FFF2-40B4-BE49-F238E27FC236}">
                <a16:creationId xmlns:a16="http://schemas.microsoft.com/office/drawing/2014/main" xmlns="" id="{3A538C1A-581E-4CE5-9AF1-40A415C4C556}"/>
              </a:ext>
            </a:extLst>
          </p:cNvPr>
          <p:cNvSpPr/>
          <p:nvPr/>
        </p:nvSpPr>
        <p:spPr>
          <a:xfrm>
            <a:off x="8150086" y="2223052"/>
            <a:ext cx="1630017" cy="2411896"/>
          </a:xfrm>
          <a:prstGeom prst="curvedLeftArrow">
            <a:avLst>
              <a:gd name="adj1" fmla="val 25000"/>
              <a:gd name="adj2" fmla="val 50000"/>
              <a:gd name="adj3" fmla="val 55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94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93FD505C-EED8-4CC8-9A45-F6DB80A91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9CB3C909-87B3-4AF3-806A-3CEFAABCC82C}"/>
              </a:ext>
            </a:extLst>
          </p:cNvPr>
          <p:cNvSpPr/>
          <p:nvPr/>
        </p:nvSpPr>
        <p:spPr>
          <a:xfrm>
            <a:off x="3722940" y="1714747"/>
            <a:ext cx="4697818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Rimorchio 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51ACACDB-3A88-48F6-ADCC-BD3CA90BB23A}"/>
              </a:ext>
            </a:extLst>
          </p:cNvPr>
          <p:cNvSpPr/>
          <p:nvPr/>
        </p:nvSpPr>
        <p:spPr>
          <a:xfrm>
            <a:off x="6613720" y="3858661"/>
            <a:ext cx="4379476" cy="16366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«Rimorchio-trasporto»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E436932C-2DBA-420B-816B-8E5C3E697AC4}"/>
              </a:ext>
            </a:extLst>
          </p:cNvPr>
          <p:cNvSpPr/>
          <p:nvPr/>
        </p:nvSpPr>
        <p:spPr>
          <a:xfrm>
            <a:off x="1557353" y="3858661"/>
            <a:ext cx="4379476" cy="16366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«Rimorchio-manovra»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693AD764-6940-4A77-AED3-AC746547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1" name="Freccia circolare a destra 10">
            <a:extLst>
              <a:ext uri="{FF2B5EF4-FFF2-40B4-BE49-F238E27FC236}">
                <a16:creationId xmlns:a16="http://schemas.microsoft.com/office/drawing/2014/main" xmlns="" id="{0F4F9DB2-74E1-41AD-9058-75EF7E4D0E41}"/>
              </a:ext>
            </a:extLst>
          </p:cNvPr>
          <p:cNvSpPr/>
          <p:nvPr/>
        </p:nvSpPr>
        <p:spPr>
          <a:xfrm rot="775900">
            <a:off x="967114" y="1932649"/>
            <a:ext cx="2577315" cy="2319130"/>
          </a:xfrm>
          <a:prstGeom prst="curvedRightArrow">
            <a:avLst>
              <a:gd name="adj1" fmla="val 25000"/>
              <a:gd name="adj2" fmla="val 50000"/>
              <a:gd name="adj3" fmla="val 49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circolare a sinistra 11">
            <a:extLst>
              <a:ext uri="{FF2B5EF4-FFF2-40B4-BE49-F238E27FC236}">
                <a16:creationId xmlns:a16="http://schemas.microsoft.com/office/drawing/2014/main" xmlns="" id="{4D520194-BCD1-4F7A-B989-F30074F00B5D}"/>
              </a:ext>
            </a:extLst>
          </p:cNvPr>
          <p:cNvSpPr/>
          <p:nvPr/>
        </p:nvSpPr>
        <p:spPr>
          <a:xfrm>
            <a:off x="8322365" y="2027583"/>
            <a:ext cx="2080592" cy="2319130"/>
          </a:xfrm>
          <a:prstGeom prst="curvedLeftArrow">
            <a:avLst>
              <a:gd name="adj1" fmla="val 25000"/>
              <a:gd name="adj2" fmla="val 50000"/>
              <a:gd name="adj3" fmla="val 61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501009" y="2336800"/>
            <a:ext cx="1013680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Cap. XIX e Cap. XX – Il rimorchio e il Pilotaggio </a:t>
            </a:r>
          </a:p>
        </p:txBody>
      </p:sp>
    </p:spTree>
    <p:extLst>
      <p:ext uri="{BB962C8B-B14F-4D97-AF65-F5344CB8AC3E}">
        <p14:creationId xmlns:p14="http://schemas.microsoft.com/office/powerpoint/2010/main" val="137570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61A5D290-9252-4A4A-B3B2-2B05AAD57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8BCA1C2D-54E9-446A-B358-30D8C593EDF1}"/>
              </a:ext>
            </a:extLst>
          </p:cNvPr>
          <p:cNvSpPr/>
          <p:nvPr/>
        </p:nvSpPr>
        <p:spPr>
          <a:xfrm>
            <a:off x="960994" y="1529889"/>
            <a:ext cx="6685509" cy="79078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durante il rimorchio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E426FEB5-8745-4212-929C-95B8BF92B250}"/>
              </a:ext>
            </a:extLst>
          </p:cNvPr>
          <p:cNvSpPr/>
          <p:nvPr/>
        </p:nvSpPr>
        <p:spPr>
          <a:xfrm>
            <a:off x="7492947" y="1345595"/>
            <a:ext cx="3405876" cy="11593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104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7021C31-A1A4-4590-AF43-6DC59C5BDE62}"/>
              </a:ext>
            </a:extLst>
          </p:cNvPr>
          <p:cNvSpPr/>
          <p:nvPr/>
        </p:nvSpPr>
        <p:spPr>
          <a:xfrm>
            <a:off x="1082327" y="3009512"/>
            <a:ext cx="10027346" cy="357474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«L'armatore del rimorchiatore e gli armatori degli elementi rimorchiati sono responsabili rispettivamente dei danni sofferti dagli elementi rimorchiati e dei danni sofferti dal rimorchiatore, a meno che provino che tali danni non sono derivati da cause loro imputabili.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danni sofferti dai terzi durante il rimorchio sono solidalmente responsabili gli armatori degli elementi rimorchiati e l'armatore del rimorchiatore, che non provino che tali danni non sono derivati da cause loro imputabili.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la direzione della navigazione del convoglio è affidata al comandante del rimorchiatore, gli armatori degli elementi rimorchiati, per quanto concerne i danni causati dalle manovre, devono provare esclusivamente, agli effetti dei comma precedenti, che i danni non sono derivati da mancata o cattiva esecuzione degli ordini impartiti dal comandante del rimorchiatore. Analoga prova deve fornire l'armatore del rimorchiatore, quando la direzione della navigazione è affidata al comandante di un elemento rimorchiato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CD1CDBC9-E5E7-43B5-9E3D-CE6A4132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24F4F347-55BB-48B5-A719-AB16BD48991D}"/>
              </a:ext>
            </a:extLst>
          </p:cNvPr>
          <p:cNvSpPr/>
          <p:nvPr/>
        </p:nvSpPr>
        <p:spPr>
          <a:xfrm>
            <a:off x="490330" y="2193163"/>
            <a:ext cx="591997" cy="1310426"/>
          </a:xfrm>
          <a:prstGeom prst="curvedRightArrow">
            <a:avLst>
              <a:gd name="adj1" fmla="val 25000"/>
              <a:gd name="adj2" fmla="val 50000"/>
              <a:gd name="adj3" fmla="val 720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08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61A5D290-9252-4A4A-B3B2-2B05AAD57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8BCA1C2D-54E9-446A-B358-30D8C593EDF1}"/>
              </a:ext>
            </a:extLst>
          </p:cNvPr>
          <p:cNvSpPr/>
          <p:nvPr/>
        </p:nvSpPr>
        <p:spPr>
          <a:xfrm>
            <a:off x="960994" y="1529889"/>
            <a:ext cx="6685509" cy="79078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durante il rimorchio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E426FEB5-8745-4212-929C-95B8BF92B250}"/>
              </a:ext>
            </a:extLst>
          </p:cNvPr>
          <p:cNvSpPr/>
          <p:nvPr/>
        </p:nvSpPr>
        <p:spPr>
          <a:xfrm>
            <a:off x="7269268" y="2123489"/>
            <a:ext cx="3405876" cy="11593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105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7021C31-A1A4-4590-AF43-6DC59C5BDE62}"/>
              </a:ext>
            </a:extLst>
          </p:cNvPr>
          <p:cNvSpPr/>
          <p:nvPr/>
        </p:nvSpPr>
        <p:spPr>
          <a:xfrm>
            <a:off x="1281110" y="4245044"/>
            <a:ext cx="10027346" cy="18907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«Fermo il disposto dell'articolo precedente, quando è fatta consegna degli elementi rimorchiati all'armatore del rimorchiatore, gli obblighi e le responsabilità di quest'ultimo e dei suoi dipendenti e preposti sono regolati dalle disposizioni sul contratto di trasporto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CD1CDBC9-E5E7-43B5-9E3D-CE6A4132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xmlns="" id="{00207E7B-BCD7-4692-8247-B96415F04677}"/>
              </a:ext>
            </a:extLst>
          </p:cNvPr>
          <p:cNvSpPr/>
          <p:nvPr/>
        </p:nvSpPr>
        <p:spPr>
          <a:xfrm>
            <a:off x="3926061" y="2576810"/>
            <a:ext cx="685696" cy="137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726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423CC6E-A9AE-48D0-95F8-D7AB8CBBD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B0499FE-526E-40B7-B971-5545DFF2748B}"/>
              </a:ext>
            </a:extLst>
          </p:cNvPr>
          <p:cNvSpPr/>
          <p:nvPr/>
        </p:nvSpPr>
        <p:spPr>
          <a:xfrm>
            <a:off x="2080971" y="1448350"/>
            <a:ext cx="5008942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Prassi contrattuale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C31C7BEB-B04D-4945-A6DB-C29F3E76D217}"/>
              </a:ext>
            </a:extLst>
          </p:cNvPr>
          <p:cNvSpPr/>
          <p:nvPr/>
        </p:nvSpPr>
        <p:spPr>
          <a:xfrm>
            <a:off x="2087310" y="2908544"/>
            <a:ext cx="8143368" cy="16628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Oltre alle previsioni legislative, all’interno della maggior parte dei formulari disposti dagli operatori del settore,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definita la direzione della manovra da parte del comandante </a:t>
            </a:r>
            <a:endParaRPr lang="it-I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dell’elemento rimorchiato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D8B88EE0-987C-4830-9DCC-3F3C0B01F475}"/>
              </a:ext>
            </a:extLst>
          </p:cNvPr>
          <p:cNvSpPr/>
          <p:nvPr/>
        </p:nvSpPr>
        <p:spPr>
          <a:xfrm>
            <a:off x="848446" y="2160129"/>
            <a:ext cx="1305126" cy="1662829"/>
          </a:xfrm>
          <a:prstGeom prst="curvedRightArrow">
            <a:avLst>
              <a:gd name="adj1" fmla="val 25000"/>
              <a:gd name="adj2" fmla="val 50000"/>
              <a:gd name="adj3" fmla="val 544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E1914C54-6CE8-45CC-96EA-4C9D4EA2DEF2}"/>
              </a:ext>
            </a:extLst>
          </p:cNvPr>
          <p:cNvSpPr/>
          <p:nvPr/>
        </p:nvSpPr>
        <p:spPr>
          <a:xfrm>
            <a:off x="6864625" y="5270998"/>
            <a:ext cx="5019235" cy="131326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Spesso sono inserite clausole di presunzione di irresponsabilità dell’armatore del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rimorchiatore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E9AB0BF4-EC50-4644-BFE9-3CB5B4A1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</p:spTree>
    <p:extLst>
      <p:ext uri="{BB962C8B-B14F-4D97-AF65-F5344CB8AC3E}">
        <p14:creationId xmlns:p14="http://schemas.microsoft.com/office/powerpoint/2010/main" val="569691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3036A0D6-7226-4767-9E1A-38B739122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70B5E3A-4E07-41A8-9162-05D2F5E8E8A9}"/>
              </a:ext>
            </a:extLst>
          </p:cNvPr>
          <p:cNvSpPr/>
          <p:nvPr/>
        </p:nvSpPr>
        <p:spPr>
          <a:xfrm>
            <a:off x="2998561" y="1466291"/>
            <a:ext cx="7222434" cy="88442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Soccorso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C6CEB68-EEF4-45F6-8D73-1A4C81618016}"/>
              </a:ext>
            </a:extLst>
          </p:cNvPr>
          <p:cNvSpPr/>
          <p:nvPr/>
        </p:nvSpPr>
        <p:spPr>
          <a:xfrm>
            <a:off x="1924810" y="4495873"/>
            <a:ext cx="8633928" cy="19102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rimorchiatore che, al fine di assistere o salvare la nave rimorchiata, presta un'opera eccedente quella normale di rimorchio, ha diritto alle indennità ed al compenso previsti nell'articolo 491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496F6472-FE86-463E-B465-D1B61FAF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03D60357-FB04-47FA-BC3B-0C2F4ECAF442}"/>
              </a:ext>
            </a:extLst>
          </p:cNvPr>
          <p:cNvSpPr/>
          <p:nvPr/>
        </p:nvSpPr>
        <p:spPr>
          <a:xfrm>
            <a:off x="921180" y="2849316"/>
            <a:ext cx="3405876" cy="11593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106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xmlns="" id="{94D841BA-8FD1-486E-A312-51062C1ADF73}"/>
              </a:ext>
            </a:extLst>
          </p:cNvPr>
          <p:cNvSpPr/>
          <p:nvPr/>
        </p:nvSpPr>
        <p:spPr>
          <a:xfrm>
            <a:off x="6166022" y="2642729"/>
            <a:ext cx="742122" cy="1636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circolare a destra 12">
            <a:extLst>
              <a:ext uri="{FF2B5EF4-FFF2-40B4-BE49-F238E27FC236}">
                <a16:creationId xmlns:a16="http://schemas.microsoft.com/office/drawing/2014/main" xmlns="" id="{E910929E-C385-43B4-B39E-DCEAAA2B9566}"/>
              </a:ext>
            </a:extLst>
          </p:cNvPr>
          <p:cNvSpPr/>
          <p:nvPr/>
        </p:nvSpPr>
        <p:spPr>
          <a:xfrm>
            <a:off x="2080971" y="2153872"/>
            <a:ext cx="742122" cy="892286"/>
          </a:xfrm>
          <a:prstGeom prst="curvedRightArrow">
            <a:avLst>
              <a:gd name="adj1" fmla="val 25000"/>
              <a:gd name="adj2" fmla="val 50000"/>
              <a:gd name="adj3" fmla="val 53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83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3036A0D6-7226-4767-9E1A-38B739122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70B5E3A-4E07-41A8-9162-05D2F5E8E8A9}"/>
              </a:ext>
            </a:extLst>
          </p:cNvPr>
          <p:cNvSpPr/>
          <p:nvPr/>
        </p:nvSpPr>
        <p:spPr>
          <a:xfrm>
            <a:off x="2998561" y="1466291"/>
            <a:ext cx="7222434" cy="88442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Soccorso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C6CEB68-EEF4-45F6-8D73-1A4C81618016}"/>
              </a:ext>
            </a:extLst>
          </p:cNvPr>
          <p:cNvSpPr/>
          <p:nvPr/>
        </p:nvSpPr>
        <p:spPr>
          <a:xfrm>
            <a:off x="1924810" y="4495873"/>
            <a:ext cx="8633928" cy="19102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«Oltre che nei casi previsti nell'articolo 70, i rimorchiatori devono esser messi a disposizione delle autorità portuali che lo richiedano per qualsiasi servizio necessario all'ordine e alla sicurezza del porto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496F6472-FE86-463E-B465-D1B61FAF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03D60357-FB04-47FA-BC3B-0C2F4ECAF442}"/>
              </a:ext>
            </a:extLst>
          </p:cNvPr>
          <p:cNvSpPr/>
          <p:nvPr/>
        </p:nvSpPr>
        <p:spPr>
          <a:xfrm>
            <a:off x="921180" y="2849316"/>
            <a:ext cx="3405876" cy="11593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107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xmlns="" id="{94D841BA-8FD1-486E-A312-51062C1ADF73}"/>
              </a:ext>
            </a:extLst>
          </p:cNvPr>
          <p:cNvSpPr/>
          <p:nvPr/>
        </p:nvSpPr>
        <p:spPr>
          <a:xfrm>
            <a:off x="6166022" y="2642729"/>
            <a:ext cx="742122" cy="1636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circolare a destra 12">
            <a:extLst>
              <a:ext uri="{FF2B5EF4-FFF2-40B4-BE49-F238E27FC236}">
                <a16:creationId xmlns:a16="http://schemas.microsoft.com/office/drawing/2014/main" xmlns="" id="{E910929E-C385-43B4-B39E-DCEAAA2B9566}"/>
              </a:ext>
            </a:extLst>
          </p:cNvPr>
          <p:cNvSpPr/>
          <p:nvPr/>
        </p:nvSpPr>
        <p:spPr>
          <a:xfrm>
            <a:off x="1924810" y="2039448"/>
            <a:ext cx="742122" cy="892286"/>
          </a:xfrm>
          <a:prstGeom prst="curvedRightArrow">
            <a:avLst>
              <a:gd name="adj1" fmla="val 25000"/>
              <a:gd name="adj2" fmla="val 50000"/>
              <a:gd name="adj3" fmla="val 53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06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E351E941-314E-49BE-90AE-1269C4EF5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21CE934-B3CC-4DF2-90DD-6D846E256073}"/>
              </a:ext>
            </a:extLst>
          </p:cNvPr>
          <p:cNvSpPr/>
          <p:nvPr/>
        </p:nvSpPr>
        <p:spPr>
          <a:xfrm>
            <a:off x="730539" y="1561883"/>
            <a:ext cx="7697844" cy="230775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 in una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di assistenza tecnica al comandante della nave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it-IT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riferimento alle indicazioni circa la rotta e l’esecuzione della </a:t>
            </a:r>
            <a:r>
              <a:rPr lang="it-IT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manovra</a:t>
            </a:r>
            <a:endParaRPr lang="it-IT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ECA5830E-1B9B-4675-B81C-C241691C851F}"/>
              </a:ext>
            </a:extLst>
          </p:cNvPr>
          <p:cNvSpPr/>
          <p:nvPr/>
        </p:nvSpPr>
        <p:spPr>
          <a:xfrm>
            <a:off x="1803964" y="4735722"/>
            <a:ext cx="10200835" cy="143013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Viene svolta in acque nelle quali la navigazione, in base allo stato dei luoghi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con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riferimento alle condizioni del traffico, è soggetta a rischi e difficoltà maggiori </a:t>
            </a:r>
            <a:endParaRPr lang="it-IT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rispetto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 normali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condizioni 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B9FBA01-1C80-46A7-BD52-0D0BACD0FF44}"/>
              </a:ext>
            </a:extLst>
          </p:cNvPr>
          <p:cNvSpPr/>
          <p:nvPr/>
        </p:nvSpPr>
        <p:spPr>
          <a:xfrm>
            <a:off x="8744765" y="669132"/>
            <a:ext cx="3260034" cy="23077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pilota deve fornire le informazioni sullo stato dei luoghi, nonché sulle manovre da effettuare.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Queste </a:t>
            </a:r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sono svolte sempre sotto il comando e la responsabilità del comandante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FD9FAEF3-C611-462D-9E67-E3FBAE9D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FF894431-B3AE-4D21-89CC-AF9030663BB2}"/>
              </a:ext>
            </a:extLst>
          </p:cNvPr>
          <p:cNvSpPr/>
          <p:nvPr/>
        </p:nvSpPr>
        <p:spPr>
          <a:xfrm rot="21338936">
            <a:off x="940904" y="3710610"/>
            <a:ext cx="821635" cy="1828800"/>
          </a:xfrm>
          <a:prstGeom prst="curvedRightArrow">
            <a:avLst>
              <a:gd name="adj1" fmla="val 25000"/>
              <a:gd name="adj2" fmla="val 50000"/>
              <a:gd name="adj3" fmla="val 582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in su 9">
            <a:extLst>
              <a:ext uri="{FF2B5EF4-FFF2-40B4-BE49-F238E27FC236}">
                <a16:creationId xmlns:a16="http://schemas.microsoft.com/office/drawing/2014/main" xmlns="" id="{7AB2C0CF-AEFC-458C-A390-D4F19590F3FB}"/>
              </a:ext>
            </a:extLst>
          </p:cNvPr>
          <p:cNvSpPr/>
          <p:nvPr/>
        </p:nvSpPr>
        <p:spPr>
          <a:xfrm rot="19595506">
            <a:off x="8301255" y="3151824"/>
            <a:ext cx="1434563" cy="804614"/>
          </a:xfrm>
          <a:prstGeom prst="curvedUpArrow">
            <a:avLst>
              <a:gd name="adj1" fmla="val 22408"/>
              <a:gd name="adj2" fmla="val 50000"/>
              <a:gd name="adj3" fmla="val 56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5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4D4F17B3-8BB3-4D42-9CBB-11826B35D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19D417D-677D-4028-BE27-55D22E828E26}"/>
              </a:ext>
            </a:extLst>
          </p:cNvPr>
          <p:cNvSpPr/>
          <p:nvPr/>
        </p:nvSpPr>
        <p:spPr>
          <a:xfrm>
            <a:off x="3558060" y="1169905"/>
            <a:ext cx="5370766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86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 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F586AA4-BE5E-46B4-89C4-055ED407DCCF}"/>
              </a:ext>
            </a:extLst>
          </p:cNvPr>
          <p:cNvSpPr/>
          <p:nvPr/>
        </p:nvSpPr>
        <p:spPr>
          <a:xfrm>
            <a:off x="1143026" y="4383076"/>
            <a:ext cx="10200835" cy="20869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«Nei porti e negli altri luoghi di approdo o di transito delle navi, dove è riconosciuta la necessità del servizio di pilotaggio, è istituita, mediante decreto reale, una corporazione di piloti.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corporazione ha personalità giuridica, ed è diretta e rappresentata dal capo pilota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557EC4F-8D9E-491C-892F-C45B23AF2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xmlns="" id="{CA7E0DB9-AB05-485C-8A40-FA56B1C6E1AE}"/>
              </a:ext>
            </a:extLst>
          </p:cNvPr>
          <p:cNvSpPr/>
          <p:nvPr/>
        </p:nvSpPr>
        <p:spPr>
          <a:xfrm>
            <a:off x="5698434" y="2892368"/>
            <a:ext cx="795131" cy="120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Risultati immagini per pilotaggio nave">
            <a:extLst>
              <a:ext uri="{FF2B5EF4-FFF2-40B4-BE49-F238E27FC236}">
                <a16:creationId xmlns:a16="http://schemas.microsoft.com/office/drawing/2014/main" xmlns="" id="{A2832586-0F35-4FD3-A730-12AB38021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9" y="2027924"/>
            <a:ext cx="3651000" cy="23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656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2338BB5F-3884-4266-AF4B-FE160AC95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B0DD0728-2806-4223-B268-78B5F8A8880E}"/>
              </a:ext>
            </a:extLst>
          </p:cNvPr>
          <p:cNvSpPr/>
          <p:nvPr/>
        </p:nvSpPr>
        <p:spPr>
          <a:xfrm>
            <a:off x="901148" y="1705608"/>
            <a:ext cx="4939696" cy="165499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pilotaggio, per ragioni di sicurezza, può essere reso obbligatorio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D5716224-340D-4EE5-A39F-42DEFC835DD2}"/>
              </a:ext>
            </a:extLst>
          </p:cNvPr>
          <p:cNvSpPr/>
          <p:nvPr/>
        </p:nvSpPr>
        <p:spPr>
          <a:xfrm>
            <a:off x="7433362" y="2137714"/>
            <a:ext cx="4157612" cy="79078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87 </a:t>
            </a:r>
            <a:endParaRPr lang="it-IT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B0D6A64-E426-431A-9C40-534CBCEF0D50}"/>
              </a:ext>
            </a:extLst>
          </p:cNvPr>
          <p:cNvSpPr/>
          <p:nvPr/>
        </p:nvSpPr>
        <p:spPr>
          <a:xfrm>
            <a:off x="1390139" y="4130094"/>
            <a:ext cx="10200835" cy="221893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«Nei luoghi dove ne è riconosciuta l'opportunità, il pilotaggio può essere reso obbligatorio con decreto reale.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 luoghi dove il pilotaggio è facoltativo, il direttore marittimo può, per particolari esigenze, renderlo temporaneamente obbligatorio.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decreto reale o il provvedimento del direttore marittimo fissano i limiti della zona entro la quale il pilotaggio è obbligatorio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4EBF6CF-9F86-4073-8E55-58BF7823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xmlns="" id="{50172432-644D-4535-B734-A708497DB160}"/>
              </a:ext>
            </a:extLst>
          </p:cNvPr>
          <p:cNvSpPr/>
          <p:nvPr/>
        </p:nvSpPr>
        <p:spPr>
          <a:xfrm>
            <a:off x="6003234" y="2266122"/>
            <a:ext cx="1033670" cy="503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005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2338BB5F-3884-4266-AF4B-FE160AC95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B0DD0728-2806-4223-B268-78B5F8A8880E}"/>
              </a:ext>
            </a:extLst>
          </p:cNvPr>
          <p:cNvSpPr/>
          <p:nvPr/>
        </p:nvSpPr>
        <p:spPr>
          <a:xfrm>
            <a:off x="2314312" y="1410045"/>
            <a:ext cx="4939696" cy="165499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88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B0D6A64-E426-431A-9C40-534CBCEF0D50}"/>
              </a:ext>
            </a:extLst>
          </p:cNvPr>
          <p:cNvSpPr/>
          <p:nvPr/>
        </p:nvSpPr>
        <p:spPr>
          <a:xfrm>
            <a:off x="2314312" y="3788349"/>
            <a:ext cx="8954052" cy="221893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«La corporazione dei piloti è sottoposta alla vigilanza dell'autorità competente a norma del regolamento. Il comandante del porto, in particolare, deve periodicamente accertare se la corporazione è provvista dei mezzi tecnici necessari all'espletamento del servizio, e, in caso di insufficienza, deve darne avviso al ministro per le comunicazioni, prendendo, in caso di urgenza, gli opportuni provvedimenti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4EBF6CF-9F86-4073-8E55-58BF7823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932873" y="3065039"/>
            <a:ext cx="1293091" cy="1931834"/>
          </a:xfrm>
          <a:prstGeom prst="curvedRightArrow">
            <a:avLst>
              <a:gd name="adj1" fmla="val 25000"/>
              <a:gd name="adj2" fmla="val 50000"/>
              <a:gd name="adj3" fmla="val 71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49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4D4F17B3-8BB3-4D42-9CBB-11826B35D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19D417D-677D-4028-BE27-55D22E828E26}"/>
              </a:ext>
            </a:extLst>
          </p:cNvPr>
          <p:cNvSpPr/>
          <p:nvPr/>
        </p:nvSpPr>
        <p:spPr>
          <a:xfrm>
            <a:off x="3841600" y="1315557"/>
            <a:ext cx="4697818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92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 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F586AA4-BE5E-46B4-89C4-055ED407DCCF}"/>
              </a:ext>
            </a:extLst>
          </p:cNvPr>
          <p:cNvSpPr/>
          <p:nvPr/>
        </p:nvSpPr>
        <p:spPr>
          <a:xfrm>
            <a:off x="995581" y="4059803"/>
            <a:ext cx="10200835" cy="231328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pilota suggerisce la rotta e assiste il comandante nella determinazione delle manovre necessarie per seguirla.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Nelle località dove il pilotaggio è obbligatorio, il pilota deve prestare la sua opera fino a quando la nave sia giunta fuori della zona di cui all'articolo 87, o sia ormeggiata nel luogo ad essa assegnato.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Nelle località dove il pilotaggio non è obbligatorio il pilota deve prestare la sua opera fino a quando ne sia richiesto dal comandante della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557EC4F-8D9E-491C-892F-C45B23AF2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xmlns="" id="{CA7E0DB9-AB05-485C-8A40-FA56B1C6E1AE}"/>
              </a:ext>
            </a:extLst>
          </p:cNvPr>
          <p:cNvSpPr/>
          <p:nvPr/>
        </p:nvSpPr>
        <p:spPr>
          <a:xfrm>
            <a:off x="5698434" y="2633750"/>
            <a:ext cx="795131" cy="120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78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865193" y="708992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822 Codice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5731356" y="3565337"/>
            <a:ext cx="6074047" cy="213982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«Appartengono allo Stato e fanno parte del demanio pubblico il lido del mare, la spiaggia, le rade e i porti; i fiumi, i torrenti , i laghi e le altre acque definite pubbliche dalle leggi in materia; le opere destinate alla difesa nazionale»</a:t>
            </a: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7877154" y="130872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D59C0657-CB43-46FF-8C25-7181C434A7E5}"/>
              </a:ext>
            </a:extLst>
          </p:cNvPr>
          <p:cNvSpPr/>
          <p:nvPr/>
        </p:nvSpPr>
        <p:spPr>
          <a:xfrm>
            <a:off x="732197" y="3086811"/>
            <a:ext cx="3143860" cy="12739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Demanio pubblico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a sinistra 6">
            <a:extLst>
              <a:ext uri="{FF2B5EF4-FFF2-40B4-BE49-F238E27FC236}">
                <a16:creationId xmlns:a16="http://schemas.microsoft.com/office/drawing/2014/main" xmlns="" id="{7A05723F-3144-45E6-95DF-7080664C1032}"/>
              </a:ext>
            </a:extLst>
          </p:cNvPr>
          <p:cNvSpPr/>
          <p:nvPr/>
        </p:nvSpPr>
        <p:spPr>
          <a:xfrm rot="10800000">
            <a:off x="4002157" y="3750199"/>
            <a:ext cx="1431234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277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44C1C73-B380-421F-BA7D-57E39D68D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4020DB9E-79C3-4EEC-B2E6-5D5D410DF4D1}"/>
              </a:ext>
            </a:extLst>
          </p:cNvPr>
          <p:cNvSpPr/>
          <p:nvPr/>
        </p:nvSpPr>
        <p:spPr>
          <a:xfrm>
            <a:off x="2624118" y="1677737"/>
            <a:ext cx="5618734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Tariffa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DD448A07-ACF4-4E47-A421-DB8BAFBEB5D7}"/>
              </a:ext>
            </a:extLst>
          </p:cNvPr>
          <p:cNvSpPr/>
          <p:nvPr/>
        </p:nvSpPr>
        <p:spPr>
          <a:xfrm>
            <a:off x="1143026" y="3883292"/>
            <a:ext cx="10200835" cy="247089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Secondo quanto disposto a livello comunitario, vige il principio di divieto di discriminazione fra imprese di trasporto marittimo,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effettuino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trasporti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 membri o </a:t>
            </a:r>
            <a:endParaRPr lang="it-IT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 disposti sul territorio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nazionale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273061A1-9FE7-4832-A96A-91AB338B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77EE0E5B-5234-41BF-B5B3-D1F1DA25EE9E}"/>
              </a:ext>
            </a:extLst>
          </p:cNvPr>
          <p:cNvSpPr/>
          <p:nvPr/>
        </p:nvSpPr>
        <p:spPr>
          <a:xfrm>
            <a:off x="1470991" y="2292626"/>
            <a:ext cx="1060174" cy="2023639"/>
          </a:xfrm>
          <a:prstGeom prst="curvedRightArrow">
            <a:avLst>
              <a:gd name="adj1" fmla="val 25000"/>
              <a:gd name="adj2" fmla="val 50000"/>
              <a:gd name="adj3" fmla="val 48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" name="Picture 4" descr="Risultati immagini per pilotaggio nave">
            <a:extLst>
              <a:ext uri="{FF2B5EF4-FFF2-40B4-BE49-F238E27FC236}">
                <a16:creationId xmlns:a16="http://schemas.microsoft.com/office/drawing/2014/main" xmlns="" id="{C6A64468-1F4A-4E9E-BB75-A4A05C647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783" y="1098461"/>
            <a:ext cx="3651000" cy="23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119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7E0925C0-8D3B-4D4B-A719-847DBA393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A920F39-B4D1-4E11-B1DB-55DBECFA1F3A}"/>
              </a:ext>
            </a:extLst>
          </p:cNvPr>
          <p:cNvSpPr/>
          <p:nvPr/>
        </p:nvSpPr>
        <p:spPr>
          <a:xfrm>
            <a:off x="1143026" y="1648485"/>
            <a:ext cx="4697818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257420D5-5EC1-463E-A6B7-0DF8E096E167}"/>
              </a:ext>
            </a:extLst>
          </p:cNvPr>
          <p:cNvSpPr/>
          <p:nvPr/>
        </p:nvSpPr>
        <p:spPr>
          <a:xfrm>
            <a:off x="7340595" y="1648484"/>
            <a:ext cx="4697818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Definita ai sensi del regolamento per l’esecuzione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odice della Navigazione (Navigazione Marittima) – artt. 125 e ss.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B7E0C65B-E158-4FB7-8A93-24318635931C}"/>
              </a:ext>
            </a:extLst>
          </p:cNvPr>
          <p:cNvSpPr/>
          <p:nvPr/>
        </p:nvSpPr>
        <p:spPr>
          <a:xfrm>
            <a:off x="6096000" y="3754307"/>
            <a:ext cx="5693987" cy="18383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Innanzitutto,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pilota deve recarsi </a:t>
            </a:r>
            <a:r>
              <a:rPr lang="it-IT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presso la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 da pilotare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inoltre, laddove le condizioni metereologiche impediscano di salire a bordo della nave, il pilota deve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tenere la propria nave di prora rispetto a quella che deve </a:t>
            </a:r>
            <a:r>
              <a:rPr lang="it-IT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pilotare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0524CC07-9F36-4C3C-9535-E4F38701B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xmlns="" id="{C0A901E6-0EFB-4F04-B101-C59962B80451}"/>
              </a:ext>
            </a:extLst>
          </p:cNvPr>
          <p:cNvSpPr/>
          <p:nvPr/>
        </p:nvSpPr>
        <p:spPr>
          <a:xfrm>
            <a:off x="6096000" y="2040835"/>
            <a:ext cx="874643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8" name="Picture 4" descr="Risultati immagini per pilotaggio nave">
            <a:extLst>
              <a:ext uri="{FF2B5EF4-FFF2-40B4-BE49-F238E27FC236}">
                <a16:creationId xmlns:a16="http://schemas.microsoft.com/office/drawing/2014/main" xmlns="" id="{61B37903-84B3-4D08-A9C7-2334B016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18" y="3375209"/>
            <a:ext cx="3651000" cy="23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ccia circolare a destra 9">
            <a:extLst>
              <a:ext uri="{FF2B5EF4-FFF2-40B4-BE49-F238E27FC236}">
                <a16:creationId xmlns:a16="http://schemas.microsoft.com/office/drawing/2014/main" xmlns="" id="{110D9FE5-330B-4DB1-8FCD-A1EFC185CC60}"/>
              </a:ext>
            </a:extLst>
          </p:cNvPr>
          <p:cNvSpPr/>
          <p:nvPr/>
        </p:nvSpPr>
        <p:spPr>
          <a:xfrm rot="20060024">
            <a:off x="5133319" y="2647416"/>
            <a:ext cx="856918" cy="1908313"/>
          </a:xfrm>
          <a:prstGeom prst="curvedRightArrow">
            <a:avLst>
              <a:gd name="adj1" fmla="val 25000"/>
              <a:gd name="adj2" fmla="val 50000"/>
              <a:gd name="adj3" fmla="val 72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36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EF2ED2A3-1DA5-40F0-AD87-013B49648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C04C0C07-5B40-4623-8E39-5A55E815E71D}"/>
              </a:ext>
            </a:extLst>
          </p:cNvPr>
          <p:cNvSpPr/>
          <p:nvPr/>
        </p:nvSpPr>
        <p:spPr>
          <a:xfrm>
            <a:off x="887896" y="1617868"/>
            <a:ext cx="5406886" cy="108667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 del contratto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90BFB772-BAE3-4522-8453-3BD63A508E47}"/>
              </a:ext>
            </a:extLst>
          </p:cNvPr>
          <p:cNvSpPr/>
          <p:nvPr/>
        </p:nvSpPr>
        <p:spPr>
          <a:xfrm>
            <a:off x="7433360" y="1617869"/>
            <a:ext cx="4490257" cy="10866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Contratto consensuale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BA84FBE7-4783-48DF-82A7-9C9792A1BA01}"/>
              </a:ext>
            </a:extLst>
          </p:cNvPr>
          <p:cNvSpPr/>
          <p:nvPr/>
        </p:nvSpPr>
        <p:spPr>
          <a:xfrm>
            <a:off x="6427304" y="1961322"/>
            <a:ext cx="887896" cy="622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75B0E520-373A-40EE-B4A8-6096DC0BABD9}"/>
              </a:ext>
            </a:extLst>
          </p:cNvPr>
          <p:cNvSpPr/>
          <p:nvPr/>
        </p:nvSpPr>
        <p:spPr>
          <a:xfrm>
            <a:off x="4144969" y="4002158"/>
            <a:ext cx="7391374" cy="215267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Offerta al pubblico, disposta con i requisiti richiesti ai sensi dell’articolo 1336 del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Civile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FAC0ADBF-6330-47B5-A5FA-FA8BA9667409}"/>
              </a:ext>
            </a:extLst>
          </p:cNvPr>
          <p:cNvSpPr/>
          <p:nvPr/>
        </p:nvSpPr>
        <p:spPr>
          <a:xfrm rot="20426462">
            <a:off x="3001617" y="3143645"/>
            <a:ext cx="1179444" cy="1789042"/>
          </a:xfrm>
          <a:prstGeom prst="curvedRightArrow">
            <a:avLst>
              <a:gd name="adj1" fmla="val 25000"/>
              <a:gd name="adj2" fmla="val 50000"/>
              <a:gd name="adj3" fmla="val 69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00624C20-7837-404D-AA26-D7D676DB0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</p:spTree>
    <p:extLst>
      <p:ext uri="{BB962C8B-B14F-4D97-AF65-F5344CB8AC3E}">
        <p14:creationId xmlns:p14="http://schemas.microsoft.com/office/powerpoint/2010/main" val="2319268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6A3535C-B4FA-4B6B-AFDF-A121AA87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6295DD5-FE39-4522-957C-0F2D9B1BF88D}"/>
              </a:ext>
            </a:extLst>
          </p:cNvPr>
          <p:cNvSpPr/>
          <p:nvPr/>
        </p:nvSpPr>
        <p:spPr>
          <a:xfrm>
            <a:off x="1953770" y="1524888"/>
            <a:ext cx="5685183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Ruolo del pilota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11987A1-E51C-4CAA-80F4-DF27D9DAB511}"/>
              </a:ext>
            </a:extLst>
          </p:cNvPr>
          <p:cNvSpPr/>
          <p:nvPr/>
        </p:nvSpPr>
        <p:spPr>
          <a:xfrm>
            <a:off x="1834500" y="3646773"/>
            <a:ext cx="5202404" cy="217093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pilota a bordo è equiparato al primo ufficiale.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L’inquadramento ha valenza funzionale con riferimento alla gerarchia di bordo.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3787A20D-8679-439E-A0B1-25A2DC977F19}"/>
              </a:ext>
            </a:extLst>
          </p:cNvPr>
          <p:cNvSpPr/>
          <p:nvPr/>
        </p:nvSpPr>
        <p:spPr>
          <a:xfrm>
            <a:off x="7817672" y="5117433"/>
            <a:ext cx="3870745" cy="163638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direzione della manovra, nonostante la presenza a bordo del pilota, è di competenza del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comandante 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6638E9C4-A58D-49CB-8502-057D0D7BD08E}"/>
              </a:ext>
            </a:extLst>
          </p:cNvPr>
          <p:cNvSpPr/>
          <p:nvPr/>
        </p:nvSpPr>
        <p:spPr>
          <a:xfrm>
            <a:off x="771611" y="1989904"/>
            <a:ext cx="1283235" cy="2813327"/>
          </a:xfrm>
          <a:prstGeom prst="curvedRightArrow">
            <a:avLst>
              <a:gd name="adj1" fmla="val 25000"/>
              <a:gd name="adj2" fmla="val 50000"/>
              <a:gd name="adj3" fmla="val 67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556CB7-DE7A-4CA8-9391-A7FAE677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11" name="Freccia circolare in giù 10">
            <a:extLst>
              <a:ext uri="{FF2B5EF4-FFF2-40B4-BE49-F238E27FC236}">
                <a16:creationId xmlns:a16="http://schemas.microsoft.com/office/drawing/2014/main" xmlns="" id="{315D359B-9D8D-4644-9BD0-E813516013DB}"/>
              </a:ext>
            </a:extLst>
          </p:cNvPr>
          <p:cNvSpPr/>
          <p:nvPr/>
        </p:nvSpPr>
        <p:spPr>
          <a:xfrm rot="834106">
            <a:off x="6929961" y="4344083"/>
            <a:ext cx="1417983" cy="776308"/>
          </a:xfrm>
          <a:prstGeom prst="curvedDownArrow">
            <a:avLst>
              <a:gd name="adj1" fmla="val 20220"/>
              <a:gd name="adj2" fmla="val 50000"/>
              <a:gd name="adj3" fmla="val 581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2" name="Picture 4" descr="Risultati immagini per pilotaggio nave">
            <a:extLst>
              <a:ext uri="{FF2B5EF4-FFF2-40B4-BE49-F238E27FC236}">
                <a16:creationId xmlns:a16="http://schemas.microsoft.com/office/drawing/2014/main" xmlns="" id="{D0C6F689-8CD9-4A20-B770-21086D008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793" y="1655180"/>
            <a:ext cx="3651000" cy="23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44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9E273065-0AA9-49CE-B357-682263A25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435DBAAC-14CA-408D-985B-DF2C5D085189}"/>
              </a:ext>
            </a:extLst>
          </p:cNvPr>
          <p:cNvSpPr/>
          <p:nvPr/>
        </p:nvSpPr>
        <p:spPr>
          <a:xfrm>
            <a:off x="887897" y="1497497"/>
            <a:ext cx="5406886" cy="155050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del pilota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B82C5B4-9A54-4FF2-92AF-017BC86A6457}"/>
              </a:ext>
            </a:extLst>
          </p:cNvPr>
          <p:cNvSpPr/>
          <p:nvPr/>
        </p:nvSpPr>
        <p:spPr>
          <a:xfrm>
            <a:off x="1477617" y="3283763"/>
            <a:ext cx="9634331" cy="330049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pilota è responsabile per i danni cagionati da atti da esso compiuti o fatti da esso determinati durante il pilotaggio quando venga provato che l'evento dannoso occorso alla nave, a persone o a cose deriva da inesattezza delle informazioni o delle indicazioni fornite dal pilota medesimo per la determinazione della rotta.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responsabilità del pilota è comunque limitata all'importo complessivo di euro un milione per ciascun evento, indipendentemente dal numero dei soggetti danneggiati e dai tipi di sinistro occorsi, ferma restando la responsabilità dell'armatore secondo i principi dell'ordinamento. Il limite previsto dal secondo comma non si applica nel caso in cui sia accertata la responsabilità del pilota per dolo o colpa grave»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C12A2D8-E7C8-4AF2-9CE3-AB32F2FFB579}"/>
              </a:ext>
            </a:extLst>
          </p:cNvPr>
          <p:cNvSpPr/>
          <p:nvPr/>
        </p:nvSpPr>
        <p:spPr>
          <a:xfrm>
            <a:off x="6758812" y="1757052"/>
            <a:ext cx="3816423" cy="11536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93 Codice della Navigazione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9F96139E-7B54-4A49-9221-D9BED6D8652F}"/>
              </a:ext>
            </a:extLst>
          </p:cNvPr>
          <p:cNvSpPr/>
          <p:nvPr/>
        </p:nvSpPr>
        <p:spPr>
          <a:xfrm rot="20907210">
            <a:off x="629450" y="2984846"/>
            <a:ext cx="927652" cy="1849762"/>
          </a:xfrm>
          <a:prstGeom prst="curvedRightArrow">
            <a:avLst>
              <a:gd name="adj1" fmla="val 25000"/>
              <a:gd name="adj2" fmla="val 50000"/>
              <a:gd name="adj3" fmla="val 66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sinistra 9">
            <a:extLst>
              <a:ext uri="{FF2B5EF4-FFF2-40B4-BE49-F238E27FC236}">
                <a16:creationId xmlns:a16="http://schemas.microsoft.com/office/drawing/2014/main" xmlns="" id="{A041E700-9D75-4699-98E7-650466E136EA}"/>
              </a:ext>
            </a:extLst>
          </p:cNvPr>
          <p:cNvSpPr/>
          <p:nvPr/>
        </p:nvSpPr>
        <p:spPr>
          <a:xfrm rot="17655323">
            <a:off x="6682806" y="749635"/>
            <a:ext cx="735285" cy="1550504"/>
          </a:xfrm>
          <a:prstGeom prst="curvedLeftArrow">
            <a:avLst>
              <a:gd name="adj1" fmla="val 25000"/>
              <a:gd name="adj2" fmla="val 50000"/>
              <a:gd name="adj3" fmla="val 62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FCF77923-8F5F-4BC8-BD7F-0AF12FD29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</p:spTree>
    <p:extLst>
      <p:ext uri="{BB962C8B-B14F-4D97-AF65-F5344CB8AC3E}">
        <p14:creationId xmlns:p14="http://schemas.microsoft.com/office/powerpoint/2010/main" val="3312190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9E273065-0AA9-49CE-B357-682263A25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435DBAAC-14CA-408D-985B-DF2C5D085189}"/>
              </a:ext>
            </a:extLst>
          </p:cNvPr>
          <p:cNvSpPr/>
          <p:nvPr/>
        </p:nvSpPr>
        <p:spPr>
          <a:xfrm>
            <a:off x="887897" y="1497497"/>
            <a:ext cx="5406886" cy="155050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alcuni Paesi europei: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pilotage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exemption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certificate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B82C5B4-9A54-4FF2-92AF-017BC86A6457}"/>
              </a:ext>
            </a:extLst>
          </p:cNvPr>
          <p:cNvSpPr/>
          <p:nvPr/>
        </p:nvSpPr>
        <p:spPr>
          <a:xfrm>
            <a:off x="1474504" y="3699401"/>
            <a:ext cx="9634331" cy="22211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Hanno validità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tendenzialmente,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annuale</a:t>
            </a:r>
          </a:p>
          <a:p>
            <a:pPr algn="ctr"/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Concessi dalla 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Harbour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</a:p>
          <a:p>
            <a:pPr algn="ctr"/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rilascio è subordinato ad una valutazione dei requisiti di esperienza e conoscenza delle particolarità dei luoghi tali da consentire al soggetto di pilotare </a:t>
            </a:r>
            <a:endParaRPr lang="it-IT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 sulla quale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C12A2D8-E7C8-4AF2-9CE3-AB32F2FFB579}"/>
              </a:ext>
            </a:extLst>
          </p:cNvPr>
          <p:cNvSpPr/>
          <p:nvPr/>
        </p:nvSpPr>
        <p:spPr>
          <a:xfrm>
            <a:off x="6758812" y="1757052"/>
            <a:ext cx="3816423" cy="11536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Regno Unito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9F96139E-7B54-4A49-9221-D9BED6D8652F}"/>
              </a:ext>
            </a:extLst>
          </p:cNvPr>
          <p:cNvSpPr/>
          <p:nvPr/>
        </p:nvSpPr>
        <p:spPr>
          <a:xfrm rot="20907210">
            <a:off x="629450" y="2984846"/>
            <a:ext cx="927652" cy="1849762"/>
          </a:xfrm>
          <a:prstGeom prst="curvedRightArrow">
            <a:avLst>
              <a:gd name="adj1" fmla="val 25000"/>
              <a:gd name="adj2" fmla="val 50000"/>
              <a:gd name="adj3" fmla="val 66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sinistra 9">
            <a:extLst>
              <a:ext uri="{FF2B5EF4-FFF2-40B4-BE49-F238E27FC236}">
                <a16:creationId xmlns:a16="http://schemas.microsoft.com/office/drawing/2014/main" xmlns="" id="{A041E700-9D75-4699-98E7-650466E136EA}"/>
              </a:ext>
            </a:extLst>
          </p:cNvPr>
          <p:cNvSpPr/>
          <p:nvPr/>
        </p:nvSpPr>
        <p:spPr>
          <a:xfrm rot="17655323">
            <a:off x="6682806" y="749635"/>
            <a:ext cx="735285" cy="1550504"/>
          </a:xfrm>
          <a:prstGeom prst="curvedLeftArrow">
            <a:avLst>
              <a:gd name="adj1" fmla="val 25000"/>
              <a:gd name="adj2" fmla="val 50000"/>
              <a:gd name="adj3" fmla="val 62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FCF77923-8F5F-4BC8-BD7F-0AF12FD29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</p:spTree>
    <p:extLst>
      <p:ext uri="{BB962C8B-B14F-4D97-AF65-F5344CB8AC3E}">
        <p14:creationId xmlns:p14="http://schemas.microsoft.com/office/powerpoint/2010/main" val="1900614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6A3535C-B4FA-4B6B-AFDF-A121AA87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6295DD5-FE39-4522-957C-0F2D9B1BF88D}"/>
              </a:ext>
            </a:extLst>
          </p:cNvPr>
          <p:cNvSpPr/>
          <p:nvPr/>
        </p:nvSpPr>
        <p:spPr>
          <a:xfrm>
            <a:off x="1953770" y="1524888"/>
            <a:ext cx="5685183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Pilotaggio in acque interne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11987A1-E51C-4CAA-80F4-DF27D9DAB511}"/>
              </a:ext>
            </a:extLst>
          </p:cNvPr>
          <p:cNvSpPr/>
          <p:nvPr/>
        </p:nvSpPr>
        <p:spPr>
          <a:xfrm>
            <a:off x="2350410" y="4302556"/>
            <a:ext cx="7106300" cy="1765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Quali, a titolo esemplificativo: laghi, fiumi, lagune, canali,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idrovie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6638E9C4-A58D-49CB-8502-057D0D7BD08E}"/>
              </a:ext>
            </a:extLst>
          </p:cNvPr>
          <p:cNvSpPr/>
          <p:nvPr/>
        </p:nvSpPr>
        <p:spPr>
          <a:xfrm>
            <a:off x="1067175" y="2599183"/>
            <a:ext cx="1283235" cy="2813327"/>
          </a:xfrm>
          <a:prstGeom prst="curvedRightArrow">
            <a:avLst>
              <a:gd name="adj1" fmla="val 25000"/>
              <a:gd name="adj2" fmla="val 50000"/>
              <a:gd name="adj3" fmla="val 67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556CB7-DE7A-4CA8-9391-A7FAE677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</p:spTree>
    <p:extLst>
      <p:ext uri="{BB962C8B-B14F-4D97-AF65-F5344CB8AC3E}">
        <p14:creationId xmlns:p14="http://schemas.microsoft.com/office/powerpoint/2010/main" val="2295672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6A3535C-B4FA-4B6B-AFDF-A121AA87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6295DD5-FE39-4522-957C-0F2D9B1BF88D}"/>
              </a:ext>
            </a:extLst>
          </p:cNvPr>
          <p:cNvSpPr/>
          <p:nvPr/>
        </p:nvSpPr>
        <p:spPr>
          <a:xfrm>
            <a:off x="1953770" y="1524888"/>
            <a:ext cx="5685183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Pilotaggio in acque interne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11987A1-E51C-4CAA-80F4-DF27D9DAB511}"/>
              </a:ext>
            </a:extLst>
          </p:cNvPr>
          <p:cNvSpPr/>
          <p:nvPr/>
        </p:nvSpPr>
        <p:spPr>
          <a:xfrm>
            <a:off x="2350410" y="4302556"/>
            <a:ext cx="7106300" cy="1765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«Nelle località di approdo o di transito della navigazione interna il pilotaggio è esercitato da piloti autorizzati dall'ispettorato di porto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6638E9C4-A58D-49CB-8502-057D0D7BD08E}"/>
              </a:ext>
            </a:extLst>
          </p:cNvPr>
          <p:cNvSpPr/>
          <p:nvPr/>
        </p:nvSpPr>
        <p:spPr>
          <a:xfrm>
            <a:off x="1067175" y="2599183"/>
            <a:ext cx="1283235" cy="2813327"/>
          </a:xfrm>
          <a:prstGeom prst="curvedRightArrow">
            <a:avLst>
              <a:gd name="adj1" fmla="val 25000"/>
              <a:gd name="adj2" fmla="val 50000"/>
              <a:gd name="adj3" fmla="val 67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556CB7-DE7A-4CA8-9391-A7FAE677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7" name="Rettangolo con angoli arrotondati 7">
            <a:extLst>
              <a:ext uri="{FF2B5EF4-FFF2-40B4-BE49-F238E27FC236}">
                <a16:creationId xmlns:a16="http://schemas.microsoft.com/office/drawing/2014/main" xmlns="" id="{DC12A2D8-E7C8-4AF2-9CE3-AB32F2FFB579}"/>
              </a:ext>
            </a:extLst>
          </p:cNvPr>
          <p:cNvSpPr/>
          <p:nvPr/>
        </p:nvSpPr>
        <p:spPr>
          <a:xfrm>
            <a:off x="7202158" y="2022348"/>
            <a:ext cx="3816423" cy="11536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97 Codice della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298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6A3535C-B4FA-4B6B-AFDF-A121AA87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6295DD5-FE39-4522-957C-0F2D9B1BF88D}"/>
              </a:ext>
            </a:extLst>
          </p:cNvPr>
          <p:cNvSpPr/>
          <p:nvPr/>
        </p:nvSpPr>
        <p:spPr>
          <a:xfrm>
            <a:off x="1953770" y="1524888"/>
            <a:ext cx="5685183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Pilotaggio in acque interne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11987A1-E51C-4CAA-80F4-DF27D9DAB511}"/>
              </a:ext>
            </a:extLst>
          </p:cNvPr>
          <p:cNvSpPr/>
          <p:nvPr/>
        </p:nvSpPr>
        <p:spPr>
          <a:xfrm>
            <a:off x="2350410" y="4302556"/>
            <a:ext cx="7106300" cy="1765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«Nei luoghi dove particolari esigenze lo richiedano, il direttore dell'ispettorato compartimentale può rendere temporaneamente obbligatorio il pilotaggio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6638E9C4-A58D-49CB-8502-057D0D7BD08E}"/>
              </a:ext>
            </a:extLst>
          </p:cNvPr>
          <p:cNvSpPr/>
          <p:nvPr/>
        </p:nvSpPr>
        <p:spPr>
          <a:xfrm>
            <a:off x="1067175" y="2599183"/>
            <a:ext cx="1283235" cy="2813327"/>
          </a:xfrm>
          <a:prstGeom prst="curvedRightArrow">
            <a:avLst>
              <a:gd name="adj1" fmla="val 25000"/>
              <a:gd name="adj2" fmla="val 50000"/>
              <a:gd name="adj3" fmla="val 67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556CB7-DE7A-4CA8-9391-A7FAE677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7" name="Rettangolo con angoli arrotondati 7">
            <a:extLst>
              <a:ext uri="{FF2B5EF4-FFF2-40B4-BE49-F238E27FC236}">
                <a16:creationId xmlns:a16="http://schemas.microsoft.com/office/drawing/2014/main" xmlns="" id="{DC12A2D8-E7C8-4AF2-9CE3-AB32F2FFB579}"/>
              </a:ext>
            </a:extLst>
          </p:cNvPr>
          <p:cNvSpPr/>
          <p:nvPr/>
        </p:nvSpPr>
        <p:spPr>
          <a:xfrm>
            <a:off x="7202158" y="2022348"/>
            <a:ext cx="3816423" cy="11536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98 </a:t>
            </a:r>
            <a:endParaRPr lang="it-IT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«Pilotaggio obbligatorio»</a:t>
            </a:r>
          </a:p>
        </p:txBody>
      </p:sp>
    </p:spTree>
    <p:extLst>
      <p:ext uri="{BB962C8B-B14F-4D97-AF65-F5344CB8AC3E}">
        <p14:creationId xmlns:p14="http://schemas.microsoft.com/office/powerpoint/2010/main" val="254089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865193" y="708992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28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5731356" y="3565337"/>
            <a:ext cx="6074047" cy="232746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«Fanno parte del demanio marittimo: a) il lido, la spiaggia, i porti, le rade; b) le lagune, le foci dei fiumi che sboccano in mare, i bacini di acqua salsa o salmastra che almeno durante una parte dell'anno comunicano liberamente col mare; c) i canali utilizzabili ad uso pubblico marittimo»</a:t>
            </a:r>
          </a:p>
          <a:p>
            <a:pPr algn="ctr"/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7877154" y="130872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D59C0657-CB43-46FF-8C25-7181C434A7E5}"/>
              </a:ext>
            </a:extLst>
          </p:cNvPr>
          <p:cNvSpPr/>
          <p:nvPr/>
        </p:nvSpPr>
        <p:spPr>
          <a:xfrm>
            <a:off x="732197" y="3086811"/>
            <a:ext cx="3143860" cy="12739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Beni del demanio marittimo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a sinistra 6">
            <a:extLst>
              <a:ext uri="{FF2B5EF4-FFF2-40B4-BE49-F238E27FC236}">
                <a16:creationId xmlns:a16="http://schemas.microsoft.com/office/drawing/2014/main" xmlns="" id="{7A05723F-3144-45E6-95DF-7080664C1032}"/>
              </a:ext>
            </a:extLst>
          </p:cNvPr>
          <p:cNvSpPr/>
          <p:nvPr/>
        </p:nvSpPr>
        <p:spPr>
          <a:xfrm rot="10800000">
            <a:off x="4002157" y="3750199"/>
            <a:ext cx="1431234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24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290065" y="675459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294774" y="3186696"/>
            <a:ext cx="4299335" cy="17640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 dinamica: quale centro di attuazione di servizi pubblici e privati </a:t>
            </a: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7877154" y="130872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865843" y="3141170"/>
            <a:ext cx="3398789" cy="15053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 statica: quale bene demaniale</a:t>
            </a:r>
          </a:p>
        </p:txBody>
      </p:sp>
      <p:sp>
        <p:nvSpPr>
          <p:cNvPr id="9" name="Freccia circolare a sinistra 8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2332551" flipH="1">
            <a:off x="1497084" y="1277634"/>
            <a:ext cx="1276872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219" y="4950741"/>
            <a:ext cx="4562763" cy="1685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50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290065" y="675459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 dinamica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470265" y="2780345"/>
            <a:ext cx="4299335" cy="17640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 dinamica: quale centro di attuazione di servizi pubblici e privati </a:t>
            </a: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8218899" y="53941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3290065" y="3186849"/>
            <a:ext cx="3398789" cy="15053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Complesso delle attività amministrative effettuate nei porti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96" y="4867613"/>
            <a:ext cx="4562763" cy="1685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73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290065" y="675459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 </a:t>
            </a:r>
            <a:r>
              <a:rPr lang="it-IT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portuali </a:t>
            </a:r>
            <a:endParaRPr lang="it-IT" sz="32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tecnico-nautici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470265" y="2780345"/>
            <a:ext cx="4299335" cy="17640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</a:t>
            </a:r>
            <a:r>
              <a:rPr lang="it-IT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1994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successive modificazioni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8218899" y="53941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3290065" y="3186849"/>
            <a:ext cx="3398789" cy="15053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Riordino della legislazione in materia portuale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96" y="4867613"/>
            <a:ext cx="4562763" cy="1685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99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782064" y="546150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 portuali tecnico-nautici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720725" y="15499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1994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277091" y="2641599"/>
            <a:ext cx="9593301" cy="402705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14, comma 1 bis: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 servizi tecnico-nautici di </a:t>
            </a:r>
            <a:r>
              <a:rPr lang="it-IT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pilotaggio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ormeggio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battellaggio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sono servizi di interesse generale atti a garantire nei porti, ove essi sono istituiti, la sicurezza della navigazione e dell'approdo. L'obbligatorietà dei servizi tecnico-nautici è stabilita e disciplinata con decreto del Ministro delle infrastrutture e dei trasporti, su proposta dell'autorità marittima, d'intesa con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 istituita, sentite le associazioni di categoria nazionali interessate. In caso di necessità e di urgenza, l'autorità marittima, sentita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 istituita, può temporaneamente modificare il regime di obbligatorietà dei servizi tecnico-nautici per un periodo non superiore a trenta giorni, prorogabili una sola volta. I criteri e i meccanismi di formazione delle tariffe dei servizi di pilotaggio, rimorchio, ormeggio e </a:t>
            </a:r>
            <a:r>
              <a:rPr lang="it-IT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battellaggio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sono stabiliti dal Ministero delle infrastrutture e dei trasporti sulla base di un'istruttoria condotta congiuntamente dal comando generale del Corpo delle capitanerie di porto e dalle rappresentanze unitarie delle Autorità 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ortuali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dei soggetti erogatori dei servizi e dell'utenza portuale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5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782064" y="546150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 portuali tecnico-nautici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720725" y="15499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1994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471055" y="2983345"/>
            <a:ext cx="9593301" cy="26785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14, comma 1 ter: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«Nei porti sede 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disciplina e l'organizzazione dei servizi di cui al comma 1-bis sono stabilite dall'Autorità marittima di intesa con l'autorità di sistema portuale. In difetto di intesa provvede il Ministro delle infrastrutture e dei trasporti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33014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903</TotalTime>
  <Words>2463</Words>
  <Application>Microsoft Office PowerPoint</Application>
  <PresentationFormat>Widescreen</PresentationFormat>
  <Paragraphs>175</Paragraphs>
  <Slides>38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134</cp:revision>
  <dcterms:created xsi:type="dcterms:W3CDTF">2019-06-28T16:40:01Z</dcterms:created>
  <dcterms:modified xsi:type="dcterms:W3CDTF">2020-11-11T08:18:29Z</dcterms:modified>
</cp:coreProperties>
</file>